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372" r:id="rId3"/>
    <p:sldId id="327" r:id="rId4"/>
    <p:sldId id="370" r:id="rId5"/>
    <p:sldId id="328" r:id="rId6"/>
    <p:sldId id="358" r:id="rId7"/>
    <p:sldId id="371" r:id="rId8"/>
    <p:sldId id="354" r:id="rId9"/>
    <p:sldId id="332" r:id="rId10"/>
    <p:sldId id="331" r:id="rId11"/>
    <p:sldId id="348" r:id="rId12"/>
    <p:sldId id="349" r:id="rId13"/>
    <p:sldId id="351" r:id="rId14"/>
    <p:sldId id="334" r:id="rId15"/>
    <p:sldId id="352" r:id="rId16"/>
    <p:sldId id="362" r:id="rId17"/>
    <p:sldId id="364" r:id="rId18"/>
    <p:sldId id="365" r:id="rId19"/>
    <p:sldId id="353" r:id="rId20"/>
    <p:sldId id="367" r:id="rId21"/>
    <p:sldId id="336" r:id="rId22"/>
    <p:sldId id="356" r:id="rId23"/>
    <p:sldId id="338" r:id="rId24"/>
    <p:sldId id="339" r:id="rId25"/>
    <p:sldId id="340" r:id="rId26"/>
    <p:sldId id="343" r:id="rId27"/>
    <p:sldId id="344" r:id="rId28"/>
    <p:sldId id="345" r:id="rId29"/>
    <p:sldId id="361" r:id="rId30"/>
    <p:sldId id="359" r:id="rId31"/>
    <p:sldId id="360" r:id="rId32"/>
    <p:sldId id="368" r:id="rId33"/>
    <p:sldId id="346" r:id="rId3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4" autoAdjust="0"/>
    <p:restoredTop sz="94660"/>
  </p:normalViewPr>
  <p:slideViewPr>
    <p:cSldViewPr>
      <p:cViewPr varScale="1">
        <p:scale>
          <a:sx n="119" d="100"/>
          <a:sy n="119" d="100"/>
        </p:scale>
        <p:origin x="133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-97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EE52758-D455-41EF-9B67-5E96726F76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3475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C0B1EFA-0C3B-4911-9529-74F3698486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3416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2400" y="3124200"/>
            <a:ext cx="5715000" cy="304800"/>
          </a:xfrm>
          <a:prstGeom prst="rect">
            <a:avLst/>
          </a:prstGeom>
          <a:solidFill>
            <a:srgbClr val="990033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00200" y="4800600"/>
            <a:ext cx="7391400" cy="304800"/>
          </a:xfrm>
          <a:prstGeom prst="rect">
            <a:avLst/>
          </a:prstGeom>
          <a:solidFill>
            <a:srgbClr val="990033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6" name="Picture 10" descr="us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6172200"/>
            <a:ext cx="2895600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609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457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43F7A832-704B-4CE7-8695-BFD516CFF155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BDEB0178-0754-40E5-97E3-35D3826FA161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E764468C-8570-457D-A275-CD8C30EEE0B0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CD631731-A333-47A1-AAF2-55F3105C3475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B4F447A6-66B8-4713-9D1A-8A33B9638AD4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11BDD880-D900-41EE-A80F-23F3FFB15001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505A3148-5CE1-4EE2-B3EF-019E8C96581B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CC51B4AB-C3C8-43E0-9B0A-19E2A95A5928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371259EC-8B46-4F20-9623-971EDAA7161F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24600"/>
            <a:ext cx="556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1">
                <a:solidFill>
                  <a:srgbClr val="990033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CSCE 611 </a:t>
            </a:r>
            <a:fld id="{02CAFAC0-A285-4DF0-A8FC-A3EEBBD923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77" name="Picture 8" descr="usc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200" y="6172200"/>
            <a:ext cx="2895600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76200" y="6096000"/>
            <a:ext cx="89916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76200" y="1295400"/>
            <a:ext cx="89916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76200" y="457200"/>
            <a:ext cx="89916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3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e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3716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CSCE 313:  Embedded Systems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Video Out and Image Transformation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343400"/>
            <a:ext cx="6400800" cy="457200"/>
          </a:xfrm>
        </p:spPr>
        <p:txBody>
          <a:bodyPr/>
          <a:lstStyle/>
          <a:p>
            <a:pPr eaLnBrk="1" hangingPunct="1"/>
            <a:r>
              <a:rPr lang="en-US" dirty="0" smtClean="0"/>
              <a:t>Instructor:  Jason D. Bakos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Verilog Modifications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 smtClean="0"/>
              <a:t>Add </a:t>
            </a:r>
            <a:r>
              <a:rPr lang="en-US" sz="1600" smtClean="0"/>
              <a:t>to module instantiation for </a:t>
            </a:r>
            <a:r>
              <a:rPr lang="en-US" sz="1600" err="1" smtClean="0"/>
              <a:t>nios_system</a:t>
            </a:r>
            <a:r>
              <a:rPr lang="en-US" sz="1600" smtClean="0"/>
              <a:t>:</a:t>
            </a:r>
          </a:p>
          <a:p>
            <a:endParaRPr lang="en-US" sz="1400" smtClean="0"/>
          </a:p>
          <a:p>
            <a:pPr marL="0" indent="0">
              <a:buNone/>
            </a:pP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SRAM_ADDR_from_the_sram_0                 (SRAM_ADDR),</a:t>
            </a:r>
          </a:p>
          <a:p>
            <a:pPr marL="0" indent="0"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.SRAM_CE_N_from_the_sram_0                 (SRAM_CE_N),</a:t>
            </a:r>
          </a:p>
          <a:p>
            <a:pPr marL="0" indent="0"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.SRAM_DQ_to_and_from_the_sram_0            (SRAM_DQ),</a:t>
            </a:r>
          </a:p>
          <a:p>
            <a:pPr marL="0" indent="0"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.SRAM_LB_N_from_the_sram_0                 (SRAM_LB_N),</a:t>
            </a:r>
          </a:p>
          <a:p>
            <a:pPr marL="0" indent="0"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.SRAM_OE_N_from_the_sram_0                 (SRAM_OE_N),</a:t>
            </a:r>
          </a:p>
          <a:p>
            <a:pPr marL="0" indent="0"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.SRAM_UB_N_from_the_sram_0                 (SRAM_UB_N),</a:t>
            </a:r>
          </a:p>
          <a:p>
            <a:pPr marL="0" indent="0"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.SRAM_WE_N_from_the_sram_0                 (SRAM_WE_N),</a:t>
            </a:r>
          </a:p>
          <a:p>
            <a:pPr marL="0" indent="0">
              <a:buNone/>
            </a:pPr>
            <a:endParaRPr lang="en-US" sz="1200" b="1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.VGA_BLANK_from_the_video_vga_controller_0 (</a:t>
            </a: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VGA_BLANK_N),</a:t>
            </a:r>
            <a:endParaRPr lang="en-US" sz="1200" b="1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.VGA_B_from_the_video_vga_controller_0     (VGA_B),</a:t>
            </a:r>
          </a:p>
          <a:p>
            <a:pPr marL="0" indent="0"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.VGA_CLK_from_the_video_vga_controller_0   (VGA_CLK),</a:t>
            </a:r>
          </a:p>
          <a:p>
            <a:pPr marL="0" indent="0"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.VGA_G_from_the_video_vga_controller_0     (VGA_G),</a:t>
            </a:r>
          </a:p>
          <a:p>
            <a:pPr marL="0" indent="0"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.VGA_HS_from_the_video_vga_controller_0    (VGA_HS),</a:t>
            </a:r>
          </a:p>
          <a:p>
            <a:pPr marL="0" indent="0"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.VGA_R_from_the_video_vga_controller_0     (VGA_R),</a:t>
            </a:r>
          </a:p>
          <a:p>
            <a:pPr marL="0" indent="0"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.VGA_SYNC_from_the_video_vga_controller_0  (</a:t>
            </a: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VGA_SYNC_N),</a:t>
            </a:r>
            <a:endParaRPr lang="en-US" sz="1200" b="1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.VGA_VS_from_the_video_vga_controller_0    (VGA_VS),</a:t>
            </a:r>
          </a:p>
          <a:p>
            <a:pPr marL="0" indent="0">
              <a:buNone/>
            </a:pPr>
            <a:endParaRPr lang="en-US" sz="9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10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Storing and Accessing an Image on the DE2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 err="1" smtClean="0"/>
              <a:t>Altera</a:t>
            </a:r>
            <a:r>
              <a:rPr lang="en-US" sz="1600" dirty="0" smtClean="0"/>
              <a:t> has designed a read-only flash-based file system that we can use to store data files</a:t>
            </a:r>
          </a:p>
          <a:p>
            <a:endParaRPr lang="en-US" sz="1600" dirty="0" smtClean="0"/>
          </a:p>
          <a:p>
            <a:r>
              <a:rPr lang="en-US" sz="1600" dirty="0" smtClean="0"/>
              <a:t>Instead of a traditional file system (i.e. NTFS, FAT32, ext3, </a:t>
            </a:r>
            <a:r>
              <a:rPr lang="en-US" sz="1600" dirty="0" err="1" smtClean="0"/>
              <a:t>reiserfs</a:t>
            </a:r>
            <a:r>
              <a:rPr lang="en-US" sz="1600" dirty="0" smtClean="0"/>
              <a:t>), </a:t>
            </a:r>
            <a:r>
              <a:rPr lang="en-US" sz="1600" dirty="0" err="1" smtClean="0"/>
              <a:t>Altera</a:t>
            </a:r>
            <a:r>
              <a:rPr lang="en-US" sz="1600" dirty="0" smtClean="0"/>
              <a:t> uses the internal structure of an uncompressed ZIP file to store one or more files</a:t>
            </a:r>
          </a:p>
          <a:p>
            <a:endParaRPr lang="en-US" sz="1600" dirty="0" smtClean="0"/>
          </a:p>
          <a:p>
            <a:r>
              <a:rPr lang="en-US" sz="1600" dirty="0" smtClean="0"/>
              <a:t>To use it, you need to add an interface for </a:t>
            </a:r>
            <a:r>
              <a:rPr lang="en-US" sz="1600" smtClean="0"/>
              <a:t>the 8 </a:t>
            </a:r>
            <a:r>
              <a:rPr lang="en-US" sz="1600" dirty="0" smtClean="0"/>
              <a:t>MB CFI Flash memory to your system design, along with an Avalon tri-state bridge so the flash can be initialized externally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11</a:t>
            </a:fld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24200" y="4267200"/>
            <a:ext cx="838200" cy="6096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24200" y="5334000"/>
            <a:ext cx="838200" cy="6096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Avalon-MM </a:t>
            </a:r>
            <a:r>
              <a:rPr lang="en-US" sz="1000" dirty="0" err="1" smtClean="0">
                <a:solidFill>
                  <a:schemeClr val="tx1"/>
                </a:solidFill>
              </a:rPr>
              <a:t>tristate</a:t>
            </a:r>
            <a:r>
              <a:rPr lang="en-US" sz="1000" dirty="0" smtClean="0">
                <a:solidFill>
                  <a:schemeClr val="tx1"/>
                </a:solidFill>
              </a:rPr>
              <a:t> bridge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>
            <a:stCxn id="5" idx="2"/>
            <a:endCxn id="6" idx="0"/>
          </p:cNvCxnSpPr>
          <p:nvPr/>
        </p:nvCxnSpPr>
        <p:spPr>
          <a:xfrm rot="5400000">
            <a:off x="3314700" y="5105400"/>
            <a:ext cx="4572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505200" y="4843790"/>
            <a:ext cx="1295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data master</a:t>
            </a:r>
            <a:endParaRPr lang="en-US" sz="1100" dirty="0"/>
          </a:p>
        </p:txBody>
      </p:sp>
      <p:sp>
        <p:nvSpPr>
          <p:cNvPr id="9" name="Rectangle 8"/>
          <p:cNvSpPr/>
          <p:nvPr/>
        </p:nvSpPr>
        <p:spPr>
          <a:xfrm>
            <a:off x="4953000" y="5334000"/>
            <a:ext cx="838200" cy="609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CFI Flash Interface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81400" y="5105400"/>
            <a:ext cx="1295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slave</a:t>
            </a:r>
            <a:endParaRPr lang="en-US" sz="1100" dirty="0"/>
          </a:p>
        </p:txBody>
      </p:sp>
      <p:cxnSp>
        <p:nvCxnSpPr>
          <p:cNvPr id="13" name="Straight Arrow Connector 12"/>
          <p:cNvCxnSpPr>
            <a:stCxn id="6" idx="3"/>
            <a:endCxn id="9" idx="1"/>
          </p:cNvCxnSpPr>
          <p:nvPr/>
        </p:nvCxnSpPr>
        <p:spPr>
          <a:xfrm>
            <a:off x="3962400" y="5638800"/>
            <a:ext cx="9906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962400" y="5410200"/>
            <a:ext cx="685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master</a:t>
            </a:r>
            <a:endParaRPr lang="en-US" sz="1100" dirty="0"/>
          </a:p>
        </p:txBody>
      </p:sp>
      <p:sp>
        <p:nvSpPr>
          <p:cNvPr id="18" name="TextBox 17"/>
          <p:cNvSpPr txBox="1"/>
          <p:nvPr/>
        </p:nvSpPr>
        <p:spPr>
          <a:xfrm>
            <a:off x="2209800" y="5334000"/>
            <a:ext cx="914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rgbClr val="FF0000"/>
                </a:solidFill>
              </a:rPr>
              <a:t>registered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91200" y="5181600"/>
            <a:ext cx="2209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smtClean="0">
                <a:solidFill>
                  <a:srgbClr val="FF0000"/>
                </a:solidFill>
              </a:rPr>
              <a:t>addr=23 bits</a:t>
            </a:r>
            <a:endParaRPr lang="en-US" sz="1000" dirty="0" smtClean="0">
              <a:solidFill>
                <a:srgbClr val="FF0000"/>
              </a:solidFill>
            </a:endParaRPr>
          </a:p>
          <a:p>
            <a:r>
              <a:rPr lang="en-US" sz="1000" dirty="0" smtClean="0">
                <a:solidFill>
                  <a:srgbClr val="FF0000"/>
                </a:solidFill>
              </a:rPr>
              <a:t>data=8 bits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setup 0 ns,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wait 100 ns,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hold 0 ns</a:t>
            </a:r>
            <a:endParaRPr lang="en-US" sz="1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Verilog Modifications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4648200"/>
          </a:xfrm>
        </p:spPr>
        <p:txBody>
          <a:bodyPr/>
          <a:lstStyle/>
          <a:p>
            <a:r>
              <a:rPr lang="en-US" sz="1600" dirty="0" smtClean="0"/>
              <a:t>Add to your top-level module declaration:</a:t>
            </a:r>
          </a:p>
          <a:p>
            <a:pPr>
              <a:buNone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////////////////////////	Flash Interface	////////////////////////</a:t>
            </a:r>
          </a:p>
          <a:p>
            <a:pPr>
              <a:buNone/>
            </a:pP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inout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	   [7:0]	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FL_DQ,     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//	FLASH Data bus 8 Bits</a:t>
            </a:r>
          </a:p>
          <a:p>
            <a:pPr>
              <a:buNone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output   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[22:0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]	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FL_ADDR,   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//	FLASH Address bus 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22 </a:t>
            </a: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Bits</a:t>
            </a:r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output          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FL_WE_N,   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//	FLASH Write Enable</a:t>
            </a:r>
          </a:p>
          <a:p>
            <a:pPr>
              <a:buNone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output          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FL_RST_N,  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//	FLASH Reset</a:t>
            </a:r>
          </a:p>
          <a:p>
            <a:pPr>
              <a:buNone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output          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FL_OE_N,   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//	FLASH Output Enable</a:t>
            </a:r>
          </a:p>
          <a:p>
            <a:pPr>
              <a:buNone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output          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FL_CE_N,   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//	FLASH 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Chip </a:t>
            </a: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Enable</a:t>
            </a:r>
          </a:p>
          <a:p>
            <a:pPr>
              <a:buNone/>
            </a:pP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output	      FL_WP_N,    //	for DE2-115 only</a:t>
            </a:r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/>
              <a:t>Add somewhere in the top-level module:</a:t>
            </a:r>
          </a:p>
          <a:p>
            <a:pPr>
              <a:buNone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as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si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gn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FL_RST_N = 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1'b1</a:t>
            </a: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assign FL_WP_N = 1'b1;</a:t>
            </a:r>
          </a:p>
          <a:p>
            <a:pPr>
              <a:buNone/>
            </a:pPr>
            <a:endParaRPr lang="en-US" sz="1200" dirty="0"/>
          </a:p>
          <a:p>
            <a:r>
              <a:rPr lang="en-US" sz="1600" dirty="0"/>
              <a:t>Add to module instantiation for </a:t>
            </a:r>
            <a:r>
              <a:rPr lang="en-US" sz="1600" dirty="0" err="1"/>
              <a:t>nios_system</a:t>
            </a:r>
            <a:r>
              <a:rPr lang="en-US" sz="1600" dirty="0"/>
              <a:t>:</a:t>
            </a:r>
          </a:p>
          <a:p>
            <a:pPr marL="0" indent="0">
              <a:buNone/>
            </a:pP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address_to_the_cfi_flash_0                (FL_ADDR),</a:t>
            </a:r>
          </a:p>
          <a:p>
            <a:pPr marL="0" indent="0">
              <a:buNone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.data_to_and_from_the_cfi_flash_0          (FL_DQ),</a:t>
            </a:r>
          </a:p>
          <a:p>
            <a:pPr marL="0" indent="0">
              <a:buNone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.read_n_to_the_cfi_flash_0                 (FL_OE_N),</a:t>
            </a:r>
          </a:p>
          <a:p>
            <a:pPr marL="0" indent="0">
              <a:buNone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.select_n_to_the_cfi_flash_0               (FL_CE_N),</a:t>
            </a:r>
          </a:p>
          <a:p>
            <a:pPr marL="0" indent="0">
              <a:buNone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.write_n_to_the_cfi_flash_0                (FL_WE_N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),</a:t>
            </a:r>
            <a:endParaRPr lang="en-US" sz="12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12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1153" y="1923365"/>
            <a:ext cx="5655402" cy="4096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BSP Modifications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7200"/>
          </a:xfrm>
        </p:spPr>
        <p:txBody>
          <a:bodyPr/>
          <a:lstStyle/>
          <a:p>
            <a:r>
              <a:rPr lang="en-US" dirty="0" smtClean="0"/>
              <a:t>In the BSP Editor, make the following changes: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13</a:t>
            </a:fld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600200" y="1981200"/>
            <a:ext cx="1066800" cy="457200"/>
          </a:xfrm>
          <a:prstGeom prst="ellipse">
            <a:avLst/>
          </a:prstGeom>
          <a:solidFill>
            <a:srgbClr val="FFFF00">
              <a:alpha val="2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096000" y="2590800"/>
            <a:ext cx="304800" cy="304800"/>
          </a:xfrm>
          <a:prstGeom prst="ellipse">
            <a:avLst/>
          </a:prstGeom>
          <a:solidFill>
            <a:srgbClr val="FFFF00">
              <a:alpha val="2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019800" y="30480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must match base address in SOPC builder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10" idx="1"/>
          </p:cNvCxnSpPr>
          <p:nvPr/>
        </p:nvCxnSpPr>
        <p:spPr>
          <a:xfrm flipH="1" flipV="1">
            <a:off x="4358854" y="3124200"/>
            <a:ext cx="1660946" cy="24696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096000" y="37338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identifier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13" idx="1"/>
          </p:cNvCxnSpPr>
          <p:nvPr/>
        </p:nvCxnSpPr>
        <p:spPr>
          <a:xfrm flipH="1" flipV="1">
            <a:off x="4381082" y="3426488"/>
            <a:ext cx="1714918" cy="49197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172200" y="44958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make this 0 to use all of Flash memory</a:t>
            </a:r>
            <a:endParaRPr lang="en-US" dirty="0"/>
          </a:p>
        </p:txBody>
      </p:sp>
      <p:cxnSp>
        <p:nvCxnSpPr>
          <p:cNvPr id="17" name="Straight Arrow Connector 16"/>
          <p:cNvCxnSpPr>
            <a:stCxn id="16" idx="1"/>
          </p:cNvCxnSpPr>
          <p:nvPr/>
        </p:nvCxnSpPr>
        <p:spPr>
          <a:xfrm flipH="1" flipV="1">
            <a:off x="4358854" y="3733800"/>
            <a:ext cx="1813346" cy="108516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Copying Image to RO File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To load an image into the DE2, I have written a MATLAB script that can:</a:t>
            </a:r>
          </a:p>
          <a:p>
            <a:pPr lvl="1"/>
            <a:r>
              <a:rPr lang="en-US" sz="1600" dirty="0" smtClean="0"/>
              <a:t>read image file with size 320x240 or smaller</a:t>
            </a:r>
          </a:p>
          <a:p>
            <a:pPr lvl="1"/>
            <a:r>
              <a:rPr lang="en-US" sz="1600" dirty="0" smtClean="0"/>
              <a:t>add a black border around the image if smaller than 320x240</a:t>
            </a:r>
          </a:p>
          <a:p>
            <a:pPr lvl="1"/>
            <a:r>
              <a:rPr lang="en-US" sz="1600" dirty="0" smtClean="0"/>
              <a:t>write the image in 24-bit color into a RAW image file</a:t>
            </a:r>
          </a:p>
          <a:p>
            <a:pPr lvl="1"/>
            <a:r>
              <a:rPr lang="en-US" sz="1600" dirty="0" smtClean="0"/>
              <a:t>displays the original and bordered images</a:t>
            </a:r>
          </a:p>
          <a:p>
            <a:pPr lvl="1"/>
            <a:endParaRPr lang="en-US" sz="1600" dirty="0" smtClean="0"/>
          </a:p>
          <a:p>
            <a:r>
              <a:rPr lang="en-US" sz="1800" dirty="0" smtClean="0"/>
              <a:t>To use it:</a:t>
            </a:r>
          </a:p>
          <a:p>
            <a:pPr lvl="1"/>
            <a:r>
              <a:rPr lang="en-US" sz="1600" dirty="0" smtClean="0"/>
              <a:t>download it from the course webpage</a:t>
            </a:r>
          </a:p>
          <a:p>
            <a:pPr lvl="1"/>
            <a:r>
              <a:rPr lang="en-US" sz="1600" dirty="0" smtClean="0"/>
              <a:t>open MATLAB (command</a:t>
            </a:r>
            <a:r>
              <a:rPr lang="en-US" sz="1600" smtClean="0"/>
              <a:t>: “octave”)</a:t>
            </a:r>
            <a:endParaRPr lang="en-US" sz="1600" dirty="0" smtClean="0"/>
          </a:p>
          <a:p>
            <a:pPr lvl="1"/>
            <a:r>
              <a:rPr lang="en-US" sz="1600" dirty="0" smtClean="0"/>
              <a:t>change current folder to where you downloaded it</a:t>
            </a:r>
          </a:p>
          <a:p>
            <a:pPr lvl="1"/>
            <a:r>
              <a:rPr lang="en-US" sz="1600" dirty="0" smtClean="0"/>
              <a:t>type:  </a:t>
            </a:r>
            <a:r>
              <a:rPr lang="en-US" sz="1600" dirty="0" err="1" smtClean="0"/>
              <a:t>convert_image_to_data_file</a:t>
            </a:r>
            <a:r>
              <a:rPr lang="en-US" sz="1600" dirty="0" smtClean="0"/>
              <a:t>(‘&lt;filename&gt;');</a:t>
            </a:r>
          </a:p>
          <a:p>
            <a:pPr lvl="2"/>
            <a:r>
              <a:rPr lang="en-US" sz="1200" dirty="0" smtClean="0"/>
              <a:t>You may use my image, lumcat.jpg or use your own</a:t>
            </a:r>
          </a:p>
          <a:p>
            <a:pPr lvl="1"/>
            <a:r>
              <a:rPr lang="en-US" sz="1600" dirty="0" smtClean="0"/>
              <a:t>this will generate myfile.dat and myfile.zip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14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Programming the Flash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3886200" cy="4648200"/>
          </a:xfrm>
        </p:spPr>
        <p:txBody>
          <a:bodyPr/>
          <a:lstStyle/>
          <a:p>
            <a:r>
              <a:rPr lang="en-US" sz="1800" dirty="0" smtClean="0"/>
              <a:t>To program Flash memory, prior to running your program, in Eclipse, go to </a:t>
            </a:r>
            <a:r>
              <a:rPr lang="en-US" sz="1800" dirty="0" err="1" smtClean="0"/>
              <a:t>Nios</a:t>
            </a:r>
            <a:r>
              <a:rPr lang="en-US" sz="1800" dirty="0" smtClean="0"/>
              <a:t> II | Flash Programmer</a:t>
            </a:r>
          </a:p>
          <a:p>
            <a:endParaRPr lang="en-US" sz="1800" dirty="0" smtClean="0"/>
          </a:p>
          <a:p>
            <a:r>
              <a:rPr lang="en-US" sz="1800" dirty="0" smtClean="0"/>
              <a:t>Then, do File | New</a:t>
            </a:r>
          </a:p>
          <a:p>
            <a:pPr lvl="1"/>
            <a:r>
              <a:rPr lang="en-US" sz="1600" dirty="0" smtClean="0"/>
              <a:t>Get settings from BSP settings file</a:t>
            </a:r>
          </a:p>
          <a:p>
            <a:pPr lvl="1"/>
            <a:r>
              <a:rPr lang="en-US" sz="1600" dirty="0" smtClean="0"/>
              <a:t>Browse for your BSP settings file</a:t>
            </a:r>
          </a:p>
          <a:p>
            <a:pPr lvl="2"/>
            <a:r>
              <a:rPr lang="en-US" sz="1200" dirty="0" smtClean="0"/>
              <a:t>Under &lt;project name&gt;/software/&lt;eclipse project&gt;_</a:t>
            </a:r>
            <a:r>
              <a:rPr lang="en-US" sz="1200" dirty="0" err="1" smtClean="0"/>
              <a:t>bsp</a:t>
            </a:r>
            <a:endParaRPr lang="en-US" sz="1200" dirty="0" smtClean="0"/>
          </a:p>
          <a:p>
            <a:pPr lvl="1"/>
            <a:r>
              <a:rPr lang="en-US" sz="1600" dirty="0" smtClean="0"/>
              <a:t>Add myfile.zip and click Start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15</a:t>
            </a:fld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200" y="1600200"/>
            <a:ext cx="4569696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l 4"/>
          <p:cNvSpPr/>
          <p:nvPr/>
        </p:nvSpPr>
        <p:spPr>
          <a:xfrm>
            <a:off x="4724400" y="2514600"/>
            <a:ext cx="533400" cy="22860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473936" y="1517412"/>
            <a:ext cx="338836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Make sure this matches BSP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5257800" y="1886744"/>
            <a:ext cx="533400" cy="6278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 smtClean="0"/>
              <a:t>In Java, all object “handles” are pointers (references)</a:t>
            </a:r>
          </a:p>
          <a:p>
            <a:r>
              <a:rPr lang="en-US" sz="1600" dirty="0" smtClean="0"/>
              <a:t>In C/C++, object handles can be either actual or pointers:</a:t>
            </a:r>
          </a:p>
          <a:p>
            <a:pPr lvl="1"/>
            <a:r>
              <a:rPr lang="en-US" sz="1100" dirty="0" err="1" smtClean="0"/>
              <a:t>int</a:t>
            </a:r>
            <a:r>
              <a:rPr lang="en-US" sz="1100" dirty="0" smtClean="0"/>
              <a:t> a;		(integer)</a:t>
            </a:r>
          </a:p>
          <a:p>
            <a:pPr lvl="1"/>
            <a:r>
              <a:rPr lang="en-US" sz="1100" dirty="0" err="1" smtClean="0"/>
              <a:t>int</a:t>
            </a:r>
            <a:r>
              <a:rPr lang="en-US" sz="1100" dirty="0" smtClean="0"/>
              <a:t> *b;		(pointer to an integer)</a:t>
            </a:r>
          </a:p>
          <a:p>
            <a:pPr lvl="1"/>
            <a:endParaRPr lang="en-US" sz="1100" dirty="0" smtClean="0"/>
          </a:p>
          <a:p>
            <a:pPr lvl="1"/>
            <a:r>
              <a:rPr lang="en-US" sz="1100" dirty="0" smtClean="0"/>
              <a:t>b = &amp;a		(address of a)</a:t>
            </a:r>
          </a:p>
          <a:p>
            <a:pPr lvl="1"/>
            <a:r>
              <a:rPr lang="en-US" sz="1100" dirty="0" smtClean="0"/>
              <a:t>*b = 2;		(assign contents of b)</a:t>
            </a:r>
          </a:p>
          <a:p>
            <a:pPr lvl="1"/>
            <a:endParaRPr lang="en-US" sz="1100" dirty="0"/>
          </a:p>
          <a:p>
            <a:r>
              <a:rPr lang="en-US" sz="1600" dirty="0"/>
              <a:t>Arrays are pointers:</a:t>
            </a:r>
          </a:p>
          <a:p>
            <a:pPr lvl="1"/>
            <a:r>
              <a:rPr lang="en-US" sz="1400" dirty="0" err="1"/>
              <a:t>int</a:t>
            </a:r>
            <a:r>
              <a:rPr lang="en-US" sz="1400" dirty="0"/>
              <a:t> a[100];</a:t>
            </a:r>
          </a:p>
          <a:p>
            <a:pPr lvl="1"/>
            <a:r>
              <a:rPr lang="en-US" sz="1400" dirty="0"/>
              <a:t>a[0] = 2;	</a:t>
            </a:r>
            <a:r>
              <a:rPr lang="en-US" sz="1400" dirty="0">
                <a:sym typeface="Wingdings" pitchFamily="2" charset="2"/>
              </a:rPr>
              <a:t>	</a:t>
            </a:r>
            <a:r>
              <a:rPr lang="en-US" sz="1400" dirty="0"/>
              <a:t>*(a) = 2;</a:t>
            </a:r>
          </a:p>
          <a:p>
            <a:pPr lvl="1"/>
            <a:r>
              <a:rPr lang="en-US" sz="1400" dirty="0"/>
              <a:t>a[5] = 5;	</a:t>
            </a:r>
            <a:r>
              <a:rPr lang="en-US" sz="1400" dirty="0">
                <a:sym typeface="Wingdings" pitchFamily="2" charset="2"/>
              </a:rPr>
              <a:t>	*(a+5) = 5</a:t>
            </a:r>
            <a:r>
              <a:rPr lang="en-US" sz="1400" dirty="0" smtClean="0">
                <a:sym typeface="Wingdings" pitchFamily="2" charset="2"/>
              </a:rPr>
              <a:t>;</a:t>
            </a:r>
          </a:p>
          <a:p>
            <a:pPr lvl="1"/>
            <a:endParaRPr lang="en-US" sz="1400" dirty="0" smtClean="0">
              <a:sym typeface="Wingdings" pitchFamily="2" charset="2"/>
            </a:endParaRPr>
          </a:p>
          <a:p>
            <a:r>
              <a:rPr lang="en-US" sz="1600" dirty="0" smtClean="0">
                <a:sym typeface="Wingdings" pitchFamily="2" charset="2"/>
              </a:rPr>
              <a:t>2-dimensional </a:t>
            </a:r>
            <a:r>
              <a:rPr lang="en-US" sz="1600" dirty="0">
                <a:sym typeface="Wingdings" pitchFamily="2" charset="2"/>
              </a:rPr>
              <a:t>arrays can be “superimposed” over one dimensional:</a:t>
            </a:r>
          </a:p>
          <a:p>
            <a:pPr lvl="1"/>
            <a:r>
              <a:rPr lang="en-US" sz="1400" dirty="0">
                <a:sym typeface="Wingdings" pitchFamily="2" charset="2"/>
              </a:rPr>
              <a:t>a[</a:t>
            </a:r>
            <a:r>
              <a:rPr lang="en-US" sz="1400" dirty="0" err="1">
                <a:sym typeface="Wingdings" pitchFamily="2" charset="2"/>
              </a:rPr>
              <a:t>i</a:t>
            </a:r>
            <a:r>
              <a:rPr lang="en-US" sz="1400" dirty="0">
                <a:sym typeface="Wingdings" pitchFamily="2" charset="2"/>
              </a:rPr>
              <a:t> * (2</a:t>
            </a:r>
            <a:r>
              <a:rPr lang="en-US" sz="1400" baseline="30000" dirty="0">
                <a:sym typeface="Wingdings" pitchFamily="2" charset="2"/>
              </a:rPr>
              <a:t>nd</a:t>
            </a:r>
            <a:r>
              <a:rPr lang="en-US" sz="1400" dirty="0">
                <a:sym typeface="Wingdings" pitchFamily="2" charset="2"/>
              </a:rPr>
              <a:t> dimension size) </a:t>
            </a:r>
            <a:r>
              <a:rPr lang="en-US" sz="1400" dirty="0" smtClean="0">
                <a:sym typeface="Wingdings" pitchFamily="2" charset="2"/>
              </a:rPr>
              <a:t>+ j]</a:t>
            </a:r>
            <a:endParaRPr lang="en-US" sz="1400" dirty="0">
              <a:sym typeface="Wingdings" pitchFamily="2" charset="2"/>
            </a:endParaRPr>
          </a:p>
          <a:p>
            <a:pPr lvl="1"/>
            <a:endParaRPr lang="en-US" sz="1400" dirty="0">
              <a:sym typeface="Wingdings" pitchFamily="2" charset="2"/>
            </a:endParaRPr>
          </a:p>
          <a:p>
            <a:r>
              <a:rPr lang="en-US" sz="1600" dirty="0" smtClean="0">
                <a:sym typeface="Wingdings" pitchFamily="2" charset="2"/>
              </a:rPr>
              <a:t>3-dimensional arrays can be “superimposed” over one dimensional:</a:t>
            </a:r>
          </a:p>
          <a:p>
            <a:pPr lvl="1"/>
            <a:r>
              <a:rPr lang="en-US" sz="1400" dirty="0" smtClean="0">
                <a:sym typeface="Wingdings" pitchFamily="2" charset="2"/>
              </a:rPr>
              <a:t>a[</a:t>
            </a:r>
            <a:r>
              <a:rPr lang="en-US" sz="1400" dirty="0" err="1" smtClean="0">
                <a:sym typeface="Wingdings" pitchFamily="2" charset="2"/>
              </a:rPr>
              <a:t>i</a:t>
            </a:r>
            <a:r>
              <a:rPr lang="en-US" sz="1400" dirty="0" smtClean="0">
                <a:sym typeface="Wingdings" pitchFamily="2" charset="2"/>
              </a:rPr>
              <a:t> * (2</a:t>
            </a:r>
            <a:r>
              <a:rPr lang="en-US" sz="1400" baseline="30000" dirty="0" smtClean="0">
                <a:sym typeface="Wingdings" pitchFamily="2" charset="2"/>
              </a:rPr>
              <a:t>nd</a:t>
            </a:r>
            <a:r>
              <a:rPr lang="en-US" sz="1400" dirty="0" smtClean="0">
                <a:sym typeface="Wingdings" pitchFamily="2" charset="2"/>
              </a:rPr>
              <a:t> dimension size) * (3</a:t>
            </a:r>
            <a:r>
              <a:rPr lang="en-US" sz="1400" baseline="30000" dirty="0" smtClean="0">
                <a:sym typeface="Wingdings" pitchFamily="2" charset="2"/>
              </a:rPr>
              <a:t>nd</a:t>
            </a:r>
            <a:r>
              <a:rPr lang="en-US" sz="1400" dirty="0" smtClean="0">
                <a:sym typeface="Wingdings" pitchFamily="2" charset="2"/>
              </a:rPr>
              <a:t> </a:t>
            </a:r>
            <a:r>
              <a:rPr lang="en-US" sz="1400" dirty="0">
                <a:sym typeface="Wingdings" pitchFamily="2" charset="2"/>
              </a:rPr>
              <a:t>dimension size</a:t>
            </a:r>
            <a:r>
              <a:rPr lang="en-US" sz="1400" dirty="0" smtClean="0">
                <a:sym typeface="Wingdings" pitchFamily="2" charset="2"/>
              </a:rPr>
              <a:t>) + j </a:t>
            </a:r>
            <a:r>
              <a:rPr lang="en-US" sz="1400" dirty="0">
                <a:sym typeface="Wingdings" pitchFamily="2" charset="2"/>
              </a:rPr>
              <a:t>* (3</a:t>
            </a:r>
            <a:r>
              <a:rPr lang="en-US" sz="1400" baseline="30000" dirty="0">
                <a:sym typeface="Wingdings" pitchFamily="2" charset="2"/>
              </a:rPr>
              <a:t>nd</a:t>
            </a:r>
            <a:r>
              <a:rPr lang="en-US" sz="1400" dirty="0">
                <a:sym typeface="Wingdings" pitchFamily="2" charset="2"/>
              </a:rPr>
              <a:t> dimension size) </a:t>
            </a:r>
            <a:r>
              <a:rPr lang="en-US" sz="1400" dirty="0" smtClean="0">
                <a:sym typeface="Wingdings" pitchFamily="2" charset="2"/>
              </a:rPr>
              <a:t>+ k]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16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19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Typecasting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lab 2, you will need to make use of floats and convert to integers</a:t>
            </a:r>
          </a:p>
          <a:p>
            <a:endParaRPr lang="en-US" dirty="0" smtClean="0"/>
          </a:p>
          <a:p>
            <a:r>
              <a:rPr lang="en-US" dirty="0" smtClean="0"/>
              <a:t>Examples:</a:t>
            </a:r>
          </a:p>
          <a:p>
            <a:pPr lvl="1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float a;</a:t>
            </a:r>
          </a:p>
          <a:p>
            <a:pPr lvl="1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alt_u16 b;</a:t>
            </a:r>
          </a:p>
          <a:p>
            <a:pPr lvl="1"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a = sin(2.5);</a:t>
            </a:r>
          </a:p>
          <a:p>
            <a:pPr lvl="1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b = (alt_u16)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roundf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(a);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17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20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Allocating Heap </a:t>
            </a:r>
            <a:r>
              <a:rPr lang="en-US" smtClean="0"/>
              <a:t>(Dynamic) Memory in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</a:t>
            </a:r>
            <a:r>
              <a:rPr lang="en-US" dirty="0" err="1" smtClean="0"/>
              <a:t>malloc</a:t>
            </a:r>
            <a:r>
              <a:rPr lang="en-US" dirty="0" smtClean="0"/>
              <a:t>() system call</a:t>
            </a:r>
          </a:p>
          <a:p>
            <a:r>
              <a:rPr lang="en-US" dirty="0" err="1" smtClean="0"/>
              <a:t>malloc</a:t>
            </a:r>
            <a:r>
              <a:rPr lang="en-US" dirty="0" smtClean="0"/>
              <a:t>() returns a void pointer, so you must cast the return value to match the type for which you’re allocating memory</a:t>
            </a:r>
          </a:p>
          <a:p>
            <a:r>
              <a:rPr lang="en-US" dirty="0" smtClean="0"/>
              <a:t>The only parameter is the number of bytes to allocate</a:t>
            </a:r>
          </a:p>
          <a:p>
            <a:r>
              <a:rPr lang="en-US" dirty="0" smtClean="0"/>
              <a:t>For arrays (almost always the case), the number should be a multiple of the size of each element</a:t>
            </a:r>
          </a:p>
          <a:p>
            <a:endParaRPr lang="en-US" dirty="0" smtClean="0"/>
          </a:p>
          <a:p>
            <a:r>
              <a:rPr lang="en-US" dirty="0" smtClean="0"/>
              <a:t>Example:</a:t>
            </a:r>
          </a:p>
          <a:p>
            <a:pPr lvl="1">
              <a:buNone/>
            </a:pPr>
            <a:r>
              <a:rPr lang="en-US" dirty="0" smtClean="0"/>
              <a:t>	alt_u8 *</a:t>
            </a:r>
            <a:r>
              <a:rPr lang="en-US" dirty="0" err="1" smtClean="0"/>
              <a:t>my_image</a:t>
            </a:r>
            <a:r>
              <a:rPr lang="en-US" dirty="0" smtClean="0"/>
              <a:t>;</a:t>
            </a:r>
          </a:p>
          <a:p>
            <a:pPr lvl="1">
              <a:buNone/>
            </a:pPr>
            <a:r>
              <a:rPr lang="en-US" dirty="0" smtClean="0"/>
              <a:t>	…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err="1" smtClean="0"/>
              <a:t>my_image</a:t>
            </a:r>
            <a:r>
              <a:rPr lang="en-US" dirty="0" smtClean="0"/>
              <a:t>=(alt_u8 *)</a:t>
            </a:r>
            <a:r>
              <a:rPr lang="en-US" dirty="0" err="1" smtClean="0"/>
              <a:t>malloc</a:t>
            </a:r>
            <a:r>
              <a:rPr lang="en-US" dirty="0" smtClean="0"/>
              <a:t>(320*240*3);</a:t>
            </a:r>
          </a:p>
          <a:p>
            <a:pPr lvl="1">
              <a:buNone/>
            </a:pPr>
            <a:r>
              <a:rPr lang="en-US" dirty="0" smtClean="0"/>
              <a:t>	…</a:t>
            </a:r>
          </a:p>
          <a:p>
            <a:pPr lvl="1">
              <a:buNone/>
            </a:pPr>
            <a:r>
              <a:rPr lang="en-US" dirty="0" smtClean="0"/>
              <a:t>	free (</a:t>
            </a:r>
            <a:r>
              <a:rPr lang="en-US" dirty="0" err="1" smtClean="0"/>
              <a:t>my_image</a:t>
            </a:r>
            <a:r>
              <a:rPr lang="en-US" dirty="0" smtClean="0"/>
              <a:t>);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18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058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Accessing the RO File System from SW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Declare C-style file pointer:</a:t>
            </a:r>
          </a:p>
          <a:p>
            <a:pPr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FILE *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myfile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Open the file:</a:t>
            </a:r>
          </a:p>
          <a:p>
            <a:pPr>
              <a:buNone/>
            </a:pP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myfile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fopen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(“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my_fs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/myfile.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dat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","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rb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");</a:t>
            </a:r>
          </a:p>
          <a:p>
            <a:pPr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myfile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==NULL)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perror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("error opening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datafile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");</a:t>
            </a:r>
          </a:p>
          <a:p>
            <a:endParaRPr lang="en-US" b="1" u="sng" dirty="0" smtClean="0"/>
          </a:p>
          <a:p>
            <a:r>
              <a:rPr lang="en-US" dirty="0" smtClean="0"/>
              <a:t>Note:  path above must match one in BSP!</a:t>
            </a:r>
          </a:p>
          <a:p>
            <a:endParaRPr lang="en-US" b="1" u="sng" dirty="0" smtClean="0"/>
          </a:p>
          <a:p>
            <a:r>
              <a:rPr lang="en-US" dirty="0" smtClean="0"/>
              <a:t>Allocate memory and read the image data:</a:t>
            </a:r>
          </a:p>
          <a:p>
            <a:pPr>
              <a:buNone/>
            </a:pP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my_image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=(alt_u8 *)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(320*240*3);</a:t>
            </a:r>
          </a:p>
          <a:p>
            <a:pPr>
              <a:buNone/>
            </a:pP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fread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my_image,sizeof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(alt_u8),320*240*3,myfile);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19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Annoucements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Demo your Lab 1 to instructor/TA on Monday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Save your Lab 1 in a separate directory</a:t>
            </a:r>
          </a:p>
          <a:p>
            <a:pPr lvl="1"/>
            <a:r>
              <a:rPr lang="en-US" dirty="0" smtClean="0"/>
              <a:t>Ex.  </a:t>
            </a:r>
            <a:r>
              <a:rPr lang="en-US" dirty="0" err="1" smtClean="0"/>
              <a:t>cp</a:t>
            </a:r>
            <a:r>
              <a:rPr lang="en-US" dirty="0" smtClean="0"/>
              <a:t> –a ~/lights ~/lights_lab1</a:t>
            </a:r>
          </a:p>
          <a:p>
            <a:pPr lvl="1"/>
            <a:endParaRPr lang="en-US" dirty="0"/>
          </a:p>
          <a:p>
            <a:r>
              <a:rPr lang="en-US" dirty="0" smtClean="0"/>
              <a:t>Create new Eclipse project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2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901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Accessing the Source Image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We’re using consecutive mode for the pixel memory, so pixels are stored consecutively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Each pixel is 3-byte value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To access pixel at row=100, col=200:</a:t>
            </a:r>
          </a:p>
          <a:p>
            <a:pPr lvl="1"/>
            <a:r>
              <a:rPr lang="en-US" sz="1600" dirty="0" err="1" smtClean="0"/>
              <a:t>my_image</a:t>
            </a:r>
            <a:r>
              <a:rPr lang="en-US" sz="1600" dirty="0" smtClean="0"/>
              <a:t>[100*320*3+200*3+0] (red)</a:t>
            </a:r>
          </a:p>
          <a:p>
            <a:pPr lvl="1"/>
            <a:r>
              <a:rPr lang="en-US" sz="1600" dirty="0" err="1" smtClean="0"/>
              <a:t>my_image</a:t>
            </a:r>
            <a:r>
              <a:rPr lang="en-US" sz="1600" dirty="0" smtClean="0"/>
              <a:t>[100*320*3+200*3+1] (green)</a:t>
            </a:r>
          </a:p>
          <a:p>
            <a:pPr lvl="1"/>
            <a:r>
              <a:rPr lang="en-US" sz="1600" dirty="0" err="1" smtClean="0"/>
              <a:t>my_image</a:t>
            </a:r>
            <a:r>
              <a:rPr lang="en-US" sz="1600" dirty="0" smtClean="0"/>
              <a:t>[100*320*3+200*3+2] (blue)</a:t>
            </a:r>
            <a:endParaRPr lang="en-US" sz="1600" dirty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sz="10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20</a:t>
            </a:fld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38400" y="3761601"/>
            <a:ext cx="1295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590800" y="3761601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RED</a:t>
            </a:r>
            <a:endParaRPr lang="en-US" sz="1400" dirty="0"/>
          </a:p>
        </p:txBody>
      </p:sp>
      <p:sp>
        <p:nvSpPr>
          <p:cNvPr id="9" name="Rectangle 8"/>
          <p:cNvSpPr/>
          <p:nvPr/>
        </p:nvSpPr>
        <p:spPr>
          <a:xfrm>
            <a:off x="3733800" y="3761601"/>
            <a:ext cx="1524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257800" y="3761601"/>
            <a:ext cx="1295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962400" y="3761601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GREEN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5410200" y="3761601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BLUE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0" y="4066401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23</a:t>
            </a:r>
            <a:endParaRPr lang="en-US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3352800" y="4066401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16</a:t>
            </a:r>
            <a:endParaRPr lang="en-US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3657600" y="4066401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15</a:t>
            </a:r>
            <a:endParaRPr 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4876800" y="4066401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8</a:t>
            </a:r>
            <a:endParaRPr lang="en-US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5181600" y="4066401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7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48400" y="4066401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0</a:t>
            </a:r>
            <a:endParaRPr lang="en-US" sz="1200" dirty="0"/>
          </a:p>
        </p:txBody>
      </p:sp>
      <p:sp>
        <p:nvSpPr>
          <p:cNvPr id="17" name="Rectangle 16"/>
          <p:cNvSpPr/>
          <p:nvPr/>
        </p:nvSpPr>
        <p:spPr>
          <a:xfrm>
            <a:off x="609600" y="22860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row 0, 320 pixels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438400" y="22860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row 1, 320 pixels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267200" y="22860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row 2, 320 pixels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553200" y="22860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row 239, 320 pixels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791200" y="222146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57200" y="2667000"/>
            <a:ext cx="1143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rgbClr val="FF0000"/>
                </a:solidFill>
              </a:rPr>
              <a:t>low addresses</a:t>
            </a: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391400" y="2667000"/>
            <a:ext cx="1143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rgbClr val="FF0000"/>
                </a:solidFill>
              </a:rPr>
              <a:t>high addresses</a:t>
            </a:r>
            <a:endParaRPr lang="en-US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98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Header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Add:</a:t>
            </a:r>
          </a:p>
          <a:p>
            <a:endParaRPr lang="en-US" dirty="0" smtClean="0"/>
          </a:p>
          <a:p>
            <a:pPr>
              <a:buNone/>
            </a:pPr>
            <a:r>
              <a:rPr lang="en-US" sz="1000" b="1" dirty="0" smtClean="0"/>
              <a:t>	#include &lt;</a:t>
            </a:r>
            <a:r>
              <a:rPr lang="en-US" sz="1000" b="1" dirty="0" err="1" smtClean="0"/>
              <a:t>altera_up_avalon_video_character_buffer_with_dma.h</a:t>
            </a:r>
            <a:r>
              <a:rPr lang="en-US" sz="1000" b="1" dirty="0" smtClean="0"/>
              <a:t>&gt;  // to write characters to video</a:t>
            </a:r>
          </a:p>
          <a:p>
            <a:pPr>
              <a:buNone/>
            </a:pPr>
            <a:r>
              <a:rPr lang="en-US" sz="1000" b="1" dirty="0" smtClean="0"/>
              <a:t>	#include &lt;</a:t>
            </a:r>
            <a:r>
              <a:rPr lang="en-US" sz="1000" b="1" dirty="0" err="1" smtClean="0"/>
              <a:t>altera_up_avalon_video_pixel_buffer_dma.h</a:t>
            </a:r>
            <a:r>
              <a:rPr lang="en-US" sz="1000" b="1" dirty="0" smtClean="0"/>
              <a:t>&gt; // to swap front and back buffer</a:t>
            </a:r>
          </a:p>
          <a:p>
            <a:pPr>
              <a:buNone/>
            </a:pPr>
            <a:r>
              <a:rPr lang="en-US" sz="1000" b="1" dirty="0" smtClean="0"/>
              <a:t>	#include &lt;</a:t>
            </a:r>
            <a:r>
              <a:rPr lang="en-US" sz="1000" b="1" dirty="0" err="1" smtClean="0"/>
              <a:t>math.h</a:t>
            </a:r>
            <a:r>
              <a:rPr lang="en-US" sz="1000" b="1" dirty="0" smtClean="0"/>
              <a:t>&gt;  // for trigonometry functions</a:t>
            </a:r>
          </a:p>
          <a:p>
            <a:pPr>
              <a:buNone/>
            </a:pPr>
            <a:r>
              <a:rPr lang="en-US" sz="1000" b="1" dirty="0" smtClean="0"/>
              <a:t>	#include &lt;</a:t>
            </a:r>
            <a:r>
              <a:rPr lang="en-US" sz="1000" b="1" dirty="0" err="1" smtClean="0"/>
              <a:t>stdlib.h</a:t>
            </a:r>
            <a:r>
              <a:rPr lang="en-US" sz="1000" b="1" dirty="0" smtClean="0"/>
              <a:t>&gt;  // for file I/O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21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Pixel Buffer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610600" cy="4648200"/>
          </a:xfrm>
        </p:spPr>
        <p:txBody>
          <a:bodyPr/>
          <a:lstStyle/>
          <a:p>
            <a:r>
              <a:rPr lang="en-US" sz="1800" dirty="0" smtClean="0"/>
              <a:t>To </a:t>
            </a:r>
            <a:r>
              <a:rPr lang="en-US" sz="1800" dirty="0"/>
              <a:t>use:</a:t>
            </a:r>
          </a:p>
          <a:p>
            <a:pPr lvl="1"/>
            <a:r>
              <a:rPr lang="en-US" sz="1600" dirty="0">
                <a:solidFill>
                  <a:srgbClr val="FF0000"/>
                </a:solidFill>
              </a:rPr>
              <a:t>Declare global </a:t>
            </a:r>
            <a:r>
              <a:rPr lang="en-US" sz="1600" dirty="0" smtClean="0">
                <a:solidFill>
                  <a:srgbClr val="FF0000"/>
                </a:solidFill>
              </a:rPr>
              <a:t>variable:</a:t>
            </a:r>
          </a:p>
          <a:p>
            <a:pPr marL="457200" lvl="1" indent="0">
              <a:buNone/>
            </a:pP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="1" dirty="0" err="1" smtClean="0">
                <a:latin typeface="Courier New" pitchFamily="49" charset="0"/>
                <a:cs typeface="Courier New" pitchFamily="49" charset="0"/>
              </a:rPr>
              <a:t>alt_up_pixel_buffer_dma_dev</a:t>
            </a: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my_pixel_buffer</a:t>
            </a: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57200" lvl="1" indent="0">
              <a:buNone/>
            </a:pP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1600" dirty="0" smtClean="0">
                <a:solidFill>
                  <a:srgbClr val="FF0000"/>
                </a:solidFill>
                <a:latin typeface="+mj-lt"/>
                <a:cs typeface="Courier New" pitchFamily="49" charset="0"/>
              </a:rPr>
              <a:t>Assign it:</a:t>
            </a:r>
            <a:endParaRPr lang="en-US" sz="1400" dirty="0">
              <a:solidFill>
                <a:srgbClr val="FF0000"/>
              </a:solidFill>
              <a:latin typeface="+mj-lt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="1" dirty="0" err="1" smtClean="0">
                <a:latin typeface="Courier New" pitchFamily="49" charset="0"/>
                <a:cs typeface="Courier New" pitchFamily="49" charset="0"/>
              </a:rPr>
              <a:t>my_pixel_buffer</a:t>
            </a: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=</a:t>
            </a:r>
          </a:p>
          <a:p>
            <a:pPr marL="457200" lvl="1" indent="0">
              <a:buNone/>
            </a:pP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="1" dirty="0" err="1" smtClean="0">
                <a:latin typeface="Courier New" pitchFamily="49" charset="0"/>
                <a:cs typeface="Courier New" pitchFamily="49" charset="0"/>
              </a:rPr>
              <a:t>alt_up_pixel_buffer_dma_open_dev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("/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dev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/video_pixel_buffer_dma_0</a:t>
            </a: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");</a:t>
            </a:r>
          </a:p>
          <a:p>
            <a:pPr marL="457200" lvl="1" indent="0">
              <a:buNone/>
            </a:pPr>
            <a:endParaRPr lang="en-US" sz="1400" b="1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1600" dirty="0" smtClean="0">
                <a:solidFill>
                  <a:srgbClr val="FF0000"/>
                </a:solidFill>
              </a:rPr>
              <a:t>To clear screen:</a:t>
            </a:r>
          </a:p>
          <a:p>
            <a:pPr marL="857250" lvl="2" indent="0">
              <a:buNone/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alt_up_pixel_buffer_dma_clear_screen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(my_pixel_buffer,0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dirty="0"/>
          </a:p>
          <a:p>
            <a:pPr marL="457200" lvl="1" indent="0">
              <a:buNone/>
            </a:pP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1600" dirty="0" smtClean="0">
                <a:solidFill>
                  <a:srgbClr val="FF0000"/>
                </a:solidFill>
              </a:rPr>
              <a:t>To draw pixel:</a:t>
            </a:r>
          </a:p>
          <a:p>
            <a:pPr marL="457200" lvl="1" indent="0">
              <a:buNone/>
            </a:pP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="1" dirty="0" err="1" smtClean="0">
                <a:latin typeface="Courier New" pitchFamily="49" charset="0"/>
                <a:cs typeface="Courier New" pitchFamily="49" charset="0"/>
              </a:rPr>
              <a:t>alt_up_pixel_buffer_dma_draw</a:t>
            </a: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b="1" dirty="0" err="1" smtClean="0">
                <a:latin typeface="Courier New" pitchFamily="49" charset="0"/>
                <a:cs typeface="Courier New" pitchFamily="49" charset="0"/>
              </a:rPr>
              <a:t>my_pixel_buffer</a:t>
            </a: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457200" lvl="1" indent="0">
              <a:buNone/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		(</a:t>
            </a:r>
            <a:r>
              <a:rPr lang="en-US" sz="1400" b="1" dirty="0" err="1" smtClean="0">
                <a:latin typeface="Courier New" pitchFamily="49" charset="0"/>
                <a:cs typeface="Courier New" pitchFamily="49" charset="0"/>
              </a:rPr>
              <a:t>my_image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[(</a:t>
            </a:r>
            <a:r>
              <a:rPr lang="en-US" sz="1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*320*3+j*3+2)]) +</a:t>
            </a:r>
          </a:p>
          <a:p>
            <a:pPr marL="457200" lvl="1" indent="0">
              <a:buNone/>
            </a:pP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			(</a:t>
            </a:r>
            <a:r>
              <a:rPr lang="en-US" sz="1400" b="1" dirty="0" err="1" smtClean="0">
                <a:latin typeface="Courier New" pitchFamily="49" charset="0"/>
                <a:cs typeface="Courier New" pitchFamily="49" charset="0"/>
              </a:rPr>
              <a:t>my_image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[(</a:t>
            </a:r>
            <a:r>
              <a:rPr lang="en-US" sz="1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*320*3+j*3+1)]&lt;&lt;8) +</a:t>
            </a:r>
          </a:p>
          <a:p>
            <a:pPr marL="457200" lvl="1" indent="0">
              <a:buNone/>
            </a:pP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			(</a:t>
            </a:r>
            <a:r>
              <a:rPr lang="en-US" sz="1400" b="1" dirty="0" err="1" smtClean="0">
                <a:latin typeface="Courier New" pitchFamily="49" charset="0"/>
                <a:cs typeface="Courier New" pitchFamily="49" charset="0"/>
              </a:rPr>
              <a:t>my_image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[(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*320*3+j*3+0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)]&lt;&lt;16),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j,i);</a:t>
            </a:r>
          </a:p>
          <a:p>
            <a:pPr marL="914400" lvl="2" indent="0">
              <a:buNone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22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34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the Character Buffer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Use: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r>
              <a:rPr lang="en-US" sz="1100" b="1" dirty="0" err="1" smtClean="0">
                <a:latin typeface="Courier New" pitchFamily="49" charset="0"/>
                <a:cs typeface="Courier New" pitchFamily="49" charset="0"/>
              </a:rPr>
              <a:t>alt_up_char_buffer_dev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 *</a:t>
            </a:r>
            <a:r>
              <a:rPr lang="en-US" sz="1100" b="1" dirty="0" err="1" smtClean="0">
                <a:latin typeface="Courier New" pitchFamily="49" charset="0"/>
                <a:cs typeface="Courier New" pitchFamily="49" charset="0"/>
              </a:rPr>
              <a:t>my_char_buffer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lvl="1">
              <a:buNone/>
            </a:pP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…</a:t>
            </a:r>
          </a:p>
          <a:p>
            <a:pPr lvl="1">
              <a:buNone/>
            </a:pPr>
            <a:r>
              <a:rPr lang="en-US" sz="1100" b="1" dirty="0" err="1" smtClean="0">
                <a:latin typeface="Courier New" pitchFamily="49" charset="0"/>
                <a:cs typeface="Courier New" pitchFamily="49" charset="0"/>
              </a:rPr>
              <a:t>my_char_buffer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100" b="1" dirty="0" err="1" smtClean="0">
                <a:latin typeface="Courier New" pitchFamily="49" charset="0"/>
                <a:cs typeface="Courier New" pitchFamily="49" charset="0"/>
              </a:rPr>
              <a:t>alt_up_char_buffer_open_dev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("/dev/video_character_buffer_with_dma_0");</a:t>
            </a:r>
          </a:p>
          <a:p>
            <a:pPr lvl="1">
              <a:buNone/>
            </a:pP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if (!</a:t>
            </a:r>
            <a:r>
              <a:rPr lang="en-US" sz="1100" b="1" dirty="0" err="1" smtClean="0">
                <a:latin typeface="Courier New" pitchFamily="49" charset="0"/>
                <a:cs typeface="Courier New" pitchFamily="49" charset="0"/>
              </a:rPr>
              <a:t>my_char_buffer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100" b="1" dirty="0" err="1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 ("error opening character buffer\n");</a:t>
            </a:r>
          </a:p>
          <a:p>
            <a:pPr lvl="1">
              <a:buNone/>
            </a:pPr>
            <a:r>
              <a:rPr lang="en-US" sz="1100" b="1" dirty="0" err="1" smtClean="0">
                <a:latin typeface="Courier New" pitchFamily="49" charset="0"/>
                <a:cs typeface="Courier New" pitchFamily="49" charset="0"/>
              </a:rPr>
              <a:t>alt_up_char_buffer_clear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100" b="1" dirty="0" err="1" smtClean="0">
                <a:latin typeface="Courier New" pitchFamily="49" charset="0"/>
                <a:cs typeface="Courier New" pitchFamily="49" charset="0"/>
              </a:rPr>
              <a:t>my_char_buffer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lvl="1">
              <a:buNone/>
            </a:pPr>
            <a:r>
              <a:rPr lang="en-US" sz="1100" b="1" dirty="0" err="1" smtClean="0">
                <a:latin typeface="Courier New" pitchFamily="49" charset="0"/>
                <a:cs typeface="Courier New" pitchFamily="49" charset="0"/>
              </a:rPr>
              <a:t>alt_up_char_buffer_string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100" b="1" dirty="0" err="1" smtClean="0">
                <a:latin typeface="Courier New" pitchFamily="49" charset="0"/>
                <a:cs typeface="Courier New" pitchFamily="49" charset="0"/>
              </a:rPr>
              <a:t>my_char_buffer,"Video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 works!",0,59);</a:t>
            </a:r>
          </a:p>
          <a:p>
            <a:pPr lvl="1">
              <a:buNone/>
            </a:pPr>
            <a:endParaRPr lang="en-US" sz="1000" b="1" dirty="0" smtClean="0"/>
          </a:p>
          <a:p>
            <a:endParaRPr lang="en-US" dirty="0" smtClean="0"/>
          </a:p>
          <a:p>
            <a:r>
              <a:rPr lang="en-US" dirty="0" smtClean="0"/>
              <a:t>Allows you to superimpose text on the screen at (</a:t>
            </a:r>
            <a:r>
              <a:rPr lang="en-US" dirty="0" err="1" smtClean="0"/>
              <a:t>col,row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80 cols x 60 rows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23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 Transformation Matrices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image transformation matrix can be used to…</a:t>
            </a:r>
          </a:p>
          <a:p>
            <a:pPr lvl="1"/>
            <a:r>
              <a:rPr lang="en-US" dirty="0" smtClean="0"/>
              <a:t>rotate, scale, shear, reflect, and orthogonal projection</a:t>
            </a:r>
          </a:p>
          <a:p>
            <a:pPr lvl="1"/>
            <a:endParaRPr lang="en-US" dirty="0"/>
          </a:p>
          <a:p>
            <a:r>
              <a:rPr lang="en-US" dirty="0"/>
              <a:t>For Lab 2, we want to perform rotation and </a:t>
            </a:r>
            <a:r>
              <a:rPr lang="en-US" dirty="0" smtClean="0"/>
              <a:t>scaling</a:t>
            </a:r>
          </a:p>
          <a:p>
            <a:pPr lvl="1"/>
            <a:endParaRPr lang="en-US" dirty="0"/>
          </a:p>
          <a:p>
            <a:r>
              <a:rPr lang="en-US" dirty="0" smtClean="0"/>
              <a:t>The matrices we use are 2x2 and used to determine how to move each pixel from the original image to the new image in order to perform the transformation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Consider:</a:t>
            </a:r>
          </a:p>
          <a:p>
            <a:pPr lvl="1"/>
            <a:r>
              <a:rPr lang="en-US" dirty="0" smtClean="0"/>
              <a:t>source pixels (</a:t>
            </a:r>
            <a:r>
              <a:rPr lang="en-US" dirty="0" err="1" smtClean="0"/>
              <a:t>row,col</a:t>
            </a:r>
            <a:r>
              <a:rPr lang="en-US" dirty="0" smtClean="0"/>
              <a:t>) of original image</a:t>
            </a:r>
          </a:p>
          <a:p>
            <a:pPr lvl="1"/>
            <a:r>
              <a:rPr lang="en-US" dirty="0" smtClean="0"/>
              <a:t>destination pixels (</a:t>
            </a:r>
            <a:r>
              <a:rPr lang="en-US" dirty="0" err="1" smtClean="0"/>
              <a:t>row’,col</a:t>
            </a:r>
            <a:r>
              <a:rPr lang="en-US" dirty="0" smtClean="0"/>
              <a:t>’) of transformed image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24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 Transformation Matrices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Clockwise rotation: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Counterclockwise </a:t>
            </a:r>
            <a:r>
              <a:rPr lang="en-US" dirty="0"/>
              <a:t>rotation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Scaling (factor s):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25</a:t>
            </a:fld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1085328"/>
              </p:ext>
            </p:extLst>
          </p:nvPr>
        </p:nvGraphicFramePr>
        <p:xfrm>
          <a:off x="3514725" y="1466850"/>
          <a:ext cx="2895600" cy="1352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7" name="Equation" r:id="rId3" imgW="1930320" imgH="901440" progId="Equation.3">
                  <p:embed/>
                </p:oleObj>
              </mc:Choice>
              <mc:Fallback>
                <p:oleObj name="Equation" r:id="rId3" imgW="1930320" imgH="9014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725" y="1466850"/>
                        <a:ext cx="2895600" cy="1352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5773632"/>
              </p:ext>
            </p:extLst>
          </p:nvPr>
        </p:nvGraphicFramePr>
        <p:xfrm>
          <a:off x="3848100" y="4667250"/>
          <a:ext cx="222885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8" name="Equation" r:id="rId5" imgW="1485720" imgH="965160" progId="Equation.3">
                  <p:embed/>
                </p:oleObj>
              </mc:Choice>
              <mc:Fallback>
                <p:oleObj name="Equation" r:id="rId5" imgW="1485720" imgH="96516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4667250"/>
                        <a:ext cx="2228850" cy="144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8354077"/>
              </p:ext>
            </p:extLst>
          </p:nvPr>
        </p:nvGraphicFramePr>
        <p:xfrm>
          <a:off x="4572000" y="3048000"/>
          <a:ext cx="2895600" cy="1352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9" name="Equation" r:id="rId7" imgW="1930320" imgH="901440" progId="Equation.3">
                  <p:embed/>
                </p:oleObj>
              </mc:Choice>
              <mc:Fallback>
                <p:oleObj name="Equation" r:id="rId7" imgW="1930320" imgH="901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048000"/>
                        <a:ext cx="2895600" cy="1352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to Resolve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these algorithms directly, the rotation and scaling occur about the origin (0,0)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26</a:t>
            </a:fld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981200"/>
            <a:ext cx="28956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1981200"/>
            <a:ext cx="28956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3962400"/>
            <a:ext cx="28956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1" y="3962400"/>
            <a:ext cx="2895599" cy="2171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to Resolve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27</a:t>
            </a:fld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828800"/>
            <a:ext cx="28956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89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828800"/>
            <a:ext cx="284311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57200" y="1371600"/>
            <a:ext cx="8229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hangingPunct="0">
              <a:spcBef>
                <a:spcPct val="20000"/>
              </a:spcBef>
              <a:buFontTx/>
              <a:buChar char="•"/>
            </a:pPr>
            <a:r>
              <a:rPr lang="en-US" sz="2000" kern="0" dirty="0" smtClean="0">
                <a:solidFill>
                  <a:srgbClr val="000000"/>
                </a:solidFill>
                <a:latin typeface="+mn-lt"/>
              </a:rPr>
              <a:t>We want it to occur about the center of the image</a:t>
            </a:r>
          </a:p>
        </p:txBody>
      </p:sp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0310" y="3886200"/>
            <a:ext cx="2844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23910" y="3848100"/>
            <a:ext cx="28956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to Resolve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fix this:</a:t>
            </a:r>
          </a:p>
          <a:p>
            <a:pPr lvl="1"/>
            <a:r>
              <a:rPr lang="en-US" dirty="0" smtClean="0"/>
              <a:t>subtract 320/2 from the column</a:t>
            </a:r>
          </a:p>
          <a:p>
            <a:pPr lvl="1"/>
            <a:r>
              <a:rPr lang="en-US" dirty="0" smtClean="0"/>
              <a:t>subtract 240/2 from the row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…before you multiply against the transformation matrix, then add these values back after your multiply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28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to Resolve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Second problem:  pixels aliasing to same location, causing unfilled pixels in destination </a:t>
            </a:r>
            <a:r>
              <a:rPr lang="en-US" dirty="0" smtClean="0"/>
              <a:t>image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29</a:t>
            </a:fld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3065" y="2342196"/>
            <a:ext cx="3914568" cy="3525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916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 on DE2 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1371600"/>
            <a:ext cx="3886200" cy="4648200"/>
          </a:xfrm>
        </p:spPr>
        <p:txBody>
          <a:bodyPr/>
          <a:lstStyle/>
          <a:p>
            <a:r>
              <a:rPr lang="en-US" sz="1600" smtClean="0"/>
              <a:t>VGA is a simple video standard from the late 1980’s</a:t>
            </a:r>
          </a:p>
          <a:p>
            <a:pPr lvl="1"/>
            <a:r>
              <a:rPr lang="en-US" sz="1400" smtClean="0"/>
              <a:t>Uses a 15-pin connector, but only 5 pins are needed:</a:t>
            </a:r>
          </a:p>
          <a:p>
            <a:pPr lvl="1"/>
            <a:r>
              <a:rPr lang="en-US" sz="1400" smtClean="0"/>
              <a:t>3 analog pins:  red, green, blue using amplitude modulation</a:t>
            </a:r>
          </a:p>
          <a:p>
            <a:pPr lvl="1"/>
            <a:r>
              <a:rPr lang="en-US" sz="1400" smtClean="0"/>
              <a:t>2 digital pins:  horizontal sync, vertical sync</a:t>
            </a:r>
          </a:p>
          <a:p>
            <a:pPr lvl="1"/>
            <a:endParaRPr lang="en-US" sz="1400" smtClean="0"/>
          </a:p>
          <a:p>
            <a:r>
              <a:rPr lang="en-US" sz="1600" smtClean="0"/>
              <a:t>DE2-115 has an off-chip </a:t>
            </a:r>
            <a:r>
              <a:rPr lang="en-US" sz="1600"/>
              <a:t>video chip</a:t>
            </a:r>
          </a:p>
          <a:p>
            <a:pPr lvl="1"/>
            <a:r>
              <a:rPr lang="en-US" sz="1400"/>
              <a:t>Mostly just </a:t>
            </a:r>
            <a:r>
              <a:rPr lang="en-US" sz="1400" smtClean="0"/>
              <a:t>an </a:t>
            </a:r>
            <a:r>
              <a:rPr lang="en-US" sz="1400"/>
              <a:t>digital-to-analog converter connected to VGA </a:t>
            </a:r>
            <a:r>
              <a:rPr lang="en-US" sz="1400" smtClean="0"/>
              <a:t>output</a:t>
            </a:r>
          </a:p>
          <a:p>
            <a:pPr lvl="1"/>
            <a:r>
              <a:rPr lang="en-US" sz="1400" smtClean="0"/>
              <a:t>VGA </a:t>
            </a:r>
            <a:r>
              <a:rPr lang="en-US" sz="1400"/>
              <a:t>contains analog reg, green, blue intensity and digital synthronization signals</a:t>
            </a:r>
          </a:p>
          <a:p>
            <a:pPr lvl="1"/>
            <a:endParaRPr lang="en-US" sz="14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3</a:t>
            </a:fld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1359856"/>
            <a:ext cx="4038600" cy="222535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94040" y="3722150"/>
            <a:ext cx="3270819" cy="1219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5700" y="4885230"/>
            <a:ext cx="4127500" cy="66894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65700" y="5610612"/>
            <a:ext cx="4127500" cy="7212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to Resolve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solve this, iterate over all destination image pixels and calculate reverse transform</a:t>
            </a:r>
          </a:p>
          <a:p>
            <a:pPr lvl="1"/>
            <a:r>
              <a:rPr lang="en-US" dirty="0" smtClean="0"/>
              <a:t>Counterclockwise rotation</a:t>
            </a:r>
          </a:p>
          <a:p>
            <a:pPr lvl="1"/>
            <a:r>
              <a:rPr lang="en-US" dirty="0" smtClean="0"/>
              <a:t>Scale factor 1/s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30</a:t>
            </a:fld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8921" y="2579370"/>
            <a:ext cx="4074279" cy="366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87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to Resolve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 destination pixel (10,20) maps to source pixel (87.4,98.6)</a:t>
            </a:r>
          </a:p>
          <a:p>
            <a:endParaRPr lang="en-US" dirty="0"/>
          </a:p>
          <a:p>
            <a:r>
              <a:rPr lang="en-US" dirty="0" smtClean="0"/>
              <a:t>Must interpolate the value of this “virtual” source pixel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31</a:t>
            </a:fld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824865" y="3304467"/>
            <a:ext cx="2604135" cy="229235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3803984" y="3408946"/>
                <a:ext cx="4572000" cy="208339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0" marR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𝑤𝑒𝑖𝑔h𝑡</m:t>
                      </m:r>
                      <m:d>
                        <m:dPr>
                          <m:ctrlPr>
                            <a:rPr lang="en-U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𝑖𝑛𝑡</m:t>
                              </m:r>
                            </m:sub>
                          </m:sSub>
                          <m:r>
                            <a:rPr lang="en-U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𝑗</m:t>
                              </m:r>
                            </m:e>
                            <m:sub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𝑖𝑛𝑡</m:t>
                              </m:r>
                            </m:sub>
                          </m:sSub>
                        </m:e>
                      </m:d>
                      <m:r>
                        <a:rPr lang="en-US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=(1−</m:t>
                      </m:r>
                      <m:sSub>
                        <m:sSubPr>
                          <m:ctrlPr>
                            <a:rPr lang="en-U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𝑓𝑟𝑎𝑐</m:t>
                          </m:r>
                        </m:sub>
                      </m:sSub>
                      <m:r>
                        <a:rPr lang="en-US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)∙(1−</m:t>
                      </m:r>
                      <m:sSub>
                        <m:sSubPr>
                          <m:ctrlPr>
                            <a:rPr lang="en-U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𝑗</m:t>
                          </m:r>
                        </m:e>
                        <m:sub>
                          <m:r>
                            <a:rPr lang="en-U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𝑓𝑟𝑎𝑐</m:t>
                          </m:r>
                        </m:sub>
                      </m:sSub>
                      <m:r>
                        <a:rPr lang="en-US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en-US" sz="24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𝑤𝑒𝑖𝑔h𝑡</m:t>
                      </m:r>
                      <m:d>
                        <m:dPr>
                          <m:ctrlPr>
                            <a:rPr lang="en-U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𝑖𝑛𝑡</m:t>
                              </m:r>
                            </m:sub>
                          </m:sSub>
                          <m:r>
                            <a:rPr lang="en-U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𝑗</m:t>
                              </m:r>
                            </m:e>
                            <m:sub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𝑖𝑛𝑡</m:t>
                              </m:r>
                            </m:sub>
                          </m:sSub>
                          <m:r>
                            <a:rPr lang="en-U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+1</m:t>
                          </m:r>
                        </m:e>
                      </m:d>
                      <m:r>
                        <a:rPr lang="en-US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ctrlPr>
                            <a:rPr lang="en-U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𝑓𝑟𝑎𝑐</m:t>
                              </m:r>
                            </m:sub>
                          </m:sSub>
                        </m:e>
                      </m:d>
                      <m:r>
                        <a:rPr lang="en-US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en-U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𝑗</m:t>
                          </m:r>
                        </m:e>
                        <m:sub>
                          <m:r>
                            <a:rPr lang="en-U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𝑓𝑟𝑎𝑐</m:t>
                          </m:r>
                        </m:sub>
                      </m:sSub>
                    </m:oMath>
                  </m:oMathPara>
                </a14:m>
                <a:endParaRPr lang="en-US" sz="24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𝑤𝑒𝑖𝑔h𝑡</m:t>
                      </m:r>
                      <m:d>
                        <m:dPr>
                          <m:ctrlPr>
                            <a:rPr lang="en-U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𝑖𝑛𝑡</m:t>
                              </m:r>
                            </m:sub>
                          </m:sSub>
                          <m:r>
                            <a:rPr lang="en-U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+1,</m:t>
                          </m:r>
                          <m:sSub>
                            <m:sSubPr>
                              <m:ctrlP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𝑗</m:t>
                              </m:r>
                            </m:e>
                            <m:sub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𝑖𝑛𝑡</m:t>
                              </m:r>
                            </m:sub>
                          </m:sSub>
                        </m:e>
                      </m:d>
                      <m:r>
                        <a:rPr lang="en-US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𝑓𝑟𝑎𝑐</m:t>
                          </m:r>
                        </m:sub>
                      </m:sSub>
                      <m:r>
                        <a:rPr lang="en-US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𝑗</m:t>
                              </m:r>
                            </m:e>
                            <m:sub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𝑓𝑟𝑎𝑐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4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𝑤𝑒𝑖𝑔h𝑡</m:t>
                      </m:r>
                      <m:d>
                        <m:dPr>
                          <m:ctrlPr>
                            <a:rPr lang="en-U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𝑖𝑛𝑡</m:t>
                              </m:r>
                            </m:sub>
                          </m:sSub>
                          <m:r>
                            <a:rPr lang="en-U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+1,</m:t>
                          </m:r>
                          <m:sSub>
                            <m:sSubPr>
                              <m:ctrlP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𝑗</m:t>
                              </m:r>
                            </m:e>
                            <m:sub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𝑖𝑛𝑡</m:t>
                              </m:r>
                            </m:sub>
                          </m:sSub>
                          <m:r>
                            <a:rPr lang="en-U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+1</m:t>
                          </m:r>
                        </m:e>
                      </m:d>
                      <m:r>
                        <a:rPr lang="en-US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𝑓𝑟𝑎𝑐</m:t>
                          </m:r>
                        </m:sub>
                      </m:sSub>
                      <m:r>
                        <a:rPr lang="en-US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en-U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𝑗</m:t>
                          </m:r>
                        </m:e>
                        <m:sub>
                          <m:r>
                            <a:rPr lang="en-US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𝑓𝑟𝑎𝑐</m:t>
                          </m:r>
                        </m:sub>
                      </m:sSub>
                    </m:oMath>
                  </m:oMathPara>
                </a14:m>
                <a:endParaRPr lang="en-US" sz="24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3984" y="3408946"/>
                <a:ext cx="4572000" cy="208339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13555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Bilinear Interpolation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Example:  Set </a:t>
            </a:r>
            <a:r>
              <a:rPr lang="en-US"/>
              <a:t>destination pixels (10,20) as a mixture of pixels</a:t>
            </a:r>
            <a:r>
              <a:rPr lang="en-US" smtClean="0"/>
              <a:t>:</a:t>
            </a:r>
          </a:p>
          <a:p>
            <a:endParaRPr lang="en-US"/>
          </a:p>
          <a:p>
            <a:pPr lvl="1"/>
            <a:r>
              <a:rPr lang="en-US"/>
              <a:t>(87,98), (88,98), (87,99), (88,99)</a:t>
            </a:r>
          </a:p>
          <a:p>
            <a:pPr lvl="1"/>
            <a:endParaRPr lang="en-US"/>
          </a:p>
          <a:p>
            <a:pPr lvl="1"/>
            <a:r>
              <a:rPr lang="en-US"/>
              <a:t>dest[10,20] = (1-.4)(1-.6)src[87,98] + (.4)(1-.6)src[88,98] + (1-.4)(.6)src[87,99] + (.4)(.6)src[88,98]</a:t>
            </a:r>
          </a:p>
          <a:p>
            <a:pPr lvl="1"/>
            <a:endParaRPr lang="en-US"/>
          </a:p>
          <a:p>
            <a:pPr lvl="1"/>
            <a:r>
              <a:rPr lang="en-US"/>
              <a:t>Must separate color channels in code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32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3406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to Resolve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sure you…</a:t>
            </a:r>
          </a:p>
          <a:p>
            <a:pPr lvl="1"/>
            <a:r>
              <a:rPr lang="en-US" dirty="0" smtClean="0"/>
              <a:t>use rounding and type casting for the transformation matrix (float and alt_u16)</a:t>
            </a:r>
          </a:p>
          <a:p>
            <a:pPr lvl="1"/>
            <a:r>
              <a:rPr lang="en-US" dirty="0" smtClean="0"/>
              <a:t>disregard output coordinates that fall outside the frame</a:t>
            </a:r>
          </a:p>
          <a:p>
            <a:pPr lvl="1"/>
            <a:r>
              <a:rPr lang="en-US" dirty="0" smtClean="0"/>
              <a:t>always transform against the original image</a:t>
            </a:r>
          </a:p>
          <a:p>
            <a:pPr lvl="1"/>
            <a:r>
              <a:rPr lang="en-US" dirty="0" smtClean="0"/>
              <a:t>initialize the output image to black </a:t>
            </a:r>
            <a:r>
              <a:rPr lang="en-US" smtClean="0"/>
              <a:t>before transforming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33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 on DE2 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smtClean="0"/>
              <a:t>VGA </a:t>
            </a:r>
            <a:r>
              <a:rPr lang="en-US" sz="1800" dirty="0" smtClean="0"/>
              <a:t>controller (in SOPC Builder) sends timed values to the DAC</a:t>
            </a:r>
          </a:p>
          <a:p>
            <a:pPr lvl="1"/>
            <a:r>
              <a:rPr lang="en-US" sz="1600" dirty="0" smtClean="0"/>
              <a:t>Natively set to 640x480 resolution </a:t>
            </a:r>
            <a:r>
              <a:rPr lang="en-US" sz="1600" smtClean="0"/>
              <a:t>but this can be changed in the Verilog</a:t>
            </a:r>
            <a:endParaRPr lang="en-US" sz="1600" dirty="0" smtClean="0"/>
          </a:p>
          <a:p>
            <a:pPr lvl="1"/>
            <a:endParaRPr lang="en-US" sz="1600" dirty="0" smtClean="0"/>
          </a:p>
          <a:p>
            <a:r>
              <a:rPr lang="en-US" sz="1800" dirty="0" smtClean="0"/>
              <a:t>Images are transmitted </a:t>
            </a:r>
            <a:r>
              <a:rPr lang="en-US" sz="1800" smtClean="0"/>
              <a:t>to the DAC as “row-major” (line-by-line) </a:t>
            </a:r>
            <a:r>
              <a:rPr lang="en-US" sz="1800" dirty="0" smtClean="0"/>
              <a:t>array </a:t>
            </a:r>
            <a:r>
              <a:rPr lang="en-US" sz="1800" smtClean="0"/>
              <a:t>of pixels</a:t>
            </a:r>
          </a:p>
          <a:p>
            <a:pPr lvl="1"/>
            <a:r>
              <a:rPr lang="en-US" sz="1600" smtClean="0"/>
              <a:t>Each pixel has three components: red, green, blue</a:t>
            </a:r>
            <a:endParaRPr lang="en-US" sz="1600" dirty="0" smtClean="0"/>
          </a:p>
          <a:p>
            <a:pPr lvl="1"/>
            <a:r>
              <a:rPr lang="en-US" sz="1600" smtClean="0"/>
              <a:t>All </a:t>
            </a:r>
            <a:r>
              <a:rPr lang="en-US" sz="1600" dirty="0" smtClean="0"/>
              <a:t>0’s is black, all 1’s </a:t>
            </a:r>
            <a:r>
              <a:rPr lang="en-US" sz="1600" smtClean="0"/>
              <a:t>is white</a:t>
            </a:r>
          </a:p>
          <a:p>
            <a:pPr lvl="1"/>
            <a:r>
              <a:rPr lang="en-US" sz="1600"/>
              <a:t>Each pixel is </a:t>
            </a:r>
            <a:r>
              <a:rPr lang="en-US" sz="1600" smtClean="0"/>
              <a:t>10 </a:t>
            </a:r>
            <a:r>
              <a:rPr lang="en-US" sz="1600"/>
              <a:t>x 3 bits for DE2, 8 x 3 bits for </a:t>
            </a:r>
            <a:r>
              <a:rPr lang="en-US" sz="1600" smtClean="0"/>
              <a:t>DE2-115</a:t>
            </a:r>
            <a:endParaRPr lang="en-US" sz="16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4</a:t>
            </a:fld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09800" y="5029200"/>
            <a:ext cx="1828800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RED INTENSITY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038600" y="5029200"/>
            <a:ext cx="1828800" cy="304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GREEN INTENSITY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867400" y="5029200"/>
            <a:ext cx="1828800" cy="304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BLUE INTENSITY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09800" y="45720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8 bits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038600" y="45720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8 bits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867400" y="45720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8 bits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8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 on DE2 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Need to establish a “frame buffer” in memory to hold a picture to display that the CPU can manipulate</a:t>
            </a:r>
          </a:p>
          <a:p>
            <a:pPr lvl="1"/>
            <a:r>
              <a:rPr lang="en-US" sz="1400" dirty="0" smtClean="0"/>
              <a:t>Use </a:t>
            </a:r>
            <a:r>
              <a:rPr lang="en-US" sz="1400" dirty="0"/>
              <a:t>the on-board SRAM as our </a:t>
            </a:r>
            <a:r>
              <a:rPr lang="en-US" sz="1400" dirty="0" smtClean="0"/>
              <a:t>frame </a:t>
            </a:r>
            <a:r>
              <a:rPr lang="en-US" sz="1400" dirty="0"/>
              <a:t>buffer (“pixel memory”)</a:t>
            </a:r>
            <a:endParaRPr lang="en-US" sz="1400" dirty="0" smtClean="0"/>
          </a:p>
          <a:p>
            <a:pPr lvl="1"/>
            <a:r>
              <a:rPr lang="en-US" sz="1400" smtClean="0"/>
              <a:t>A 640x480x24 image requires ~1 </a:t>
            </a:r>
            <a:r>
              <a:rPr lang="en-US" sz="1400" dirty="0" smtClean="0"/>
              <a:t>MB to store</a:t>
            </a:r>
          </a:p>
          <a:p>
            <a:pPr lvl="1"/>
            <a:r>
              <a:rPr lang="en-US" sz="1400" smtClean="0"/>
              <a:t>Initially, scale </a:t>
            </a:r>
            <a:r>
              <a:rPr lang="en-US" sz="1400" dirty="0" smtClean="0"/>
              <a:t>down the image to 320 x 240 x 24 bits = </a:t>
            </a:r>
            <a:r>
              <a:rPr lang="en-US" sz="1400" smtClean="0"/>
              <a:t>225 KB</a:t>
            </a:r>
          </a:p>
          <a:p>
            <a:pPr lvl="1"/>
            <a:endParaRPr lang="en-US" sz="1400"/>
          </a:p>
          <a:p>
            <a:r>
              <a:rPr lang="en-US" sz="1800" smtClean="0"/>
              <a:t>The </a:t>
            </a:r>
            <a:r>
              <a:rPr lang="en-US" sz="1800" dirty="0" err="1" smtClean="0"/>
              <a:t>Altera</a:t>
            </a:r>
            <a:r>
              <a:rPr lang="en-US" sz="1800" dirty="0" smtClean="0"/>
              <a:t> University Program contains cores to perform color-space and resolution re-sampling (scaling/conversion) </a:t>
            </a:r>
            <a:r>
              <a:rPr lang="en-US" sz="1800" smtClean="0"/>
              <a:t>in hardware</a:t>
            </a:r>
          </a:p>
          <a:p>
            <a:endParaRPr lang="en-US" sz="1800" dirty="0" smtClean="0"/>
          </a:p>
          <a:p>
            <a:r>
              <a:rPr lang="en-US" sz="1800" smtClean="0"/>
              <a:t>SOPC </a:t>
            </a:r>
            <a:r>
              <a:rPr lang="en-US" sz="1800" dirty="0" smtClean="0"/>
              <a:t>Builder:</a:t>
            </a:r>
          </a:p>
          <a:p>
            <a:pPr lvl="1"/>
            <a:r>
              <a:rPr lang="en-US" sz="1400" dirty="0" smtClean="0"/>
              <a:t>First task:  edit your clocks component to add </a:t>
            </a:r>
            <a:r>
              <a:rPr lang="en-US" sz="1400" dirty="0" err="1" smtClean="0"/>
              <a:t>vga_clock</a:t>
            </a:r>
            <a:r>
              <a:rPr lang="en-US" sz="1400" dirty="0" smtClean="0"/>
              <a:t> to your design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5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 on DE2 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3886200" cy="1361297"/>
          </a:xfrm>
        </p:spPr>
        <p:txBody>
          <a:bodyPr/>
          <a:lstStyle/>
          <a:p>
            <a:r>
              <a:rPr lang="en-US" dirty="0" smtClean="0"/>
              <a:t>Frame layout:</a:t>
            </a:r>
          </a:p>
          <a:p>
            <a:pPr lvl="1"/>
            <a:r>
              <a:rPr lang="en-US" smtClean="0"/>
              <a:t>Consecutive addressing, each row stored consecutively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6</a:t>
            </a:fld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06917"/>
            <a:ext cx="3141220" cy="2094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0" y="1408560"/>
            <a:ext cx="4343400" cy="1260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</a:defRPr>
            </a:lvl9pPr>
          </a:lstStyle>
          <a:p>
            <a:pPr lvl="1"/>
            <a:endParaRPr lang="en-US" kern="0" smtClean="0"/>
          </a:p>
          <a:p>
            <a:pPr lvl="1"/>
            <a:r>
              <a:rPr lang="en-US" kern="0" smtClean="0"/>
              <a:t>X-Y addressing, pad each row to make it a power of 2</a:t>
            </a:r>
            <a:endParaRPr lang="en-US" kern="0" dirty="0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0910" y="3011253"/>
            <a:ext cx="3141220" cy="2094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0187" y="3204910"/>
            <a:ext cx="1162050" cy="18764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72475" y="3198171"/>
            <a:ext cx="466725" cy="18764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8382237" y="2987768"/>
            <a:ext cx="76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1023</a:t>
            </a:r>
            <a:endParaRPr lang="en-US" sz="105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991350" y="2987768"/>
            <a:ext cx="76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640</a:t>
            </a:r>
            <a:endParaRPr lang="en-US" sz="105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237" y="2732897"/>
            <a:ext cx="76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(not used)</a:t>
            </a:r>
            <a:endParaRPr lang="en-US" sz="105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ontent Placeholder 2"/>
          <p:cNvSpPr txBox="1">
            <a:spLocks/>
          </p:cNvSpPr>
          <p:nvPr/>
        </p:nvSpPr>
        <p:spPr bwMode="auto">
          <a:xfrm>
            <a:off x="549555" y="5101941"/>
            <a:ext cx="3886200" cy="87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800" kern="0" smtClean="0"/>
              <a:t>pixel x,y has offset (y*row_siz + x) in pixels from base address</a:t>
            </a:r>
            <a:endParaRPr lang="en-US" sz="1800" kern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4658906" y="5112139"/>
            <a:ext cx="4343400" cy="87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800" kern="0" smtClean="0"/>
              <a:t>pixel x,y has offset (y&lt;&lt;10 | x) in pixels from base address</a:t>
            </a:r>
          </a:p>
          <a:p>
            <a:r>
              <a:rPr lang="en-US" sz="1800" kern="0" smtClean="0"/>
              <a:t>wastes 184 KB</a:t>
            </a:r>
            <a:endParaRPr lang="en-US" sz="1800" kern="0"/>
          </a:p>
        </p:txBody>
      </p:sp>
    </p:spTree>
    <p:extLst>
      <p:ext uri="{BB962C8B-B14F-4D97-AF65-F5344CB8AC3E}">
        <p14:creationId xmlns:p14="http://schemas.microsoft.com/office/powerpoint/2010/main" val="158346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Image Representation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 smtClean="0"/>
              <a:t>Copyright © 2016, Elsevier Inc. All rights reserved.</a:t>
            </a:r>
            <a:endParaRPr lang="en-AU" dirty="0"/>
          </a:p>
        </p:txBody>
      </p:sp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734625" y="1498676"/>
            <a:ext cx="7980249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63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Design </a:t>
            </a:r>
            <a:r>
              <a:rPr lang="en-US" smtClean="0"/>
              <a:t>for Video (DE2/DE2-115)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8</a:t>
            </a:fld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1371600"/>
            <a:ext cx="838200" cy="6096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3124200"/>
            <a:ext cx="838200" cy="6096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SRAM interface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>
            <a:stCxn id="5" idx="2"/>
            <a:endCxn id="6" idx="0"/>
          </p:cNvCxnSpPr>
          <p:nvPr/>
        </p:nvCxnSpPr>
        <p:spPr>
          <a:xfrm rot="5400000">
            <a:off x="152400" y="2552700"/>
            <a:ext cx="11430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85800" y="1981200"/>
            <a:ext cx="1295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data master</a:t>
            </a:r>
            <a:endParaRPr lang="en-US" sz="1100" dirty="0"/>
          </a:p>
        </p:txBody>
      </p:sp>
      <p:sp>
        <p:nvSpPr>
          <p:cNvPr id="12" name="TextBox 11"/>
          <p:cNvSpPr txBox="1"/>
          <p:nvPr/>
        </p:nvSpPr>
        <p:spPr>
          <a:xfrm>
            <a:off x="762000" y="2895600"/>
            <a:ext cx="1295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data</a:t>
            </a:r>
            <a:endParaRPr lang="en-US" sz="1100" dirty="0"/>
          </a:p>
        </p:txBody>
      </p:sp>
      <p:sp>
        <p:nvSpPr>
          <p:cNvPr id="13" name="Rectangle 12"/>
          <p:cNvSpPr/>
          <p:nvPr/>
        </p:nvSpPr>
        <p:spPr>
          <a:xfrm>
            <a:off x="1676400" y="3124200"/>
            <a:ext cx="838200" cy="609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smtClean="0">
                <a:solidFill>
                  <a:schemeClr val="tx1"/>
                </a:solidFill>
              </a:rPr>
              <a:t>Pixel Buffer for DMA</a:t>
            </a:r>
            <a:endParaRPr lang="en-US" sz="1050" dirty="0">
              <a:solidFill>
                <a:schemeClr val="tx1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rot="5400000">
            <a:off x="1872010" y="2891758"/>
            <a:ext cx="464884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731264" y="2665412"/>
            <a:ext cx="13716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133600" y="2895600"/>
            <a:ext cx="1295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control</a:t>
            </a:r>
            <a:endParaRPr lang="en-US" sz="1100" dirty="0"/>
          </a:p>
        </p:txBody>
      </p:sp>
      <p:sp>
        <p:nvSpPr>
          <p:cNvPr id="25" name="Rectangle 24"/>
          <p:cNvSpPr/>
          <p:nvPr/>
        </p:nvSpPr>
        <p:spPr>
          <a:xfrm>
            <a:off x="3048000" y="3124200"/>
            <a:ext cx="914400" cy="6096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RGB </a:t>
            </a:r>
            <a:r>
              <a:rPr lang="en-US" sz="1050" dirty="0" err="1" smtClean="0">
                <a:solidFill>
                  <a:schemeClr val="tx1"/>
                </a:solidFill>
              </a:rPr>
              <a:t>Resampler</a:t>
            </a:r>
            <a:endParaRPr lang="en-US" sz="1050" dirty="0" smtClean="0">
              <a:solidFill>
                <a:schemeClr val="tx1"/>
              </a:solidFill>
            </a:endParaRPr>
          </a:p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24 -&gt; 30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655244" y="3124200"/>
            <a:ext cx="914400" cy="6096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Video </a:t>
            </a:r>
            <a:r>
              <a:rPr lang="en-US" sz="1050" dirty="0" err="1" smtClean="0">
                <a:solidFill>
                  <a:schemeClr val="tx1"/>
                </a:solidFill>
              </a:rPr>
              <a:t>scaler</a:t>
            </a:r>
            <a:endParaRPr lang="en-US" sz="1050" dirty="0" smtClean="0">
              <a:solidFill>
                <a:schemeClr val="tx1"/>
              </a:solidFill>
            </a:endParaRPr>
          </a:p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(x2,x2)</a:t>
            </a:r>
            <a:endParaRPr lang="en-US" sz="1050" dirty="0">
              <a:solidFill>
                <a:schemeClr val="tx1"/>
              </a:solidFill>
            </a:endParaRPr>
          </a:p>
        </p:txBody>
      </p:sp>
      <p:cxnSp>
        <p:nvCxnSpPr>
          <p:cNvPr id="27" name="Straight Arrow Connector 26"/>
          <p:cNvCxnSpPr>
            <a:endCxn id="13" idx="1"/>
          </p:cNvCxnSpPr>
          <p:nvPr/>
        </p:nvCxnSpPr>
        <p:spPr>
          <a:xfrm>
            <a:off x="1143000" y="3429000"/>
            <a:ext cx="533400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62000" y="3429000"/>
            <a:ext cx="1295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data</a:t>
            </a:r>
            <a:endParaRPr lang="en-US" sz="1100" dirty="0"/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2514600" y="3429000"/>
            <a:ext cx="533400" cy="1588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6200" y="4976052"/>
            <a:ext cx="1295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320x240x24 image</a:t>
            </a:r>
            <a:endParaRPr lang="en-US" sz="1100" dirty="0"/>
          </a:p>
        </p:txBody>
      </p:sp>
      <p:sp>
        <p:nvSpPr>
          <p:cNvPr id="33" name="Rectangle 32"/>
          <p:cNvSpPr/>
          <p:nvPr/>
        </p:nvSpPr>
        <p:spPr>
          <a:xfrm>
            <a:off x="304800" y="4419600"/>
            <a:ext cx="838200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SRAM chip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34" name="Straight Arrow Connector 33"/>
          <p:cNvCxnSpPr>
            <a:endCxn id="33" idx="0"/>
          </p:cNvCxnSpPr>
          <p:nvPr/>
        </p:nvCxnSpPr>
        <p:spPr>
          <a:xfrm rot="5400000">
            <a:off x="381954" y="4075746"/>
            <a:ext cx="685800" cy="190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152400" y="4157990"/>
            <a:ext cx="2286000" cy="0"/>
          </a:xfrm>
          <a:prstGeom prst="line">
            <a:avLst/>
          </a:prstGeom>
          <a:ln w="3175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0" y="4157990"/>
            <a:ext cx="1295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off-chip</a:t>
            </a:r>
            <a:endParaRPr lang="en-US" sz="1100" dirty="0"/>
          </a:p>
        </p:txBody>
      </p:sp>
      <p:sp>
        <p:nvSpPr>
          <p:cNvPr id="41" name="TextBox 40"/>
          <p:cNvSpPr txBox="1"/>
          <p:nvPr/>
        </p:nvSpPr>
        <p:spPr>
          <a:xfrm>
            <a:off x="0" y="3853190"/>
            <a:ext cx="1295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on-chip</a:t>
            </a:r>
            <a:endParaRPr lang="en-US" sz="1100" dirty="0"/>
          </a:p>
        </p:txBody>
      </p:sp>
      <p:sp>
        <p:nvSpPr>
          <p:cNvPr id="42" name="TextBox 41"/>
          <p:cNvSpPr txBox="1"/>
          <p:nvPr/>
        </p:nvSpPr>
        <p:spPr>
          <a:xfrm>
            <a:off x="2491548" y="3400656"/>
            <a:ext cx="12954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stream</a:t>
            </a:r>
          </a:p>
          <a:p>
            <a:r>
              <a:rPr lang="en-US" sz="1100" dirty="0" smtClean="0"/>
              <a:t>24 bit</a:t>
            </a:r>
          </a:p>
          <a:p>
            <a:r>
              <a:rPr lang="en-US" sz="1100" dirty="0" smtClean="0"/>
              <a:t>color</a:t>
            </a:r>
          </a:p>
          <a:p>
            <a:r>
              <a:rPr lang="en-US" sz="1100" dirty="0" smtClean="0"/>
              <a:t>320x240</a:t>
            </a:r>
          </a:p>
          <a:p>
            <a:r>
              <a:rPr lang="en-US" sz="1100" dirty="0" err="1" smtClean="0"/>
              <a:t>sys_clk</a:t>
            </a:r>
            <a:endParaRPr lang="en-US" sz="1100" dirty="0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3962400" y="3429000"/>
            <a:ext cx="685800" cy="1588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962400" y="3406588"/>
            <a:ext cx="12954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stream</a:t>
            </a:r>
          </a:p>
          <a:p>
            <a:r>
              <a:rPr lang="en-US" sz="1100" dirty="0" smtClean="0"/>
              <a:t>30 bit</a:t>
            </a:r>
          </a:p>
          <a:p>
            <a:r>
              <a:rPr lang="en-US" sz="1100" dirty="0" smtClean="0"/>
              <a:t>color</a:t>
            </a:r>
          </a:p>
          <a:p>
            <a:r>
              <a:rPr lang="en-US" sz="1100" dirty="0" smtClean="0"/>
              <a:t>320x240</a:t>
            </a:r>
          </a:p>
          <a:p>
            <a:r>
              <a:rPr lang="en-US" sz="1100" dirty="0" err="1" smtClean="0"/>
              <a:t>sys_clk</a:t>
            </a:r>
            <a:endParaRPr lang="en-US" sz="1100" dirty="0"/>
          </a:p>
        </p:txBody>
      </p:sp>
      <p:sp>
        <p:nvSpPr>
          <p:cNvPr id="46" name="Rectangle 45"/>
          <p:cNvSpPr/>
          <p:nvPr/>
        </p:nvSpPr>
        <p:spPr>
          <a:xfrm>
            <a:off x="7696200" y="1524000"/>
            <a:ext cx="914400" cy="6096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dual-clock FIFO</a:t>
            </a:r>
          </a:p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sys-&gt;</a:t>
            </a:r>
            <a:r>
              <a:rPr lang="en-US" sz="1050" dirty="0" err="1" smtClean="0">
                <a:solidFill>
                  <a:schemeClr val="tx1"/>
                </a:solidFill>
              </a:rPr>
              <a:t>vga</a:t>
            </a:r>
            <a:endParaRPr lang="en-US" sz="1050" dirty="0">
              <a:solidFill>
                <a:schemeClr val="tx1"/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5569644" y="3429000"/>
            <a:ext cx="1364556" cy="1588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7696200" y="3124200"/>
            <a:ext cx="914400" cy="6096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VGA controller</a:t>
            </a:r>
            <a:endParaRPr lang="en-US" sz="1050" dirty="0">
              <a:solidFill>
                <a:schemeClr val="tx1"/>
              </a:solidFill>
            </a:endParaRPr>
          </a:p>
        </p:txBody>
      </p:sp>
      <p:cxnSp>
        <p:nvCxnSpPr>
          <p:cNvPr id="52" name="Straight Arrow Connector 51"/>
          <p:cNvCxnSpPr>
            <a:stCxn id="46" idx="2"/>
            <a:endCxn id="51" idx="0"/>
          </p:cNvCxnSpPr>
          <p:nvPr/>
        </p:nvCxnSpPr>
        <p:spPr>
          <a:xfrm rot="5400000">
            <a:off x="7658100" y="2628900"/>
            <a:ext cx="990600" cy="1588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8153400" y="2209800"/>
            <a:ext cx="12954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stream</a:t>
            </a:r>
          </a:p>
          <a:p>
            <a:r>
              <a:rPr lang="en-US" sz="1100" dirty="0" smtClean="0"/>
              <a:t>30 bit</a:t>
            </a:r>
          </a:p>
          <a:p>
            <a:r>
              <a:rPr lang="en-US" sz="1100" dirty="0" smtClean="0"/>
              <a:t>color</a:t>
            </a:r>
          </a:p>
          <a:p>
            <a:r>
              <a:rPr lang="en-US" sz="1100" dirty="0" smtClean="0"/>
              <a:t>640x480</a:t>
            </a:r>
          </a:p>
          <a:p>
            <a:r>
              <a:rPr lang="en-US" sz="1100" dirty="0" err="1" smtClean="0"/>
              <a:t>vga_clk</a:t>
            </a:r>
            <a:endParaRPr lang="en-US" sz="1100" dirty="0"/>
          </a:p>
        </p:txBody>
      </p:sp>
      <p:sp>
        <p:nvSpPr>
          <p:cNvPr id="55" name="Rectangle 54"/>
          <p:cNvSpPr/>
          <p:nvPr/>
        </p:nvSpPr>
        <p:spPr>
          <a:xfrm>
            <a:off x="7772400" y="4419600"/>
            <a:ext cx="838200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VGA DAC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56" name="Straight Connector 55"/>
          <p:cNvCxnSpPr/>
          <p:nvPr/>
        </p:nvCxnSpPr>
        <p:spPr>
          <a:xfrm>
            <a:off x="7848600" y="4157990"/>
            <a:ext cx="1143000" cy="0"/>
          </a:xfrm>
          <a:prstGeom prst="line">
            <a:avLst/>
          </a:prstGeom>
          <a:ln w="3175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7772400" y="4157990"/>
            <a:ext cx="1295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/>
              <a:t>off-chip</a:t>
            </a:r>
            <a:endParaRPr lang="en-US" sz="1100" dirty="0"/>
          </a:p>
        </p:txBody>
      </p:sp>
      <p:sp>
        <p:nvSpPr>
          <p:cNvPr id="58" name="TextBox 57"/>
          <p:cNvSpPr txBox="1"/>
          <p:nvPr/>
        </p:nvSpPr>
        <p:spPr>
          <a:xfrm>
            <a:off x="7772400" y="3896380"/>
            <a:ext cx="1295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/>
              <a:t>on-chip</a:t>
            </a:r>
            <a:endParaRPr lang="en-US" sz="1100" dirty="0"/>
          </a:p>
        </p:txBody>
      </p:sp>
      <p:sp>
        <p:nvSpPr>
          <p:cNvPr id="59" name="Rectangle 58"/>
          <p:cNvSpPr/>
          <p:nvPr/>
        </p:nvSpPr>
        <p:spPr>
          <a:xfrm>
            <a:off x="7772400" y="5257800"/>
            <a:ext cx="838200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smtClean="0">
                <a:solidFill>
                  <a:schemeClr val="tx1"/>
                </a:solidFill>
              </a:rPr>
              <a:t>DE-115</a:t>
            </a:r>
            <a:endParaRPr lang="en-US" sz="1100" dirty="0" smtClean="0">
              <a:solidFill>
                <a:schemeClr val="tx1"/>
              </a:solidFill>
            </a:endParaRP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D-sub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60" name="Straight Arrow Connector 59"/>
          <p:cNvCxnSpPr/>
          <p:nvPr/>
        </p:nvCxnSpPr>
        <p:spPr>
          <a:xfrm rot="5400000">
            <a:off x="7809707" y="4076701"/>
            <a:ext cx="685798" cy="1588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rot="5400000">
            <a:off x="8040689" y="5143501"/>
            <a:ext cx="228598" cy="1588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http://www.itechnews.net/wp-content/uploads/2007/01/dell-lc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4648200"/>
            <a:ext cx="1447800" cy="1382649"/>
          </a:xfrm>
          <a:prstGeom prst="rect">
            <a:avLst/>
          </a:prstGeom>
          <a:noFill/>
        </p:spPr>
      </p:pic>
      <p:cxnSp>
        <p:nvCxnSpPr>
          <p:cNvPr id="70" name="Straight Arrow Connector 69"/>
          <p:cNvCxnSpPr>
            <a:stCxn id="59" idx="1"/>
          </p:cNvCxnSpPr>
          <p:nvPr/>
        </p:nvCxnSpPr>
        <p:spPr>
          <a:xfrm rot="10800000">
            <a:off x="7086600" y="5562600"/>
            <a:ext cx="685800" cy="1588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4648200" y="2362200"/>
            <a:ext cx="914400" cy="6096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</a:rPr>
              <a:t>Video character buffer with DMA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2057400" y="2667000"/>
            <a:ext cx="25908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352800" y="2438400"/>
            <a:ext cx="1295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/>
              <a:t>data/control</a:t>
            </a:r>
            <a:endParaRPr lang="en-US" sz="1100" dirty="0"/>
          </a:p>
        </p:txBody>
      </p:sp>
      <p:sp>
        <p:nvSpPr>
          <p:cNvPr id="65" name="Rectangle 64"/>
          <p:cNvSpPr/>
          <p:nvPr/>
        </p:nvSpPr>
        <p:spPr>
          <a:xfrm>
            <a:off x="6248400" y="1524000"/>
            <a:ext cx="914400" cy="6096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Video alpha blender</a:t>
            </a:r>
            <a:endParaRPr lang="en-US" sz="1050" dirty="0">
              <a:solidFill>
                <a:schemeClr val="tx1"/>
              </a:solidFill>
            </a:endParaRPr>
          </a:p>
        </p:txBody>
      </p:sp>
      <p:cxnSp>
        <p:nvCxnSpPr>
          <p:cNvPr id="67" name="Straight Arrow Connector 66"/>
          <p:cNvCxnSpPr>
            <a:stCxn id="65" idx="3"/>
            <a:endCxn id="46" idx="1"/>
          </p:cNvCxnSpPr>
          <p:nvPr/>
        </p:nvCxnSpPr>
        <p:spPr>
          <a:xfrm>
            <a:off x="7162800" y="1828800"/>
            <a:ext cx="533400" cy="1588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7063548" y="1600200"/>
            <a:ext cx="685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err="1" smtClean="0"/>
              <a:t>sys_clk</a:t>
            </a:r>
            <a:endParaRPr lang="en-US" sz="1100" dirty="0"/>
          </a:p>
        </p:txBody>
      </p:sp>
      <p:sp>
        <p:nvSpPr>
          <p:cNvPr id="77" name="TextBox 76"/>
          <p:cNvSpPr txBox="1"/>
          <p:nvPr/>
        </p:nvSpPr>
        <p:spPr>
          <a:xfrm>
            <a:off x="5569644" y="3404681"/>
            <a:ext cx="12954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stream</a:t>
            </a:r>
          </a:p>
          <a:p>
            <a:r>
              <a:rPr lang="en-US" sz="1100" dirty="0" smtClean="0"/>
              <a:t>30 bit</a:t>
            </a:r>
          </a:p>
          <a:p>
            <a:r>
              <a:rPr lang="en-US" sz="1100" dirty="0" smtClean="0"/>
              <a:t>color</a:t>
            </a:r>
          </a:p>
          <a:p>
            <a:r>
              <a:rPr lang="en-US" sz="1100" dirty="0" smtClean="0"/>
              <a:t>640x480</a:t>
            </a:r>
          </a:p>
          <a:p>
            <a:r>
              <a:rPr lang="en-US" sz="1100" dirty="0" err="1" smtClean="0"/>
              <a:t>sys_clk</a:t>
            </a:r>
            <a:endParaRPr lang="en-US" sz="1100" dirty="0"/>
          </a:p>
        </p:txBody>
      </p:sp>
      <p:cxnSp>
        <p:nvCxnSpPr>
          <p:cNvPr id="78" name="Straight Arrow Connector 77"/>
          <p:cNvCxnSpPr/>
          <p:nvPr/>
        </p:nvCxnSpPr>
        <p:spPr>
          <a:xfrm rot="5400000" flipH="1" flipV="1">
            <a:off x="6286500" y="2781300"/>
            <a:ext cx="1295400" cy="1588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 rot="16200000">
            <a:off x="6417305" y="2650496"/>
            <a:ext cx="1295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/>
              <a:t>background</a:t>
            </a:r>
            <a:endParaRPr lang="en-US" sz="1100" dirty="0"/>
          </a:p>
        </p:txBody>
      </p:sp>
      <p:cxnSp>
        <p:nvCxnSpPr>
          <p:cNvPr id="82" name="Straight Arrow Connector 81"/>
          <p:cNvCxnSpPr>
            <a:stCxn id="45" idx="3"/>
          </p:cNvCxnSpPr>
          <p:nvPr/>
        </p:nvCxnSpPr>
        <p:spPr>
          <a:xfrm>
            <a:off x="5562600" y="2667000"/>
            <a:ext cx="9144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 rot="5400000" flipH="1" flipV="1">
            <a:off x="6210300" y="2400300"/>
            <a:ext cx="5334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 rot="16200000">
            <a:off x="5960105" y="2650495"/>
            <a:ext cx="1295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/>
              <a:t>foreground</a:t>
            </a:r>
            <a:endParaRPr lang="en-US" sz="1100" dirty="0"/>
          </a:p>
        </p:txBody>
      </p:sp>
      <p:sp>
        <p:nvSpPr>
          <p:cNvPr id="89" name="TextBox 88"/>
          <p:cNvSpPr txBox="1"/>
          <p:nvPr/>
        </p:nvSpPr>
        <p:spPr>
          <a:xfrm>
            <a:off x="5334000" y="1524000"/>
            <a:ext cx="914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rgbClr val="FF0000"/>
                </a:solidFill>
              </a:rPr>
              <a:t>simple mode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1219200" y="27432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rgbClr val="FF0000"/>
                </a:solidFill>
              </a:rPr>
              <a:t>consecutive mode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648200" y="19812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FF0000"/>
                </a:solidFill>
              </a:rPr>
              <a:t>Enable transparency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048000" y="371469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FF0000"/>
                </a:solidFill>
              </a:rPr>
              <a:t>10 bits/channel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3 channels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886386" y="3896085"/>
            <a:ext cx="152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(From Univ. Program)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1086164" y="3810000"/>
            <a:ext cx="133036" cy="142219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V="1">
            <a:off x="1915322" y="3810000"/>
            <a:ext cx="142078" cy="12062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353432" y="1402259"/>
            <a:ext cx="228600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/>
            <a:r>
              <a:rPr lang="en-US" sz="1100" dirty="0" smtClean="0">
                <a:solidFill>
                  <a:srgbClr val="FF0000"/>
                </a:solidFill>
              </a:rPr>
              <a:t>Specify the </a:t>
            </a:r>
            <a:r>
              <a:rPr lang="en-US" sz="1100" dirty="0">
                <a:solidFill>
                  <a:srgbClr val="FF0000"/>
                </a:solidFill>
              </a:rPr>
              <a:t>base address of the SRAM </a:t>
            </a:r>
            <a:r>
              <a:rPr lang="en-US" sz="1100" dirty="0" smtClean="0">
                <a:solidFill>
                  <a:srgbClr val="FF0000"/>
                </a:solidFill>
              </a:rPr>
              <a:t>as front </a:t>
            </a:r>
            <a:r>
              <a:rPr lang="en-US" sz="1100" dirty="0">
                <a:solidFill>
                  <a:srgbClr val="FF0000"/>
                </a:solidFill>
              </a:rPr>
              <a:t>and back buffer addresses</a:t>
            </a:r>
          </a:p>
        </p:txBody>
      </p:sp>
      <p:cxnSp>
        <p:nvCxnSpPr>
          <p:cNvPr id="68" name="Straight Arrow Connector 67"/>
          <p:cNvCxnSpPr/>
          <p:nvPr/>
        </p:nvCxnSpPr>
        <p:spPr>
          <a:xfrm flipH="1">
            <a:off x="2375890" y="1971814"/>
            <a:ext cx="237963" cy="97144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6248400" y="3505200"/>
            <a:ext cx="2286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/>
            <a:r>
              <a:rPr lang="en-US" sz="1100" smtClean="0">
                <a:solidFill>
                  <a:srgbClr val="FF0000"/>
                </a:solidFill>
              </a:rPr>
              <a:t>Setting:</a:t>
            </a:r>
          </a:p>
          <a:p>
            <a:pPr marL="0" lvl="1" algn="ctr"/>
            <a:r>
              <a:rPr lang="en-US" sz="1100" smtClean="0">
                <a:solidFill>
                  <a:srgbClr val="FF0000"/>
                </a:solidFill>
              </a:rPr>
              <a:t>DE2/DE2-115</a:t>
            </a:r>
            <a:endParaRPr lang="en-US" sz="11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Verilog Modifications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4648200"/>
          </a:xfrm>
        </p:spPr>
        <p:txBody>
          <a:bodyPr/>
          <a:lstStyle/>
          <a:p>
            <a:r>
              <a:rPr lang="en-US" sz="1600" dirty="0" smtClean="0"/>
              <a:t>Add to your </a:t>
            </a:r>
            <a:r>
              <a:rPr lang="en-US" sz="1600" smtClean="0"/>
              <a:t>top-level module definition:</a:t>
            </a:r>
          </a:p>
          <a:p>
            <a:endParaRPr lang="en-US" sz="1600" dirty="0" smtClean="0"/>
          </a:p>
          <a:p>
            <a:pPr>
              <a:buNone/>
            </a:pP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////////////////////////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	SRAM Interface	////////////////////////</a:t>
            </a:r>
          </a:p>
          <a:p>
            <a:pPr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inout	  [15:0]  </a:t>
            </a: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SRAM_DQ,    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//	SRAM Data bus 16 </a:t>
            </a: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Bits</a:t>
            </a:r>
            <a:endParaRPr lang="en-US" sz="1200" b="1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output  [</a:t>
            </a: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19:0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]  </a:t>
            </a: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SRAM_ADDR,  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//	SRAM Address bus </a:t>
            </a: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20 Bits</a:t>
            </a:r>
            <a:endParaRPr lang="en-US" sz="1200" b="1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output          </a:t>
            </a: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SRAM_UB_N,  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//	SRAM High-byte Data Mask </a:t>
            </a:r>
          </a:p>
          <a:p>
            <a:pPr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output          </a:t>
            </a: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SRAM_LB_N,  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//	SRAM Low-byte Data Mask </a:t>
            </a:r>
          </a:p>
          <a:p>
            <a:pPr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output          </a:t>
            </a: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SRAM_WE_N,  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//	SRAM Write Enable</a:t>
            </a:r>
          </a:p>
          <a:p>
            <a:pPr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output          </a:t>
            </a: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SRAM_CE_N,  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//	SRAM Chip Enable</a:t>
            </a:r>
          </a:p>
          <a:p>
            <a:pPr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output          </a:t>
            </a: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SRAM_OE_N,  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//	SRAM Output Enable</a:t>
            </a:r>
          </a:p>
          <a:p>
            <a:pPr>
              <a:buNone/>
            </a:pPr>
            <a:endParaRPr lang="en-US" sz="1200" b="1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////////////////////////	VGA		////////////////////////////</a:t>
            </a:r>
          </a:p>
          <a:p>
            <a:pPr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output          </a:t>
            </a: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VGA_CLK,    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//	VGA Clock</a:t>
            </a:r>
          </a:p>
          <a:p>
            <a:pPr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output          </a:t>
            </a: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VGA_HS,     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//	VGA H_SYNC</a:t>
            </a:r>
          </a:p>
          <a:p>
            <a:pPr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output          </a:t>
            </a: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VGA_VS,     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//	VGA V_SYNC</a:t>
            </a:r>
          </a:p>
          <a:p>
            <a:pPr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output          </a:t>
            </a: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VGA_BLANK_N,  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//	VGA BLANK</a:t>
            </a:r>
          </a:p>
          <a:p>
            <a:pPr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output          </a:t>
            </a: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VGA_SYNC_N,   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//	VGA SYNC</a:t>
            </a:r>
          </a:p>
          <a:p>
            <a:pPr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output   </a:t>
            </a: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[7:0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]	</a:t>
            </a: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VGA_R,      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//	VGA </a:t>
            </a: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Red</a:t>
            </a:r>
            <a:endParaRPr lang="en-US" sz="1200" b="1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output   </a:t>
            </a: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[7:0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]	</a:t>
            </a: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VGA_G,      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//	VGA </a:t>
            </a: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Green</a:t>
            </a:r>
            <a:endParaRPr lang="en-US" sz="1200" b="1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200" b="1">
                <a:latin typeface="Courier New" pitchFamily="49" charset="0"/>
                <a:cs typeface="Courier New" pitchFamily="49" charset="0"/>
              </a:rPr>
              <a:t>output   </a:t>
            </a: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[7:0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]	</a:t>
            </a: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VGA_B,      </a:t>
            </a:r>
            <a:r>
              <a:rPr lang="en-US" sz="1200" b="1">
                <a:latin typeface="Courier New" pitchFamily="49" charset="0"/>
                <a:cs typeface="Courier New" pitchFamily="49" charset="0"/>
              </a:rPr>
              <a:t>//	VGA </a:t>
            </a:r>
            <a:r>
              <a:rPr lang="en-US" sz="1200" b="1" smtClean="0">
                <a:latin typeface="Courier New" pitchFamily="49" charset="0"/>
                <a:cs typeface="Courier New" pitchFamily="49" charset="0"/>
              </a:rPr>
              <a:t>Blue</a:t>
            </a:r>
            <a:endParaRPr lang="en-US" sz="1200" b="1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9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9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sc">
  <a:themeElements>
    <a:clrScheme name="usc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usc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us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usc</Template>
  <TotalTime>32188</TotalTime>
  <Words>1708</Words>
  <Application>Microsoft Office PowerPoint</Application>
  <PresentationFormat>On-screen Show (4:3)</PresentationFormat>
  <Paragraphs>435</Paragraphs>
  <Slides>33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2" baseType="lpstr">
      <vt:lpstr>Arial</vt:lpstr>
      <vt:lpstr>Calibri</vt:lpstr>
      <vt:lpstr>Cambria Math</vt:lpstr>
      <vt:lpstr>Courier New</vt:lpstr>
      <vt:lpstr>Times New Roman</vt:lpstr>
      <vt:lpstr>Verdana</vt:lpstr>
      <vt:lpstr>Wingdings</vt:lpstr>
      <vt:lpstr>usc</vt:lpstr>
      <vt:lpstr>Equation</vt:lpstr>
      <vt:lpstr>CSCE 313:  Embedded Systems  Video Out and Image Transformation</vt:lpstr>
      <vt:lpstr>Annoucements</vt:lpstr>
      <vt:lpstr>Video on DE2 Board</vt:lpstr>
      <vt:lpstr>Video on DE2 Board</vt:lpstr>
      <vt:lpstr>Video on DE2 Board</vt:lpstr>
      <vt:lpstr>Video on DE2 Board</vt:lpstr>
      <vt:lpstr>Image Representation</vt:lpstr>
      <vt:lpstr>System Design for Video (DE2/DE2-115)</vt:lpstr>
      <vt:lpstr>Verilog Modifications</vt:lpstr>
      <vt:lpstr>Verilog Modifications</vt:lpstr>
      <vt:lpstr>Storing and Accessing an Image on the DE2</vt:lpstr>
      <vt:lpstr>Verilog Modifications</vt:lpstr>
      <vt:lpstr>BSP Modifications</vt:lpstr>
      <vt:lpstr>Copying Image to RO File System</vt:lpstr>
      <vt:lpstr>Programming the Flash Memory</vt:lpstr>
      <vt:lpstr>Pointers</vt:lpstr>
      <vt:lpstr>Typecasting</vt:lpstr>
      <vt:lpstr>Allocating Heap (Dynamic) Memory in C</vt:lpstr>
      <vt:lpstr>Accessing the RO File System from SW</vt:lpstr>
      <vt:lpstr>Accessing the Source Image</vt:lpstr>
      <vt:lpstr>New Header Files</vt:lpstr>
      <vt:lpstr>The Pixel Buffer</vt:lpstr>
      <vt:lpstr>Using the Character Buffer</vt:lpstr>
      <vt:lpstr>Image Transformation Matrices</vt:lpstr>
      <vt:lpstr>Image Transformation Matrices</vt:lpstr>
      <vt:lpstr>Issues to Resolve</vt:lpstr>
      <vt:lpstr>Issues to Resolve</vt:lpstr>
      <vt:lpstr>Issues to Resolve</vt:lpstr>
      <vt:lpstr>Issues to Resolve</vt:lpstr>
      <vt:lpstr>Issues to Resolve</vt:lpstr>
      <vt:lpstr>Issues to Resolve</vt:lpstr>
      <vt:lpstr>Bilinear Interpolation</vt:lpstr>
      <vt:lpstr>Issues to Resolve</vt:lpstr>
    </vt:vector>
  </TitlesOfParts>
  <Company>Department of Computer Science and Engineering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313</dc:title>
  <dc:creator>Jason D. Bakos</dc:creator>
  <cp:lastModifiedBy>Jason D. Bakos</cp:lastModifiedBy>
  <cp:revision>599</cp:revision>
  <dcterms:created xsi:type="dcterms:W3CDTF">2005-09-22T21:21:18Z</dcterms:created>
  <dcterms:modified xsi:type="dcterms:W3CDTF">2018-02-21T19:28:24Z</dcterms:modified>
</cp:coreProperties>
</file>