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2" r:id="rId3"/>
    <p:sldId id="414" r:id="rId4"/>
    <p:sldId id="417" r:id="rId5"/>
    <p:sldId id="365" r:id="rId6"/>
    <p:sldId id="328" r:id="rId7"/>
    <p:sldId id="330" r:id="rId8"/>
    <p:sldId id="333" r:id="rId9"/>
    <p:sldId id="334" r:id="rId10"/>
    <p:sldId id="327" r:id="rId11"/>
    <p:sldId id="410" r:id="rId12"/>
    <p:sldId id="348" r:id="rId13"/>
    <p:sldId id="362" r:id="rId14"/>
    <p:sldId id="363" r:id="rId15"/>
    <p:sldId id="349" r:id="rId16"/>
    <p:sldId id="350" r:id="rId17"/>
    <p:sldId id="342" r:id="rId18"/>
    <p:sldId id="352" r:id="rId19"/>
    <p:sldId id="353" r:id="rId20"/>
    <p:sldId id="357" r:id="rId21"/>
    <p:sldId id="358" r:id="rId22"/>
    <p:sldId id="360" r:id="rId23"/>
    <p:sldId id="361" r:id="rId24"/>
    <p:sldId id="415" r:id="rId25"/>
    <p:sldId id="369" r:id="rId26"/>
    <p:sldId id="370" r:id="rId27"/>
    <p:sldId id="371" r:id="rId28"/>
    <p:sldId id="372" r:id="rId29"/>
    <p:sldId id="418" r:id="rId30"/>
    <p:sldId id="420" r:id="rId31"/>
    <p:sldId id="421" r:id="rId32"/>
    <p:sldId id="397" r:id="rId33"/>
    <p:sldId id="422" r:id="rId34"/>
    <p:sldId id="406" r:id="rId35"/>
    <p:sldId id="407" r:id="rId36"/>
    <p:sldId id="423" r:id="rId37"/>
    <p:sldId id="426" r:id="rId38"/>
    <p:sldId id="425" r:id="rId39"/>
    <p:sldId id="427" r:id="rId40"/>
    <p:sldId id="374" r:id="rId41"/>
    <p:sldId id="375" r:id="rId42"/>
    <p:sldId id="431" r:id="rId43"/>
    <p:sldId id="428" r:id="rId44"/>
    <p:sldId id="429" r:id="rId45"/>
    <p:sldId id="430" r:id="rId46"/>
    <p:sldId id="389" r:id="rId47"/>
    <p:sldId id="390" r:id="rId48"/>
    <p:sldId id="391" r:id="rId49"/>
    <p:sldId id="396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>
      <p:cViewPr varScale="1">
        <p:scale>
          <a:sx n="92" d="100"/>
          <a:sy n="92" d="100"/>
        </p:scale>
        <p:origin x="165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E52758-D455-41EF-9B67-5E96726F7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0B1EFA-0C3B-4911-9529-74F36984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43F7A832-704B-4CE7-8695-BFD516CFF155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BDEB0178-0754-40E5-97E3-35D3826FA161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E764468C-8570-457D-A275-CD8C30EEE0B0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CD631731-A333-47A1-AAF2-55F3105C3475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B4F447A6-66B8-4713-9D1A-8A33B9638AD4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11BDD880-D900-41EE-A80F-23F3FFB15001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505A3148-5CE1-4EE2-B3EF-019E8C96581B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CC51B4AB-C3C8-43E0-9B0A-19E2A95A5928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371259EC-8B46-4F20-9623-971EDAA7161F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611 </a:t>
            </a:r>
            <a:fld id="{02CAFAC0-A285-4DF0-A8FC-A3EEBBD9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8" descr="us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eaLnBrk="1" hangingPunct="1"/>
            <a:r>
              <a:rPr lang="en-US" sz="2400" dirty="0"/>
              <a:t>CSCE 313:  </a:t>
            </a:r>
            <a:r>
              <a:rPr lang="en-US" sz="2400"/>
              <a:t>Embedded System Design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/>
              <a:t>Instructor: 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Field Programmable Gate Arrays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6854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0" y="1371600"/>
            <a:ext cx="2971799" cy="4648200"/>
          </a:xfrm>
        </p:spPr>
        <p:txBody>
          <a:bodyPr/>
          <a:lstStyle/>
          <a:p>
            <a:r>
              <a:rPr lang="en-US" sz="1600" u="sng"/>
              <a:t>On chip resources:</a:t>
            </a:r>
          </a:p>
          <a:p>
            <a:pPr marL="342900" lvl="1" indent="-342900">
              <a:buFontTx/>
              <a:buChar char="•"/>
            </a:pPr>
            <a:endParaRPr lang="en-US" sz="1400"/>
          </a:p>
          <a:p>
            <a:pPr marL="742950" lvl="2" indent="-342900"/>
            <a:r>
              <a:rPr lang="en-US" sz="1600">
                <a:solidFill>
                  <a:srgbClr val="FF0000"/>
                </a:solidFill>
              </a:rPr>
              <a:t>Logic Elements (LEs)</a:t>
            </a:r>
          </a:p>
          <a:p>
            <a:pPr marL="800100" lvl="1" indent="1588">
              <a:buFont typeface="+mj-lt"/>
              <a:buAutoNum type="arabicPeriod"/>
            </a:pPr>
            <a:r>
              <a:rPr lang="en-US" sz="1400"/>
              <a:t>LUT</a:t>
            </a:r>
          </a:p>
          <a:p>
            <a:pPr marL="800100" lvl="1" indent="1588">
              <a:buFont typeface="+mj-lt"/>
              <a:buAutoNum type="arabicPeriod"/>
            </a:pPr>
            <a:r>
              <a:rPr lang="en-US" sz="1400"/>
              <a:t>Register</a:t>
            </a:r>
          </a:p>
          <a:p>
            <a:pPr lvl="1"/>
            <a:endParaRPr lang="en-US" sz="1400"/>
          </a:p>
          <a:p>
            <a:pPr marL="742950" lvl="2" indent="-342900"/>
            <a:r>
              <a:rPr lang="en-US" sz="1600">
                <a:solidFill>
                  <a:srgbClr val="FF0000"/>
                </a:solidFill>
              </a:rPr>
              <a:t>Onchip memories (M20Ks)</a:t>
            </a:r>
          </a:p>
          <a:p>
            <a:pPr marL="742950" lvl="2" indent="-342900"/>
            <a:endParaRPr lang="en-US" sz="1600">
              <a:solidFill>
                <a:srgbClr val="FF0000"/>
              </a:solidFill>
            </a:endParaRPr>
          </a:p>
          <a:p>
            <a:pPr marL="742950" lvl="2" indent="-342900"/>
            <a:r>
              <a:rPr lang="en-US" sz="1600">
                <a:solidFill>
                  <a:srgbClr val="FF0000"/>
                </a:solidFill>
              </a:rPr>
              <a:t>Multlipliers</a:t>
            </a:r>
          </a:p>
          <a:p>
            <a:pPr marL="742950" lvl="2" indent="-342900"/>
            <a:endParaRPr lang="en-US" sz="1600">
              <a:solidFill>
                <a:srgbClr val="FF0000"/>
              </a:solidFill>
            </a:endParaRPr>
          </a:p>
          <a:p>
            <a:pPr marL="742950" lvl="2" indent="-342900"/>
            <a:r>
              <a:rPr lang="en-US" sz="1600">
                <a:solidFill>
                  <a:srgbClr val="FF0000"/>
                </a:solidFill>
              </a:rPr>
              <a:t>PLLs</a:t>
            </a:r>
          </a:p>
          <a:p>
            <a:pPr marL="400050" lvl="2" indent="0">
              <a:buNone/>
            </a:pPr>
            <a:endParaRPr lang="en-US" sz="1600">
              <a:solidFill>
                <a:srgbClr val="FF0000"/>
              </a:solidFill>
            </a:endParaRPr>
          </a:p>
          <a:p>
            <a:pPr lvl="1"/>
            <a:endParaRPr lang="en-US" sz="1400"/>
          </a:p>
          <a:p>
            <a:pPr lvl="1"/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2 Logic Element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611 </a:t>
            </a:r>
            <a:fld id="{6068F200-7452-4337-A04C-A0EF10C423D3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426601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Verilog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Full adder:</a:t>
            </a:r>
          </a:p>
          <a:p>
            <a:pPr marL="230188" indent="0" eaLnBrk="1" hangingPunct="1">
              <a:lnSpc>
                <a:spcPct val="90000"/>
              </a:lnSpc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full_adder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input a,b,ci,output s,co);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230188" indent="0" eaLnBrk="1" hangingPunct="1">
              <a:lnSpc>
                <a:spcPct val="90000"/>
              </a:lnSpc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assign s = a ^ b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^ ci;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230188" indent="0" eaLnBrk="1" hangingPunct="1">
              <a:lnSpc>
                <a:spcPct val="90000"/>
              </a:lnSpc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assign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(a &amp; b) | (a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&amp; ci)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| (b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&amp; ci);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230188" indent="0" eaLnBrk="1" hangingPunct="1">
              <a:lnSpc>
                <a:spcPct val="90000"/>
              </a:lnSpc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endmodule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Synthesize: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/>
              <a:t>	(Compile)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36355"/>
              </p:ext>
            </p:extLst>
          </p:nvPr>
        </p:nvGraphicFramePr>
        <p:xfrm>
          <a:off x="3429000" y="2748280"/>
          <a:ext cx="2536825" cy="327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cout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CSCE 611 </a:t>
            </a:r>
            <a:fld id="{2B09C6BB-99B2-4573-8ACF-65DDE3AF318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7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/>
              <a:t>Assume our target FPGA has LUT2s</a:t>
            </a:r>
          </a:p>
          <a:p>
            <a:pPr lvl="1"/>
            <a:r>
              <a:rPr lang="en-US" dirty="0"/>
              <a:t>Can’t map an 3-input function to one LUT2…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7140" y="24384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LUT3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53740" y="25908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53740" y="28956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53740" y="32004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53940" y="2922104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274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2740" y="27051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6540" y="30099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7340" y="2731604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63240" y="46482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LUT2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9194" y="4992383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LUT2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29840" y="4926568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29840" y="5231368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8840" y="47360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2640" y="5040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ci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15994" y="54483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9394" y="525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30040" y="5141714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5794" y="4778216"/>
            <a:ext cx="59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s0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130040" y="3581400"/>
            <a:ext cx="2667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53200" y="3581400"/>
            <a:ext cx="194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Encodes information about b, ci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15794" y="57912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4794" y="5562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649194" y="3886200"/>
            <a:ext cx="1790700" cy="892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4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 = a xor b xor c</a:t>
            </a:r>
          </a:p>
          <a:p>
            <a:endParaRPr lang="en-US"/>
          </a:p>
          <a:p>
            <a:r>
              <a:rPr lang="en-US"/>
              <a:t>Equivalent to…</a:t>
            </a:r>
          </a:p>
          <a:p>
            <a:pPr marL="0" indent="0">
              <a:buNone/>
            </a:pPr>
            <a:r>
              <a:rPr lang="en-US"/>
              <a:t>s = (a)(~b)(~c)+ (~a)(b)(~c) + (~a)(~b)(c) + (a)(b)(c)</a:t>
            </a:r>
          </a:p>
          <a:p>
            <a:endParaRPr lang="en-US"/>
          </a:p>
          <a:p>
            <a:r>
              <a:rPr lang="en-US"/>
              <a:t>Transform:</a:t>
            </a:r>
          </a:p>
          <a:p>
            <a:pPr marL="0" indent="0">
              <a:buNone/>
            </a:pPr>
            <a:r>
              <a:rPr lang="en-US" sz="1600"/>
              <a:t>s = (~a)[(b)(~c) + (~b)(c)] + (a)[(~b)(~c) + (b)(c)]</a:t>
            </a:r>
          </a:p>
          <a:p>
            <a:pPr marL="0" indent="0">
              <a:buNone/>
            </a:pPr>
            <a:r>
              <a:rPr lang="en-US" sz="1600"/>
              <a:t>s = (~a)[(b)(~c) + (~b)(c)] + (a)(~[(b+c) (~b+~c)])</a:t>
            </a:r>
          </a:p>
          <a:p>
            <a:pPr marL="0" indent="0">
              <a:buNone/>
            </a:pPr>
            <a:r>
              <a:rPr lang="en-US" sz="1600"/>
              <a:t>s = (~a)[(b)(~c) + (~b)(c)] + (a)(~[(b)(~b)+(b)(~c)+(~b)(c)+(c)(~c)])</a:t>
            </a:r>
          </a:p>
          <a:p>
            <a:pPr marL="0" indent="0">
              <a:buNone/>
            </a:pPr>
            <a:r>
              <a:rPr lang="en-US" sz="1600"/>
              <a:t>s = (~a)[(b)(~c) + (~b)(c)] + (a)(~[(b)(~c)+(~b)(c)])</a:t>
            </a:r>
          </a:p>
          <a:p>
            <a:pPr marL="0" indent="0">
              <a:buNone/>
            </a:pPr>
            <a:endParaRPr lang="en-US" sz="1600"/>
          </a:p>
          <a:p>
            <a:r>
              <a:rPr lang="en-US" sz="1800"/>
              <a:t>Set s0 = (b)(~c) + (~b)(c)</a:t>
            </a:r>
          </a:p>
          <a:p>
            <a:r>
              <a:rPr lang="en-US" sz="1800"/>
              <a:t>s = (~a)(s0) + (a)(~s0)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54554"/>
              </p:ext>
            </p:extLst>
          </p:nvPr>
        </p:nvGraphicFramePr>
        <p:xfrm>
          <a:off x="2286000" y="1981200"/>
          <a:ext cx="2048981" cy="327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03045"/>
              </p:ext>
            </p:extLst>
          </p:nvPr>
        </p:nvGraphicFramePr>
        <p:xfrm>
          <a:off x="4876800" y="2133600"/>
          <a:ext cx="1720239" cy="178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97869"/>
              </p:ext>
            </p:extLst>
          </p:nvPr>
        </p:nvGraphicFramePr>
        <p:xfrm>
          <a:off x="6858000" y="2133600"/>
          <a:ext cx="1981162" cy="178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CSCE 611 </a:t>
            </a:r>
            <a:fld id="{2B09C6BB-99B2-4573-8ACF-65DDE3AF318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83491"/>
              </p:ext>
            </p:extLst>
          </p:nvPr>
        </p:nvGraphicFramePr>
        <p:xfrm>
          <a:off x="304800" y="1981200"/>
          <a:ext cx="1551776" cy="327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8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and Route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52800"/>
            <a:ext cx="4114800" cy="24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66985"/>
              </p:ext>
            </p:extLst>
          </p:nvPr>
        </p:nvGraphicFramePr>
        <p:xfrm>
          <a:off x="762000" y="1676400"/>
          <a:ext cx="1494789" cy="178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74714"/>
              </p:ext>
            </p:extLst>
          </p:nvPr>
        </p:nvGraphicFramePr>
        <p:xfrm>
          <a:off x="914400" y="3886200"/>
          <a:ext cx="1249218" cy="178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438400" y="2438400"/>
            <a:ext cx="1981200" cy="16002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724400"/>
            <a:ext cx="1905000" cy="3048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41148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3000" y="41148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67200" y="46482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46482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67200" y="4874812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CSCE 611 </a:t>
            </a:r>
            <a:fld id="{2B09C6BB-99B2-4573-8ACF-65DDE3AF318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8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Terasic</a:t>
            </a:r>
            <a:r>
              <a:rPr lang="en-US"/>
              <a:t> DE2-115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5567094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/>
              <a:t>Altera Cyclone 4 </a:t>
            </a:r>
            <a:r>
              <a:rPr lang="en-US" dirty="0"/>
              <a:t>FPGA </a:t>
            </a:r>
            <a:r>
              <a:rPr lang="en-US"/>
              <a:t>with 115K gates</a:t>
            </a:r>
            <a:endParaRPr lang="en-US" dirty="0"/>
          </a:p>
        </p:txBody>
      </p:sp>
      <p:pic>
        <p:nvPicPr>
          <p:cNvPr id="2050" name="Picture 2" descr="Image result for Terasic DE2-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16625" cy="40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1800" dirty="0"/>
              <a:t>Processors communicate with the outside world using a simple transactional model:</a:t>
            </a:r>
          </a:p>
          <a:p>
            <a:endParaRPr lang="en-US" dirty="0"/>
          </a:p>
          <a:p>
            <a:pPr lvl="1"/>
            <a:r>
              <a:rPr lang="en-US" dirty="0"/>
              <a:t>READ:</a:t>
            </a:r>
          </a:p>
          <a:p>
            <a:pPr lvl="2"/>
            <a:r>
              <a:rPr lang="en-US" dirty="0"/>
              <a:t>Processor says READ and provides an address</a:t>
            </a:r>
          </a:p>
          <a:p>
            <a:pPr lvl="2"/>
            <a:r>
              <a:rPr lang="en-US" dirty="0"/>
              <a:t>Operations that depend on this data WAIT until data is returned</a:t>
            </a:r>
          </a:p>
          <a:p>
            <a:pPr lvl="2">
              <a:buNone/>
            </a:pPr>
            <a:endParaRPr lang="en-US" sz="1100" dirty="0"/>
          </a:p>
          <a:p>
            <a:pPr lvl="1"/>
            <a:r>
              <a:rPr lang="en-US" dirty="0"/>
              <a:t>WRITE:</a:t>
            </a:r>
          </a:p>
          <a:p>
            <a:pPr lvl="2"/>
            <a:r>
              <a:rPr lang="en-US" dirty="0"/>
              <a:t>Processor says WRITE and provides an address and data</a:t>
            </a:r>
          </a:p>
          <a:p>
            <a:pPr lvl="2">
              <a:buNone/>
            </a:pPr>
            <a:endParaRPr lang="en-US" sz="1800" dirty="0"/>
          </a:p>
          <a:p>
            <a:r>
              <a:rPr lang="en-US" sz="1800"/>
              <a:t>These operations </a:t>
            </a:r>
            <a:r>
              <a:rPr lang="en-US" sz="1800" dirty="0"/>
              <a:t>correspond to the LOAD and </a:t>
            </a:r>
            <a:r>
              <a:rPr lang="en-US" sz="1800"/>
              <a:t>STORE instructions</a:t>
            </a:r>
          </a:p>
          <a:p>
            <a:endParaRPr lang="en-US" sz="1800"/>
          </a:p>
          <a:p>
            <a:r>
              <a:rPr lang="en-US" sz="1800"/>
              <a:t>In this case, we assume that CPU is the master and devices responding to these operations are slaves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828800"/>
            <a:ext cx="3048000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en-US" dirty="0"/>
              <a:t>Processor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6400" y="22098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4825" y="20193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clock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5527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04825" y="23622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reset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3132931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04800" y="2942431"/>
            <a:ext cx="1343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InstructionIn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4271963"/>
            <a:ext cx="685800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04800" y="4081463"/>
            <a:ext cx="1343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DataIn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10200" y="32004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048375" y="3014663"/>
            <a:ext cx="1952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InstructionAddress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0200" y="41910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048375" y="4005263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DataAddress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0200" y="45720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6048375" y="4386263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DataOut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10200" y="35814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048375" y="3395663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InstructionRead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10200" y="4919663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48375" y="4733926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DataRead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10200" y="52578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48375" y="5072063"/>
            <a:ext cx="195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DataWrite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04800" y="2895600"/>
            <a:ext cx="7620000" cy="914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4001550"/>
            <a:ext cx="7620000" cy="14848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59644" y="2526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Instruction </a:t>
            </a:r>
            <a:r>
              <a:rPr lang="en-US" dirty="0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9644" y="54885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47177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66564" name="Picture 4" descr="http://www.scienceprog.com/wp-content/uploads/2007i/bio_space/MIP405_CPU_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4529873"/>
            <a:ext cx="1981200" cy="1518920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hASEBMSEBEQFBIUFhIUFRcTExgVFBgUFRcWFRYVFBUYGyYfGBwjGRUVIC8gIycpLCwuFh4yNTAqNSYrLCkBCQoKDgwOGA8PGjUkHiQuNS0zLC0sLDQpLjIuMis1LCosKTAtKSwpLy81KSwqNSwsLCwsLCkpLC0wLCwvKSwsLP/AABEIAOAAoAMBIgACEQEDEQH/xAAcAAEAAgMBAQEAAAAAAAAAAAAABQYDBAcCAQj/xABLEAABAwEDBQkLCgQGAwAAAAABAAIDEQQSIQUGMUGyBzRRYXFzdIGRExQiNVNyobGzwdEVFiMkMkJSVJLhM0Oj8BdiY5Oi4iWCg//EABoBAQACAwEAAAAAAAAAAAAAAAAEBQEDBgL/xAA6EQABAwIBBwgJBAMBAAAAAAABAAIDBBFxBRIhMTNRsRMUMkGhwdHhFTREUlNhgZHwBiJy8SNUomL/2gAMAwEAAhEDEQA/AO4oiIiIiIiptpzitJdJcc1gZK9lLgdUNNBidC1Js77SThJE0cFwH0kr3kuzCWeVjvs98z14wCcFOZTzhsFjLWWiezQFwq1r3BtQMKgKwc6KMAFtzZc/HFVVDnESloBI/NSrozvtPlov0N+K9tzxtHlIf0j4qT/xEyP+fsX+41P8Q8j/AJ+xf7jV55xF8Pt8lu9H1X+wft5rQGes3DD2fuvYz4l4Ie391vw7oGSXODW26xlziAAJG1JOAA61J/Llk8rF6PgscvF8Pt8k5jVD2g/bzVd+fEvBD2/uvvz4k4Ie391YflyyeVi9HwT5csnlYu0fBY5aH4fas8zq/wDY/wCfNVw57y/6P99axTZ3yup4bW0/CQK8taq0fLlk8tF2j4J8uWTysXaPgs8vF8Pt8lg0NUfaOzzVT+dU3lfSPgtuw5emeR9I6gxwIoeI4KwnLlk8rF2j4LXyzYY7olaGg4Co+8Dw0Xts0Tzm5llqkpKqJpfyxNurV3lZc2crPtEPdHhocHyM8HR4JIqpdVrMHep56baVlUOUAPcBvVvTOLoWOOsgcEREWtSERERERERFRc1H1tMp4bRaDwaVB7pJ/wDIR9FHtXKazR3xJz8/vULuk+MI+ij2rlYOH+ZuHiubJvQSk7+8KuXjwlLx4SjGEkBoJJwAGkniViseZT3CskzY+INvnrxAHpW6SZkXSKpKeinqb8k29vsq7fOomurHXqXRLHbo5GNeAaOboFcHU6tBVetmZTmisczJOItuHqNSPUvubc7h3SF4Icw1odOOBHbQ9a0ukZMLsOpWMEE9G/NmZbO+o0KyiRmNa6ABSuBpidPD60tEjDS5Uaa+invWpfWaCAu4hwn3DWtVlYBxd+0BLyyWd7bwv1u66aVm+TR5T/hhtLUmhLdNCOEaFnWslj2aSFnyrJB3J3cw+t12ngope371byReoKr2t/0b/Nd6irRb96M5IvUF4As9qkNdnQym3V3FaeYO9Tz020rIq1mDvU89NtKyrXNtHYqZSbCPAcEREWpSURERERERFRM0x9Yl5+f3qE3SfGEfRR7Vym81d8y8/P71CbpPjCPoo9q5WDts3DxXN+wS494UbkaUMJd944DiGvtPqVtyRIJHUc66KEk1GrjKolhiLnYEghWuxZOmET5CDcLCATTE1GrWuRrat/PHtIvbgOC7XJdPC3J0WYbXA+519t1NZWtUAi+hNXBzamtcCHa+pVSW3ATMk1g3XcbDhjyH1qTtliuQ4TMe6QsN1oxaAHVqa/5lU8oREOFSTXD3+5Zpax7quNlrE6wPr3aVmvp4hQTOJvYEgneLW7dCubpKaVIZKffcQdAaTTkp8VW4bT3SAHXSh5WqWzeBLzr8E+scRXZhg5Nx61ydHI0tvvUi22tNPAGNPvnWsOVZLjy2mGGGPvWrE20eD4D9X8r/AKrFnCCJSMRgP70D1LY2IZ4ClcoCNK8WuT6J/mP2Srdbd6M82L1BUaV1IHjgjfslXe2H6mzzYvUFBcLSNxUaIjkJrbjwK1cwN6nnptpWVVrMDep56baKsq0TbR2KsKTYR4DgiIi1KSiIiIiIiIqJmrvmXn5/eoTdJ8YR9Fb7Vym81d8y8/P6lCbpPjCPoo9q5WDts3DxXNewS494VdgtDo3X2ivCDoIVpsecEL2BplLQPuPJAB4tR6lUypKSSxOa0FrmnwS4hrq4No4ddK8pVdlPJENYc4ktdqu3vHWsZIyrPTNMYILRps7uPUpi25aszB9sOPAzE/sqxPaXSOvOFOADUFnPet3C/epgCHUvUGl1Kn72qi1WrGS8j09ES9ty7ee5ZyvlaoqWiNxGbuab/cqUyNPi5h14jqwPoUrFNdwOjhHvVbgluuDuAqxQzx0N8EmooQK4Gla8lMPOKuXOLDcKuo35wzb2Wz3038XpK15Jbxw0cetenvs2FL/p46E4dvoXiZ8eHc72ut70e9YNQ52i1lNc0sF84H6rxbn/AEUnmP2Sr3aj9Tj8yH1Bc8yhJ9DL5kmyV0K0byj8yHZCjO2jVJpTenmw7itfMDeh56baKsqrO5/vQ89NtlWZRpdo7FW9JsGYDgiIi1qSiIiIiIiIqFmkfrMnPzqG3SfGEfRR7VymM0d8yc/OofdJ8YR9FHtXKxftm4eK5r2CXHvCrscZcaAVJU1Y834zjLK7kjA2jp7FXZModzNAcSKnk/sFbLctFuBqNGngOIUCqri15Y3qV9kT9Nxy07Z5hcu0gdQHVipm15vxjGKV3JIB6HNpTsULJGWmjhQj+9K9tyu6QG4C4DSWioHnO0DrK1GZRD3XScdXJr9yUtcXPDXaQVnLf6bjigdNCLFukjqI68N6zKeyRZjIwXnBgGFaVJHEKj0qvveAKnQFYM1n90L3OF4AxNa0mgdJISGNJ1NAa4niCui27S7cufyLk1tQHTSdEaLbypY5Jgp/Elr/AOtOynvUbabMWY1Dm8Iw7RqVmDqsaRS451xrnRxiJzq0AuDw2tJwDrxKreWJRGWubW49pIaTUgglr2E66OBxWlgzjZX8uSoJWkMGaeo+Kjcpv+gl5uTZK6VaT9Ri8yH1NXLLfJWCWnk5NkrqNoP1GLm4Nlq0SD/IzHwVHRgiCcHWB3FYdz7eh56baKsyrO59vQ89NtFWZRJem7FXdLsGYDgiIi1qQiIiIiIiIqBmfviTitFqH6SR7lEbpPjCPoo9q5TOam+pulWzbeobdJ8YR9FHtXKwO1Zh4rnHC1DMP/R4hc+ytZC6UEa24dRxrTlVtylnTFI8yx5NgbKQKvld3ShAoLrAADQACpPUoqWKuKzwWiOnhCh5KjtVVW00rJHPjFwfkuv/AE/lmimpo4Kg5r2CwuSAR9wDqAsd1+taM9tnlkY+0kysa4Huf2Y6VxDWNoAaV1cq07PGXWl0l1ragktboBcdVdVQVNT2iOng4nsHasEUdMeFeaGlldIHv1DTp61t/UWXKOKlfTwEF7hm/t1AHXq0d6x5RjvRuHEtnIjnRse0Ei8YntI+6+IuLTyEPIK8kL3Y7WIzRwq3hGkdWtdVDIGgtdqXI/p/KUUAdBMbAm4PVf5/YK2S2WmToZWuf3Tux++SwHwtDK0GAVdyy4vaxuNI2kA6yXEuceslb7Mrw3LvdCQCSG40BOu7wqNtNq7ocBRvHpKy1zWXJN9JK6WoylTU7C4vDj1AG58lrzilmkH+k/ZK6zPvCLm4Nlq5NlE/QS83JsldYmP1CLm4Nlqq5dq1clRPL4Khx1nwKxbnp+pnnptoqzqsbnm8zz022VZ1Dl6bsVe0uwZgOCIiLWpCIiIiIiIioeap+tS9Jtm29Qu6T4wj6KPauUzmrvqXpNs23qG3SfGEfRR7VysDtWYeK5x3qU38jxCr1mlDXsc4XmhzS5vC0EEjrFVtMt8JH0sBLqtJugUwL6gYjUW9YWnHGXGg0+jlPEpmx5Ig/mPe48DaNHaQSfQpD2A6VUUnKkWYBb5rQFos3kH/AHddSafaB8L08S1pC0uJbUNJNAdIHHRTFtyTBpjdI0/5qOHaACPSod8ZaaHT6OUI1mbp0pV8oAA9oHzC8P0GmlSMuUbO9zi+AhtfBDaVu1J8LECo4tIwqNJjlu2OwB1C91xvEKuPVq5SsPA1leaPlXEsjaDfeF9darMXV7k4ClCA0DwqUBB7phw0phTSar261wUoInD7WNBpIZSnh6AWu0/iW+7Jdkppmrw32+q7RRlqsl3Frr7eGlCOUV9IWpoaTrKsZ4qmJpc5jSPkFoZQP0MvNybJXW5t4Q83BstXIso/wZebk2SuuT+L4ebs+y1Yl2jFnJ3q0+HcVi3Ot5nnp9sq0KrbnW8zz0+2VaVCl6bsV0VLsGYDgiIi1qQiIiIiIiIqFmrvqXpNs23qG3SfGEfRR7VymM1d9y9Jtm29Q+6T4wZ0Ue1crB21Zh4rnH+pTfyPEKuWe0NDgDoqC6mm7Ue6qs0dxrpgWNa2IuGgvJo+4PtOAxqqW6yXpDxj9lbhCJO6lkoBlNnJxILaBxeRUjEOa3RwqzLG5gP5rHmoVPMA0Nbr8j3rParGXXK3oy4tYL8DmBziaDRUawFV5rR4V0kcXvVv+TP4Lu7vlMLpH4xvADbjboaaloAMVdOtUMWO7IOIfsvLM0sdp1eeC91T/wBpDhr7gPmQtmaYNaXHQFJZtWtrpfDx8E+69TjuXuxQ2U4b0ThxerFR9msuGFepQJQSVKyPmiJ1td/671eYJIL7XOr3MuLa/wAu80MLgCMfvO4qUoSVE5ctt2V3Dhf8+6L4PHWteOqlbVkT6ubIHAzxMEpANXd0FXyDTouuI01qMRoVFtdlw4VoGnUrsnepS2Sh0EhGgxv2SuwT+L4ebs+y1cadFdsz28ETx/xK7LP4vh5uz7LVtk2jFQUNuQqM3V/aw7nO8zz0+2VaVVtzjeZ56fbKtKhy9N2Kv6XYswHBERFrUhERERERERUDNTfcvSbZtuURuk+MI+ij2rlL5qb7l6TbNt6iN0nxhH0Ue1crA7VmHiucf6lN/I8QqwaggjSFvwZVjpR4LTyVHUtazyBr2uIqGua4jhAIJC235UY77cDa1cQWgYVu3cCfCpQ4VxrqUvlXx9FUEcEczf3usfzrXifKcX3Glx5KBaIBJq7SVInKEBp9WpqpUEU1Y1BNMeW9jox0nkEkgUFTQawK4A0TlnSdJJKdkLf2OBv915IWCMmM1GitRQ0IPEepbC2rDbxHfvMv3gANGFK108o7F4eNGpbKOV0cmh1uC1hb2g3gXh1a1FQ6p0m9pricarWLL5BIoBoHxUv8owAENs5qRStW11UNfu6Do011Ux1rVKxzqxsLG00dvBxUHUtbBc6lY1dW8xkB4+i0bePoZebk2Suv2jxfFzdn2WrkGUP4MvNybJXXrR4vi5uz7LV5l2rF6yb6rPh3FYtzjeZ56fbKtKqu5vvI89PtlWpQZem7FdHS7FmA4IiItakIiIiIiIiLn+am+5elWzbeoLdUt0cVviMr2sDrNRpcaAkSGoHapzNTfcvSrbtuV7BUyV2a9rhuCpqeETwSRnrce5fnr5w2T8xF+pffnDZPzEX6l+hbxS8U507ctPoOL3j2L89fOKyfmIv1LJZc57E17XOlhe0GpaX0DhwEhfoC8V8MnGU5y7csjIkQN849i4FLnTYiHASQNJeXAh5wadDBxBYfnDZPzEX6l+g+68q+3uNBUuHUhyJEdbj2eC/Pfzgsv5iL9SfL9l8vF+pfoS8UvFOdO3J6Dh949ngvzrbsu2UxSATxkljwADUklpAAGvErttrBGT4gQQQyCoOn7LVO3iozOLe7vOb61gSGSRt963iiZS08oab3B14FR25tvI89PtlWpVXc23keen2yrUtEvTdip9NsWYDgiIi1qQiIiIiIiIufZp78l6Vbdtyvaoeae/JelW3ber4pVRrbgFW5P6D/AORRERR1Yr4SsAKzkLyGIiwlyyQu1L73E66YcC9AIi9IiIiKMzi3ueVvrUmozOPe7uVvrWyLptxUar2EmB4KN3Nt5Hnp9sq1qp7mu8jz0+2VbF5l6bsV7ptizAcEREWtb0RERERERFzbN+2NjtUjnkBvfdraSdAvPeAT1+tdDXM8o5EtLBP9DI+/aJ3i429Vr3ucDhxFRUcWUGijY8oNA0BokAHIAcFYyRskDTnAaFQU9RLAXt5MkZxOgHwXYUXIbuU/w5R/q/FfbuU/w5R/q/Faubj3wpPpB/wXfn0XXaIFyK7lP8OUf6vxS5lP8OUP6vxTm498J6Qf8F359F14kr5RciuZT/DlD+p8V9EeU/w5Q7ZPinNx74T0i/4Tvz6LriLkZiyn+HKHbJ8V8uZT/DlDtk+Kc3HvhPSD/hO/Pouu0UNnPamiMRki+8ig10biTyLnZZlP8OUO2T4rZyVk+1XnSSQWkmmJe1xceIVxK9xwta4EvGhaKitlkicxsR06NR6/ordua7y/+0+2VbFW8wsnyw2QNmbdeZJX3SQSA5xIrTXRWRQ5Dd5I3q3pwRE0HcEREXhbkRERERERFpxtqOsrJ3rxr1E31lZl6uvAaFg714ynevGVnRYuVnNCwd68ZTvXjKzolymaFg714ynevGVmX1LlM0LB3rxlO9eMrOiXKZoWDvXjK8mGnItleXhASsFossdm+z1lZljhGCyLC9DUiIiLKIiIiIiIi8hq9IiIiIiIi+L6iIviL6iIiIiIi+FfURF8aF9RERERE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BMSEBEQFBIUFhIUFRcTExgVFBgUFRcWFRYVFBUYGyYfGBwjGRUVIC8gIycpLCwuFh4yNTAqNSYrLCkBCQoKDgwOGA8PGjUkHiQuNS0zLC0sLDQpLjIuMis1LCosKTAtKSwpLy81KSwqNSwsLCwsLCkpLC0wLCwvKSwsLP/AABEIAOAAoAMBIgACEQEDEQH/xAAcAAEAAgMBAQEAAAAAAAAAAAAABQYDBAcCAQj/xABLEAABAwEDBQkLCgQGAwAAAAABAAIDEQQSIQUGMUGyBzRRYXFzdIGRExQiNVNyobGzwdEVFiMkMkJSVJLhM0Oj8BdiY5Oi4iWCg//EABoBAQACAwEAAAAAAAAAAAAAAAAEBQEDBgL/xAA6EQABAwIBBwgJBAMBAAAAAAABAAIDBBFxBRIhMTNRsRMUMkGhwdHhFTREUlNhgZHwBiJy8SNUomL/2gAMAwEAAhEDEQA/AO4oiIiIiIiptpzitJdJcc1gZK9lLgdUNNBidC1Js77SThJE0cFwH0kr3kuzCWeVjvs98z14wCcFOZTzhsFjLWWiezQFwq1r3BtQMKgKwc6KMAFtzZc/HFVVDnESloBI/NSrozvtPlov0N+K9tzxtHlIf0j4qT/xEyP+fsX+41P8Q8j/AJ+xf7jV55xF8Pt8lu9H1X+wft5rQGes3DD2fuvYz4l4Ie391vw7oGSXODW26xlziAAJG1JOAA61J/Llk8rF6PgscvF8Pt8k5jVD2g/bzVd+fEvBD2/uvvz4k4Ie391YflyyeVi9HwT5csnlYu0fBY5aH4fas8zq/wDY/wCfNVw57y/6P99axTZ3yup4bW0/CQK8taq0fLlk8tF2j4J8uWTysXaPgs8vF8Pt8lg0NUfaOzzVT+dU3lfSPgtuw5emeR9I6gxwIoeI4KwnLlk8rF2j4LXyzYY7olaGg4Co+8Dw0Xts0Tzm5llqkpKqJpfyxNurV3lZc2crPtEPdHhocHyM8HR4JIqpdVrMHep56baVlUOUAPcBvVvTOLoWOOsgcEREWtSERERERERFRc1H1tMp4bRaDwaVB7pJ/wDIR9FHtXKazR3xJz8/vULuk+MI+ij2rlYOH+ZuHiubJvQSk7+8KuXjwlLx4SjGEkBoJJwAGkniViseZT3CskzY+INvnrxAHpW6SZkXSKpKeinqb8k29vsq7fOomurHXqXRLHbo5GNeAaOboFcHU6tBVetmZTmisczJOItuHqNSPUvubc7h3SF4Icw1odOOBHbQ9a0ukZMLsOpWMEE9G/NmZbO+o0KyiRmNa6ABSuBpidPD60tEjDS5Uaa+invWpfWaCAu4hwn3DWtVlYBxd+0BLyyWd7bwv1u66aVm+TR5T/hhtLUmhLdNCOEaFnWslj2aSFnyrJB3J3cw+t12ngope371byReoKr2t/0b/Nd6irRb96M5IvUF4As9qkNdnQym3V3FaeYO9Tz020rIq1mDvU89NtKyrXNtHYqZSbCPAcEREWpSURERERERFRM0x9Yl5+f3qE3SfGEfRR7Vym81d8y8/P71CbpPjCPoo9q5WDts3DxXN+wS494UbkaUMJd944DiGvtPqVtyRIJHUc66KEk1GrjKolhiLnYEghWuxZOmET5CDcLCATTE1GrWuRrat/PHtIvbgOC7XJdPC3J0WYbXA+519t1NZWtUAi+hNXBzamtcCHa+pVSW3ATMk1g3XcbDhjyH1qTtliuQ4TMe6QsN1oxaAHVqa/5lU8oREOFSTXD3+5Zpax7quNlrE6wPr3aVmvp4hQTOJvYEgneLW7dCubpKaVIZKffcQdAaTTkp8VW4bT3SAHXSh5WqWzeBLzr8E+scRXZhg5Nx61ydHI0tvvUi22tNPAGNPvnWsOVZLjy2mGGGPvWrE20eD4D9X8r/AKrFnCCJSMRgP70D1LY2IZ4ClcoCNK8WuT6J/mP2Srdbd6M82L1BUaV1IHjgjfslXe2H6mzzYvUFBcLSNxUaIjkJrbjwK1cwN6nnptpWVVrMDep56baKsq0TbR2KsKTYR4DgiIi1KSiIiIiIiIqJmrvmXn5/eoTdJ8YR9Fb7Vym81d8y8/P6lCbpPjCPoo9q5WDts3DxXNewS494VdgtDo3X2ivCDoIVpsecEL2BplLQPuPJAB4tR6lUypKSSxOa0FrmnwS4hrq4No4ddK8pVdlPJENYc4ktdqu3vHWsZIyrPTNMYILRps7uPUpi25aszB9sOPAzE/sqxPaXSOvOFOADUFnPet3C/epgCHUvUGl1Kn72qi1WrGS8j09ES9ty7ee5ZyvlaoqWiNxGbuab/cqUyNPi5h14jqwPoUrFNdwOjhHvVbgluuDuAqxQzx0N8EmooQK4Gla8lMPOKuXOLDcKuo35wzb2Wz3038XpK15Jbxw0cetenvs2FL/p46E4dvoXiZ8eHc72ut70e9YNQ52i1lNc0sF84H6rxbn/AEUnmP2Sr3aj9Tj8yH1Bc8yhJ9DL5kmyV0K0byj8yHZCjO2jVJpTenmw7itfMDeh56baKsqrO5/vQ89NtlWZRpdo7FW9JsGYDgiIi1qSiIiIiIiIqFmkfrMnPzqG3SfGEfRR7VymM0d8yc/OofdJ8YR9FHtXKxftm4eK5r2CXHvCrscZcaAVJU1Y834zjLK7kjA2jp7FXZModzNAcSKnk/sFbLctFuBqNGngOIUCqri15Y3qV9kT9Nxy07Z5hcu0gdQHVipm15vxjGKV3JIB6HNpTsULJGWmjhQj+9K9tyu6QG4C4DSWioHnO0DrK1GZRD3XScdXJr9yUtcXPDXaQVnLf6bjigdNCLFukjqI68N6zKeyRZjIwXnBgGFaVJHEKj0qvveAKnQFYM1n90L3OF4AxNa0mgdJISGNJ1NAa4niCui27S7cufyLk1tQHTSdEaLbypY5Jgp/Elr/AOtOynvUbabMWY1Dm8Iw7RqVmDqsaRS451xrnRxiJzq0AuDw2tJwDrxKreWJRGWubW49pIaTUgglr2E66OBxWlgzjZX8uSoJWkMGaeo+Kjcpv+gl5uTZK6VaT9Ri8yH1NXLLfJWCWnk5NkrqNoP1GLm4Nlq0SD/IzHwVHRgiCcHWB3FYdz7eh56baKsyrO59vQ89NtFWZRJem7FXdLsGYDgiIi1qQiIiIiIiIqBmfviTitFqH6SR7lEbpPjCPoo9q5TOam+pulWzbeobdJ8YR9FHtXKwO1Zh4rnHC1DMP/R4hc+ytZC6UEa24dRxrTlVtylnTFI8yx5NgbKQKvld3ShAoLrAADQACpPUoqWKuKzwWiOnhCh5KjtVVW00rJHPjFwfkuv/AE/lmimpo4Kg5r2CwuSAR9wDqAsd1+taM9tnlkY+0kysa4Huf2Y6VxDWNoAaV1cq07PGXWl0l1ragktboBcdVdVQVNT2iOng4nsHasEUdMeFeaGlldIHv1DTp61t/UWXKOKlfTwEF7hm/t1AHXq0d6x5RjvRuHEtnIjnRse0Ei8YntI+6+IuLTyEPIK8kL3Y7WIzRwq3hGkdWtdVDIGgtdqXI/p/KUUAdBMbAm4PVf5/YK2S2WmToZWuf3Tux++SwHwtDK0GAVdyy4vaxuNI2kA6yXEuceslb7Mrw3LvdCQCSG40BOu7wqNtNq7ocBRvHpKy1zWXJN9JK6WoylTU7C4vDj1AG58lrzilmkH+k/ZK6zPvCLm4Nlq5NlE/QS83JsldYmP1CLm4Nlqq5dq1clRPL4Khx1nwKxbnp+pnnptoqzqsbnm8zz022VZ1Dl6bsVe0uwZgOCIiLWpCIiIiIiIioeap+tS9Jtm29Qu6T4wj6KPauUzmrvqXpNs23qG3SfGEfRR7VysDtWYeK5x3qU38jxCr1mlDXsc4XmhzS5vC0EEjrFVtMt8JH0sBLqtJugUwL6gYjUW9YWnHGXGg0+jlPEpmx5Ig/mPe48DaNHaQSfQpD2A6VUUnKkWYBb5rQFos3kH/AHddSafaB8L08S1pC0uJbUNJNAdIHHRTFtyTBpjdI0/5qOHaACPSod8ZaaHT6OUI1mbp0pV8oAA9oHzC8P0GmlSMuUbO9zi+AhtfBDaVu1J8LECo4tIwqNJjlu2OwB1C91xvEKuPVq5SsPA1leaPlXEsjaDfeF9darMXV7k4ClCA0DwqUBB7phw0phTSar261wUoInD7WNBpIZSnh6AWu0/iW+7Jdkppmrw32+q7RRlqsl3Frr7eGlCOUV9IWpoaTrKsZ4qmJpc5jSPkFoZQP0MvNybJXW5t4Q83BstXIso/wZebk2SuuT+L4ebs+y1Yl2jFnJ3q0+HcVi3Ot5nnp9sq0KrbnW8zz0+2VaVCl6bsV0VLsGYDgiIi1qQiIiIiIiIqFmrvqXpNs23qG3SfGEfRR7VymM1d9y9Jtm29Q+6T4wZ0Ue1crB21Zh4rnH+pTfyPEKuWe0NDgDoqC6mm7Ue6qs0dxrpgWNa2IuGgvJo+4PtOAxqqW6yXpDxj9lbhCJO6lkoBlNnJxILaBxeRUjEOa3RwqzLG5gP5rHmoVPMA0Nbr8j3rParGXXK3oy4tYL8DmBziaDRUawFV5rR4V0kcXvVv+TP4Lu7vlMLpH4xvADbjboaaloAMVdOtUMWO7IOIfsvLM0sdp1eeC91T/wBpDhr7gPmQtmaYNaXHQFJZtWtrpfDx8E+69TjuXuxQ2U4b0ThxerFR9msuGFepQJQSVKyPmiJ1td/671eYJIL7XOr3MuLa/wAu80MLgCMfvO4qUoSVE5ctt2V3Dhf8+6L4PHWteOqlbVkT6ubIHAzxMEpANXd0FXyDTouuI01qMRoVFtdlw4VoGnUrsnepS2Sh0EhGgxv2SuwT+L4ebs+y1cadFdsz28ETx/xK7LP4vh5uz7LVtk2jFQUNuQqM3V/aw7nO8zz0+2VaVVtzjeZ56fbKtKhy9N2Kv6XYswHBERFrUhERERERERUDNTfcvSbZtuURuk+MI+ij2rlL5qb7l6TbNt6iN0nxhH0Ue1crA7VmHiucf6lN/I8QqwaggjSFvwZVjpR4LTyVHUtazyBr2uIqGua4jhAIJC235UY77cDa1cQWgYVu3cCfCpQ4VxrqUvlXx9FUEcEczf3usfzrXifKcX3Glx5KBaIBJq7SVInKEBp9WpqpUEU1Y1BNMeW9jox0nkEkgUFTQawK4A0TlnSdJJKdkLf2OBv915IWCMmM1GitRQ0IPEepbC2rDbxHfvMv3gANGFK108o7F4eNGpbKOV0cmh1uC1hb2g3gXh1a1FQ6p0m9pricarWLL5BIoBoHxUv8owAENs5qRStW11UNfu6Do011Ux1rVKxzqxsLG00dvBxUHUtbBc6lY1dW8xkB4+i0bePoZebk2Suv2jxfFzdn2WrkGUP4MvNybJXXrR4vi5uz7LV5l2rF6yb6rPh3FYtzjeZ56fbKtKqu5vvI89PtlWpQZem7FdHS7FmA4IiItakIiIiIiIiLn+am+5elWzbeoLdUt0cVviMr2sDrNRpcaAkSGoHapzNTfcvSrbtuV7BUyV2a9rhuCpqeETwSRnrce5fnr5w2T8xF+pffnDZPzEX6l+hbxS8U507ctPoOL3j2L89fOKyfmIv1LJZc57E17XOlhe0GpaX0DhwEhfoC8V8MnGU5y7csjIkQN849i4FLnTYiHASQNJeXAh5wadDBxBYfnDZPzEX6l+g+68q+3uNBUuHUhyJEdbj2eC/Pfzgsv5iL9SfL9l8vF+pfoS8UvFOdO3J6Dh949ngvzrbsu2UxSATxkljwADUklpAAGvErttrBGT4gQQQyCoOn7LVO3iozOLe7vOb61gSGSRt963iiZS08oab3B14FR25tvI89PtlWpVXc23keen2yrUtEvTdip9NsWYDgiIi1qQiIiIiIiIufZp78l6Vbdtyvaoeae/JelW3ber4pVRrbgFW5P6D/AORRERR1Yr4SsAKzkLyGIiwlyyQu1L73E66YcC9AIi9IiIiKMzi3ueVvrUmozOPe7uVvrWyLptxUar2EmB4KN3Nt5Hnp9sq1qp7mu8jz0+2VbF5l6bsV7ptizAcEREWtb0RERERERFzbN+2NjtUjnkBvfdraSdAvPeAT1+tdDXM8o5EtLBP9DI+/aJ3i429Vr3ucDhxFRUcWUGijY8oNA0BokAHIAcFYyRskDTnAaFQU9RLAXt5MkZxOgHwXYUXIbuU/w5R/q/FfbuU/w5R/q/Faubj3wpPpB/wXfn0XXaIFyK7lP8OUf6vxS5lP8OUP6vxTm498J6Qf8F359F14kr5RciuZT/DlD+p8V9EeU/w5Q7ZPinNx74T0i/4Tvz6LriLkZiyn+HKHbJ8V8uZT/DlDtk+Kc3HvhPSD/hO/Pouu0UNnPamiMRki+8ig10biTyLnZZlP8OUO2T4rZyVk+1XnSSQWkmmJe1xceIVxK9xwta4EvGhaKitlkicxsR06NR6/ordua7y/+0+2VbFW8wsnyw2QNmbdeZJX3SQSA5xIrTXRWRQ5Dd5I3q3pwRE0HcEREXhbkRERERERFpxtqOsrJ3rxr1E31lZl6uvAaFg714ynevGVnRYuVnNCwd68ZTvXjKzolymaFg714ynevGVmX1LlM0LB3rxlO9eMrOiXKZoWDvXjK8mGnItleXhASsFossdm+z1lZljhGCyLC9DUiIiLKIiIiIiIi8hq9IiIiIiIi+L6iIviL6iIiIiIi+FfURF8aF9RERERER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asset2.cbsistatic.com/cnwk.1d/i/tim2/2014/01/09/RazerNabuCES_610x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" y="1384505"/>
            <a:ext cx="2222547" cy="16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0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2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4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8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0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2" descr="data:image/jpeg;base64,/9j/4AAQSkZJRgABAQAAAQABAAD/2wCEAAkGBxQTEhUUEhQVFBQVFBcYFRcUFBUUGBUUGBkWFhQXFxUYHyggGBwlHhYUITEhJSkrLi4uFyAzODMsNygtLisBCgoKDg0OFQ8QGiwcHB0sLCwsLCwsLCwsNywsLCwsLCwtLCwsLCstLCwsLCwsLDctLCwsLCwsLCwuLCwsLC4tLf/AABEIAOEA4QMBIgACEQEDEQH/xAAcAAEAAQUBAQAAAAAAAAAAAAAABgIDBAUHAQj/xABKEAABAwEDBggJCwIGAgMAAAABAAIDEQQhMQUSQVFhcQYHE4GRobHwFSIyM3JzssHRFCMkJTRCUmKCkuFTgzWTorPC8UPSFkTT/8QAGQEBAQEBAQEAAAAAAAAAAAAAAAECAwQF/8QAIhEBAQACAgIBBQEAAAAAAAAAAAECEQMxIUESBBNRgbEF/9oADAMBAAIRAxEAPwDuKIiAiIgIiICIiAiIgIiICIiAiIgIiICIiAiIgIiICIiAiIgIiICIiAiIgIiICIiAiIgIiICIiAiIgIiICIiAiIgIiICIiAiIgIiICIiAiKzaLS1nlGlcBiTzILyLA8LR/m6P5Xnhdn5ugfFTcGwRa/wuzU7oHxXvhVmp3QPimxnosHwo3U7oHxXvhNup3QPimxmosLwk3U7oHxTwk3U7oHxTYzUWD4Sbqd1fFPCTdTupNjORYXhFup3UvfCA1FNjMRYfy8aj1J4QGo9SozEWF4RH4T1K9FaM4EgG5BfRQzKfGLBBK+KSGcOZjQR0INCCKuFxDh2a1Ybxo2U0+anvwuj2/n2Iuk6RQN3GpZBfyc/7Y/8A3VL+NOzVIEM92NREKaPxoaT5Fz48atnu+Ymv2x4UrXytSkPBbhbBbaiPOY9t5Y+gObhnNoSHC8btKGkgRERBERAREQFpcqec/SPet0tFlU/OncFKLIC9oqGAnBe5w1jpCirgCqCth41jpC9Dxrb+4ILwXqpYVWgLCyrlKKzsMk7xGzWa1Jxo1ovcdgBK8y1lRlmhdLJgLmtGL3nyWjaeoAnQuK8IsrPne6e0PF2A+7G38LB0bScVZCRM7fxnsBpDZ3PH4pHiPoaA7rIWMzjPccYGt/U4jnXNYpZpr4IvF0PkuB3BVyWK1NvLY3jSGkg81/uV0rpzuHczhcxjAcHs8f2qgHeEs2VLU69ttlB1Pisrm9DY2mn6guc5JymWPoQR+KN2Dhppr3i8KbWZwAa9hqx3knSDpadoTS+Gxylw2tlkZnS2aK0sGMsMj4c0fniLXlu8EjcsSwcbwc4crZC1p0xTtkcP0uYyvSsps1W0XO+FGRORJliFGYvaMG/mbs1jQrJEsd/yXlCK0RtlhcHsdWhvBBFxa5pva4G4g3hbax3A8y4TxWcJORnEbz4kxa1191fJjdTWDRpP4CamjGgd3suBUs0y45xtx/ThS7OgYa7nzd9vMoXXTzU1HD+OeqnXG6Ppra4GBl+oiSWigx13aiNFKY9HVVI2pqR+n/Vfjt/iipvwrjeD7u+vYqz2YbcP46lTToPUb7u3r3Kj3OrszrvR+GHVtUs4r5CMpwAXVEjTtHJPd2gH/pRKuk3VudsF1/ZzUUq4s/8AE7Ns5UDaOSl776qUd9RERgREQEREBaDK3nT6Lfet+o/lbzx9FvvUo1+W5nMsNqew0c2JxB1HNcVya2W4WePOMOdHG2POcHNuzqNHikVOI6V1fhAPq+1+qf7Dlyy05HglcySWme1jKVzcG+Magi8EVBrgBdQ1Kxe2OT1tcs+UYnva1rSc4NLTmgCjouWB1+TsxWcYhqHQFabY4g/lABnNFKhxoAG0Hi1zQc2grStLsFk9+dZrjU54Fkmyt2OkA2APdQbgt6tHwLH0Vvpye25bbKFqEUUkpwjjc87mtLqdS6Tp6Meo5jxg5Y5a0mIH5uCrdhk/8jua5mzNdrUFsVm+VyGR98DCRG3Q9wxedi8y3O7MN9ZJXBtdbnnxj2rPyraRZLHRlzqBjN5HldAJ3ro2t2vK5MnIWdoc5vlOPkRjbTE7FcEEn3pXE7Axo5hTtJWv4MQhkQP3n+M47/Jv3dpW5bMDqXP5vVx8eMm60uUmllC8ZzKjxhc5p0HZv+NDv+DFqOcYHEESAOjcLgXfccNVbwRoNRoVmdjXAtOBFCDtWlyfIWBzK+NZ5A5p1xPIHU7M/e5axy258vHrzOk4in1qzb6OCsW6fx84YPAeP1C/rqrRnqtuSEBvJTOZoDrtrDoruNF9P8F7YZrLFK7ynwxud6RaM7rqvmnhIykrHjTUHmvHvX0Rxfn6BB6odpUyZqA8cH2xlcOQbX/Mlp7+1QQk8+7Fvf4aVPOOD7Yw6OQbUf3JVAjXC+uINdGrvs1KRp5u/R36evUqa9H3vS706tdV6T0HD8p7+/Wqa6dVxGvb391EFYrpx+9tHx/lSniy/wATs392m7kZf45qKLAdV+OIuur316VKeLM/Wdm2mU7vmZaiilHfUREYEREBERAWgyt50+i33rfrQZW86fRb71KNbl/7BavVP9hy5ZNZI3vYDK1sjogAyrc5wFSHAVDsQbx+E3jEdUy99gtXqn+w5cVy0PHd6Nl/27YsXtnP03VgskfIu5OVj2UpnggtbQlxzs11CQSTWopdhSpvZNZGxviyMeJHEsILfG0GlD4xBxI6FG5Wt5C0eMQ4QjNaHUDq2SzZ5LfvUu3V2rNzBnNuF2VpALsBmSEgagjlY67wMH0YenJ7bl7w3kzbDPTS1reZz2NPUSvOBn2Yesk9tyucMpM2xTmlfFaP3Pa2vNWvMtR3x6jhFrbW0Wdv5nv/AGtqOtY3GBJfCzQGud0kNHYVsZmfS7NqPKt5yy5YnGTZSHwn8UbgN7XAn2gujTUz5Ro2lbrhQau4Cy8mQ8oM7Oa1ucGkmtWg08c/lvpXYow4a9Y963WTbewQuY5wBIzTuvvHSvPeLw3eWsz5dmuzc68Gm/UexW7NaazE/jieDtoC4dYC0lstGfJVuAoBtA0q/kJxMl+hr/Yct44as0fc3NVOpJqxwnTmUPMblS2VYclna6OMkmubQ3aiaXpE1rBRtdZqcT7l1YYfCS9gOpwXfuLl1bBB6odpXzzl6WrQNoX0FxaH6vg9UPaKlSoTxxH6ZGRiIG3a/nJO+9QEkYaMRsuw7eaqnXHOfpkdMeQFP8ySvfn0Ln8zqEtzXHSaBuO4nddRIq5nYnXjswv7OpK9Iw2i/r99VaExN+Yb8akX9u3pXnKP0Mwwq/q8jaOgKjJbTmxG+mFPdqoFKuLT/FLNtMtd/Iy6e+tRCJ7sHNDRoo4uoddC0ad+JUt4tCfCdlxxlr/ky991FKrv6IijAiIgIiIC0GVfOn0W+9b9aHKvnT6I96lGuy99gtXqn+y5cwFkicWPfGXOaxoB8YgjNIFWg0dTPdSouqV07L5+gWr1TvZcuXMikPjNdQGNgAziRUZpJobmnHDEDbdiscnp6ywWdrHM5J5a4EGsc8jqOa1hAeQXAZrWi4/dCpdYISGD6QMyQyA0tAJkOL3Oc3xnYip0Er2zxTBsoLjUtdydXZ2bd4gO0X1OmovNLtZBZ7WHtznHMzwSBWubnSGhIGoxVv8Auu13xz/br/Ao/Rh6yT2ythwgsplss7B5Ton5vpgEs6wFrOBJ+jf3ZPaKkIK3OnbHqPnjLLs1rJ238jIyW7SyoDh0ELf8YWSeXsTZo/GMXzl2mJzfnKc2a79Cq4SZMENolhcPmySWjXDJWgG6rmV1sVPArKuY11imNXxebJwkiN7SNdy6NOZSwBzQ7Q4UOx2nrvWsljLTQ/8AY1hS3LuSjYpXFrS+yvO8s1CugjAE4hWYrMx4rE8Eaqio3tOCmnbHi+55x7/CNtjNK67h7ytrkWKge7Zmje4/AOVy0QNBoPHedRzr9p17FscmWarms0NNXnQX6RzCjd+ckjGWPx8e20mFGtGpoWFLLRZNtfiVpbVMjDGynNnOaNq+kOLP/D4PVf8ANy+Y2uznkr6f4tW/V0Hqz7bkqIHx0H6XF6gU358nfpUBc6uO+u04jt61P+On7XF6jo8d/foXPj1dju/w0pOmo9r147DX/rqVTXadIuprF9/b1qiuNf1d+/UvQenRtb373oLjsKagaHXhX3dSlPFsfrOzYeVKN9Ypf5UUNKbKGm/vXuFK+LmvhSy1/HLTdyUqnofQCIiMiIiAiIgLQ5V86fRHvW+Wiyp507gpSLcTxmva5oc17aEHDV71EouBLGjNbNKAMA7k3UGgVzQTTbepS1VSSBoq40FaDSSdQAvJWbCyXtFjwNOic88bT2EKk8Dn6J288R//AEUobaD/AE30/QT0Z1eiqvxvBFRf1bwQbwdimonwjC4PZN+TwtjLs41c5zqUq5zi40GgCtOZbNUtFVU9pF+haaRrhzkI2iISRCs0VaAYyRm9zN91RtBH3lybKlkEzWuY7MlZfG/rLHac0nnB513slQ/hVwMExdLZiGSm97DcyQ6TX7j9uB00vK1KORyZdcPEtA5N+3yX7QcCFqrRHCb/AJoc7B2EqV5VyVNGSyeFzdjm1adoODhtC1MeRgT4sTa+iFpGogFfNV1cpSlPVg3k/m0KR2GyCKPUSOgalk2fJgj8Z+PYsDKOURfeEViW+ZR63T6Bisi222uF6xILOSanFNG1ywxYda+peA1mMdgszXCjvk8ZcNTnAPcOYuK4LwL4Om12qOGlWE50xpc2FpGfXVnXMG1wOgr6VhFx3KVHIeOr7TF6k7/LcueO6sOfX32LofHZ9oip/RNf3Hv0rnkmk8xHv77UjUee7HaNnfXrXrf5G7V32alT7sDrwu7OpVAdfUb7u3rQVk3HUQbsaHvXuaqV8XYIynZfTlp/lS/woocDuoRzXe7mpuUq4uz9Z2UXXyS8xEUte2/al6H0CiIoyIiICIiAtHlPzp3BbxaTKfnTuClFiJlSAseue/O0C5mxv84n+FkswcdTHdlFqctWl0NktErPLis8r2VwzmRuc3rAUVnQZQby3JXebz86opXlOSzPSzhSmu7FbKaG7OGIx2t27Rr1V2KLjgjD8nMYcQz5JyQI8oPDuWFoz/6nKePXXepDwathnslnmf5U1nie7fJG1zu0qovQjrIB6Ce0BZohBFDpCwbHJTHAi/frWRJa7vFvOi40G1RWE03Dcql40UFF6g1+XsjR2uExS1Axa9tz43jB7Dr2YEEg3FcM4T5GtVjk5Odz80mkcoc7k5R+Uk+K7Ww3jaLz9CKzbLJHKwxysbIxwo5r2hzTvBVlR8wWiNxxJO8lYvIrtmV+KeF5Js0z4PyPHLx81SHj9xWiPFJa63T2YjXmzA/toe1a2OZss63OQMhzWmURWdhe+4nQ1jfxSO+43rOgE3LpWSuKJgINptLnj8ELOSB2F7i51N2auiZHyTDZoxHBG2Jgvo0Yn8TnG9ztpJKbGv4HcF47BDmM8eR9DLIRQvcMAB91gqaN2k3kkmSRYHcrSuRYHcsjkXHWPpEOvkXdGfeuevN+0dnf4LoXHX9oh9UfbwXPZMTr92rvsWp01FI2fp79+pegjmOO/uO9V578Nnf4pX+fj2c1EFbyaHXQ13d+2mhSbi7d9aWWn9SWu/kpae9RY4EHEA84p361JeLp31rZPWS/7M1Penor6JREUZEREBERAWlyj5w7gt0tLbvOHcFKKIWVqNbSOelyxhGHNLXAFrgQ4HAtIoQeYrJYaEHUrOU7G2QFppmvLXUIDhVrmvIodo61FRc5HygIvkZnhFkpyZtPznyoWambyeZTM5WnicpXC+lVO7NG1jWtaA1rQAAMA0CgHMAo0eDINKPaAHZw+aBpU1oDnCmbiz8Li4351BsoYRDCyBpBcQR4oLQGkkvcASS0XkAVxIpcLqiuFwDM5xAAbnOJwApUkrUWThTC+QMAe2po1zwA1xOGBq2u1ZmX2k2WQD8gPo57a+5Qq2WYBhOFy83Ly5YWSPsf5/0PFz8eVzt3vU1/XREVuyuJY0nEtaTvIFVdXofIs1dAXq8VQVQCqXlF6gqCrCpC9JQeq7Fgdyx85X4cDuQck46/tEPqz05y53Jjz3fDt610Tjs8/Dq5N3TnXLncovNcK9ffvetTpqPAAQSf+u93UvZGUpr0jpu3ivTVeV6fvbtd/foQ159G0ae/xQUnDZQ0PNh30KR8XTvrax+sl5xyMqjpbcdVDS7TTvzqRcXQPhax1/qS/wCzKnofRqLwL1RkREQEREHhWmtvnDzdi3RWlytIIznuDs00BLWudQ7QAaDapRbC9c2oocOi/WCMDtWv8P2XTPG0/mcG9qvxZUgd5M0Z3PafeoqvMlFwkFNZYC7puHUqoIA2pqXOPlOcak/AbBcFcbI04OadxCrG8dKI8LQQWuFWuBa4awcVGDwWcZBnSViBrhRxGo6OdSmi9os5YTLt6OH6rl4ZZhdbUgIVVReUWnnUlQ3J1ttUdotwgsjZ4/llS75UyFwd8ms1WhjmGtwaa5wx2KZ0VizWRkZkLG0Mr895qTnPzWMrebvFYwXXXKjmdha+Yw59mtMxzLa50cFq5F0Tvl8oveJWB9KltxKzrbmMls8cvhOCM2ed3JxTWiWUPE0YDpHQOeS2hdQkkDOGGClNo4JwOLS108RbylDBaJYj87I6aSpab6vcTQ4LLyXkJkL2vEs8r2xvjDp5TKcx72SGrnDONCwUvuBKCHWC3PkcLNBarYIX21kXKy3WlgFkltEkYMzM4DOZFQubgTRbt9nnsk9mAtc87J5JInNtPJPoRBNKx7XMY0gh0QBF4IcVscq8HRK50jZZIpuUjkZIwMdyb443xXNcCHAskeCDrWLBwbnMsb7TbX2hsWeWM5CGHx3sdEXudHjRr30FBeaqjR5WiNmaOWtk4nc1zmhr3ljiCc0VxFbsdanfB+VzrOx0l7jE0k3X1AvuuUa8BWxsZhZPE6MhzaPaQc11a35pOk6TRSbIVj5KFsZNS1lCRrrU02Xq1mduY8dfn4fVOH+sXrmdotBZi3OGsPpsqRTHaF0/jpb8/D6p12zOv9y5u6MEZpFajxd3cdQSOjBOVfyf6z8FaflcjBjTzlZ7bNGBXNGNMNPSrjWMGDRUbBeqFjkcWNe4NBcM4MAIoASAS4m/AGgA0X6FIOLgfWtj1cpJTZ81J32LQzTlxqaaxqF2G67tW+4uIicq2SmOfI52wCOS/rClR9GoiKIIiICIiArMrKq8iDT2uwZy0tq4OMdixp3tBUxzVTyYQQF/A+L+kzmYB2Kg8FWjDOb6L3t9khdAMQXnIBBz8cHnjyZZx/flPa4oclWgeTaZxzsd7TSp+bOF4bKEEBFktgwtUh9KOE9jAvfpwwmYfShr2PCnZsgVJsQQQcWm3jF0Lv7b2/8AMqrwnbR/44Xfre3/AIlTU2EalScnjUmhDmZctY8qzR/pnJ7Ywro4RTDGyP8A0yRntIUqOTm6lScmN1II23hQ7TZJxzwnskV1vChmmGcf2872SVvTktupUnJTdSDSf/KYfwzDfBN/6rIj4UwAG9+7kpa9Gatn4JGpVtyWNSg4zw+mtVutQdZ7LMY42BjXObmZ9SXPdR9KXml/4dqj0fA/KTv/AKxbqLpIhTocV9Ftyc3UrosTdSq7fPLeLvKJPkQjfN8G3rPsvFNbnUzpoGfvf7gu9CzBViIIbccs3ErIaZ9v3htm07CZPcptwI4voMnudKHvnncM3lJABmt0tY0XCuk3lTABeomx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2" name="Picture 34" descr="http://www.sportiquesf.com/image/cache/gopro_hero3_silver_3-ggg1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2" y="985370"/>
            <a:ext cx="2283918" cy="22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tctechcrunch2011.files.wordpress.com/2011/12/nest_thermostat.jpg?w=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2" y="3092291"/>
            <a:ext cx="1512168" cy="14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vestapartners.com/wp-content/uploads/2015/04/google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52" y="3772040"/>
            <a:ext cx="1564411" cy="11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media.bestofmicro.com/5/M/461578/original/Samsung-Gear-S-from-Sprint-front-angle-low-r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57" y="3036398"/>
            <a:ext cx="1275540" cy="13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http://ecx.images-amazon.com/images/I/71yVLwYVyNL._SL1290_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41" y="2770766"/>
            <a:ext cx="2169260" cy="21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://ecx.images-amazon.com/images/I/61x8yJcesfL._SL1183_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97" y="4611160"/>
            <a:ext cx="1962434" cy="15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http://o.aolcdn.com/hss/storage/midas/48e608062ba376608dd1e00da3d6bedd/202497527/bloomsky9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40" y="4267755"/>
            <a:ext cx="2787918" cy="15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http://ecx.images-amazon.com/images/I/71brSxeu6gL._SL15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65" y="4927994"/>
            <a:ext cx="1685415" cy="9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tesla dashboar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36" y="1360547"/>
            <a:ext cx="4347553" cy="27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Programmed I/O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Loads and stores to specially-mapped address ranges can be used to: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Read a word from a </a:t>
            </a:r>
            <a:r>
              <a:rPr lang="en-US" b="1" dirty="0"/>
              <a:t>status register</a:t>
            </a:r>
            <a:endParaRPr lang="en-US" dirty="0"/>
          </a:p>
          <a:p>
            <a:pPr lvl="2"/>
            <a:r>
              <a:rPr lang="en-US" dirty="0"/>
              <a:t>Used to poll the state of a peripheral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Write a word to a </a:t>
            </a:r>
            <a:r>
              <a:rPr lang="en-US" b="1" dirty="0"/>
              <a:t>control register</a:t>
            </a:r>
            <a:endParaRPr lang="en-US" dirty="0"/>
          </a:p>
          <a:p>
            <a:pPr lvl="2"/>
            <a:r>
              <a:rPr lang="en-US" dirty="0"/>
              <a:t>Used to send an “instruction” to a peripheral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611 </a:t>
            </a:r>
            <a:fld id="{A0386824-4C6D-4CB9-BAC8-46270DDA64F1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6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Address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5" descr="f03-11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2270125" cy="463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32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Altera</a:t>
            </a:r>
            <a:r>
              <a:rPr lang="en-US" dirty="0"/>
              <a:t>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Quartus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Starting point for all designs (create and open </a:t>
            </a:r>
            <a:r>
              <a:rPr lang="en-US" i="1" dirty="0"/>
              <a:t>projects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Contains simple editors for HDL design and constraint files</a:t>
            </a:r>
          </a:p>
          <a:p>
            <a:pPr lvl="1"/>
            <a:r>
              <a:rPr lang="en-US" dirty="0"/>
              <a:t>Has a </a:t>
            </a:r>
            <a:r>
              <a:rPr lang="en-US" dirty="0" err="1"/>
              <a:t>makefile</a:t>
            </a:r>
            <a:r>
              <a:rPr lang="en-US" dirty="0"/>
              <a:t>-like design flow manager for synthesis, map, place and route, </a:t>
            </a:r>
            <a:r>
              <a:rPr lang="en-US" dirty="0" err="1"/>
              <a:t>bitstream</a:t>
            </a:r>
            <a:r>
              <a:rPr lang="en-US" dirty="0"/>
              <a:t> generation, and programming</a:t>
            </a:r>
          </a:p>
          <a:p>
            <a:pPr lvl="1"/>
            <a:endParaRPr lang="en-US" dirty="0"/>
          </a:p>
          <a:p>
            <a:r>
              <a:rPr lang="en-US"/>
              <a:t>Platform Designer</a:t>
            </a:r>
            <a:endParaRPr lang="en-US" dirty="0"/>
          </a:p>
          <a:p>
            <a:pPr lvl="1"/>
            <a:r>
              <a:rPr lang="en-US" dirty="0"/>
              <a:t>Allows for drag-and-drop creations of platform designs (processors, busses, peripherals)</a:t>
            </a:r>
          </a:p>
          <a:p>
            <a:pPr lvl="1"/>
            <a:endParaRPr lang="en-US" dirty="0"/>
          </a:p>
          <a:p>
            <a:r>
              <a:rPr lang="en-US"/>
              <a:t>Command line tools</a:t>
            </a:r>
          </a:p>
          <a:p>
            <a:pPr lvl="1"/>
            <a:r>
              <a:rPr lang="en-US"/>
              <a:t>Compiler and run code on NIOS2 processor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Platform Designer allows </a:t>
            </a:r>
            <a:r>
              <a:rPr lang="en-US" dirty="0"/>
              <a:t>you to design the portion of your embedded system that is implemented on the FPGA</a:t>
            </a:r>
          </a:p>
          <a:p>
            <a:endParaRPr lang="en-US" dirty="0"/>
          </a:p>
          <a:p>
            <a:r>
              <a:rPr lang="en-US" dirty="0"/>
              <a:t>Using this information, </a:t>
            </a:r>
            <a:r>
              <a:rPr lang="en-US"/>
              <a:t>the command-line tools </a:t>
            </a:r>
            <a:r>
              <a:rPr lang="en-US" dirty="0"/>
              <a:t>can generate a BSP that corresponds to your system</a:t>
            </a:r>
          </a:p>
          <a:p>
            <a:endParaRPr lang="en-US" dirty="0"/>
          </a:p>
          <a:p>
            <a:r>
              <a:rPr lang="en-US" dirty="0"/>
              <a:t>The BSP includes </a:t>
            </a:r>
            <a:r>
              <a:rPr lang="en-US"/>
              <a:t>the interface code </a:t>
            </a:r>
            <a:r>
              <a:rPr lang="en-US" dirty="0"/>
              <a:t>for the peripherals that you add in SOPC Builder</a:t>
            </a:r>
          </a:p>
          <a:p>
            <a:pPr lvl="1"/>
            <a:r>
              <a:rPr lang="en-US" dirty="0"/>
              <a:t>As such, it must be regenerated each time you make a change in your </a:t>
            </a:r>
            <a:r>
              <a:rPr lang="en-US"/>
              <a:t>system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0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Your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once:</a:t>
            </a:r>
          </a:p>
          <a:p>
            <a:pPr lvl="1"/>
            <a:r>
              <a:rPr lang="en-US" dirty="0"/>
              <a:t>Open ~/.</a:t>
            </a:r>
            <a:r>
              <a:rPr lang="en-US"/>
              <a:t>bashrc</a:t>
            </a:r>
            <a:endParaRPr lang="en-US" dirty="0"/>
          </a:p>
          <a:p>
            <a:pPr lvl="1"/>
            <a:r>
              <a:rPr lang="en-US" dirty="0"/>
              <a:t>Add a line: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source 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/local/3rdparty/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cad_setup_files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altera.bash</a:t>
            </a:r>
            <a:endParaRPr lang="en-US" dirty="0"/>
          </a:p>
          <a:p>
            <a:pPr lvl="1"/>
            <a:r>
              <a:rPr lang="en-US" dirty="0"/>
              <a:t>Log out, log back in</a:t>
            </a:r>
          </a:p>
          <a:p>
            <a:endParaRPr lang="en-US" dirty="0"/>
          </a:p>
          <a:p>
            <a:r>
              <a:rPr lang="en-US" dirty="0"/>
              <a:t>Launch </a:t>
            </a:r>
            <a:r>
              <a:rPr lang="en-US" dirty="0" err="1"/>
              <a:t>Quartus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quartus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&amp;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3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Quartus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D939-55EC-4C98-A3EE-08C62A31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00" y="1371600"/>
            <a:ext cx="74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File | New | New </a:t>
            </a:r>
            <a:r>
              <a:rPr lang="en-US" sz="1600" dirty="0" err="1"/>
              <a:t>Quartus</a:t>
            </a:r>
            <a:r>
              <a:rPr lang="en-US" sz="1600" dirty="0"/>
              <a:t> II Project…</a:t>
            </a:r>
          </a:p>
          <a:p>
            <a:r>
              <a:rPr lang="en-US" sz="1600" dirty="0"/>
              <a:t>Working directory = </a:t>
            </a:r>
            <a:r>
              <a:rPr lang="en-US" sz="1600"/>
              <a:t>/acct/&lt;</a:t>
            </a:r>
            <a:r>
              <a:rPr lang="en-US" sz="1600" dirty="0"/>
              <a:t>username</a:t>
            </a:r>
            <a:r>
              <a:rPr lang="en-US" sz="1600"/>
              <a:t>&gt;/lights</a:t>
            </a:r>
          </a:p>
          <a:p>
            <a:r>
              <a:rPr lang="en-US" sz="1600"/>
              <a:t>Project </a:t>
            </a:r>
            <a:r>
              <a:rPr lang="en-US" sz="1600" dirty="0"/>
              <a:t>name = “lights”</a:t>
            </a:r>
          </a:p>
          <a:p>
            <a:r>
              <a:rPr lang="en-US" sz="1600" dirty="0"/>
              <a:t>Top-level design entity = “</a:t>
            </a:r>
            <a:r>
              <a:rPr lang="en-US" sz="1600"/>
              <a:t>lights”</a:t>
            </a:r>
          </a:p>
          <a:p>
            <a:r>
              <a:rPr lang="en-US" sz="1600"/>
              <a:t>“Empty project”</a:t>
            </a:r>
            <a:endParaRPr lang="en-US" sz="1600" dirty="0"/>
          </a:p>
          <a:p>
            <a:r>
              <a:rPr lang="en-US" sz="1600"/>
              <a:t>Skip the “Add Files” page</a:t>
            </a:r>
            <a:endParaRPr lang="en-US" sz="1600" dirty="0"/>
          </a:p>
          <a:p>
            <a:r>
              <a:rPr lang="en-US" sz="1600" dirty="0"/>
              <a:t>For device, choose</a:t>
            </a:r>
          </a:p>
          <a:p>
            <a:pPr lvl="1"/>
            <a:r>
              <a:rPr lang="en-US" sz="1200" b="1" dirty="0"/>
              <a:t>Family</a:t>
            </a:r>
            <a:r>
              <a:rPr lang="en-US" sz="1200"/>
              <a:t>: Cyclone IV E</a:t>
            </a:r>
            <a:endParaRPr lang="en-US" sz="1200" dirty="0"/>
          </a:p>
          <a:p>
            <a:pPr lvl="1"/>
            <a:r>
              <a:rPr lang="en-US" sz="1200" b="1" dirty="0"/>
              <a:t>Package: </a:t>
            </a:r>
            <a:r>
              <a:rPr lang="en-US" sz="1200" dirty="0"/>
              <a:t>FBGA</a:t>
            </a:r>
          </a:p>
          <a:p>
            <a:pPr lvl="1"/>
            <a:r>
              <a:rPr lang="en-US" sz="1200" b="1" dirty="0"/>
              <a:t>Pin count</a:t>
            </a:r>
            <a:r>
              <a:rPr lang="en-US" sz="1200" b="1"/>
              <a:t>: </a:t>
            </a:r>
            <a:r>
              <a:rPr lang="en-US" sz="1200"/>
              <a:t>780</a:t>
            </a:r>
            <a:endParaRPr lang="en-US" sz="1200" dirty="0"/>
          </a:p>
          <a:p>
            <a:pPr lvl="1"/>
            <a:r>
              <a:rPr lang="en-US" sz="1200" b="1" dirty="0"/>
              <a:t>Speed grade</a:t>
            </a:r>
            <a:r>
              <a:rPr lang="en-US" sz="1200" b="1"/>
              <a:t>: </a:t>
            </a:r>
            <a:r>
              <a:rPr lang="en-US" sz="1200"/>
              <a:t>7</a:t>
            </a:r>
            <a:endParaRPr lang="en-US" sz="1200" dirty="0"/>
          </a:p>
          <a:p>
            <a:pPr lvl="1"/>
            <a:r>
              <a:rPr lang="en-US" sz="1200" b="1" dirty="0"/>
              <a:t>Device</a:t>
            </a:r>
            <a:r>
              <a:rPr lang="en-US" sz="1200" b="1"/>
              <a:t>: </a:t>
            </a:r>
            <a:r>
              <a:rPr lang="en-US" sz="1200"/>
              <a:t>EP4CE115F29C7</a:t>
            </a:r>
            <a:endParaRPr lang="en-US" sz="1200" dirty="0"/>
          </a:p>
          <a:p>
            <a:r>
              <a:rPr lang="en-US" sz="1600" dirty="0"/>
              <a:t>Click Finish</a:t>
            </a:r>
          </a:p>
          <a:p>
            <a:endParaRPr lang="en-US" sz="1600" dirty="0"/>
          </a:p>
          <a:p>
            <a:r>
              <a:rPr lang="en-US" sz="1600" dirty="0"/>
              <a:t>Go to Tools </a:t>
            </a:r>
            <a:r>
              <a:rPr lang="en-US" sz="1600"/>
              <a:t>| Platform Designer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458847-46D5-4D88-A670-0D2A49DD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453972"/>
            <a:ext cx="6172200" cy="4488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2691" y="2636372"/>
            <a:ext cx="198120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system configuration pane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34891" y="3159592"/>
            <a:ext cx="1447800" cy="68580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84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045"/>
            <a:ext cx="8229600" cy="4876800"/>
          </a:xfrm>
        </p:spPr>
        <p:txBody>
          <a:bodyPr/>
          <a:lstStyle/>
          <a:p>
            <a:r>
              <a:rPr lang="en-US" sz="1800" dirty="0"/>
              <a:t>Add a processor</a:t>
            </a:r>
          </a:p>
          <a:p>
            <a:pPr lvl="1"/>
            <a:r>
              <a:rPr lang="en-US" sz="1400" dirty="0"/>
              <a:t>In the </a:t>
            </a:r>
            <a:r>
              <a:rPr lang="en-US" sz="1400"/>
              <a:t>component library, search for “nios2”</a:t>
            </a:r>
            <a:endParaRPr lang="en-US" sz="1400" dirty="0"/>
          </a:p>
          <a:p>
            <a:pPr lvl="1"/>
            <a:r>
              <a:rPr lang="en-US" sz="1400"/>
              <a:t>Double-click “Nios II Processor”</a:t>
            </a:r>
            <a:endParaRPr lang="en-US" sz="1400" dirty="0"/>
          </a:p>
          <a:p>
            <a:pPr lvl="1"/>
            <a:r>
              <a:rPr lang="en-US" sz="1400" dirty="0"/>
              <a:t>Select </a:t>
            </a:r>
            <a:r>
              <a:rPr lang="en-US" sz="1400" b="1" dirty="0" err="1"/>
              <a:t>Nios</a:t>
            </a:r>
            <a:r>
              <a:rPr lang="en-US" sz="1400" b="1" dirty="0"/>
              <a:t> II/f</a:t>
            </a:r>
            <a:r>
              <a:rPr lang="en-US" sz="1400" dirty="0"/>
              <a:t>, then FINISH</a:t>
            </a:r>
          </a:p>
          <a:p>
            <a:r>
              <a:rPr lang="en-US" sz="1800" dirty="0"/>
              <a:t>Add an interface to </a:t>
            </a:r>
            <a:r>
              <a:rPr lang="en-US" sz="1800"/>
              <a:t>the SDRAM</a:t>
            </a:r>
          </a:p>
          <a:p>
            <a:pPr lvl="1"/>
            <a:r>
              <a:rPr lang="en-US" sz="1400"/>
              <a:t>In </a:t>
            </a:r>
            <a:r>
              <a:rPr lang="en-US" sz="1400" dirty="0"/>
              <a:t>the </a:t>
            </a:r>
            <a:r>
              <a:rPr lang="en-US" sz="1400"/>
              <a:t>component library, search for “sdram”</a:t>
            </a:r>
            <a:endParaRPr lang="en-US" sz="1400" dirty="0"/>
          </a:p>
          <a:p>
            <a:pPr lvl="1"/>
            <a:r>
              <a:rPr lang="en-US" sz="1400"/>
              <a:t>Double-click “SDRAM Controller Intel FPGA IP”</a:t>
            </a:r>
            <a:endParaRPr lang="en-US" sz="1400" dirty="0"/>
          </a:p>
          <a:p>
            <a:pPr lvl="1"/>
            <a:r>
              <a:rPr lang="en-US" sz="1400"/>
              <a:t>Presets=</a:t>
            </a:r>
          </a:p>
          <a:p>
            <a:pPr lvl="2"/>
            <a:r>
              <a:rPr lang="en-US"/>
              <a:t>Bits=32, chip select=1, banks=4, row=13, column=10, then FINISH</a:t>
            </a:r>
            <a:endParaRPr lang="en-US" dirty="0"/>
          </a:p>
          <a:p>
            <a:r>
              <a:rPr lang="en-US" sz="1800" dirty="0"/>
              <a:t>Add a clock manager</a:t>
            </a:r>
          </a:p>
          <a:p>
            <a:pPr lvl="1"/>
            <a:r>
              <a:rPr lang="en-US" sz="1400" dirty="0"/>
              <a:t>In the </a:t>
            </a:r>
            <a:r>
              <a:rPr lang="en-US" sz="1400"/>
              <a:t>component library, search for “clocks”</a:t>
            </a:r>
            <a:endParaRPr lang="en-US" sz="1400" dirty="0"/>
          </a:p>
          <a:p>
            <a:pPr lvl="1"/>
            <a:r>
              <a:rPr lang="en-US" sz="1400"/>
              <a:t>Double-click “System and SDRAM Clocks for DE-series Boards”</a:t>
            </a:r>
          </a:p>
          <a:p>
            <a:r>
              <a:rPr lang="en-US" sz="1800"/>
              <a:t>Add another clock source</a:t>
            </a:r>
          </a:p>
          <a:p>
            <a:pPr lvl="1"/>
            <a:r>
              <a:rPr lang="en-US" sz="1400"/>
              <a:t>In the component library, search for “clock source”</a:t>
            </a:r>
          </a:p>
          <a:p>
            <a:pPr lvl="1"/>
            <a:r>
              <a:rPr lang="en-US" sz="1400"/>
              <a:t>Double-click “clock source”</a:t>
            </a:r>
          </a:p>
          <a:p>
            <a:pPr lvl="1"/>
            <a:endParaRPr lang="en-US" sz="14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0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B211-D8CB-420B-9A57-1979A2C8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Clock and Reset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C6811-609A-4D7B-80A3-A84BBDA9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/>
              <a:t>Start with the clk_0 component, connect:</a:t>
            </a:r>
          </a:p>
          <a:p>
            <a:pPr lvl="1"/>
            <a:r>
              <a:rPr lang="en-US" sz="1200"/>
              <a:t>“clock output” to “ref_clk” on sys_sdram_pll_0</a:t>
            </a:r>
          </a:p>
          <a:p>
            <a:pPr lvl="1"/>
            <a:r>
              <a:rPr lang="en-US" sz="1200"/>
              <a:t>“clk_reset” to “ref_reset” on sys_sdram_pll_0</a:t>
            </a:r>
          </a:p>
          <a:p>
            <a:pPr lvl="1"/>
            <a:r>
              <a:rPr lang="en-US" sz="1200"/>
              <a:t>“clk_reset” to “reset” on nios2 and sdram_controller</a:t>
            </a:r>
          </a:p>
          <a:p>
            <a:r>
              <a:rPr lang="en-US" sz="1400"/>
              <a:t>From sys_sdram_pll_0:</a:t>
            </a:r>
          </a:p>
          <a:p>
            <a:pPr lvl="1"/>
            <a:r>
              <a:rPr lang="en-US" sz="1200"/>
              <a:t>“sys_clk” to “clk” on nios2_gen2_0</a:t>
            </a:r>
          </a:p>
          <a:p>
            <a:pPr lvl="1"/>
            <a:r>
              <a:rPr lang="en-US" sz="1200"/>
              <a:t>“reset_source” to “reset” to nios2_gen2_0</a:t>
            </a:r>
          </a:p>
          <a:p>
            <a:pPr lvl="1"/>
            <a:r>
              <a:rPr lang="en-US" sz="1200"/>
              <a:t>“sdram_clock” to “clk” on new_sdram_controller</a:t>
            </a:r>
            <a:r>
              <a:rPr lang="en-US" sz="1400"/>
              <a:t>From nios2_gen2_0</a:t>
            </a:r>
          </a:p>
          <a:p>
            <a:pPr lvl="1"/>
            <a:r>
              <a:rPr lang="en-US" sz="1200"/>
              <a:t>“data_master” and “instruction_master” to “s1” on sdram</a:t>
            </a:r>
          </a:p>
          <a:p>
            <a:r>
              <a:rPr lang="en-US" sz="1400"/>
              <a:t>From clk_1</a:t>
            </a:r>
          </a:p>
          <a:p>
            <a:pPr lvl="1"/>
            <a:r>
              <a:rPr lang="en-US" sz="1200"/>
              <a:t>“clk_in” to “sdram_clk” on “sys_sdram_pll_0”</a:t>
            </a:r>
          </a:p>
          <a:p>
            <a:pPr lvl="1"/>
            <a:r>
              <a:rPr lang="en-US" sz="1200"/>
              <a:t>Double-click the “Export” column for clk</a:t>
            </a:r>
          </a:p>
          <a:p>
            <a:r>
              <a:rPr lang="en-US" sz="1400"/>
              <a:t>Double-click nios2</a:t>
            </a:r>
          </a:p>
          <a:p>
            <a:pPr lvl="1"/>
            <a:r>
              <a:rPr lang="en-US" sz="1200"/>
              <a:t>Under “Vectors”</a:t>
            </a:r>
          </a:p>
          <a:p>
            <a:pPr lvl="2"/>
            <a:r>
              <a:rPr lang="en-US" sz="1050"/>
              <a:t>Reset and Exception vector memory:  sdram_controller</a:t>
            </a:r>
          </a:p>
          <a:p>
            <a:endParaRPr lang="en-US" sz="1400"/>
          </a:p>
          <a:p>
            <a:r>
              <a:rPr lang="en-US" sz="1400"/>
              <a:t>System | Assign Base Addresses</a:t>
            </a:r>
          </a:p>
          <a:p>
            <a:r>
              <a:rPr lang="en-US" sz="1400"/>
              <a:t>File | Save As “nios_system”</a:t>
            </a:r>
          </a:p>
          <a:p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73B91-747E-4AC6-A9FE-E8C59653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Desktop vs. Embedded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General purpose (desktop and server) CPUs have a more complex structure</a:t>
            </a:r>
          </a:p>
          <a:p>
            <a:pPr lvl="1"/>
            <a:r>
              <a:rPr lang="en-US" sz="1400"/>
              <a:t>Execute up to 4 instructions per cycle</a:t>
            </a:r>
          </a:p>
          <a:p>
            <a:pPr lvl="1"/>
            <a:r>
              <a:rPr lang="en-US" sz="1400"/>
              <a:t>Instructions executed out-of-order</a:t>
            </a:r>
          </a:p>
          <a:p>
            <a:pPr lvl="1"/>
            <a:r>
              <a:rPr lang="en-US" sz="1400"/>
              <a:t>Big, complex caches</a:t>
            </a:r>
          </a:p>
          <a:p>
            <a:pPr lvl="1"/>
            <a:r>
              <a:rPr lang="en-US" sz="1400"/>
              <a:t>All code runs at the same speed, since the processor finds parallelism at runtime</a:t>
            </a:r>
          </a:p>
          <a:p>
            <a:pPr lvl="2"/>
            <a:r>
              <a:rPr lang="en-US"/>
              <a:t>Exception:  single core code will still only use one core, SIMD instructions often require “intrinsics”</a:t>
            </a:r>
          </a:p>
          <a:p>
            <a:pPr lvl="1"/>
            <a:endParaRPr lang="en-US" sz="1400"/>
          </a:p>
          <a:p>
            <a:r>
              <a:rPr lang="en-US" sz="1600"/>
              <a:t>Embedded CPUs:</a:t>
            </a:r>
          </a:p>
          <a:p>
            <a:pPr lvl="1"/>
            <a:r>
              <a:rPr lang="en-US" sz="1400"/>
              <a:t>Generally not reprogrammable except by vendor</a:t>
            </a:r>
          </a:p>
          <a:p>
            <a:pPr lvl="1"/>
            <a:r>
              <a:rPr lang="en-US" sz="1400"/>
              <a:t>One or two instructions per cycle</a:t>
            </a:r>
          </a:p>
          <a:p>
            <a:pPr lvl="1"/>
            <a:r>
              <a:rPr lang="en-US" sz="1400"/>
              <a:t>Instructions executed in order, so instructions that depend on previous ones will “hold up the line”</a:t>
            </a:r>
          </a:p>
          <a:p>
            <a:pPr lvl="1"/>
            <a:r>
              <a:rPr lang="en-US" sz="1400"/>
              <a:t>Small, simple caches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Performance is dependent on code efficiency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Sometimes do not run an OS </a:t>
            </a:r>
            <a:r>
              <a:rPr lang="en-US" sz="1400"/>
              <a:t>("bare metal") or limited OS support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Tightly coupled with peripherials </a:t>
            </a:r>
            <a:r>
              <a:rPr lang="en-US" sz="1400"/>
              <a:t>(system-on-chip)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8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CFB5-396E-4369-864D-A59F558A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ABC15-C1DE-4877-B2EA-2B2ECCD2F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26801-D88E-4BA8-8F76-12C2FEBD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222"/>
            <a:ext cx="9144000" cy="45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5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036F-937D-4B81-8CDE-A9ED02DD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252E-3A0E-495E-8949-57321913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“Generate HDL”</a:t>
            </a:r>
          </a:p>
          <a:p>
            <a:pPr lvl="1"/>
            <a:r>
              <a:rPr lang="en-US"/>
              <a:t>Accept default settings</a:t>
            </a:r>
          </a:p>
          <a:p>
            <a:pPr lvl="1"/>
            <a:endParaRPr lang="en-US"/>
          </a:p>
          <a:p>
            <a:r>
              <a:rPr lang="en-US"/>
              <a:t>Go back to Quartus</a:t>
            </a:r>
          </a:p>
          <a:p>
            <a:pPr lvl="1"/>
            <a:r>
              <a:rPr lang="en-US"/>
              <a:t>Assignments | Import Assignments</a:t>
            </a:r>
          </a:p>
          <a:p>
            <a:pPr lvl="2"/>
            <a:r>
              <a:rPr lang="en-US"/>
              <a:t>“/usr/local/3rdparty/csce611/CPU_support_files/DE2_115_pin_assignments.qsf”</a:t>
            </a:r>
          </a:p>
          <a:p>
            <a:pPr lvl="1"/>
            <a:r>
              <a:rPr lang="en-US"/>
              <a:t>Assignments | Settings</a:t>
            </a:r>
          </a:p>
          <a:p>
            <a:pPr lvl="2"/>
            <a:r>
              <a:rPr lang="en-US"/>
              <a:t>Files | Add | “nios_system.qsys”</a:t>
            </a:r>
          </a:p>
          <a:p>
            <a:pPr lvl="1"/>
            <a:r>
              <a:rPr lang="en-US"/>
              <a:t>File | New | Synopsys Design Constraint File</a:t>
            </a:r>
          </a:p>
          <a:p>
            <a:pPr lvl="2"/>
            <a:r>
              <a:rPr lang="en-US"/>
              <a:t>Contents:</a:t>
            </a:r>
          </a:p>
          <a:p>
            <a:pPr marL="1371600" lvl="3" indent="0">
              <a:buNone/>
            </a:pPr>
            <a:r>
              <a:rPr lang="en-US" sz="1400"/>
              <a:t>create_clock -name CLOCK_50 -period 20 [get_ports CLOCK_50]</a:t>
            </a:r>
          </a:p>
          <a:p>
            <a:pPr marL="1371600" lvl="3" indent="0">
              <a:buNone/>
            </a:pPr>
            <a:r>
              <a:rPr lang="en-US" sz="1400"/>
              <a:t>derive_pll_clocks -create_base_clocks</a:t>
            </a:r>
          </a:p>
          <a:p>
            <a:pPr lvl="2"/>
            <a:r>
              <a:rPr lang="en-US"/>
              <a:t>Save as SDC1.sdc</a:t>
            </a:r>
          </a:p>
          <a:p>
            <a:pPr lvl="1"/>
            <a:r>
              <a:rPr lang="en-US"/>
              <a:t>File | New | Verilog HDL File</a:t>
            </a:r>
          </a:p>
          <a:p>
            <a:pPr lvl="2"/>
            <a:r>
              <a:rPr lang="en-US"/>
              <a:t>Contents: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0250-B8F2-4C92-A16E-CF52AB47B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47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5024" y="1524000"/>
            <a:ext cx="4905376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FPGA “lights”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3674" y="2362200"/>
            <a:ext cx="3609976" cy="281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chemeClr val="tx1"/>
                </a:solidFill>
              </a:rPr>
              <a:t>nios_system</a:t>
            </a:r>
            <a:r>
              <a:rPr lang="en-US" dirty="0">
                <a:solidFill>
                  <a:schemeClr val="tx1"/>
                </a:solidFill>
              </a:rPr>
              <a:t> (“</a:t>
            </a:r>
            <a:r>
              <a:rPr lang="en-US" dirty="0" err="1">
                <a:solidFill>
                  <a:schemeClr val="tx1"/>
                </a:solidFill>
              </a:rPr>
              <a:t>NiosII</a:t>
            </a:r>
            <a:r>
              <a:rPr lang="en-US" dirty="0">
                <a:solidFill>
                  <a:schemeClr val="tx1"/>
                </a:solidFill>
              </a:rPr>
              <a:t>”)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2743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24000" y="3124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3505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3886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4267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46482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43650" y="2819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43650" y="3200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43650" y="3581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43650" y="3962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43650" y="4343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43650" y="4724400"/>
            <a:ext cx="12096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10500" y="34099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pins</a:t>
            </a:r>
          </a:p>
        </p:txBody>
      </p:sp>
    </p:spTree>
    <p:extLst>
      <p:ext uri="{BB962C8B-B14F-4D97-AF65-F5344CB8AC3E}">
        <p14:creationId xmlns:p14="http://schemas.microsoft.com/office/powerpoint/2010/main" val="232917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3C71-CD8C-4618-BA6D-9D3F10E3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lights.v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5710-21F9-4C7C-A9B5-6B885A6A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/>
              <a:t>module lights (input CLOCK_50,</a:t>
            </a:r>
          </a:p>
          <a:p>
            <a:pPr marL="0" indent="0">
              <a:buNone/>
            </a:pPr>
            <a:r>
              <a:rPr lang="en-US" sz="800"/>
              <a:t>	input [3:0] KEY,</a:t>
            </a:r>
          </a:p>
          <a:p>
            <a:pPr marL="0" indent="0">
              <a:buNone/>
            </a:pPr>
            <a:r>
              <a:rPr lang="en-US" sz="800"/>
              <a:t>	output [12:0] DRAM_ADDR,</a:t>
            </a:r>
          </a:p>
          <a:p>
            <a:pPr marL="0" indent="0">
              <a:buNone/>
            </a:pPr>
            <a:r>
              <a:rPr lang="en-US" sz="800"/>
              <a:t>	output [1:0] DRAM_BA,</a:t>
            </a:r>
          </a:p>
          <a:p>
            <a:pPr marL="0" indent="0">
              <a:buNone/>
            </a:pPr>
            <a:r>
              <a:rPr lang="en-US" sz="800"/>
              <a:t>	output DRAM_CAS_N,</a:t>
            </a:r>
          </a:p>
          <a:p>
            <a:pPr marL="0" indent="0">
              <a:buNone/>
            </a:pPr>
            <a:r>
              <a:rPr lang="en-US" sz="800"/>
              <a:t>	output DRAM_CKE,</a:t>
            </a:r>
          </a:p>
          <a:p>
            <a:pPr marL="0" indent="0">
              <a:buNone/>
            </a:pPr>
            <a:r>
              <a:rPr lang="en-US" sz="800"/>
              <a:t>	output DRAM_CS_N,</a:t>
            </a:r>
          </a:p>
          <a:p>
            <a:pPr marL="0" indent="0">
              <a:buNone/>
            </a:pPr>
            <a:r>
              <a:rPr lang="en-US" sz="800"/>
              <a:t>	inout [31:0] DRAM_DQ,</a:t>
            </a:r>
          </a:p>
          <a:p>
            <a:pPr marL="0" indent="0">
              <a:buNone/>
            </a:pPr>
            <a:r>
              <a:rPr lang="en-US" sz="800"/>
              <a:t>	output [3:0] DRAM_DQM,</a:t>
            </a:r>
          </a:p>
          <a:p>
            <a:pPr marL="0" indent="0">
              <a:buNone/>
            </a:pPr>
            <a:r>
              <a:rPr lang="en-US" sz="800"/>
              <a:t>	output DRAM_RAS_N,</a:t>
            </a:r>
          </a:p>
          <a:p>
            <a:pPr marL="0" indent="0">
              <a:buNone/>
            </a:pPr>
            <a:r>
              <a:rPr lang="en-US" sz="800"/>
              <a:t>	output DRAM_WE_N,</a:t>
            </a:r>
          </a:p>
          <a:p>
            <a:pPr marL="0" indent="0">
              <a:buNone/>
            </a:pPr>
            <a:r>
              <a:rPr lang="en-US" sz="800"/>
              <a:t>	output DRAM_CLK);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r>
              <a:rPr lang="en-US" sz="800"/>
              <a:t>	nios_system u0 (</a:t>
            </a:r>
          </a:p>
          <a:p>
            <a:pPr marL="0" indent="0">
              <a:buNone/>
            </a:pPr>
            <a:r>
              <a:rPr lang="en-US" sz="800"/>
              <a:t>		.clk_clk                           (CLOCK_50),                           //                         clk.clk</a:t>
            </a:r>
          </a:p>
          <a:p>
            <a:pPr marL="0" indent="0">
              <a:buNone/>
            </a:pPr>
            <a:r>
              <a:rPr lang="en-US" sz="800"/>
              <a:t>		.reset_reset_n                     (KEY[0]),                     //                       reset.reset_n</a:t>
            </a:r>
          </a:p>
          <a:p>
            <a:pPr marL="0" indent="0">
              <a:buNone/>
            </a:pPr>
            <a:r>
              <a:rPr lang="en-US" sz="800"/>
              <a:t>		.new_sdram_controller_0_wire_addr  (DRAM_ADDR),  // new_sdram_controller_0_wire.addr</a:t>
            </a:r>
          </a:p>
          <a:p>
            <a:pPr marL="0" indent="0">
              <a:buNone/>
            </a:pPr>
            <a:r>
              <a:rPr lang="en-US" sz="800"/>
              <a:t>		.new_sdram_controller_0_wire_ba    (DRAM_BA),    //                            .ba</a:t>
            </a:r>
          </a:p>
          <a:p>
            <a:pPr marL="0" indent="0">
              <a:buNone/>
            </a:pPr>
            <a:r>
              <a:rPr lang="en-US" sz="800"/>
              <a:t>		.new_sdram_controller_0_wire_cas_n (DRAM_CAS_N), //                            .cas_n</a:t>
            </a:r>
          </a:p>
          <a:p>
            <a:pPr marL="0" indent="0">
              <a:buNone/>
            </a:pPr>
            <a:r>
              <a:rPr lang="en-US" sz="800"/>
              <a:t>		.new_sdram_controller_0_wire_cke   (DRAM_CKE),   //                            .cke</a:t>
            </a:r>
          </a:p>
          <a:p>
            <a:pPr marL="0" indent="0">
              <a:buNone/>
            </a:pPr>
            <a:r>
              <a:rPr lang="en-US" sz="800"/>
              <a:t>		.new_sdram_controller_0_wire_cs_n  (DRAM_CS_N),  //                            .cs_n</a:t>
            </a:r>
          </a:p>
          <a:p>
            <a:pPr marL="0" indent="0">
              <a:buNone/>
            </a:pPr>
            <a:r>
              <a:rPr lang="en-US" sz="800"/>
              <a:t>		.new_sdram_controller_0_wire_dq    (DRAM_DQ),    //                            .dq</a:t>
            </a:r>
          </a:p>
          <a:p>
            <a:pPr marL="0" indent="0">
              <a:buNone/>
            </a:pPr>
            <a:r>
              <a:rPr lang="en-US" sz="800"/>
              <a:t>		.new_sdram_controller_0_wire_dqm   (DRAM_DQM),   //                            .dqm</a:t>
            </a:r>
          </a:p>
          <a:p>
            <a:pPr marL="0" indent="0">
              <a:buNone/>
            </a:pPr>
            <a:r>
              <a:rPr lang="en-US" sz="800"/>
              <a:t>		.new_sdram_controller_0_wire_ras_n (DRAM_RAS_N), //                            .ras_n</a:t>
            </a:r>
          </a:p>
          <a:p>
            <a:pPr marL="0" indent="0">
              <a:buNone/>
            </a:pPr>
            <a:r>
              <a:rPr lang="en-US" sz="800"/>
              <a:t>		.new_sdram_controller_0_wire_we_n  (DRAM_WE_N),   //                            .we_n</a:t>
            </a:r>
          </a:p>
          <a:p>
            <a:pPr marL="0" indent="0">
              <a:buNone/>
            </a:pPr>
            <a:r>
              <a:rPr lang="en-US" sz="800"/>
              <a:t>		.sdram_clk_clk                     (DRAM_CLK)</a:t>
            </a:r>
          </a:p>
          <a:p>
            <a:pPr marL="0" indent="0">
              <a:buNone/>
            </a:pPr>
            <a:r>
              <a:rPr lang="en-US" sz="800"/>
              <a:t>	);</a:t>
            </a:r>
          </a:p>
          <a:p>
            <a:pPr marL="0" indent="0">
              <a:buNone/>
            </a:pPr>
            <a:r>
              <a:rPr lang="en-US" sz="800"/>
              <a:t>					</a:t>
            </a:r>
          </a:p>
          <a:p>
            <a:pPr marL="0" indent="0">
              <a:buNone/>
            </a:pPr>
            <a:r>
              <a:rPr lang="en-US" sz="800"/>
              <a:t>endmodule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E539C-C162-4E31-A02E-2F24B3712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Re-compile the design…</a:t>
            </a:r>
          </a:p>
          <a:p>
            <a:r>
              <a:rPr lang="en-US" dirty="0"/>
              <a:t>Program the FPGA…</a:t>
            </a:r>
          </a:p>
          <a:p>
            <a:pPr lvl="1"/>
            <a:r>
              <a:rPr lang="en-US" dirty="0"/>
              <a:t>Double-click on Program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181600" cy="389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7400" y="4648200"/>
            <a:ext cx="1295400" cy="30480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43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0407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849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DBB-4D04-40FF-BFD3-54FF1B3B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and Running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0AAD-C0B0-4E53-B258-559AA431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Go back to Quartus and compile your design</a:t>
            </a:r>
          </a:p>
          <a:p>
            <a:endParaRPr lang="en-US" sz="1600"/>
          </a:p>
          <a:p>
            <a:r>
              <a:rPr lang="en-US" sz="1600"/>
              <a:t>Open terminal</a:t>
            </a:r>
          </a:p>
          <a:p>
            <a:pPr lvl="1"/>
            <a:r>
              <a:rPr lang="en-US" sz="1400"/>
              <a:t>cd lights</a:t>
            </a:r>
          </a:p>
          <a:p>
            <a:pPr lvl="1"/>
            <a:r>
              <a:rPr lang="en-US" sz="1400"/>
              <a:t>mkdir software</a:t>
            </a:r>
          </a:p>
          <a:p>
            <a:pPr lvl="1"/>
            <a:r>
              <a:rPr lang="en-US" sz="1400"/>
              <a:t>cd software</a:t>
            </a:r>
          </a:p>
          <a:p>
            <a:pPr lvl="1"/>
            <a:r>
              <a:rPr lang="en-US" sz="1400"/>
              <a:t>Type:</a:t>
            </a:r>
          </a:p>
          <a:p>
            <a:pPr marL="457200" lvl="1" indent="0">
              <a:buNone/>
            </a:pPr>
            <a:r>
              <a:rPr lang="en-US" sz="1400"/>
              <a:t>nios2-swexample-create --name=lights --sopc-file=../nios_system.sopcinfo --type=hello_world --cpu-name=nios2_gen2_0 --app-dir=lights --bsp-dir=lights_bsp</a:t>
            </a:r>
          </a:p>
          <a:p>
            <a:pPr lvl="1"/>
            <a:r>
              <a:rPr lang="en-US" sz="1400"/>
              <a:t>cd lights</a:t>
            </a:r>
          </a:p>
          <a:p>
            <a:pPr lvl="1"/>
            <a:r>
              <a:rPr lang="en-US" sz="1400"/>
              <a:t>./create-this-app</a:t>
            </a:r>
          </a:p>
          <a:p>
            <a:pPr lvl="1"/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D4A20-FE99-487F-9329-3A54E347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5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44BA-5640-4F7A-A889-09180126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hello_world.c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0067-ED47-407A-B709-04186B30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/>
              <a:t>Open hello_world.c</a:t>
            </a:r>
          </a:p>
          <a:p>
            <a:pPr marL="457200" lvl="1" indent="0">
              <a:buNone/>
            </a:pPr>
            <a:r>
              <a:rPr lang="en-US" sz="900"/>
              <a:t>#include &lt;stdio.h&gt;</a:t>
            </a:r>
          </a:p>
          <a:p>
            <a:pPr marL="457200" lvl="1" indent="0">
              <a:buNone/>
            </a:pPr>
            <a:endParaRPr lang="en-US" sz="900"/>
          </a:p>
          <a:p>
            <a:pPr marL="457200" lvl="1" indent="0">
              <a:buNone/>
            </a:pPr>
            <a:r>
              <a:rPr lang="en-US" sz="900"/>
              <a:t>int main()</a:t>
            </a:r>
          </a:p>
          <a:p>
            <a:pPr marL="457200" lvl="1" indent="0">
              <a:buNone/>
            </a:pPr>
            <a:r>
              <a:rPr lang="en-US" sz="900"/>
              <a:t>{</a:t>
            </a:r>
          </a:p>
          <a:p>
            <a:pPr marL="457200" lvl="1" indent="0">
              <a:buNone/>
            </a:pPr>
            <a:r>
              <a:rPr lang="en-US" sz="900"/>
              <a:t>  double new_val = 3.0;</a:t>
            </a:r>
          </a:p>
          <a:p>
            <a:pPr marL="457200" lvl="1" indent="0">
              <a:buNone/>
            </a:pPr>
            <a:r>
              <a:rPr lang="en-US" sz="900"/>
              <a:t>  double val = 0;</a:t>
            </a:r>
          </a:p>
          <a:p>
            <a:pPr marL="457200" lvl="1" indent="0">
              <a:buNone/>
            </a:pPr>
            <a:r>
              <a:rPr lang="en-US" sz="900"/>
              <a:t>  double start = 2.0;</a:t>
            </a:r>
          </a:p>
          <a:p>
            <a:pPr marL="457200" lvl="1" indent="0">
              <a:buNone/>
            </a:pPr>
            <a:r>
              <a:rPr lang="en-US" sz="900"/>
              <a:t>  double temp;</a:t>
            </a:r>
          </a:p>
          <a:p>
            <a:pPr marL="457200" lvl="1" indent="0">
              <a:buNone/>
            </a:pPr>
            <a:r>
              <a:rPr lang="en-US" sz="900"/>
              <a:t>  int i=0,toggle=0;</a:t>
            </a:r>
          </a:p>
          <a:p>
            <a:pPr marL="457200" lvl="1" indent="0">
              <a:buNone/>
            </a:pPr>
            <a:endParaRPr lang="en-US" sz="900"/>
          </a:p>
          <a:p>
            <a:pPr marL="457200" lvl="1" indent="0">
              <a:buNone/>
            </a:pPr>
            <a:r>
              <a:rPr lang="en-US" sz="900"/>
              <a:t>  while (val != new_val) {</a:t>
            </a:r>
          </a:p>
          <a:p>
            <a:pPr marL="457200" lvl="1" indent="0">
              <a:buNone/>
            </a:pPr>
            <a:r>
              <a:rPr lang="en-US" sz="900"/>
              <a:t>	val = new_val;</a:t>
            </a:r>
          </a:p>
          <a:p>
            <a:pPr marL="457200" lvl="1" indent="0">
              <a:buNone/>
            </a:pPr>
            <a:r>
              <a:rPr lang="en-US" sz="900"/>
              <a:t>    temp = start * (start + 1.0) * (start + 2.0);</a:t>
            </a:r>
          </a:p>
          <a:p>
            <a:pPr marL="457200" lvl="1" indent="0">
              <a:buNone/>
            </a:pPr>
            <a:r>
              <a:rPr lang="en-US" sz="900"/>
              <a:t>    if (!toggle)</a:t>
            </a:r>
          </a:p>
          <a:p>
            <a:pPr marL="457200" lvl="1" indent="0">
              <a:buNone/>
            </a:pPr>
            <a:r>
              <a:rPr lang="en-US" sz="900"/>
              <a:t>      new_val += 4.0 / temp;</a:t>
            </a:r>
          </a:p>
          <a:p>
            <a:pPr marL="457200" lvl="1" indent="0">
              <a:buNone/>
            </a:pPr>
            <a:r>
              <a:rPr lang="en-US" sz="900"/>
              <a:t>    else</a:t>
            </a:r>
          </a:p>
          <a:p>
            <a:pPr marL="457200" lvl="1" indent="0">
              <a:buNone/>
            </a:pPr>
            <a:r>
              <a:rPr lang="en-US" sz="900"/>
              <a:t>      new_val -= 4.0 / temp;</a:t>
            </a:r>
          </a:p>
          <a:p>
            <a:pPr marL="457200" lvl="1" indent="0">
              <a:buNone/>
            </a:pPr>
            <a:r>
              <a:rPr lang="en-US" sz="900"/>
              <a:t>    toggle = !toggle;</a:t>
            </a:r>
          </a:p>
          <a:p>
            <a:pPr marL="457200" lvl="1" indent="0">
              <a:buNone/>
            </a:pPr>
            <a:r>
              <a:rPr lang="en-US" sz="900"/>
              <a:t>    start = start + 2.0;</a:t>
            </a:r>
          </a:p>
          <a:p>
            <a:pPr marL="457200" lvl="1" indent="0">
              <a:buNone/>
            </a:pPr>
            <a:r>
              <a:rPr lang="en-US" sz="900"/>
              <a:t>    i++;</a:t>
            </a:r>
          </a:p>
          <a:p>
            <a:pPr marL="457200" lvl="1" indent="0">
              <a:buNone/>
            </a:pPr>
            <a:r>
              <a:rPr lang="en-US" sz="900"/>
              <a:t>  }</a:t>
            </a:r>
          </a:p>
          <a:p>
            <a:pPr marL="457200" lvl="1" indent="0">
              <a:buNone/>
            </a:pPr>
            <a:r>
              <a:rPr lang="en-US" sz="900"/>
              <a:t>  </a:t>
            </a:r>
          </a:p>
          <a:p>
            <a:pPr marL="457200" lvl="1" indent="0">
              <a:buNone/>
            </a:pPr>
            <a:r>
              <a:rPr lang="en-US" sz="900"/>
              <a:t>  printf ("value is %0.8f\n",val);</a:t>
            </a:r>
          </a:p>
          <a:p>
            <a:pPr marL="457200" lvl="1" indent="0">
              <a:buNone/>
            </a:pPr>
            <a:endParaRPr lang="en-US" sz="900"/>
          </a:p>
          <a:p>
            <a:pPr marL="457200" lvl="1" indent="0">
              <a:buNone/>
            </a:pPr>
            <a:r>
              <a:rPr lang="en-US" sz="900"/>
              <a:t>  return 0;</a:t>
            </a:r>
          </a:p>
          <a:p>
            <a:pPr marL="457200" lvl="1" indent="0">
              <a:buNone/>
            </a:pPr>
            <a:r>
              <a:rPr lang="en-US" sz="900"/>
              <a:t>}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2199-0720-4EF9-AED8-8CB362DC4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3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7D13-96E7-4746-BEBD-A210D387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CF53-C681-4A1F-85D3-90E905FE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/>
              <a:t>make</a:t>
            </a:r>
          </a:p>
          <a:p>
            <a:r>
              <a:rPr lang="en-US" sz="1400"/>
              <a:t>nios2-gdb-server --tcpport 8888 --tcppersist&amp;</a:t>
            </a:r>
          </a:p>
          <a:p>
            <a:r>
              <a:rPr lang="en-US" sz="1400"/>
              <a:t>nios2-elf-gdb lights.elf</a:t>
            </a:r>
          </a:p>
          <a:p>
            <a:pPr lvl="1"/>
            <a:r>
              <a:rPr lang="en-US" sz="1200"/>
              <a:t>target remote localhost:8888</a:t>
            </a:r>
          </a:p>
          <a:p>
            <a:pPr lvl="1"/>
            <a:r>
              <a:rPr lang="en-US" sz="1200"/>
              <a:t>load</a:t>
            </a:r>
          </a:p>
          <a:p>
            <a:pPr lvl="1"/>
            <a:r>
              <a:rPr lang="en-US" sz="1200"/>
              <a:t>b hello_world.c:39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p val (0)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p val (3)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p val (3.1667)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p val (3.1333)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del</a:t>
            </a:r>
          </a:p>
          <a:p>
            <a:pPr lvl="1"/>
            <a:r>
              <a:rPr lang="en-US" sz="1200"/>
              <a:t>b 39</a:t>
            </a:r>
          </a:p>
          <a:p>
            <a:pPr lvl="1"/>
            <a:r>
              <a:rPr lang="en-US" sz="1200"/>
              <a:t>c</a:t>
            </a:r>
          </a:p>
          <a:p>
            <a:pPr lvl="1"/>
            <a:r>
              <a:rPr lang="en-US" sz="1200"/>
              <a:t>p val (3.1416)</a:t>
            </a:r>
          </a:p>
          <a:p>
            <a:pPr lvl="1"/>
            <a:r>
              <a:rPr lang="en-US" sz="1200"/>
              <a:t>p i (131072)</a:t>
            </a:r>
          </a:p>
          <a:p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9A65B-91AD-4537-90E5-27A24C585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77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336D-3F20-4A49-815E-F42A7CFC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GDB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217B-C7BB-439E-BC73-ED6E87B5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 &lt;print expression&gt;</a:t>
            </a:r>
          </a:p>
          <a:p>
            <a:r>
              <a:rPr lang="en-US"/>
              <a:t>bt (backtrace)</a:t>
            </a:r>
          </a:p>
          <a:p>
            <a:r>
              <a:rPr lang="en-US"/>
              <a:t>f (frame)</a:t>
            </a:r>
          </a:p>
          <a:p>
            <a:r>
              <a:rPr lang="en-US"/>
              <a:t>c (continue)</a:t>
            </a:r>
          </a:p>
          <a:p>
            <a:r>
              <a:rPr lang="en-US"/>
              <a:t>s (step over)</a:t>
            </a:r>
          </a:p>
          <a:p>
            <a:r>
              <a:rPr lang="en-US"/>
              <a:t>n (step into)</a:t>
            </a:r>
          </a:p>
          <a:p>
            <a:r>
              <a:rPr lang="en-US"/>
              <a:t>fin (step out)</a:t>
            </a:r>
          </a:p>
          <a:p>
            <a:r>
              <a:rPr lang="en-US"/>
              <a:t>b (breakpoint)</a:t>
            </a:r>
          </a:p>
          <a:p>
            <a:r>
              <a:rPr lang="en-US"/>
              <a:t>del (delete breakpoint)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38F82-7B64-4DAF-86FC-0D38DB1AF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6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Desktop vs. Embedded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This class vs. 240 and 274:</a:t>
            </a:r>
          </a:p>
          <a:p>
            <a:pPr lvl="1"/>
            <a:r>
              <a:rPr lang="en-US" sz="2000"/>
              <a:t>Write code in C (vs. Java)</a:t>
            </a:r>
          </a:p>
          <a:p>
            <a:pPr lvl="1"/>
            <a:r>
              <a:rPr lang="en-US" sz="2000"/>
              <a:t>Write and debug code on a PC that runs on different processor</a:t>
            </a:r>
          </a:p>
          <a:p>
            <a:pPr lvl="1"/>
            <a:r>
              <a:rPr lang="en-US" sz="2000"/>
              <a:t>Write code that communicates with hardware</a:t>
            </a:r>
          </a:p>
          <a:p>
            <a:pPr lvl="1"/>
            <a:endParaRPr lang="en-US" sz="2000"/>
          </a:p>
          <a:p>
            <a:r>
              <a:rPr lang="en-US" sz="2400"/>
              <a:t>This class vs. 274:</a:t>
            </a:r>
          </a:p>
          <a:p>
            <a:pPr lvl="1"/>
            <a:r>
              <a:rPr lang="en-US" sz="2200"/>
              <a:t>Write code in C (vs. Python)</a:t>
            </a:r>
          </a:p>
          <a:p>
            <a:pPr lvl="1"/>
            <a:r>
              <a:rPr lang="en-US" sz="2000"/>
              <a:t>Write code that runs on bare metal</a:t>
            </a:r>
          </a:p>
          <a:p>
            <a:pPr lvl="1"/>
            <a:r>
              <a:rPr lang="en-US" sz="2000"/>
              <a:t>Write code containing features to improve performance</a:t>
            </a:r>
          </a:p>
          <a:p>
            <a:pPr lvl="1"/>
            <a:r>
              <a:rPr lang="en-US" sz="2000"/>
              <a:t>Code is more performance- and graphics-oriented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324600"/>
            <a:ext cx="5562600" cy="304800"/>
          </a:xfrm>
        </p:spPr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4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Add </a:t>
            </a:r>
            <a:r>
              <a:rPr lang="en-US" sz="1600" dirty="0"/>
              <a:t>a JTAG UART for the console</a:t>
            </a:r>
            <a:endParaRPr lang="en-US" sz="500" dirty="0"/>
          </a:p>
          <a:p>
            <a:pPr lvl="1"/>
            <a:r>
              <a:rPr lang="en-US" sz="1400"/>
              <a:t>use sys_clk and global reset, connect control slave to CPU</a:t>
            </a:r>
          </a:p>
          <a:p>
            <a:pPr lvl="1"/>
            <a:r>
              <a:rPr lang="en-US" sz="1400"/>
              <a:t>Search “uart”, add “JTAG UART Intel FPGA IP”</a:t>
            </a:r>
            <a:endParaRPr lang="en-US" sz="1400" dirty="0"/>
          </a:p>
          <a:p>
            <a:pPr lvl="1"/>
            <a:r>
              <a:rPr lang="en-US" sz="1400"/>
              <a:t>Accept default settings, connect as above</a:t>
            </a:r>
          </a:p>
          <a:p>
            <a:pPr lvl="1"/>
            <a:r>
              <a:rPr lang="en-US" sz="1400"/>
              <a:t>Also:  connect irq to CPU</a:t>
            </a:r>
            <a:endParaRPr lang="en-US" sz="1400" dirty="0"/>
          </a:p>
          <a:p>
            <a:r>
              <a:rPr lang="en-US" sz="1600" dirty="0"/>
              <a:t>Add parallel I/O for the LEDs</a:t>
            </a:r>
          </a:p>
          <a:p>
            <a:pPr lvl="1"/>
            <a:r>
              <a:rPr lang="en-US" sz="1400"/>
              <a:t>Search “pio”, add “PIO (Parallel I/O) Intel FPGA IP”</a:t>
            </a:r>
            <a:endParaRPr lang="en-US" sz="1400" dirty="0"/>
          </a:p>
          <a:p>
            <a:pPr lvl="1"/>
            <a:r>
              <a:rPr lang="en-US" sz="1400"/>
              <a:t>Width</a:t>
            </a:r>
            <a:r>
              <a:rPr lang="en-US" sz="1400" dirty="0"/>
              <a:t>=26, output ports only, FINISH, rename it as “</a:t>
            </a:r>
            <a:r>
              <a:rPr lang="en-US" sz="1400" dirty="0" err="1"/>
              <a:t>leds</a:t>
            </a:r>
            <a:r>
              <a:rPr lang="en-US" sz="1400" dirty="0"/>
              <a:t>”, then put it on the </a:t>
            </a:r>
            <a:r>
              <a:rPr lang="en-US" sz="1400" dirty="0" err="1"/>
              <a:t>sys</a:t>
            </a:r>
            <a:r>
              <a:rPr lang="en-US" sz="1400" err="1"/>
              <a:t>_</a:t>
            </a:r>
            <a:r>
              <a:rPr lang="en-US" sz="1400"/>
              <a:t>clk</a:t>
            </a:r>
          </a:p>
          <a:p>
            <a:pPr lvl="1"/>
            <a:r>
              <a:rPr lang="en-US" sz="1400"/>
              <a:t>Connect as above</a:t>
            </a:r>
          </a:p>
          <a:p>
            <a:pPr lvl="1"/>
            <a:r>
              <a:rPr lang="en-US" sz="1400"/>
              <a:t>Double-click export column and rename to “leds”</a:t>
            </a:r>
            <a:endParaRPr lang="en-US" sz="1400" dirty="0"/>
          </a:p>
          <a:p>
            <a:r>
              <a:rPr lang="en-US" sz="1600" dirty="0"/>
              <a:t>Add parallel I/O for the keys (buttons)</a:t>
            </a:r>
          </a:p>
          <a:p>
            <a:pPr lvl="1"/>
            <a:r>
              <a:rPr lang="en-US" sz="1400" dirty="0"/>
              <a:t>Same as above, but 3 bits, input only</a:t>
            </a:r>
          </a:p>
          <a:p>
            <a:pPr lvl="1"/>
            <a:r>
              <a:rPr lang="en-US" sz="1400" dirty="0"/>
              <a:t>Under “Input Options”, turn on “Synchronously capture”, then FINISH</a:t>
            </a:r>
          </a:p>
          <a:p>
            <a:pPr lvl="1"/>
            <a:r>
              <a:rPr lang="en-US" sz="1400" dirty="0"/>
              <a:t>Rename as “keys” and put it on the </a:t>
            </a:r>
            <a:r>
              <a:rPr lang="en-US" sz="1400" dirty="0" err="1"/>
              <a:t>sys_clk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0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7E7DC-5902-42A0-8599-8A652099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3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1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51DC-BF54-45D5-A5BD-021351A1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lights.v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1855-0807-403B-94E2-39447550E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00"/>
              <a:t>module lights (input CLOCK_50,</a:t>
            </a:r>
          </a:p>
          <a:p>
            <a:pPr marL="0" indent="0">
              <a:buNone/>
            </a:pPr>
            <a:r>
              <a:rPr lang="en-US" sz="700"/>
              <a:t>	input [3:0] KEY,</a:t>
            </a:r>
          </a:p>
          <a:p>
            <a:pPr marL="0" indent="0">
              <a:buNone/>
            </a:pPr>
            <a:r>
              <a:rPr lang="en-US" sz="700"/>
              <a:t>	output [12:0] DRAM_ADDR,</a:t>
            </a:r>
          </a:p>
          <a:p>
            <a:pPr marL="0" indent="0">
              <a:buNone/>
            </a:pPr>
            <a:r>
              <a:rPr lang="en-US" sz="700"/>
              <a:t>	output [1:0] DRAM_BA,</a:t>
            </a:r>
          </a:p>
          <a:p>
            <a:pPr marL="0" indent="0">
              <a:buNone/>
            </a:pPr>
            <a:r>
              <a:rPr lang="en-US" sz="700"/>
              <a:t>	output DRAM_CAS_N,</a:t>
            </a:r>
          </a:p>
          <a:p>
            <a:pPr marL="0" indent="0">
              <a:buNone/>
            </a:pPr>
            <a:r>
              <a:rPr lang="en-US" sz="700"/>
              <a:t>	output DRAM_CKE,</a:t>
            </a:r>
          </a:p>
          <a:p>
            <a:pPr marL="0" indent="0">
              <a:buNone/>
            </a:pPr>
            <a:r>
              <a:rPr lang="en-US" sz="700"/>
              <a:t>	output DRAM_CS_N,</a:t>
            </a:r>
          </a:p>
          <a:p>
            <a:pPr marL="0" indent="0">
              <a:buNone/>
            </a:pPr>
            <a:r>
              <a:rPr lang="en-US" sz="700"/>
              <a:t>	inout [31:0] DRAM_DQ,</a:t>
            </a:r>
          </a:p>
          <a:p>
            <a:pPr marL="0" indent="0">
              <a:buNone/>
            </a:pPr>
            <a:r>
              <a:rPr lang="en-US" sz="700"/>
              <a:t>	output [3:0] DRAM_DQM,</a:t>
            </a:r>
          </a:p>
          <a:p>
            <a:pPr marL="0" indent="0">
              <a:buNone/>
            </a:pPr>
            <a:r>
              <a:rPr lang="en-US" sz="700"/>
              <a:t>	output DRAM_RAS_N,</a:t>
            </a:r>
          </a:p>
          <a:p>
            <a:pPr marL="0" indent="0">
              <a:buNone/>
            </a:pPr>
            <a:r>
              <a:rPr lang="en-US" sz="700"/>
              <a:t>	output DRAM_WE_N,</a:t>
            </a:r>
          </a:p>
          <a:p>
            <a:pPr marL="0" indent="0">
              <a:buNone/>
            </a:pPr>
            <a:r>
              <a:rPr lang="en-US" sz="700"/>
              <a:t>	output DRAM_CLK,</a:t>
            </a:r>
          </a:p>
          <a:p>
            <a:pPr marL="0" indent="0">
              <a:buNone/>
            </a:pPr>
            <a:r>
              <a:rPr lang="en-US" sz="700"/>
              <a:t>	</a:t>
            </a:r>
            <a:r>
              <a:rPr lang="en-US" sz="700">
                <a:solidFill>
                  <a:srgbClr val="FF0000"/>
                </a:solidFill>
              </a:rPr>
              <a:t>output [17:0] LEDR,</a:t>
            </a:r>
          </a:p>
          <a:p>
            <a:pPr marL="0" indent="0">
              <a:buNone/>
            </a:pPr>
            <a:r>
              <a:rPr lang="en-US" sz="700">
                <a:solidFill>
                  <a:srgbClr val="FF0000"/>
                </a:solidFill>
              </a:rPr>
              <a:t>	output [7:0] LEDG</a:t>
            </a:r>
          </a:p>
          <a:p>
            <a:pPr marL="0" indent="0">
              <a:buNone/>
            </a:pPr>
            <a:r>
              <a:rPr lang="en-US" sz="700"/>
              <a:t>);</a:t>
            </a:r>
          </a:p>
          <a:p>
            <a:pPr marL="0" indent="0">
              <a:buNone/>
            </a:pPr>
            <a:endParaRPr lang="en-US" sz="700"/>
          </a:p>
          <a:p>
            <a:pPr marL="0" indent="0">
              <a:buNone/>
            </a:pPr>
            <a:r>
              <a:rPr lang="en-US" sz="700"/>
              <a:t>	nios_system u0 (</a:t>
            </a:r>
          </a:p>
          <a:p>
            <a:pPr marL="0" indent="0">
              <a:buNone/>
            </a:pPr>
            <a:r>
              <a:rPr lang="en-US" sz="700"/>
              <a:t>		.clk_clk                           (CLOCK_50),                           //                         clk.clk</a:t>
            </a:r>
          </a:p>
          <a:p>
            <a:pPr marL="0" indent="0">
              <a:buNone/>
            </a:pPr>
            <a:r>
              <a:rPr lang="en-US" sz="700"/>
              <a:t>		.reset_reset_n                     (KEY[0]),                     //                       reset.reset_n</a:t>
            </a:r>
          </a:p>
          <a:p>
            <a:pPr marL="0" indent="0">
              <a:buNone/>
            </a:pPr>
            <a:r>
              <a:rPr lang="en-US" sz="700"/>
              <a:t>		.new_sdram_controller_0_wire_addr  (DRAM_ADDR),  // new_sdram_controller_0_wire.addr</a:t>
            </a:r>
          </a:p>
          <a:p>
            <a:pPr marL="0" indent="0">
              <a:buNone/>
            </a:pPr>
            <a:r>
              <a:rPr lang="en-US" sz="700"/>
              <a:t>		.new_sdram_controller_0_wire_ba    (DRAM_BA),    //                            .ba</a:t>
            </a:r>
          </a:p>
          <a:p>
            <a:pPr marL="0" indent="0">
              <a:buNone/>
            </a:pPr>
            <a:r>
              <a:rPr lang="en-US" sz="700"/>
              <a:t>		.new_sdram_controller_0_wire_cas_n (DRAM_CAS_N), //                            .cas_n</a:t>
            </a:r>
          </a:p>
          <a:p>
            <a:pPr marL="0" indent="0">
              <a:buNone/>
            </a:pPr>
            <a:r>
              <a:rPr lang="en-US" sz="700"/>
              <a:t>		.new_sdram_controller_0_wire_cke   (DRAM_CKE),   //                            .cke</a:t>
            </a:r>
          </a:p>
          <a:p>
            <a:pPr marL="0" indent="0">
              <a:buNone/>
            </a:pPr>
            <a:r>
              <a:rPr lang="en-US" sz="700"/>
              <a:t>		.new_sdram_controller_0_wire_cs_n  (DRAM_CS_N),  //                            .cs_n</a:t>
            </a:r>
          </a:p>
          <a:p>
            <a:pPr marL="0" indent="0">
              <a:buNone/>
            </a:pPr>
            <a:r>
              <a:rPr lang="en-US" sz="700"/>
              <a:t>		.new_sdram_controller_0_wire_dq    (DRAM_DQ),    //                            .dq</a:t>
            </a:r>
          </a:p>
          <a:p>
            <a:pPr marL="0" indent="0">
              <a:buNone/>
            </a:pPr>
            <a:r>
              <a:rPr lang="en-US" sz="700"/>
              <a:t>		.new_sdram_controller_0_wire_dqm   (DRAM_DQM),   //                            .dqm</a:t>
            </a:r>
          </a:p>
          <a:p>
            <a:pPr marL="0" indent="0">
              <a:buNone/>
            </a:pPr>
            <a:r>
              <a:rPr lang="en-US" sz="700"/>
              <a:t>		.new_sdram_controller_0_wire_ras_n (DRAM_RAS_N), //                            .ras_n</a:t>
            </a:r>
          </a:p>
          <a:p>
            <a:pPr marL="0" indent="0">
              <a:buNone/>
            </a:pPr>
            <a:r>
              <a:rPr lang="en-US" sz="700"/>
              <a:t>		.new_sdram_controller_0_wire_we_n  (DRAM_WE_N),   //                            .we_n</a:t>
            </a:r>
          </a:p>
          <a:p>
            <a:pPr marL="0" indent="0">
              <a:buNone/>
            </a:pPr>
            <a:r>
              <a:rPr lang="en-US" sz="700"/>
              <a:t>		.sdram_clk_clk                     (DRAM_CLK),</a:t>
            </a:r>
          </a:p>
          <a:p>
            <a:pPr marL="0" indent="0">
              <a:buNone/>
            </a:pPr>
            <a:r>
              <a:rPr lang="en-US" sz="700"/>
              <a:t>		</a:t>
            </a:r>
            <a:r>
              <a:rPr lang="en-US" sz="700">
                <a:solidFill>
                  <a:srgbClr val="FF0000"/>
                </a:solidFill>
              </a:rPr>
              <a:t>.keys_export                       (KEY[3:1]),                       //                        keys.export</a:t>
            </a:r>
          </a:p>
          <a:p>
            <a:pPr marL="0" indent="0">
              <a:buNone/>
            </a:pPr>
            <a:r>
              <a:rPr lang="en-US" sz="700">
                <a:solidFill>
                  <a:srgbClr val="FF0000"/>
                </a:solidFill>
              </a:rPr>
              <a:t>		.leds_export                       ({LEDR,LEDG}),                       //                        leds.export</a:t>
            </a:r>
          </a:p>
          <a:p>
            <a:pPr marL="0" indent="0">
              <a:buNone/>
            </a:pPr>
            <a:r>
              <a:rPr lang="en-US" sz="700"/>
              <a:t>	);</a:t>
            </a:r>
          </a:p>
          <a:p>
            <a:pPr marL="0" indent="0">
              <a:buNone/>
            </a:pPr>
            <a:r>
              <a:rPr lang="en-US" sz="700"/>
              <a:t>					</a:t>
            </a:r>
          </a:p>
          <a:p>
            <a:pPr marL="0" indent="0">
              <a:buNone/>
            </a:pPr>
            <a:r>
              <a:rPr lang="en-US" sz="700"/>
              <a:t>endmodule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BC442-9D23-4481-8565-5B1D5C8A7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6170-AAE4-45F3-B17F-D614D630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529A-44C4-41AB-B348-40514526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Note:  if you get the error:</a:t>
            </a:r>
          </a:p>
          <a:p>
            <a:pPr lvl="1"/>
            <a:r>
              <a:rPr lang="en-US"/>
              <a:t>“XXX (XXX) overlaps XXX (XXX)”</a:t>
            </a:r>
          </a:p>
          <a:p>
            <a:pPr lvl="1"/>
            <a:r>
              <a:rPr lang="en-US"/>
              <a:t>Select System | Assign Base Addresses</a:t>
            </a:r>
          </a:p>
          <a:p>
            <a:endParaRPr lang="en-US"/>
          </a:p>
          <a:p>
            <a:r>
              <a:rPr lang="en-US"/>
              <a:t>Stop GDB:</a:t>
            </a:r>
          </a:p>
          <a:p>
            <a:pPr lvl="1"/>
            <a:r>
              <a:rPr lang="en-US"/>
              <a:t>pkill -9 .*gdb.*</a:t>
            </a:r>
          </a:p>
          <a:p>
            <a:r>
              <a:rPr lang="en-US"/>
              <a:t>Download new SOF:</a:t>
            </a:r>
          </a:p>
          <a:p>
            <a:pPr lvl="1"/>
            <a:r>
              <a:rPr lang="en-US"/>
              <a:t>nios2-configure-sof ../../output_files/lights.sof</a:t>
            </a:r>
          </a:p>
          <a:p>
            <a:r>
              <a:rPr lang="en-US"/>
              <a:t>Update bsp:</a:t>
            </a:r>
          </a:p>
          <a:p>
            <a:pPr lvl="1"/>
            <a:r>
              <a:rPr lang="en-US"/>
              <a:t>cd ../lights_bsp</a:t>
            </a:r>
          </a:p>
          <a:p>
            <a:pPr lvl="1"/>
            <a:r>
              <a:rPr lang="en-US"/>
              <a:t>nios2-bsp-generate-files --settings="settings.bsp" --bsp-dir=.</a:t>
            </a:r>
          </a:p>
          <a:p>
            <a:pPr lvl="1"/>
            <a:r>
              <a:rPr lang="en-US"/>
              <a:t>cd lights_bsp</a:t>
            </a:r>
          </a:p>
          <a:p>
            <a:pPr lvl="1"/>
            <a:r>
              <a:rPr lang="en-US"/>
              <a:t>nios2-bsp-editor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72372-F5A2-478F-BE81-E60131169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94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58BD-3A31-4983-8D90-F11675EF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Editor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B31FA-38F6-4258-8A18-92E9B15C0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C5CA6-C644-4FAA-A6C4-5BB8E7B2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05" y="1371600"/>
            <a:ext cx="64105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2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133D-1FA8-4088-9414-24258DBF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NIOS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9456-BC59-414D-83F1-36A16193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Open a new terminal</a:t>
            </a:r>
          </a:p>
          <a:p>
            <a:r>
              <a:rPr lang="en-US"/>
              <a:t>nios2-download -g lights.elf</a:t>
            </a:r>
          </a:p>
          <a:p>
            <a:r>
              <a:rPr lang="en-US"/>
              <a:t>see results in terminal window!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E641-02A3-4AFC-939A-38674EB59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5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hello_world.c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hello_world.c</a:t>
            </a:r>
            <a:endParaRPr lang="en-US" dirty="0"/>
          </a:p>
          <a:p>
            <a:r>
              <a:rPr lang="en-US" dirty="0"/>
              <a:t>Add header files: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unistd.h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system.h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altera_avalon_pio_regs.h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alt_types.h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1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main () code: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alt_u32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alt_u32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current_state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alt_u8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current_direction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alt_u32 keys;</a:t>
            </a: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current_state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current_direction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("Program running (UART)...\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n");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1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read the current state of the keys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keys=IORD_ALTERA_AVALON_PIO_DATA(KEYS_BASE);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switch speed if necessary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if ((keys != 7) &amp;&amp; (keys !=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current_state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if (keys == 3) 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("speed set to 250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\n");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else if (keys == 5)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("speed set to 150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\n");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else if (keys == 6)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("speed set to 50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\n");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current_state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=keys;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switch direction if necessary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if ((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current_direction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==0) &amp;&amp; 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==(1 &lt;&lt; 25)))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current_direction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else if ((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current_direction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==1) &amp;&amp; 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==1))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current_direction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move light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else if 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current_direction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==0)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&lt;&lt; 1;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&gt;&gt; 1;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update lights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IOWR_ALTERA_AVALON_PIO_DATA(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LEDS_BASE,current_value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// wait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current_state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==3)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usleep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(250000);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else if 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current_state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==5)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usleep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(125000);</a:t>
            </a:r>
          </a:p>
          <a:p>
            <a:pPr marL="0" indent="0"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usleep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(50000);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1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Quartus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Quartus</a:t>
            </a:r>
            <a:r>
              <a:rPr lang="en-US" dirty="0"/>
              <a:t>…</a:t>
            </a:r>
          </a:p>
          <a:p>
            <a:r>
              <a:rPr lang="en-US" dirty="0"/>
              <a:t>Now we need to write a top-level </a:t>
            </a:r>
            <a:r>
              <a:rPr lang="en-US" dirty="0" err="1"/>
              <a:t>Verilog</a:t>
            </a:r>
            <a:r>
              <a:rPr lang="en-US" dirty="0"/>
              <a:t> HDL file for lights</a:t>
            </a:r>
          </a:p>
          <a:p>
            <a:r>
              <a:rPr lang="en-US" dirty="0"/>
              <a:t>File | New | </a:t>
            </a:r>
            <a:r>
              <a:rPr lang="en-US" dirty="0" err="1"/>
              <a:t>Verilog</a:t>
            </a:r>
            <a:r>
              <a:rPr lang="en-US" dirty="0"/>
              <a:t> HDL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7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System-on-a-Chip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3716" y="1371600"/>
            <a:ext cx="4495800" cy="1905000"/>
          </a:xfrm>
        </p:spPr>
        <p:txBody>
          <a:bodyPr/>
          <a:lstStyle/>
          <a:p>
            <a:r>
              <a:rPr lang="en-US" sz="1800" dirty="0"/>
              <a:t>Most embedded processors contain multiple CPUs and </a:t>
            </a:r>
            <a:r>
              <a:rPr lang="en-US" sz="1800"/>
              <a:t>integrated peripherals: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I/O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Coprocessors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Memory</a:t>
            </a:r>
          </a:p>
        </p:txBody>
      </p:sp>
      <p:pic>
        <p:nvPicPr>
          <p:cNvPr id="7" name="Picture 6" descr="Image result for apple a9 die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343526"/>
            <a:ext cx="3886200" cy="47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0" y="3886200"/>
            <a:ext cx="1219200" cy="21336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91000" y="5709245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Apple A9</a:t>
            </a:r>
          </a:p>
        </p:txBody>
      </p:sp>
    </p:spTree>
    <p:extLst>
      <p:ext uri="{BB962C8B-B14F-4D97-AF65-F5344CB8AC3E}">
        <p14:creationId xmlns:p14="http://schemas.microsoft.com/office/powerpoint/2010/main" val="91320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Programmable Gate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Programmable logic device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Ability to implement “soft logic”:  programmable logic gates (CLBs) with programmable interconnect</a:t>
            </a:r>
          </a:p>
          <a:p>
            <a:pPr lvl="1"/>
            <a:r>
              <a:rPr lang="en-US"/>
              <a:t>“Hard </a:t>
            </a:r>
            <a:r>
              <a:rPr lang="en-US" dirty="0"/>
              <a:t>cores”:  RAMs</a:t>
            </a:r>
            <a:r>
              <a:rPr lang="en-US"/>
              <a:t>, multipliers, IOs, </a:t>
            </a:r>
            <a:r>
              <a:rPr lang="en-US" dirty="0" err="1"/>
              <a:t>PCIe</a:t>
            </a:r>
            <a:r>
              <a:rPr lang="en-US" dirty="0"/>
              <a:t> interface,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26" descr="f01-01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2765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Programmable Gate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developed for “glue </a:t>
            </a:r>
            <a:r>
              <a:rPr lang="en-US"/>
              <a:t>logic”</a:t>
            </a:r>
          </a:p>
          <a:p>
            <a:endParaRPr lang="en-US" dirty="0"/>
          </a:p>
          <a:p>
            <a:r>
              <a:rPr lang="en-US"/>
              <a:t>Now </a:t>
            </a:r>
            <a:r>
              <a:rPr lang="en-US" dirty="0"/>
              <a:t>used </a:t>
            </a:r>
            <a:r>
              <a:rPr lang="en-US"/>
              <a:t>as system-on </a:t>
            </a:r>
            <a:r>
              <a:rPr lang="en-US" dirty="0"/>
              <a:t>a-programmable chip (</a:t>
            </a:r>
            <a:r>
              <a:rPr lang="en-US" err="1"/>
              <a:t>SoPC</a:t>
            </a:r>
            <a:r>
              <a:rPr lang="en-US"/>
              <a:t>)</a:t>
            </a:r>
          </a:p>
          <a:p>
            <a:pPr lvl="1"/>
            <a:r>
              <a:rPr lang="en-US"/>
              <a:t>Customized </a:t>
            </a:r>
            <a:r>
              <a:rPr lang="en-US" dirty="0"/>
              <a:t>“</a:t>
            </a:r>
            <a:r>
              <a:rPr lang="en-US" dirty="0" err="1"/>
              <a:t>softcore</a:t>
            </a:r>
            <a:r>
              <a:rPr lang="en-US" dirty="0"/>
              <a:t>” processor,</a:t>
            </a:r>
          </a:p>
          <a:p>
            <a:pPr lvl="1"/>
            <a:r>
              <a:rPr lang="en-US"/>
              <a:t>Memory/cache </a:t>
            </a:r>
            <a:r>
              <a:rPr lang="en-US" dirty="0"/>
              <a:t>subsystem,</a:t>
            </a:r>
          </a:p>
          <a:p>
            <a:pPr lvl="1"/>
            <a:r>
              <a:rPr lang="en-US" dirty="0"/>
              <a:t>I/O interfaces,</a:t>
            </a:r>
          </a:p>
          <a:p>
            <a:pPr lvl="1"/>
            <a:r>
              <a:rPr lang="en-US"/>
              <a:t>Off-chip </a:t>
            </a:r>
            <a:r>
              <a:rPr lang="en-US" dirty="0"/>
              <a:t>memory interfaces</a:t>
            </a:r>
          </a:p>
          <a:p>
            <a:pPr lvl="1"/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Lookup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generator: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4" descr="f02-09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724400" cy="367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Fabric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FPGA fabric: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CSCE 313 </a:t>
            </a:r>
            <a:fld id="{8C7AD884-57B0-4914-81AA-F3BF2E0ED0D8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5" name="Picture 4" descr="f02-10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828800"/>
            <a:ext cx="4890699" cy="413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40444</TotalTime>
  <Words>2783</Words>
  <Application>Microsoft Office PowerPoint</Application>
  <PresentationFormat>On-screen Show (4:3)</PresentationFormat>
  <Paragraphs>729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Courier New</vt:lpstr>
      <vt:lpstr>Verdana</vt:lpstr>
      <vt:lpstr>usc</vt:lpstr>
      <vt:lpstr>CSCE 313:  Embedded System Design  Introduction</vt:lpstr>
      <vt:lpstr>Embedded Systems</vt:lpstr>
      <vt:lpstr>Desktop vs. Embedded CPU</vt:lpstr>
      <vt:lpstr>Desktop vs. Embedded CPU</vt:lpstr>
      <vt:lpstr>System-on-a-Chip</vt:lpstr>
      <vt:lpstr>Field Programmable Gate Arrays</vt:lpstr>
      <vt:lpstr>Field Programmable Gate Arrays</vt:lpstr>
      <vt:lpstr>FPGA Lookup Table</vt:lpstr>
      <vt:lpstr>FPGA Fabric</vt:lpstr>
      <vt:lpstr>Field Programmable Gate Arrays</vt:lpstr>
      <vt:lpstr>Cyclone 2 Logic Element</vt:lpstr>
      <vt:lpstr>Verilog Example</vt:lpstr>
      <vt:lpstr>Mapping</vt:lpstr>
      <vt:lpstr>Mapping</vt:lpstr>
      <vt:lpstr>Verilog Example</vt:lpstr>
      <vt:lpstr>Place and Route</vt:lpstr>
      <vt:lpstr>Terasic DE2-115</vt:lpstr>
      <vt:lpstr>System Design</vt:lpstr>
      <vt:lpstr>Processor Interface</vt:lpstr>
      <vt:lpstr>Programmed I/O</vt:lpstr>
      <vt:lpstr>Sample Address Map</vt:lpstr>
      <vt:lpstr>Altera Tools</vt:lpstr>
      <vt:lpstr>Platform Designer</vt:lpstr>
      <vt:lpstr>Setup Your Environment</vt:lpstr>
      <vt:lpstr>Quartus</vt:lpstr>
      <vt:lpstr>Creating a New Project</vt:lpstr>
      <vt:lpstr>Platform Designer</vt:lpstr>
      <vt:lpstr>Adding Components</vt:lpstr>
      <vt:lpstr>Connecting Clock and Reset</vt:lpstr>
      <vt:lpstr>Platform Design</vt:lpstr>
      <vt:lpstr>Platform Design</vt:lpstr>
      <vt:lpstr>Top-Level Design</vt:lpstr>
      <vt:lpstr>lights.v</vt:lpstr>
      <vt:lpstr>Hardware</vt:lpstr>
      <vt:lpstr>Hardware</vt:lpstr>
      <vt:lpstr>Building and Running Software</vt:lpstr>
      <vt:lpstr>hello_world.c</vt:lpstr>
      <vt:lpstr>Debugging</vt:lpstr>
      <vt:lpstr>Common GDB Commands</vt:lpstr>
      <vt:lpstr>Adding Components</vt:lpstr>
      <vt:lpstr>Adding Components</vt:lpstr>
      <vt:lpstr>lights.v</vt:lpstr>
      <vt:lpstr>lights</vt:lpstr>
      <vt:lpstr>BSP Editor</vt:lpstr>
      <vt:lpstr>NIOS Terminal</vt:lpstr>
      <vt:lpstr>New hello_world.c</vt:lpstr>
      <vt:lpstr>Software</vt:lpstr>
      <vt:lpstr>Software</vt:lpstr>
      <vt:lpstr>Quartus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BAKOS, JASON</cp:lastModifiedBy>
  <cp:revision>275</cp:revision>
  <cp:lastPrinted>2019-01-14T17:20:54Z</cp:lastPrinted>
  <dcterms:created xsi:type="dcterms:W3CDTF">2005-09-22T21:21:18Z</dcterms:created>
  <dcterms:modified xsi:type="dcterms:W3CDTF">2019-01-16T22:12:31Z</dcterms:modified>
</cp:coreProperties>
</file>