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handoutMasterIdLst>
    <p:handoutMasterId r:id="rId70"/>
  </p:handoutMasterIdLst>
  <p:sldIdLst>
    <p:sldId id="256" r:id="rId2"/>
    <p:sldId id="379" r:id="rId3"/>
    <p:sldId id="380" r:id="rId4"/>
    <p:sldId id="257" r:id="rId5"/>
    <p:sldId id="258" r:id="rId6"/>
    <p:sldId id="259" r:id="rId7"/>
    <p:sldId id="260" r:id="rId8"/>
    <p:sldId id="378" r:id="rId9"/>
    <p:sldId id="261" r:id="rId10"/>
    <p:sldId id="262" r:id="rId11"/>
    <p:sldId id="263" r:id="rId12"/>
    <p:sldId id="264" r:id="rId13"/>
    <p:sldId id="265" r:id="rId14"/>
    <p:sldId id="266" r:id="rId15"/>
    <p:sldId id="267" r:id="rId16"/>
    <p:sldId id="268" r:id="rId17"/>
    <p:sldId id="269" r:id="rId18"/>
    <p:sldId id="270" r:id="rId19"/>
    <p:sldId id="377"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91" r:id="rId37"/>
    <p:sldId id="292" r:id="rId38"/>
    <p:sldId id="293" r:id="rId39"/>
    <p:sldId id="295" r:id="rId40"/>
    <p:sldId id="296" r:id="rId41"/>
    <p:sldId id="297" r:id="rId42"/>
    <p:sldId id="298" r:id="rId43"/>
    <p:sldId id="299" r:id="rId44"/>
    <p:sldId id="300" r:id="rId45"/>
    <p:sldId id="301" r:id="rId46"/>
    <p:sldId id="302" r:id="rId47"/>
    <p:sldId id="341" r:id="rId48"/>
    <p:sldId id="342" r:id="rId49"/>
    <p:sldId id="343" r:id="rId50"/>
    <p:sldId id="344" r:id="rId51"/>
    <p:sldId id="374" r:id="rId52"/>
    <p:sldId id="375" r:id="rId53"/>
    <p:sldId id="376" r:id="rId54"/>
    <p:sldId id="361" r:id="rId55"/>
    <p:sldId id="362" r:id="rId56"/>
    <p:sldId id="363" r:id="rId57"/>
    <p:sldId id="364" r:id="rId58"/>
    <p:sldId id="365" r:id="rId59"/>
    <p:sldId id="366" r:id="rId60"/>
    <p:sldId id="367" r:id="rId61"/>
    <p:sldId id="368" r:id="rId62"/>
    <p:sldId id="369" r:id="rId63"/>
    <p:sldId id="370" r:id="rId64"/>
    <p:sldId id="371" r:id="rId65"/>
    <p:sldId id="372" r:id="rId66"/>
    <p:sldId id="373" r:id="rId67"/>
    <p:sldId id="360" r:id="rId6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41" autoAdjust="0"/>
    <p:restoredTop sz="94660"/>
  </p:normalViewPr>
  <p:slideViewPr>
    <p:cSldViewPr>
      <p:cViewPr varScale="1">
        <p:scale>
          <a:sx n="127" d="100"/>
          <a:sy n="127" d="100"/>
        </p:scale>
        <p:origin x="1128" y="11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218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218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218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99E3FA9-7889-4F1E-9F41-46D9379D6316}" type="slidenum">
              <a:rPr lang="en-US" altLang="en-US"/>
              <a:pPr/>
              <a:t>‹#›</a:t>
            </a:fld>
            <a:endParaRPr lang="en-US" altLang="en-US"/>
          </a:p>
        </p:txBody>
      </p:sp>
    </p:spTree>
    <p:extLst>
      <p:ext uri="{BB962C8B-B14F-4D97-AF65-F5344CB8AC3E}">
        <p14:creationId xmlns:p14="http://schemas.microsoft.com/office/powerpoint/2010/main" val="4258558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7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0C6081D-1F47-43A1-8E84-7B7DADF9D059}" type="slidenum">
              <a:rPr lang="en-US" altLang="en-US"/>
              <a:pPr/>
              <a:t>‹#›</a:t>
            </a:fld>
            <a:endParaRPr lang="en-US" altLang="en-US"/>
          </a:p>
        </p:txBody>
      </p:sp>
    </p:spTree>
    <p:extLst>
      <p:ext uri="{BB962C8B-B14F-4D97-AF65-F5344CB8AC3E}">
        <p14:creationId xmlns:p14="http://schemas.microsoft.com/office/powerpoint/2010/main" val="27195501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116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59293696-DA3C-46F7-9192-B093797FD6B2}"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116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116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9ECB0783-D936-418C-AD33-6A2B8C011AC5}" type="slidenum">
              <a:rPr lang="en-AU" altLang="en-US">
                <a:latin typeface="Times New Roman" panose="02020603050405020304" pitchFamily="18" charset="0"/>
              </a:rPr>
              <a:pPr/>
              <a:t>1</a:t>
            </a:fld>
            <a:endParaRPr lang="en-AU" altLang="en-US">
              <a:latin typeface="Times New Roman" panose="02020603050405020304" pitchFamily="18" charset="0"/>
            </a:endParaRPr>
          </a:p>
        </p:txBody>
      </p:sp>
      <p:sp>
        <p:nvSpPr>
          <p:cNvPr id="111622" name="Rectangle 2"/>
          <p:cNvSpPr>
            <a:spLocks noGrp="1" noRot="1" noChangeAspect="1" noChangeArrowheads="1" noTextEdit="1"/>
          </p:cNvSpPr>
          <p:nvPr>
            <p:ph type="sldImg"/>
          </p:nvPr>
        </p:nvSpPr>
        <p:spPr>
          <a:ln/>
        </p:spPr>
      </p:sp>
      <p:sp>
        <p:nvSpPr>
          <p:cNvPr id="1116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46356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208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FCFF38AF-624C-4B0A-9942-2D7BCC627812}"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2083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6 — Storage and Other I/O Topics</a:t>
            </a:r>
          </a:p>
        </p:txBody>
      </p:sp>
      <p:sp>
        <p:nvSpPr>
          <p:cNvPr id="1208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FA031B62-917E-4FCF-8CA8-93504AF0B62F}" type="slidenum">
              <a:rPr lang="en-AU" altLang="en-US">
                <a:latin typeface="Times New Roman" panose="02020603050405020304" pitchFamily="18" charset="0"/>
              </a:rPr>
              <a:pPr/>
              <a:t>15</a:t>
            </a:fld>
            <a:endParaRPr lang="en-AU" altLang="en-US">
              <a:latin typeface="Times New Roman" panose="02020603050405020304" pitchFamily="18" charset="0"/>
            </a:endParaRPr>
          </a:p>
        </p:txBody>
      </p:sp>
      <p:sp>
        <p:nvSpPr>
          <p:cNvPr id="120838" name="Rectangle 2"/>
          <p:cNvSpPr>
            <a:spLocks noGrp="1" noRot="1" noChangeAspect="1" noChangeArrowheads="1" noTextEdit="1"/>
          </p:cNvSpPr>
          <p:nvPr>
            <p:ph type="sldImg"/>
          </p:nvPr>
        </p:nvSpPr>
        <p:spPr>
          <a:ln/>
        </p:spPr>
      </p:sp>
      <p:sp>
        <p:nvSpPr>
          <p:cNvPr id="1208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96384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218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6D309E6B-3998-451D-B48B-2BAB574A7812}"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2186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6 — Storage and Other I/O Topics</a:t>
            </a:r>
          </a:p>
        </p:txBody>
      </p:sp>
      <p:sp>
        <p:nvSpPr>
          <p:cNvPr id="1218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59AA0454-86E0-449C-AF5D-137F5E4D1A72}" type="slidenum">
              <a:rPr lang="en-AU" altLang="en-US">
                <a:latin typeface="Times New Roman" panose="02020603050405020304" pitchFamily="18" charset="0"/>
              </a:rPr>
              <a:pPr/>
              <a:t>16</a:t>
            </a:fld>
            <a:endParaRPr lang="en-AU" altLang="en-US">
              <a:latin typeface="Times New Roman" panose="02020603050405020304" pitchFamily="18" charset="0"/>
            </a:endParaRPr>
          </a:p>
        </p:txBody>
      </p:sp>
      <p:sp>
        <p:nvSpPr>
          <p:cNvPr id="121862" name="Rectangle 2"/>
          <p:cNvSpPr>
            <a:spLocks noGrp="1" noRot="1" noChangeAspect="1" noChangeArrowheads="1" noTextEdit="1"/>
          </p:cNvSpPr>
          <p:nvPr>
            <p:ph type="sldImg"/>
          </p:nvPr>
        </p:nvSpPr>
        <p:spPr>
          <a:ln/>
        </p:spPr>
      </p:sp>
      <p:sp>
        <p:nvSpPr>
          <p:cNvPr id="1218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1562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228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D6E8A6CA-C929-4E5D-B074-8267DD52F9B8}"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2288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6 — Storage and Other I/O Topics</a:t>
            </a:r>
          </a:p>
        </p:txBody>
      </p:sp>
      <p:sp>
        <p:nvSpPr>
          <p:cNvPr id="1228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A988ED1F-7753-4B90-85E0-BFFB83809DB7}" type="slidenum">
              <a:rPr lang="en-AU" altLang="en-US">
                <a:latin typeface="Times New Roman" panose="02020603050405020304" pitchFamily="18" charset="0"/>
              </a:rPr>
              <a:pPr/>
              <a:t>17</a:t>
            </a:fld>
            <a:endParaRPr lang="en-AU" altLang="en-US">
              <a:latin typeface="Times New Roman" panose="02020603050405020304" pitchFamily="18" charset="0"/>
            </a:endParaRPr>
          </a:p>
        </p:txBody>
      </p:sp>
      <p:sp>
        <p:nvSpPr>
          <p:cNvPr id="122886" name="Rectangle 2"/>
          <p:cNvSpPr>
            <a:spLocks noGrp="1" noRot="1" noChangeAspect="1" noChangeArrowheads="1" noTextEdit="1"/>
          </p:cNvSpPr>
          <p:nvPr>
            <p:ph type="sldImg"/>
          </p:nvPr>
        </p:nvSpPr>
        <p:spPr>
          <a:ln/>
        </p:spPr>
      </p:sp>
      <p:sp>
        <p:nvSpPr>
          <p:cNvPr id="1228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13783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239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83B904BE-9196-4542-BC59-B5A353FF09A9}"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2390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6 — Storage and Other I/O Topics</a:t>
            </a:r>
          </a:p>
        </p:txBody>
      </p:sp>
      <p:sp>
        <p:nvSpPr>
          <p:cNvPr id="1239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4C3CD34E-477D-4700-ACDA-183E5F87BFD2}" type="slidenum">
              <a:rPr lang="en-AU" altLang="en-US">
                <a:latin typeface="Times New Roman" panose="02020603050405020304" pitchFamily="18" charset="0"/>
              </a:rPr>
              <a:pPr/>
              <a:t>18</a:t>
            </a:fld>
            <a:endParaRPr lang="en-AU" altLang="en-US">
              <a:latin typeface="Times New Roman" panose="02020603050405020304" pitchFamily="18" charset="0"/>
            </a:endParaRPr>
          </a:p>
        </p:txBody>
      </p:sp>
      <p:sp>
        <p:nvSpPr>
          <p:cNvPr id="123910" name="Rectangle 2"/>
          <p:cNvSpPr>
            <a:spLocks noGrp="1" noRot="1" noChangeAspect="1" noChangeArrowheads="1" noTextEdit="1"/>
          </p:cNvSpPr>
          <p:nvPr>
            <p:ph type="sldImg"/>
          </p:nvPr>
        </p:nvSpPr>
        <p:spPr>
          <a:ln/>
        </p:spPr>
      </p:sp>
      <p:sp>
        <p:nvSpPr>
          <p:cNvPr id="1239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535930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259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B4AB9761-41A6-40C5-B2A3-29A9A5187252}"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259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259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C38F34CA-1CC7-4249-9CB1-91BA4CE0C0CB}" type="slidenum">
              <a:rPr lang="en-AU" altLang="en-US">
                <a:latin typeface="Times New Roman" panose="02020603050405020304" pitchFamily="18" charset="0"/>
              </a:rPr>
              <a:pPr/>
              <a:t>20</a:t>
            </a:fld>
            <a:endParaRPr lang="en-AU" altLang="en-US">
              <a:latin typeface="Times New Roman" panose="02020603050405020304" pitchFamily="18" charset="0"/>
            </a:endParaRPr>
          </a:p>
        </p:txBody>
      </p:sp>
      <p:sp>
        <p:nvSpPr>
          <p:cNvPr id="125958" name="Rectangle 2"/>
          <p:cNvSpPr>
            <a:spLocks noGrp="1" noRot="1" noChangeAspect="1" noChangeArrowheads="1" noTextEdit="1"/>
          </p:cNvSpPr>
          <p:nvPr>
            <p:ph type="sldImg"/>
          </p:nvPr>
        </p:nvSpPr>
        <p:spPr>
          <a:ln/>
        </p:spPr>
      </p:sp>
      <p:sp>
        <p:nvSpPr>
          <p:cNvPr id="1259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77369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269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D1C9013D-649C-4BF2-A2BD-4AC13A8A95F3}"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2698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269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962356AC-4F9B-45D2-A1BE-15FA03B7B41E}" type="slidenum">
              <a:rPr lang="en-AU" altLang="en-US">
                <a:latin typeface="Times New Roman" panose="02020603050405020304" pitchFamily="18" charset="0"/>
              </a:rPr>
              <a:pPr/>
              <a:t>21</a:t>
            </a:fld>
            <a:endParaRPr lang="en-AU" altLang="en-US">
              <a:latin typeface="Times New Roman" panose="02020603050405020304" pitchFamily="18" charset="0"/>
            </a:endParaRPr>
          </a:p>
        </p:txBody>
      </p:sp>
      <p:sp>
        <p:nvSpPr>
          <p:cNvPr id="126982" name="Rectangle 2"/>
          <p:cNvSpPr>
            <a:spLocks noGrp="1" noRot="1" noChangeAspect="1" noChangeArrowheads="1" noTextEdit="1"/>
          </p:cNvSpPr>
          <p:nvPr>
            <p:ph type="sldImg"/>
          </p:nvPr>
        </p:nvSpPr>
        <p:spPr>
          <a:ln/>
        </p:spPr>
      </p:sp>
      <p:sp>
        <p:nvSpPr>
          <p:cNvPr id="1269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643282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280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8822AF5B-A995-4275-A0AF-17C57A6F5D8E}"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2800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280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85F92A70-F6D9-4FF5-8D82-A56E10A1155A}" type="slidenum">
              <a:rPr lang="en-AU" altLang="en-US">
                <a:latin typeface="Times New Roman" panose="02020603050405020304" pitchFamily="18" charset="0"/>
              </a:rPr>
              <a:pPr/>
              <a:t>22</a:t>
            </a:fld>
            <a:endParaRPr lang="en-AU" altLang="en-US">
              <a:latin typeface="Times New Roman" panose="02020603050405020304" pitchFamily="18" charset="0"/>
            </a:endParaRPr>
          </a:p>
        </p:txBody>
      </p:sp>
      <p:sp>
        <p:nvSpPr>
          <p:cNvPr id="128006" name="Rectangle 2"/>
          <p:cNvSpPr>
            <a:spLocks noGrp="1" noRot="1" noChangeAspect="1" noChangeArrowheads="1" noTextEdit="1"/>
          </p:cNvSpPr>
          <p:nvPr>
            <p:ph type="sldImg"/>
          </p:nvPr>
        </p:nvSpPr>
        <p:spPr>
          <a:ln/>
        </p:spPr>
      </p:sp>
      <p:sp>
        <p:nvSpPr>
          <p:cNvPr id="1280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71974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2902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3936C43E-4A13-43CC-9B3A-6196CE084523}"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2902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290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BF2F876C-02E5-4903-8B11-207DF0CE6A32}" type="slidenum">
              <a:rPr lang="en-AU" altLang="en-US">
                <a:latin typeface="Times New Roman" panose="02020603050405020304" pitchFamily="18" charset="0"/>
              </a:rPr>
              <a:pPr/>
              <a:t>23</a:t>
            </a:fld>
            <a:endParaRPr lang="en-AU" altLang="en-US">
              <a:latin typeface="Times New Roman" panose="02020603050405020304" pitchFamily="18" charset="0"/>
            </a:endParaRPr>
          </a:p>
        </p:txBody>
      </p:sp>
      <p:sp>
        <p:nvSpPr>
          <p:cNvPr id="129030" name="Rectangle 2"/>
          <p:cNvSpPr>
            <a:spLocks noGrp="1" noRot="1" noChangeAspect="1" noChangeArrowheads="1" noTextEdit="1"/>
          </p:cNvSpPr>
          <p:nvPr>
            <p:ph type="sldImg"/>
          </p:nvPr>
        </p:nvSpPr>
        <p:spPr>
          <a:ln/>
        </p:spPr>
      </p:sp>
      <p:sp>
        <p:nvSpPr>
          <p:cNvPr id="1290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1998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3005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8B72832E-AE30-48F3-9C04-72827A398BFB}"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3005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300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F6D9B6A4-0654-4F04-BB47-9BE2ED6E505A}" type="slidenum">
              <a:rPr lang="en-AU" altLang="en-US">
                <a:latin typeface="Times New Roman" panose="02020603050405020304" pitchFamily="18" charset="0"/>
              </a:rPr>
              <a:pPr/>
              <a:t>24</a:t>
            </a:fld>
            <a:endParaRPr lang="en-AU" altLang="en-US">
              <a:latin typeface="Times New Roman" panose="02020603050405020304" pitchFamily="18" charset="0"/>
            </a:endParaRPr>
          </a:p>
        </p:txBody>
      </p:sp>
      <p:sp>
        <p:nvSpPr>
          <p:cNvPr id="130054" name="Rectangle 2"/>
          <p:cNvSpPr>
            <a:spLocks noGrp="1" noRot="1" noChangeAspect="1" noChangeArrowheads="1" noTextEdit="1"/>
          </p:cNvSpPr>
          <p:nvPr>
            <p:ph type="sldImg"/>
          </p:nvPr>
        </p:nvSpPr>
        <p:spPr>
          <a:ln/>
        </p:spPr>
      </p:sp>
      <p:sp>
        <p:nvSpPr>
          <p:cNvPr id="1300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654910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3107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F4E9B708-5478-44B1-A43F-48747FAFC901}"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3107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310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F675173E-CB80-4DC0-B7A8-99512A17D809}" type="slidenum">
              <a:rPr lang="en-AU" altLang="en-US">
                <a:latin typeface="Times New Roman" panose="02020603050405020304" pitchFamily="18" charset="0"/>
              </a:rPr>
              <a:pPr/>
              <a:t>25</a:t>
            </a:fld>
            <a:endParaRPr lang="en-AU" altLang="en-US">
              <a:latin typeface="Times New Roman" panose="02020603050405020304" pitchFamily="18" charset="0"/>
            </a:endParaRPr>
          </a:p>
        </p:txBody>
      </p:sp>
      <p:sp>
        <p:nvSpPr>
          <p:cNvPr id="131078" name="Rectangle 2"/>
          <p:cNvSpPr>
            <a:spLocks noGrp="1" noRot="1" noChangeAspect="1" noChangeArrowheads="1" noTextEdit="1"/>
          </p:cNvSpPr>
          <p:nvPr>
            <p:ph type="sldImg"/>
          </p:nvPr>
        </p:nvSpPr>
        <p:spPr>
          <a:ln/>
        </p:spPr>
      </p:sp>
      <p:sp>
        <p:nvSpPr>
          <p:cNvPr id="1310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709267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126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8123A47F-F065-4BF1-AEE3-FC2AF4739BA8}"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1264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126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1A228C9D-654E-47F4-B299-FFB800B83A9F}" type="slidenum">
              <a:rPr lang="en-AU" altLang="en-US">
                <a:latin typeface="Times New Roman" panose="02020603050405020304" pitchFamily="18" charset="0"/>
              </a:rPr>
              <a:pPr/>
              <a:t>4</a:t>
            </a:fld>
            <a:endParaRPr lang="en-AU" altLang="en-US">
              <a:latin typeface="Times New Roman" panose="02020603050405020304" pitchFamily="18" charset="0"/>
            </a:endParaRPr>
          </a:p>
        </p:txBody>
      </p:sp>
      <p:sp>
        <p:nvSpPr>
          <p:cNvPr id="112646" name="Rectangle 2"/>
          <p:cNvSpPr>
            <a:spLocks noGrp="1" noRot="1" noChangeAspect="1" noChangeArrowheads="1" noTextEdit="1"/>
          </p:cNvSpPr>
          <p:nvPr>
            <p:ph type="sldImg"/>
          </p:nvPr>
        </p:nvSpPr>
        <p:spPr>
          <a:ln/>
        </p:spPr>
      </p:sp>
      <p:sp>
        <p:nvSpPr>
          <p:cNvPr id="1126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038423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3209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35C1CA66-EBBA-4E0B-846F-45367BC012AC}"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3210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321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85676D6A-E504-4DEA-9338-63B8EC5F059B}" type="slidenum">
              <a:rPr lang="en-AU" altLang="en-US">
                <a:latin typeface="Times New Roman" panose="02020603050405020304" pitchFamily="18" charset="0"/>
              </a:rPr>
              <a:pPr/>
              <a:t>26</a:t>
            </a:fld>
            <a:endParaRPr lang="en-AU" altLang="en-US">
              <a:latin typeface="Times New Roman" panose="02020603050405020304" pitchFamily="18" charset="0"/>
            </a:endParaRPr>
          </a:p>
        </p:txBody>
      </p:sp>
      <p:sp>
        <p:nvSpPr>
          <p:cNvPr id="132102" name="Rectangle 2"/>
          <p:cNvSpPr>
            <a:spLocks noGrp="1" noRot="1" noChangeAspect="1" noChangeArrowheads="1" noTextEdit="1"/>
          </p:cNvSpPr>
          <p:nvPr>
            <p:ph type="sldImg"/>
          </p:nvPr>
        </p:nvSpPr>
        <p:spPr>
          <a:ln/>
        </p:spPr>
      </p:sp>
      <p:sp>
        <p:nvSpPr>
          <p:cNvPr id="1321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91826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3312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2A286F46-16AC-4D3E-BB17-C1AF67EFF8B2}"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3312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331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FB9C341F-1094-4EA2-8A12-A2100AA9D4D5}" type="slidenum">
              <a:rPr lang="en-AU" altLang="en-US">
                <a:latin typeface="Times New Roman" panose="02020603050405020304" pitchFamily="18" charset="0"/>
              </a:rPr>
              <a:pPr/>
              <a:t>27</a:t>
            </a:fld>
            <a:endParaRPr lang="en-AU" altLang="en-US">
              <a:latin typeface="Times New Roman" panose="02020603050405020304" pitchFamily="18" charset="0"/>
            </a:endParaRPr>
          </a:p>
        </p:txBody>
      </p:sp>
      <p:sp>
        <p:nvSpPr>
          <p:cNvPr id="133126" name="Rectangle 2"/>
          <p:cNvSpPr>
            <a:spLocks noGrp="1" noRot="1" noChangeAspect="1" noChangeArrowheads="1" noTextEdit="1"/>
          </p:cNvSpPr>
          <p:nvPr>
            <p:ph type="sldImg"/>
          </p:nvPr>
        </p:nvSpPr>
        <p:spPr>
          <a:ln/>
        </p:spPr>
      </p:sp>
      <p:sp>
        <p:nvSpPr>
          <p:cNvPr id="1331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030848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3414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7B850C4B-A1F9-4D1B-8E60-19004B979412}"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3414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341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24547C41-6345-41B4-8C39-D5A9A04C52B7}" type="slidenum">
              <a:rPr lang="en-AU" altLang="en-US">
                <a:latin typeface="Times New Roman" panose="02020603050405020304" pitchFamily="18" charset="0"/>
              </a:rPr>
              <a:pPr/>
              <a:t>28</a:t>
            </a:fld>
            <a:endParaRPr lang="en-AU" altLang="en-US">
              <a:latin typeface="Times New Roman" panose="02020603050405020304" pitchFamily="18" charset="0"/>
            </a:endParaRPr>
          </a:p>
        </p:txBody>
      </p:sp>
      <p:sp>
        <p:nvSpPr>
          <p:cNvPr id="134150" name="Rectangle 2"/>
          <p:cNvSpPr>
            <a:spLocks noGrp="1" noRot="1" noChangeAspect="1" noChangeArrowheads="1" noTextEdit="1"/>
          </p:cNvSpPr>
          <p:nvPr>
            <p:ph type="sldImg"/>
          </p:nvPr>
        </p:nvSpPr>
        <p:spPr>
          <a:ln/>
        </p:spPr>
      </p:sp>
      <p:sp>
        <p:nvSpPr>
          <p:cNvPr id="1341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02210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3517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A51A67B5-07FA-4B23-A91B-395B98AE06D8}"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3517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351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29AC0535-80C7-4267-B42D-36BDF6DBD97A}" type="slidenum">
              <a:rPr lang="en-AU" altLang="en-US">
                <a:latin typeface="Times New Roman" panose="02020603050405020304" pitchFamily="18" charset="0"/>
              </a:rPr>
              <a:pPr/>
              <a:t>29</a:t>
            </a:fld>
            <a:endParaRPr lang="en-AU" altLang="en-US">
              <a:latin typeface="Times New Roman" panose="02020603050405020304" pitchFamily="18" charset="0"/>
            </a:endParaRPr>
          </a:p>
        </p:txBody>
      </p:sp>
      <p:sp>
        <p:nvSpPr>
          <p:cNvPr id="135174" name="Rectangle 2"/>
          <p:cNvSpPr>
            <a:spLocks noGrp="1" noRot="1" noChangeAspect="1" noChangeArrowheads="1" noTextEdit="1"/>
          </p:cNvSpPr>
          <p:nvPr>
            <p:ph type="sldImg"/>
          </p:nvPr>
        </p:nvSpPr>
        <p:spPr>
          <a:ln/>
        </p:spPr>
      </p:sp>
      <p:sp>
        <p:nvSpPr>
          <p:cNvPr id="1351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20759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3619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7A639EAB-8805-4B27-B1A3-B5B1ADCA879D}"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3619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361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E426E6DF-59C5-4E25-B03B-35A29A272AFF}" type="slidenum">
              <a:rPr lang="en-AU" altLang="en-US">
                <a:latin typeface="Times New Roman" panose="02020603050405020304" pitchFamily="18" charset="0"/>
              </a:rPr>
              <a:pPr/>
              <a:t>30</a:t>
            </a:fld>
            <a:endParaRPr lang="en-AU" altLang="en-US">
              <a:latin typeface="Times New Roman" panose="02020603050405020304" pitchFamily="18" charset="0"/>
            </a:endParaRPr>
          </a:p>
        </p:txBody>
      </p:sp>
      <p:sp>
        <p:nvSpPr>
          <p:cNvPr id="136198" name="Rectangle 2"/>
          <p:cNvSpPr>
            <a:spLocks noGrp="1" noRot="1" noChangeAspect="1" noChangeArrowheads="1" noTextEdit="1"/>
          </p:cNvSpPr>
          <p:nvPr>
            <p:ph type="sldImg"/>
          </p:nvPr>
        </p:nvSpPr>
        <p:spPr>
          <a:ln/>
        </p:spPr>
      </p:sp>
      <p:sp>
        <p:nvSpPr>
          <p:cNvPr id="1361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41230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37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4C688745-677D-4210-A722-8054C5275372}"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37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37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A5A42DC5-DB89-4536-9BEE-30503342671C}" type="slidenum">
              <a:rPr lang="en-AU" altLang="en-US">
                <a:latin typeface="Times New Roman" panose="02020603050405020304" pitchFamily="18" charset="0"/>
              </a:rPr>
              <a:pPr/>
              <a:t>31</a:t>
            </a:fld>
            <a:endParaRPr lang="en-AU" altLang="en-US">
              <a:latin typeface="Times New Roman" panose="02020603050405020304" pitchFamily="18" charset="0"/>
            </a:endParaRPr>
          </a:p>
        </p:txBody>
      </p:sp>
      <p:sp>
        <p:nvSpPr>
          <p:cNvPr id="137222" name="Rectangle 2"/>
          <p:cNvSpPr>
            <a:spLocks noGrp="1" noRot="1" noChangeAspect="1" noChangeArrowheads="1" noTextEdit="1"/>
          </p:cNvSpPr>
          <p:nvPr>
            <p:ph type="sldImg"/>
          </p:nvPr>
        </p:nvSpPr>
        <p:spPr>
          <a:ln/>
        </p:spPr>
      </p:sp>
      <p:sp>
        <p:nvSpPr>
          <p:cNvPr id="137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510342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382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1E6574C4-9EA6-44C4-93C4-96A8E5D7565D}"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3824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382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19B64A2B-A583-41BA-BBFD-2858642B1229}" type="slidenum">
              <a:rPr lang="en-AU" altLang="en-US">
                <a:latin typeface="Times New Roman" panose="02020603050405020304" pitchFamily="18" charset="0"/>
              </a:rPr>
              <a:pPr/>
              <a:t>32</a:t>
            </a:fld>
            <a:endParaRPr lang="en-AU" altLang="en-US">
              <a:latin typeface="Times New Roman" panose="02020603050405020304" pitchFamily="18" charset="0"/>
            </a:endParaRPr>
          </a:p>
        </p:txBody>
      </p:sp>
      <p:sp>
        <p:nvSpPr>
          <p:cNvPr id="138246" name="Rectangle 2"/>
          <p:cNvSpPr>
            <a:spLocks noGrp="1" noRot="1" noChangeAspect="1" noChangeArrowheads="1" noTextEdit="1"/>
          </p:cNvSpPr>
          <p:nvPr>
            <p:ph type="sldImg"/>
          </p:nvPr>
        </p:nvSpPr>
        <p:spPr>
          <a:ln/>
        </p:spPr>
      </p:sp>
      <p:sp>
        <p:nvSpPr>
          <p:cNvPr id="138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207646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3926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5A0112AE-6C92-4F9C-80E9-96610F380BFF}"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3926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392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900EB7E9-FB87-4027-B69C-94F3903EC9DE}" type="slidenum">
              <a:rPr lang="en-AU" altLang="en-US">
                <a:latin typeface="Times New Roman" panose="02020603050405020304" pitchFamily="18" charset="0"/>
              </a:rPr>
              <a:pPr/>
              <a:t>33</a:t>
            </a:fld>
            <a:endParaRPr lang="en-AU" altLang="en-US">
              <a:latin typeface="Times New Roman" panose="02020603050405020304" pitchFamily="18" charset="0"/>
            </a:endParaRPr>
          </a:p>
        </p:txBody>
      </p:sp>
      <p:sp>
        <p:nvSpPr>
          <p:cNvPr id="139270" name="Rectangle 2"/>
          <p:cNvSpPr>
            <a:spLocks noGrp="1" noRot="1" noChangeAspect="1" noChangeArrowheads="1" noTextEdit="1"/>
          </p:cNvSpPr>
          <p:nvPr>
            <p:ph type="sldImg"/>
          </p:nvPr>
        </p:nvSpPr>
        <p:spPr>
          <a:ln/>
        </p:spPr>
      </p:sp>
      <p:sp>
        <p:nvSpPr>
          <p:cNvPr id="139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752536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4029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7E21FEC6-D78D-441A-AEA7-F20C83D9EB1B}"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4029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402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15EBC658-1FAD-4A53-B4B6-A7E188AAE072}" type="slidenum">
              <a:rPr lang="en-AU" altLang="en-US">
                <a:latin typeface="Times New Roman" panose="02020603050405020304" pitchFamily="18" charset="0"/>
              </a:rPr>
              <a:pPr/>
              <a:t>34</a:t>
            </a:fld>
            <a:endParaRPr lang="en-AU" altLang="en-US">
              <a:latin typeface="Times New Roman" panose="02020603050405020304" pitchFamily="18" charset="0"/>
            </a:endParaRPr>
          </a:p>
        </p:txBody>
      </p:sp>
      <p:sp>
        <p:nvSpPr>
          <p:cNvPr id="140294" name="Rectangle 2"/>
          <p:cNvSpPr>
            <a:spLocks noGrp="1" noRot="1" noChangeAspect="1" noChangeArrowheads="1" noTextEdit="1"/>
          </p:cNvSpPr>
          <p:nvPr>
            <p:ph type="sldImg"/>
          </p:nvPr>
        </p:nvSpPr>
        <p:spPr>
          <a:ln/>
        </p:spPr>
      </p:sp>
      <p:sp>
        <p:nvSpPr>
          <p:cNvPr id="140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983623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4131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E938698D-77BE-4AFF-B28E-34A3215B3AC7}"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4131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413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69F5E751-6FF6-4F2A-AE10-EF40CF91795A}" type="slidenum">
              <a:rPr lang="en-AU" altLang="en-US">
                <a:latin typeface="Times New Roman" panose="02020603050405020304" pitchFamily="18" charset="0"/>
              </a:rPr>
              <a:pPr/>
              <a:t>35</a:t>
            </a:fld>
            <a:endParaRPr lang="en-AU" altLang="en-US">
              <a:latin typeface="Times New Roman" panose="02020603050405020304" pitchFamily="18" charset="0"/>
            </a:endParaRPr>
          </a:p>
        </p:txBody>
      </p:sp>
      <p:sp>
        <p:nvSpPr>
          <p:cNvPr id="141318" name="Rectangle 2"/>
          <p:cNvSpPr>
            <a:spLocks noGrp="1" noRot="1" noChangeAspect="1" noChangeArrowheads="1" noTextEdit="1"/>
          </p:cNvSpPr>
          <p:nvPr>
            <p:ph type="sldImg"/>
          </p:nvPr>
        </p:nvSpPr>
        <p:spPr>
          <a:ln/>
        </p:spPr>
      </p:sp>
      <p:sp>
        <p:nvSpPr>
          <p:cNvPr id="1413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16531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1366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CE0C663A-CB81-46F7-AE46-356FE12B8B14}"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1366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136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BF36F95F-B685-4696-A028-528D8330FA49}" type="slidenum">
              <a:rPr lang="en-AU" altLang="en-US">
                <a:latin typeface="Times New Roman" panose="02020603050405020304" pitchFamily="18" charset="0"/>
              </a:rPr>
              <a:pPr/>
              <a:t>5</a:t>
            </a:fld>
            <a:endParaRPr lang="en-AU" altLang="en-US">
              <a:latin typeface="Times New Roman" panose="02020603050405020304" pitchFamily="18" charset="0"/>
            </a:endParaRPr>
          </a:p>
        </p:txBody>
      </p:sp>
      <p:sp>
        <p:nvSpPr>
          <p:cNvPr id="113670" name="Rectangle 2"/>
          <p:cNvSpPr>
            <a:spLocks noGrp="1" noRot="1" noChangeAspect="1" noChangeArrowheads="1" noTextEdit="1"/>
          </p:cNvSpPr>
          <p:nvPr>
            <p:ph type="sldImg"/>
          </p:nvPr>
        </p:nvSpPr>
        <p:spPr>
          <a:ln/>
        </p:spPr>
      </p:sp>
      <p:sp>
        <p:nvSpPr>
          <p:cNvPr id="1136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4998822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45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A68502B9-22FC-4B75-9FE9-1D8F94BF84EA}"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45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45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FCBD0172-F020-49B7-B2D0-95DF5B7C967B}" type="slidenum">
              <a:rPr lang="en-AU" altLang="en-US">
                <a:latin typeface="Times New Roman" panose="02020603050405020304" pitchFamily="18" charset="0"/>
              </a:rPr>
              <a:pPr/>
              <a:t>36</a:t>
            </a:fld>
            <a:endParaRPr lang="en-AU" altLang="en-US">
              <a:latin typeface="Times New Roman" panose="02020603050405020304" pitchFamily="18" charset="0"/>
            </a:endParaRPr>
          </a:p>
        </p:txBody>
      </p:sp>
      <p:sp>
        <p:nvSpPr>
          <p:cNvPr id="145414" name="Rectangle 2"/>
          <p:cNvSpPr>
            <a:spLocks noGrp="1" noRot="1" noChangeAspect="1" noChangeArrowheads="1" noTextEdit="1"/>
          </p:cNvSpPr>
          <p:nvPr>
            <p:ph type="sldImg"/>
          </p:nvPr>
        </p:nvSpPr>
        <p:spPr>
          <a:ln/>
        </p:spPr>
      </p:sp>
      <p:sp>
        <p:nvSpPr>
          <p:cNvPr id="145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08046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464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7EC663C9-358F-44A9-92A6-A3238EC2979D}"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4643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464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3D1D9816-8EF9-4B66-A3B5-D87679032148}" type="slidenum">
              <a:rPr lang="en-AU" altLang="en-US">
                <a:latin typeface="Times New Roman" panose="02020603050405020304" pitchFamily="18" charset="0"/>
              </a:rPr>
              <a:pPr/>
              <a:t>37</a:t>
            </a:fld>
            <a:endParaRPr lang="en-AU" altLang="en-US">
              <a:latin typeface="Times New Roman" panose="02020603050405020304" pitchFamily="18" charset="0"/>
            </a:endParaRPr>
          </a:p>
        </p:txBody>
      </p:sp>
      <p:sp>
        <p:nvSpPr>
          <p:cNvPr id="146438" name="Rectangle 2"/>
          <p:cNvSpPr>
            <a:spLocks noGrp="1" noRot="1" noChangeAspect="1" noChangeArrowheads="1" noTextEdit="1"/>
          </p:cNvSpPr>
          <p:nvPr>
            <p:ph type="sldImg"/>
          </p:nvPr>
        </p:nvSpPr>
        <p:spPr>
          <a:ln/>
        </p:spPr>
      </p:sp>
      <p:sp>
        <p:nvSpPr>
          <p:cNvPr id="1464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1795415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474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DA8D20FE-A832-4945-8EE2-B2B600FAEAA0}"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4746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474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F7FCCD3C-8B66-46DF-A4E5-7C122CCF43B8}" type="slidenum">
              <a:rPr lang="en-AU" altLang="en-US">
                <a:latin typeface="Times New Roman" panose="02020603050405020304" pitchFamily="18" charset="0"/>
              </a:rPr>
              <a:pPr/>
              <a:t>38</a:t>
            </a:fld>
            <a:endParaRPr lang="en-AU" altLang="en-US">
              <a:latin typeface="Times New Roman" panose="02020603050405020304" pitchFamily="18" charset="0"/>
            </a:endParaRPr>
          </a:p>
        </p:txBody>
      </p:sp>
      <p:sp>
        <p:nvSpPr>
          <p:cNvPr id="147462" name="Rectangle 2"/>
          <p:cNvSpPr>
            <a:spLocks noGrp="1" noRot="1" noChangeAspect="1" noChangeArrowheads="1" noTextEdit="1"/>
          </p:cNvSpPr>
          <p:nvPr>
            <p:ph type="sldImg"/>
          </p:nvPr>
        </p:nvSpPr>
        <p:spPr>
          <a:ln/>
        </p:spPr>
      </p:sp>
      <p:sp>
        <p:nvSpPr>
          <p:cNvPr id="1474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442408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495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5152310D-46AD-4DD8-B813-E641084F6051}"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4950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495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A61C21DD-C680-48A0-BCCE-3E28A1692012}" type="slidenum">
              <a:rPr lang="en-AU" altLang="en-US">
                <a:latin typeface="Times New Roman" panose="02020603050405020304" pitchFamily="18" charset="0"/>
              </a:rPr>
              <a:pPr/>
              <a:t>39</a:t>
            </a:fld>
            <a:endParaRPr lang="en-AU" altLang="en-US">
              <a:latin typeface="Times New Roman" panose="02020603050405020304" pitchFamily="18" charset="0"/>
            </a:endParaRPr>
          </a:p>
        </p:txBody>
      </p:sp>
      <p:sp>
        <p:nvSpPr>
          <p:cNvPr id="149510" name="Rectangle 2"/>
          <p:cNvSpPr>
            <a:spLocks noGrp="1" noRot="1" noChangeAspect="1" noChangeArrowheads="1" noTextEdit="1"/>
          </p:cNvSpPr>
          <p:nvPr>
            <p:ph type="sldImg"/>
          </p:nvPr>
        </p:nvSpPr>
        <p:spPr>
          <a:ln/>
        </p:spPr>
      </p:sp>
      <p:sp>
        <p:nvSpPr>
          <p:cNvPr id="1495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526660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505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41718F5B-57DE-429A-863F-995B9E887EBC}"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5053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505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674AF698-5EAB-46F9-990E-54B7995986B1}" type="slidenum">
              <a:rPr lang="en-AU" altLang="en-US">
                <a:latin typeface="Times New Roman" panose="02020603050405020304" pitchFamily="18" charset="0"/>
              </a:rPr>
              <a:pPr/>
              <a:t>40</a:t>
            </a:fld>
            <a:endParaRPr lang="en-AU" altLang="en-US">
              <a:latin typeface="Times New Roman" panose="02020603050405020304" pitchFamily="18" charset="0"/>
            </a:endParaRPr>
          </a:p>
        </p:txBody>
      </p:sp>
      <p:sp>
        <p:nvSpPr>
          <p:cNvPr id="150534" name="Rectangle 2"/>
          <p:cNvSpPr>
            <a:spLocks noGrp="1" noRot="1" noChangeAspect="1" noChangeArrowheads="1" noTextEdit="1"/>
          </p:cNvSpPr>
          <p:nvPr>
            <p:ph type="sldImg"/>
          </p:nvPr>
        </p:nvSpPr>
        <p:spPr>
          <a:ln/>
        </p:spPr>
      </p:sp>
      <p:sp>
        <p:nvSpPr>
          <p:cNvPr id="1505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818032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515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0BAD89D7-502B-4388-9680-943662702A5B}"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51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515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99B2FF56-E9F2-462F-B3A8-2CBE34E12E2B}" type="slidenum">
              <a:rPr lang="en-AU" altLang="en-US">
                <a:latin typeface="Times New Roman" panose="02020603050405020304" pitchFamily="18" charset="0"/>
              </a:rPr>
              <a:pPr/>
              <a:t>41</a:t>
            </a:fld>
            <a:endParaRPr lang="en-AU" altLang="en-US">
              <a:latin typeface="Times New Roman" panose="02020603050405020304" pitchFamily="18" charset="0"/>
            </a:endParaRPr>
          </a:p>
        </p:txBody>
      </p:sp>
      <p:sp>
        <p:nvSpPr>
          <p:cNvPr id="151558" name="Rectangle 2"/>
          <p:cNvSpPr>
            <a:spLocks noGrp="1" noRot="1" noChangeAspect="1" noChangeArrowheads="1" noTextEdit="1"/>
          </p:cNvSpPr>
          <p:nvPr>
            <p:ph type="sldImg"/>
          </p:nvPr>
        </p:nvSpPr>
        <p:spPr>
          <a:ln/>
        </p:spPr>
      </p:sp>
      <p:sp>
        <p:nvSpPr>
          <p:cNvPr id="1515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1856304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525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43634CF6-CDE5-4230-869F-6D6113C4FD11}"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5258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525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61760851-088D-4E39-BF9D-D2B9BFDC0EE0}" type="slidenum">
              <a:rPr lang="en-AU" altLang="en-US">
                <a:latin typeface="Times New Roman" panose="02020603050405020304" pitchFamily="18" charset="0"/>
              </a:rPr>
              <a:pPr/>
              <a:t>42</a:t>
            </a:fld>
            <a:endParaRPr lang="en-AU" altLang="en-US">
              <a:latin typeface="Times New Roman" panose="02020603050405020304" pitchFamily="18" charset="0"/>
            </a:endParaRPr>
          </a:p>
        </p:txBody>
      </p:sp>
      <p:sp>
        <p:nvSpPr>
          <p:cNvPr id="152582" name="Rectangle 2"/>
          <p:cNvSpPr>
            <a:spLocks noGrp="1" noRot="1" noChangeAspect="1" noChangeArrowheads="1" noTextEdit="1"/>
          </p:cNvSpPr>
          <p:nvPr>
            <p:ph type="sldImg"/>
          </p:nvPr>
        </p:nvSpPr>
        <p:spPr>
          <a:ln/>
        </p:spPr>
      </p:sp>
      <p:sp>
        <p:nvSpPr>
          <p:cNvPr id="1525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7387145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536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486FB64E-8E25-49FF-8B89-9BE590640088}"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5360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536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E7EBB8BE-781B-46F9-A18A-316AA520645A}" type="slidenum">
              <a:rPr lang="en-AU" altLang="en-US">
                <a:latin typeface="Times New Roman" panose="02020603050405020304" pitchFamily="18" charset="0"/>
              </a:rPr>
              <a:pPr/>
              <a:t>43</a:t>
            </a:fld>
            <a:endParaRPr lang="en-AU" altLang="en-US">
              <a:latin typeface="Times New Roman" panose="02020603050405020304" pitchFamily="18" charset="0"/>
            </a:endParaRPr>
          </a:p>
        </p:txBody>
      </p:sp>
      <p:sp>
        <p:nvSpPr>
          <p:cNvPr id="153606" name="Rectangle 2"/>
          <p:cNvSpPr>
            <a:spLocks noGrp="1" noRot="1" noChangeAspect="1" noChangeArrowheads="1" noTextEdit="1"/>
          </p:cNvSpPr>
          <p:nvPr>
            <p:ph type="sldImg"/>
          </p:nvPr>
        </p:nvSpPr>
        <p:spPr>
          <a:ln/>
        </p:spPr>
      </p:sp>
      <p:sp>
        <p:nvSpPr>
          <p:cNvPr id="1536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256491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5462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93048920-555D-4917-84C5-A5FF5EF1A112}"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5462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546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5BFD46EF-22D7-4D44-9555-CC35720D2BC1}" type="slidenum">
              <a:rPr lang="en-AU" altLang="en-US">
                <a:latin typeface="Times New Roman" panose="02020603050405020304" pitchFamily="18" charset="0"/>
              </a:rPr>
              <a:pPr/>
              <a:t>44</a:t>
            </a:fld>
            <a:endParaRPr lang="en-AU" altLang="en-US">
              <a:latin typeface="Times New Roman" panose="02020603050405020304" pitchFamily="18" charset="0"/>
            </a:endParaRPr>
          </a:p>
        </p:txBody>
      </p:sp>
      <p:sp>
        <p:nvSpPr>
          <p:cNvPr id="154630" name="Rectangle 2"/>
          <p:cNvSpPr>
            <a:spLocks noGrp="1" noRot="1" noChangeAspect="1" noChangeArrowheads="1" noTextEdit="1"/>
          </p:cNvSpPr>
          <p:nvPr>
            <p:ph type="sldImg"/>
          </p:nvPr>
        </p:nvSpPr>
        <p:spPr>
          <a:ln/>
        </p:spPr>
      </p:sp>
      <p:sp>
        <p:nvSpPr>
          <p:cNvPr id="1546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5795778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5565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21CA9F2E-CCE5-47DB-A553-4D5BF7D64A36}"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5565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556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51F453EA-11C8-4506-B8D0-BBFAC469A279}" type="slidenum">
              <a:rPr lang="en-AU" altLang="en-US">
                <a:latin typeface="Times New Roman" panose="02020603050405020304" pitchFamily="18" charset="0"/>
              </a:rPr>
              <a:pPr/>
              <a:t>45</a:t>
            </a:fld>
            <a:endParaRPr lang="en-AU" altLang="en-US">
              <a:latin typeface="Times New Roman" panose="02020603050405020304" pitchFamily="18" charset="0"/>
            </a:endParaRPr>
          </a:p>
        </p:txBody>
      </p:sp>
      <p:sp>
        <p:nvSpPr>
          <p:cNvPr id="155654" name="Rectangle 2"/>
          <p:cNvSpPr>
            <a:spLocks noGrp="1" noRot="1" noChangeAspect="1" noChangeArrowheads="1" noTextEdit="1"/>
          </p:cNvSpPr>
          <p:nvPr>
            <p:ph type="sldImg"/>
          </p:nvPr>
        </p:nvSpPr>
        <p:spPr>
          <a:ln/>
        </p:spPr>
      </p:sp>
      <p:sp>
        <p:nvSpPr>
          <p:cNvPr id="1556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95626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1469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B9B404CE-ACB6-4FD4-A43F-F853E9EB6D71}"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1469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146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9496A2FD-A468-4D97-8202-DC1ADBC6F782}" type="slidenum">
              <a:rPr lang="en-AU" altLang="en-US">
                <a:latin typeface="Times New Roman" panose="02020603050405020304" pitchFamily="18" charset="0"/>
              </a:rPr>
              <a:pPr/>
              <a:t>6</a:t>
            </a:fld>
            <a:endParaRPr lang="en-AU" altLang="en-US">
              <a:latin typeface="Times New Roman" panose="02020603050405020304" pitchFamily="18" charset="0"/>
            </a:endParaRPr>
          </a:p>
        </p:txBody>
      </p:sp>
      <p:sp>
        <p:nvSpPr>
          <p:cNvPr id="114694" name="Rectangle 2"/>
          <p:cNvSpPr>
            <a:spLocks noGrp="1" noRot="1" noChangeAspect="1" noChangeArrowheads="1" noTextEdit="1"/>
          </p:cNvSpPr>
          <p:nvPr>
            <p:ph type="sldImg"/>
          </p:nvPr>
        </p:nvSpPr>
        <p:spPr>
          <a:ln/>
        </p:spPr>
      </p:sp>
      <p:sp>
        <p:nvSpPr>
          <p:cNvPr id="1146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674789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5667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F29F8FEC-A8C8-4EE4-AA5D-BE385B39881D}"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5667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566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7BD05A93-D495-4256-B00D-BF6202C58E63}" type="slidenum">
              <a:rPr lang="en-AU" altLang="en-US">
                <a:latin typeface="Times New Roman" panose="02020603050405020304" pitchFamily="18" charset="0"/>
              </a:rPr>
              <a:pPr/>
              <a:t>46</a:t>
            </a:fld>
            <a:endParaRPr lang="en-AU" altLang="en-US">
              <a:latin typeface="Times New Roman" panose="02020603050405020304" pitchFamily="18" charset="0"/>
            </a:endParaRPr>
          </a:p>
        </p:txBody>
      </p:sp>
      <p:sp>
        <p:nvSpPr>
          <p:cNvPr id="156678" name="Rectangle 2"/>
          <p:cNvSpPr>
            <a:spLocks noGrp="1" noRot="1" noChangeAspect="1" noChangeArrowheads="1" noTextEdit="1"/>
          </p:cNvSpPr>
          <p:nvPr>
            <p:ph type="sldImg"/>
          </p:nvPr>
        </p:nvSpPr>
        <p:spPr>
          <a:ln/>
        </p:spPr>
      </p:sp>
      <p:sp>
        <p:nvSpPr>
          <p:cNvPr id="1566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43829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884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6568C9A4-C39B-4C33-8140-CD0CA485B8B5}"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884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884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399A3C3C-EC64-44F5-A3A5-21125EF6CAE3}" type="slidenum">
              <a:rPr lang="en-AU" altLang="en-US">
                <a:latin typeface="Times New Roman" panose="02020603050405020304" pitchFamily="18" charset="0"/>
              </a:rPr>
              <a:pPr/>
              <a:t>47</a:t>
            </a:fld>
            <a:endParaRPr lang="en-AU" altLang="en-US">
              <a:latin typeface="Times New Roman" panose="02020603050405020304" pitchFamily="18" charset="0"/>
            </a:endParaRPr>
          </a:p>
        </p:txBody>
      </p:sp>
      <p:sp>
        <p:nvSpPr>
          <p:cNvPr id="188422" name="Rectangle 2"/>
          <p:cNvSpPr>
            <a:spLocks noGrp="1" noRot="1" noChangeAspect="1" noChangeArrowheads="1" noTextEdit="1"/>
          </p:cNvSpPr>
          <p:nvPr>
            <p:ph type="sldImg"/>
          </p:nvPr>
        </p:nvSpPr>
        <p:spPr>
          <a:ln/>
        </p:spPr>
      </p:sp>
      <p:sp>
        <p:nvSpPr>
          <p:cNvPr id="1884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518128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894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30B3C9F7-FC0E-494F-A3F4-66ED2C652DC0}"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8944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894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C3778B0F-CD70-4969-8E36-64BB73C0AFA6}" type="slidenum">
              <a:rPr lang="en-AU" altLang="en-US">
                <a:latin typeface="Times New Roman" panose="02020603050405020304" pitchFamily="18" charset="0"/>
              </a:rPr>
              <a:pPr/>
              <a:t>48</a:t>
            </a:fld>
            <a:endParaRPr lang="en-AU" altLang="en-US">
              <a:latin typeface="Times New Roman" panose="02020603050405020304" pitchFamily="18" charset="0"/>
            </a:endParaRPr>
          </a:p>
        </p:txBody>
      </p:sp>
      <p:sp>
        <p:nvSpPr>
          <p:cNvPr id="189446" name="Rectangle 2"/>
          <p:cNvSpPr>
            <a:spLocks noGrp="1" noRot="1" noChangeAspect="1" noChangeArrowheads="1" noTextEdit="1"/>
          </p:cNvSpPr>
          <p:nvPr>
            <p:ph type="sldImg"/>
          </p:nvPr>
        </p:nvSpPr>
        <p:spPr>
          <a:ln/>
        </p:spPr>
      </p:sp>
      <p:sp>
        <p:nvSpPr>
          <p:cNvPr id="1894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532498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9046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225B940D-BDE6-48A0-A070-68F8B2898378}"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9046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904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875AC731-1ADE-45C3-8F95-40B855CEBF48}" type="slidenum">
              <a:rPr lang="en-AU" altLang="en-US">
                <a:latin typeface="Times New Roman" panose="02020603050405020304" pitchFamily="18" charset="0"/>
              </a:rPr>
              <a:pPr/>
              <a:t>49</a:t>
            </a:fld>
            <a:endParaRPr lang="en-AU" altLang="en-US">
              <a:latin typeface="Times New Roman" panose="02020603050405020304" pitchFamily="18" charset="0"/>
            </a:endParaRPr>
          </a:p>
        </p:txBody>
      </p:sp>
      <p:sp>
        <p:nvSpPr>
          <p:cNvPr id="190470" name="Rectangle 2"/>
          <p:cNvSpPr>
            <a:spLocks noGrp="1" noRot="1" noChangeAspect="1" noChangeArrowheads="1" noTextEdit="1"/>
          </p:cNvSpPr>
          <p:nvPr>
            <p:ph type="sldImg"/>
          </p:nvPr>
        </p:nvSpPr>
        <p:spPr>
          <a:ln/>
        </p:spPr>
      </p:sp>
      <p:sp>
        <p:nvSpPr>
          <p:cNvPr id="1904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670859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9149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F1FB2303-057F-4F61-B2AB-76A3B31C5130}"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9149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914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102DCE9E-FF8D-4E69-8472-D7CA9C8A05C9}" type="slidenum">
              <a:rPr lang="en-AU" altLang="en-US">
                <a:latin typeface="Times New Roman" panose="02020603050405020304" pitchFamily="18" charset="0"/>
              </a:rPr>
              <a:pPr/>
              <a:t>50</a:t>
            </a:fld>
            <a:endParaRPr lang="en-AU" altLang="en-US">
              <a:latin typeface="Times New Roman" panose="02020603050405020304" pitchFamily="18" charset="0"/>
            </a:endParaRPr>
          </a:p>
        </p:txBody>
      </p:sp>
      <p:sp>
        <p:nvSpPr>
          <p:cNvPr id="191494" name="Rectangle 2"/>
          <p:cNvSpPr>
            <a:spLocks noGrp="1" noRot="1" noChangeAspect="1" noChangeArrowheads="1" noTextEdit="1"/>
          </p:cNvSpPr>
          <p:nvPr>
            <p:ph type="sldImg"/>
          </p:nvPr>
        </p:nvSpPr>
        <p:spPr>
          <a:ln/>
        </p:spPr>
      </p:sp>
      <p:sp>
        <p:nvSpPr>
          <p:cNvPr id="1914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7854222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8534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3DB86B26-0C00-4A0D-BE54-616B2CC0CB4B}"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8534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853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8AA51B6F-05DE-44F7-BA89-7B295EE90E2C}" type="slidenum">
              <a:rPr lang="en-AU" altLang="en-US">
                <a:latin typeface="Times New Roman" panose="02020603050405020304" pitchFamily="18" charset="0"/>
              </a:rPr>
              <a:pPr/>
              <a:t>51</a:t>
            </a:fld>
            <a:endParaRPr lang="en-AU" altLang="en-US">
              <a:latin typeface="Times New Roman" panose="02020603050405020304" pitchFamily="18" charset="0"/>
            </a:endParaRPr>
          </a:p>
        </p:txBody>
      </p:sp>
      <p:sp>
        <p:nvSpPr>
          <p:cNvPr id="185350" name="Rectangle 2"/>
          <p:cNvSpPr>
            <a:spLocks noGrp="1" noRot="1" noChangeAspect="1" noChangeArrowheads="1" noTextEdit="1"/>
          </p:cNvSpPr>
          <p:nvPr>
            <p:ph type="sldImg"/>
          </p:nvPr>
        </p:nvSpPr>
        <p:spPr>
          <a:ln/>
        </p:spPr>
      </p:sp>
      <p:sp>
        <p:nvSpPr>
          <p:cNvPr id="1853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842641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8637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AC7FFAA0-A362-4A13-ADB2-9586638584A0}"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8637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863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858F4258-8ABF-4FD7-9855-6A2CDEBD77F8}" type="slidenum">
              <a:rPr lang="en-AU" altLang="en-US">
                <a:latin typeface="Times New Roman" panose="02020603050405020304" pitchFamily="18" charset="0"/>
              </a:rPr>
              <a:pPr/>
              <a:t>52</a:t>
            </a:fld>
            <a:endParaRPr lang="en-AU" altLang="en-US">
              <a:latin typeface="Times New Roman" panose="02020603050405020304" pitchFamily="18" charset="0"/>
            </a:endParaRPr>
          </a:p>
        </p:txBody>
      </p:sp>
      <p:sp>
        <p:nvSpPr>
          <p:cNvPr id="186374" name="Rectangle 2"/>
          <p:cNvSpPr>
            <a:spLocks noGrp="1" noRot="1" noChangeAspect="1" noChangeArrowheads="1" noTextEdit="1"/>
          </p:cNvSpPr>
          <p:nvPr>
            <p:ph type="sldImg"/>
          </p:nvPr>
        </p:nvSpPr>
        <p:spPr>
          <a:ln/>
        </p:spPr>
      </p:sp>
      <p:sp>
        <p:nvSpPr>
          <p:cNvPr id="1863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499014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8739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37550869-3D78-475C-8445-3B9E7B4B463C}"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8739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873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E82805C5-ACEA-411D-AC8F-0FCC7A49073C}" type="slidenum">
              <a:rPr lang="en-AU" altLang="en-US">
                <a:latin typeface="Times New Roman" panose="02020603050405020304" pitchFamily="18" charset="0"/>
              </a:rPr>
              <a:pPr/>
              <a:t>53</a:t>
            </a:fld>
            <a:endParaRPr lang="en-AU" altLang="en-US">
              <a:latin typeface="Times New Roman" panose="02020603050405020304" pitchFamily="18" charset="0"/>
            </a:endParaRPr>
          </a:p>
        </p:txBody>
      </p:sp>
      <p:sp>
        <p:nvSpPr>
          <p:cNvPr id="187398" name="Rectangle 2"/>
          <p:cNvSpPr>
            <a:spLocks noGrp="1" noRot="1" noChangeAspect="1" noChangeArrowheads="1" noTextEdit="1"/>
          </p:cNvSpPr>
          <p:nvPr>
            <p:ph type="sldImg"/>
          </p:nvPr>
        </p:nvSpPr>
        <p:spPr>
          <a:ln/>
        </p:spPr>
      </p:sp>
      <p:sp>
        <p:nvSpPr>
          <p:cNvPr id="1873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5252621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699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9DACBD21-A23C-4BE6-B022-87FAC052A125}"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699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699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1E11B89F-97A2-4A29-88ED-555CBB40754D}" type="slidenum">
              <a:rPr lang="en-AU" altLang="en-US">
                <a:latin typeface="Times New Roman" panose="02020603050405020304" pitchFamily="18" charset="0"/>
              </a:rPr>
              <a:pPr/>
              <a:t>54</a:t>
            </a:fld>
            <a:endParaRPr lang="en-AU" altLang="en-US">
              <a:latin typeface="Times New Roman" panose="02020603050405020304" pitchFamily="18" charset="0"/>
            </a:endParaRPr>
          </a:p>
        </p:txBody>
      </p:sp>
      <p:sp>
        <p:nvSpPr>
          <p:cNvPr id="169990" name="Rectangle 2"/>
          <p:cNvSpPr>
            <a:spLocks noGrp="1" noRot="1" noChangeAspect="1" noChangeArrowheads="1" noTextEdit="1"/>
          </p:cNvSpPr>
          <p:nvPr>
            <p:ph type="sldImg"/>
          </p:nvPr>
        </p:nvSpPr>
        <p:spPr>
          <a:ln/>
        </p:spPr>
      </p:sp>
      <p:sp>
        <p:nvSpPr>
          <p:cNvPr id="1699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4906281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710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CEF028F5-BCF4-420D-8C1F-FD50C7EA5151}"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710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710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C3FC0926-0AAF-4E14-A59F-79D38BA576D5}" type="slidenum">
              <a:rPr lang="en-AU" altLang="en-US">
                <a:latin typeface="Times New Roman" panose="02020603050405020304" pitchFamily="18" charset="0"/>
              </a:rPr>
              <a:pPr/>
              <a:t>55</a:t>
            </a:fld>
            <a:endParaRPr lang="en-AU" altLang="en-US">
              <a:latin typeface="Times New Roman" panose="02020603050405020304" pitchFamily="18" charset="0"/>
            </a:endParaRPr>
          </a:p>
        </p:txBody>
      </p:sp>
      <p:sp>
        <p:nvSpPr>
          <p:cNvPr id="171014" name="Rectangle 2"/>
          <p:cNvSpPr>
            <a:spLocks noGrp="1" noRot="1" noChangeAspect="1" noChangeArrowheads="1" noTextEdit="1"/>
          </p:cNvSpPr>
          <p:nvPr>
            <p:ph type="sldImg"/>
          </p:nvPr>
        </p:nvSpPr>
        <p:spPr>
          <a:ln/>
        </p:spPr>
      </p:sp>
      <p:sp>
        <p:nvSpPr>
          <p:cNvPr id="1710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46874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1571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CF73544B-6A64-4981-8B78-3EBCDD563B5C}"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1571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157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3A86B5D5-36A7-4251-A2B4-34AC453EAC95}" type="slidenum">
              <a:rPr lang="en-AU" altLang="en-US">
                <a:latin typeface="Times New Roman" panose="02020603050405020304" pitchFamily="18" charset="0"/>
              </a:rPr>
              <a:pPr/>
              <a:t>7</a:t>
            </a:fld>
            <a:endParaRPr lang="en-AU" altLang="en-US">
              <a:latin typeface="Times New Roman" panose="02020603050405020304" pitchFamily="18" charset="0"/>
            </a:endParaRPr>
          </a:p>
        </p:txBody>
      </p:sp>
      <p:sp>
        <p:nvSpPr>
          <p:cNvPr id="115718" name="Rectangle 2"/>
          <p:cNvSpPr>
            <a:spLocks noGrp="1" noRot="1" noChangeAspect="1" noChangeArrowheads="1" noTextEdit="1"/>
          </p:cNvSpPr>
          <p:nvPr>
            <p:ph type="sldImg"/>
          </p:nvPr>
        </p:nvSpPr>
        <p:spPr>
          <a:ln/>
        </p:spPr>
      </p:sp>
      <p:sp>
        <p:nvSpPr>
          <p:cNvPr id="1157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189694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720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05DBCB8B-ADB6-49A4-9BA6-8428C58853CE}"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7203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720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F649D93C-6226-4213-B590-EC5B0CA05C13}" type="slidenum">
              <a:rPr lang="en-AU" altLang="en-US">
                <a:latin typeface="Times New Roman" panose="02020603050405020304" pitchFamily="18" charset="0"/>
              </a:rPr>
              <a:pPr/>
              <a:t>56</a:t>
            </a:fld>
            <a:endParaRPr lang="en-AU" altLang="en-US">
              <a:latin typeface="Times New Roman" panose="02020603050405020304" pitchFamily="18" charset="0"/>
            </a:endParaRPr>
          </a:p>
        </p:txBody>
      </p:sp>
      <p:sp>
        <p:nvSpPr>
          <p:cNvPr id="172038" name="Rectangle 2"/>
          <p:cNvSpPr>
            <a:spLocks noGrp="1" noRot="1" noChangeAspect="1" noChangeArrowheads="1" noTextEdit="1"/>
          </p:cNvSpPr>
          <p:nvPr>
            <p:ph type="sldImg"/>
          </p:nvPr>
        </p:nvSpPr>
        <p:spPr>
          <a:ln/>
        </p:spPr>
      </p:sp>
      <p:sp>
        <p:nvSpPr>
          <p:cNvPr id="1720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759509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730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B91961AA-8FCD-4758-B972-C001AF63B489}"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7306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730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0D2F6ABD-7ECC-4F6D-9365-632467949025}" type="slidenum">
              <a:rPr lang="en-AU" altLang="en-US">
                <a:latin typeface="Times New Roman" panose="02020603050405020304" pitchFamily="18" charset="0"/>
              </a:rPr>
              <a:pPr/>
              <a:t>57</a:t>
            </a:fld>
            <a:endParaRPr lang="en-AU" altLang="en-US">
              <a:latin typeface="Times New Roman" panose="02020603050405020304" pitchFamily="18" charset="0"/>
            </a:endParaRPr>
          </a:p>
        </p:txBody>
      </p:sp>
      <p:sp>
        <p:nvSpPr>
          <p:cNvPr id="173062" name="Rectangle 2"/>
          <p:cNvSpPr>
            <a:spLocks noGrp="1" noRot="1" noChangeAspect="1" noChangeArrowheads="1" noTextEdit="1"/>
          </p:cNvSpPr>
          <p:nvPr>
            <p:ph type="sldImg"/>
          </p:nvPr>
        </p:nvSpPr>
        <p:spPr>
          <a:ln/>
        </p:spPr>
      </p:sp>
      <p:sp>
        <p:nvSpPr>
          <p:cNvPr id="1730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0469153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740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A5B5173B-AC7C-4A1B-8A99-2BCEB813DBFB}"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7408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740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D34E0671-3CD6-4BE6-A237-FE429436DBCE}" type="slidenum">
              <a:rPr lang="en-AU" altLang="en-US">
                <a:latin typeface="Times New Roman" panose="02020603050405020304" pitchFamily="18" charset="0"/>
              </a:rPr>
              <a:pPr/>
              <a:t>58</a:t>
            </a:fld>
            <a:endParaRPr lang="en-AU" altLang="en-US">
              <a:latin typeface="Times New Roman" panose="02020603050405020304" pitchFamily="18" charset="0"/>
            </a:endParaRPr>
          </a:p>
        </p:txBody>
      </p:sp>
      <p:sp>
        <p:nvSpPr>
          <p:cNvPr id="174086" name="Rectangle 2"/>
          <p:cNvSpPr>
            <a:spLocks noGrp="1" noRot="1" noChangeAspect="1" noChangeArrowheads="1" noTextEdit="1"/>
          </p:cNvSpPr>
          <p:nvPr>
            <p:ph type="sldImg"/>
          </p:nvPr>
        </p:nvSpPr>
        <p:spPr>
          <a:ln/>
        </p:spPr>
      </p:sp>
      <p:sp>
        <p:nvSpPr>
          <p:cNvPr id="1740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175755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751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ECB21EC1-5E17-4AAF-85EE-9757CA62B796}"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7510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751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CA93661F-3EB9-4DE1-87EC-6FA37F43B985}" type="slidenum">
              <a:rPr lang="en-AU" altLang="en-US">
                <a:latin typeface="Times New Roman" panose="02020603050405020304" pitchFamily="18" charset="0"/>
              </a:rPr>
              <a:pPr/>
              <a:t>59</a:t>
            </a:fld>
            <a:endParaRPr lang="en-AU" altLang="en-US">
              <a:latin typeface="Times New Roman" panose="02020603050405020304" pitchFamily="18" charset="0"/>
            </a:endParaRPr>
          </a:p>
        </p:txBody>
      </p:sp>
      <p:sp>
        <p:nvSpPr>
          <p:cNvPr id="175110" name="Rectangle 2"/>
          <p:cNvSpPr>
            <a:spLocks noGrp="1" noRot="1" noChangeAspect="1" noChangeArrowheads="1" noTextEdit="1"/>
          </p:cNvSpPr>
          <p:nvPr>
            <p:ph type="sldImg"/>
          </p:nvPr>
        </p:nvSpPr>
        <p:spPr>
          <a:ln/>
        </p:spPr>
      </p:sp>
      <p:sp>
        <p:nvSpPr>
          <p:cNvPr id="1751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6001414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761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18F1C084-E036-42F5-B23B-6D906FFA662D}"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7613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761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622B5AD9-6208-42D4-986F-025ACBE669E2}" type="slidenum">
              <a:rPr lang="en-AU" altLang="en-US">
                <a:latin typeface="Times New Roman" panose="02020603050405020304" pitchFamily="18" charset="0"/>
              </a:rPr>
              <a:pPr/>
              <a:t>60</a:t>
            </a:fld>
            <a:endParaRPr lang="en-AU" altLang="en-US">
              <a:latin typeface="Times New Roman" panose="02020603050405020304" pitchFamily="18" charset="0"/>
            </a:endParaRPr>
          </a:p>
        </p:txBody>
      </p:sp>
      <p:sp>
        <p:nvSpPr>
          <p:cNvPr id="176134" name="Rectangle 2"/>
          <p:cNvSpPr>
            <a:spLocks noGrp="1" noRot="1" noChangeAspect="1" noChangeArrowheads="1" noTextEdit="1"/>
          </p:cNvSpPr>
          <p:nvPr>
            <p:ph type="sldImg"/>
          </p:nvPr>
        </p:nvSpPr>
        <p:spPr>
          <a:ln/>
        </p:spPr>
      </p:sp>
      <p:sp>
        <p:nvSpPr>
          <p:cNvPr id="1761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235576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771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11D9B6D6-FFAF-483B-B715-95EA002D1A5D}"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771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771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D6A4D363-D512-4CA0-990A-15F10EEB0428}" type="slidenum">
              <a:rPr lang="en-AU" altLang="en-US">
                <a:latin typeface="Times New Roman" panose="02020603050405020304" pitchFamily="18" charset="0"/>
              </a:rPr>
              <a:pPr/>
              <a:t>61</a:t>
            </a:fld>
            <a:endParaRPr lang="en-AU" altLang="en-US">
              <a:latin typeface="Times New Roman" panose="02020603050405020304" pitchFamily="18" charset="0"/>
            </a:endParaRPr>
          </a:p>
        </p:txBody>
      </p:sp>
      <p:sp>
        <p:nvSpPr>
          <p:cNvPr id="177158" name="Rectangle 2"/>
          <p:cNvSpPr>
            <a:spLocks noGrp="1" noRot="1" noChangeAspect="1" noChangeArrowheads="1" noTextEdit="1"/>
          </p:cNvSpPr>
          <p:nvPr>
            <p:ph type="sldImg"/>
          </p:nvPr>
        </p:nvSpPr>
        <p:spPr>
          <a:ln/>
        </p:spPr>
      </p:sp>
      <p:sp>
        <p:nvSpPr>
          <p:cNvPr id="1771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459386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781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0886BF61-5442-4891-954F-CCE667869B01}"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7818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781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899949CE-F955-44D4-A6EF-9A4CA805D28B}" type="slidenum">
              <a:rPr lang="en-AU" altLang="en-US">
                <a:latin typeface="Times New Roman" panose="02020603050405020304" pitchFamily="18" charset="0"/>
              </a:rPr>
              <a:pPr/>
              <a:t>62</a:t>
            </a:fld>
            <a:endParaRPr lang="en-AU" altLang="en-US">
              <a:latin typeface="Times New Roman" panose="02020603050405020304" pitchFamily="18" charset="0"/>
            </a:endParaRPr>
          </a:p>
        </p:txBody>
      </p:sp>
      <p:sp>
        <p:nvSpPr>
          <p:cNvPr id="178182" name="Rectangle 2"/>
          <p:cNvSpPr>
            <a:spLocks noGrp="1" noRot="1" noChangeAspect="1" noChangeArrowheads="1" noTextEdit="1"/>
          </p:cNvSpPr>
          <p:nvPr>
            <p:ph type="sldImg"/>
          </p:nvPr>
        </p:nvSpPr>
        <p:spPr>
          <a:ln/>
        </p:spPr>
      </p:sp>
      <p:sp>
        <p:nvSpPr>
          <p:cNvPr id="1781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561227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792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D8C5C473-7085-46D2-9205-7C322D7E77FB}"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7920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792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807ABA03-2EB7-4A5E-8890-E5E3BA314C49}" type="slidenum">
              <a:rPr lang="en-AU" altLang="en-US">
                <a:latin typeface="Times New Roman" panose="02020603050405020304" pitchFamily="18" charset="0"/>
              </a:rPr>
              <a:pPr/>
              <a:t>63</a:t>
            </a:fld>
            <a:endParaRPr lang="en-AU" altLang="en-US">
              <a:latin typeface="Times New Roman" panose="02020603050405020304" pitchFamily="18" charset="0"/>
            </a:endParaRPr>
          </a:p>
        </p:txBody>
      </p:sp>
      <p:sp>
        <p:nvSpPr>
          <p:cNvPr id="179206" name="Rectangle 2"/>
          <p:cNvSpPr>
            <a:spLocks noGrp="1" noRot="1" noChangeAspect="1" noChangeArrowheads="1" noTextEdit="1"/>
          </p:cNvSpPr>
          <p:nvPr>
            <p:ph type="sldImg"/>
          </p:nvPr>
        </p:nvSpPr>
        <p:spPr>
          <a:ln/>
        </p:spPr>
      </p:sp>
      <p:sp>
        <p:nvSpPr>
          <p:cNvPr id="1792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481723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8022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D033EF00-C8F8-4D58-B30D-07360211E2A3}"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8022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802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A13A7AF0-8FAB-4A35-908B-251C88D0F3C5}" type="slidenum">
              <a:rPr lang="en-AU" altLang="en-US">
                <a:latin typeface="Times New Roman" panose="02020603050405020304" pitchFamily="18" charset="0"/>
              </a:rPr>
              <a:pPr/>
              <a:t>64</a:t>
            </a:fld>
            <a:endParaRPr lang="en-AU" altLang="en-US">
              <a:latin typeface="Times New Roman" panose="02020603050405020304" pitchFamily="18" charset="0"/>
            </a:endParaRPr>
          </a:p>
        </p:txBody>
      </p:sp>
      <p:sp>
        <p:nvSpPr>
          <p:cNvPr id="180230" name="Rectangle 2"/>
          <p:cNvSpPr>
            <a:spLocks noGrp="1" noRot="1" noChangeAspect="1" noChangeArrowheads="1" noTextEdit="1"/>
          </p:cNvSpPr>
          <p:nvPr>
            <p:ph type="sldImg"/>
          </p:nvPr>
        </p:nvSpPr>
        <p:spPr>
          <a:ln/>
        </p:spPr>
      </p:sp>
      <p:sp>
        <p:nvSpPr>
          <p:cNvPr id="1802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0643636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8125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B9468190-F0AC-49FC-B727-07281E82F066}"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8125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812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CA251FA9-BA02-46DC-BC19-FAE8FF497B29}" type="slidenum">
              <a:rPr lang="en-AU" altLang="en-US">
                <a:latin typeface="Times New Roman" panose="02020603050405020304" pitchFamily="18" charset="0"/>
              </a:rPr>
              <a:pPr/>
              <a:t>65</a:t>
            </a:fld>
            <a:endParaRPr lang="en-AU" altLang="en-US">
              <a:latin typeface="Times New Roman" panose="02020603050405020304" pitchFamily="18" charset="0"/>
            </a:endParaRPr>
          </a:p>
        </p:txBody>
      </p:sp>
      <p:sp>
        <p:nvSpPr>
          <p:cNvPr id="181254" name="Rectangle 2"/>
          <p:cNvSpPr>
            <a:spLocks noGrp="1" noRot="1" noChangeAspect="1" noChangeArrowheads="1" noTextEdit="1"/>
          </p:cNvSpPr>
          <p:nvPr>
            <p:ph type="sldImg"/>
          </p:nvPr>
        </p:nvSpPr>
        <p:spPr>
          <a:ln/>
        </p:spPr>
      </p:sp>
      <p:sp>
        <p:nvSpPr>
          <p:cNvPr id="1812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54247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1673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CDFA80B8-2AFA-4BA9-80EF-40AA4BFD1BA9}"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1674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167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5AB22D4D-03CC-4944-A672-F3D770B54FDD}" type="slidenum">
              <a:rPr lang="en-AU" altLang="en-US">
                <a:latin typeface="Times New Roman" panose="02020603050405020304" pitchFamily="18" charset="0"/>
              </a:rPr>
              <a:pPr/>
              <a:t>10</a:t>
            </a:fld>
            <a:endParaRPr lang="en-AU" altLang="en-US">
              <a:latin typeface="Times New Roman" panose="02020603050405020304" pitchFamily="18" charset="0"/>
            </a:endParaRPr>
          </a:p>
        </p:txBody>
      </p:sp>
      <p:sp>
        <p:nvSpPr>
          <p:cNvPr id="116742" name="Rectangle 2"/>
          <p:cNvSpPr>
            <a:spLocks noGrp="1" noRot="1" noChangeAspect="1" noChangeArrowheads="1" noTextEdit="1"/>
          </p:cNvSpPr>
          <p:nvPr>
            <p:ph type="sldImg"/>
          </p:nvPr>
        </p:nvSpPr>
        <p:spPr>
          <a:ln/>
        </p:spPr>
      </p:sp>
      <p:sp>
        <p:nvSpPr>
          <p:cNvPr id="1167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246955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8227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4A50C28A-869E-4064-AF9C-499C58E2BD4D}"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8227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822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339AF4A4-1A6A-4C1A-873F-A2FDD96E14B1}" type="slidenum">
              <a:rPr lang="en-AU" altLang="en-US">
                <a:latin typeface="Times New Roman" panose="02020603050405020304" pitchFamily="18" charset="0"/>
              </a:rPr>
              <a:pPr/>
              <a:t>66</a:t>
            </a:fld>
            <a:endParaRPr lang="en-AU" altLang="en-US">
              <a:latin typeface="Times New Roman" panose="02020603050405020304" pitchFamily="18" charset="0"/>
            </a:endParaRPr>
          </a:p>
        </p:txBody>
      </p:sp>
      <p:sp>
        <p:nvSpPr>
          <p:cNvPr id="182278" name="Rectangle 2"/>
          <p:cNvSpPr>
            <a:spLocks noGrp="1" noRot="1" noChangeAspect="1" noChangeArrowheads="1" noTextEdit="1"/>
          </p:cNvSpPr>
          <p:nvPr>
            <p:ph type="sldImg"/>
          </p:nvPr>
        </p:nvSpPr>
        <p:spPr>
          <a:ln/>
        </p:spPr>
      </p:sp>
      <p:sp>
        <p:nvSpPr>
          <p:cNvPr id="1822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095260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20685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A17B8E61-B3D3-4EBD-8007-ACB976257176}"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20685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2068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ADF0E682-A297-475E-81E6-3E5D363AB5CD}" type="slidenum">
              <a:rPr lang="en-AU" altLang="en-US">
                <a:latin typeface="Times New Roman" panose="02020603050405020304" pitchFamily="18" charset="0"/>
              </a:rPr>
              <a:pPr/>
              <a:t>67</a:t>
            </a:fld>
            <a:endParaRPr lang="en-AU" altLang="en-US">
              <a:latin typeface="Times New Roman" panose="02020603050405020304" pitchFamily="18" charset="0"/>
            </a:endParaRPr>
          </a:p>
        </p:txBody>
      </p:sp>
      <p:sp>
        <p:nvSpPr>
          <p:cNvPr id="206854" name="Rectangle 2"/>
          <p:cNvSpPr>
            <a:spLocks noGrp="1" noRot="1" noChangeAspect="1" noChangeArrowheads="1" noTextEdit="1"/>
          </p:cNvSpPr>
          <p:nvPr>
            <p:ph type="sldImg"/>
          </p:nvPr>
        </p:nvSpPr>
        <p:spPr>
          <a:ln/>
        </p:spPr>
      </p:sp>
      <p:sp>
        <p:nvSpPr>
          <p:cNvPr id="2068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78637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1776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DC25D6F2-32D8-41A5-A8D4-330529486DA9}"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1776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177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A0E5B07D-C679-41EC-81C8-6BE7852EE9D0}" type="slidenum">
              <a:rPr lang="en-AU" altLang="en-US">
                <a:latin typeface="Times New Roman" panose="02020603050405020304" pitchFamily="18" charset="0"/>
              </a:rPr>
              <a:pPr/>
              <a:t>11</a:t>
            </a:fld>
            <a:endParaRPr lang="en-AU" altLang="en-US">
              <a:latin typeface="Times New Roman" panose="02020603050405020304" pitchFamily="18" charset="0"/>
            </a:endParaRPr>
          </a:p>
        </p:txBody>
      </p:sp>
      <p:sp>
        <p:nvSpPr>
          <p:cNvPr id="117766" name="Rectangle 2"/>
          <p:cNvSpPr>
            <a:spLocks noGrp="1" noRot="1" noChangeAspect="1" noChangeArrowheads="1" noTextEdit="1"/>
          </p:cNvSpPr>
          <p:nvPr>
            <p:ph type="sldImg"/>
          </p:nvPr>
        </p:nvSpPr>
        <p:spPr>
          <a:ln/>
        </p:spPr>
      </p:sp>
      <p:sp>
        <p:nvSpPr>
          <p:cNvPr id="1177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90590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187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9DE0628F-D5CD-46A8-A317-63E9B8590D48}"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187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187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C840E171-62C6-43FB-8DAD-98DE7FB5DDE5}" type="slidenum">
              <a:rPr lang="en-AU" altLang="en-US">
                <a:latin typeface="Times New Roman" panose="02020603050405020304" pitchFamily="18" charset="0"/>
              </a:rPr>
              <a:pPr/>
              <a:t>13</a:t>
            </a:fld>
            <a:endParaRPr lang="en-AU" altLang="en-US">
              <a:latin typeface="Times New Roman" panose="02020603050405020304" pitchFamily="18" charset="0"/>
            </a:endParaRPr>
          </a:p>
        </p:txBody>
      </p:sp>
      <p:sp>
        <p:nvSpPr>
          <p:cNvPr id="118790" name="Rectangle 2"/>
          <p:cNvSpPr>
            <a:spLocks noGrp="1" noRot="1" noChangeAspect="1" noChangeArrowheads="1" noTextEdit="1"/>
          </p:cNvSpPr>
          <p:nvPr>
            <p:ph type="sldImg"/>
          </p:nvPr>
        </p:nvSpPr>
        <p:spPr>
          <a:ln/>
        </p:spPr>
      </p:sp>
      <p:sp>
        <p:nvSpPr>
          <p:cNvPr id="1187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88637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198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52AF85CC-B86F-46E0-9C25-8C8E642D2374}" type="datetime3">
              <a:rPr lang="en-AU" altLang="en-US" smtClean="0">
                <a:latin typeface="Times New Roman" panose="02020603050405020304" pitchFamily="18" charset="0"/>
              </a:rPr>
              <a:pPr/>
              <a:t>24 November, 2014</a:t>
            </a:fld>
            <a:endParaRPr lang="en-AU" altLang="en-US" smtClean="0">
              <a:latin typeface="Times New Roman" panose="02020603050405020304" pitchFamily="18" charset="0"/>
            </a:endParaRPr>
          </a:p>
        </p:txBody>
      </p:sp>
      <p:sp>
        <p:nvSpPr>
          <p:cNvPr id="1198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6 — Storage and Other I/O Topics</a:t>
            </a:r>
          </a:p>
        </p:txBody>
      </p:sp>
      <p:sp>
        <p:nvSpPr>
          <p:cNvPr id="1198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33E827B9-B5FD-4AE7-8C1D-81AEE86E63BD}" type="slidenum">
              <a:rPr lang="en-AU" altLang="en-US">
                <a:latin typeface="Times New Roman" panose="02020603050405020304" pitchFamily="18" charset="0"/>
              </a:rPr>
              <a:pPr/>
              <a:t>14</a:t>
            </a:fld>
            <a:endParaRPr lang="en-AU" altLang="en-US">
              <a:latin typeface="Times New Roman" panose="02020603050405020304" pitchFamily="18" charset="0"/>
            </a:endParaRPr>
          </a:p>
        </p:txBody>
      </p:sp>
      <p:sp>
        <p:nvSpPr>
          <p:cNvPr id="119814" name="Rectangle 2"/>
          <p:cNvSpPr>
            <a:spLocks noGrp="1" noRot="1" noChangeAspect="1" noChangeArrowheads="1" noTextEdit="1"/>
          </p:cNvSpPr>
          <p:nvPr>
            <p:ph type="sldImg"/>
          </p:nvPr>
        </p:nvSpPr>
        <p:spPr>
          <a:ln/>
        </p:spPr>
      </p:sp>
      <p:sp>
        <p:nvSpPr>
          <p:cNvPr id="1198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00143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152400" y="3124200"/>
            <a:ext cx="5715000" cy="304800"/>
          </a:xfrm>
          <a:prstGeom prst="rect">
            <a:avLst/>
          </a:prstGeom>
          <a:solidFill>
            <a:srgbClr val="990033"/>
          </a:solidFill>
          <a:ln w="19050">
            <a:solidFill>
              <a:schemeClr val="tx1"/>
            </a:solidFill>
            <a:miter lim="800000"/>
            <a:headEnd/>
            <a:tailEnd/>
          </a:ln>
          <a:effectLst/>
        </p:spPr>
        <p:txBody>
          <a:bodyPr wrap="none" anchor="ctr"/>
          <a:lstStyle/>
          <a:p>
            <a:pPr>
              <a:defRPr/>
            </a:pPr>
            <a:endParaRPr lang="en-US">
              <a:latin typeface="Arial" charset="0"/>
            </a:endParaRPr>
          </a:p>
        </p:txBody>
      </p:sp>
      <p:sp>
        <p:nvSpPr>
          <p:cNvPr id="5" name="Rectangle 4"/>
          <p:cNvSpPr>
            <a:spLocks noChangeArrowheads="1"/>
          </p:cNvSpPr>
          <p:nvPr/>
        </p:nvSpPr>
        <p:spPr bwMode="auto">
          <a:xfrm>
            <a:off x="1600200" y="4800600"/>
            <a:ext cx="7391400" cy="304800"/>
          </a:xfrm>
          <a:prstGeom prst="rect">
            <a:avLst/>
          </a:prstGeom>
          <a:solidFill>
            <a:srgbClr val="990033"/>
          </a:solidFill>
          <a:ln w="19050">
            <a:solidFill>
              <a:schemeClr val="tx1"/>
            </a:solidFill>
            <a:miter lim="800000"/>
            <a:headEnd/>
            <a:tailEnd/>
          </a:ln>
          <a:effectLst/>
        </p:spPr>
        <p:txBody>
          <a:bodyPr wrap="none" anchor="ctr"/>
          <a:lstStyle/>
          <a:p>
            <a:pPr>
              <a:defRPr/>
            </a:pPr>
            <a:endParaRPr lang="en-US">
              <a:latin typeface="Arial" charset="0"/>
            </a:endParaRPr>
          </a:p>
        </p:txBody>
      </p:sp>
      <p:pic>
        <p:nvPicPr>
          <p:cNvPr id="6" name="Picture 10" descr="us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172200"/>
            <a:ext cx="2895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2286000"/>
            <a:ext cx="7772400" cy="609600"/>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1371600" y="4114800"/>
            <a:ext cx="6400800" cy="4572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4244960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ltLang="en-US"/>
              <a:t>CSCE 212 </a:t>
            </a:r>
            <a:fld id="{DBCC991E-C9BE-44AA-8B5E-008E81F352A0}" type="slidenum">
              <a:rPr lang="en-US" altLang="en-US" i="0">
                <a:solidFill>
                  <a:schemeClr val="tx1"/>
                </a:solidFill>
              </a:rPr>
              <a:pPr/>
              <a:t>‹#›</a:t>
            </a:fld>
            <a:endParaRPr lang="en-US" altLang="en-US" i="0">
              <a:solidFill>
                <a:schemeClr val="tx1"/>
              </a:solidFill>
            </a:endParaRPr>
          </a:p>
        </p:txBody>
      </p:sp>
    </p:spTree>
    <p:extLst>
      <p:ext uri="{BB962C8B-B14F-4D97-AF65-F5344CB8AC3E}">
        <p14:creationId xmlns:p14="http://schemas.microsoft.com/office/powerpoint/2010/main" val="3126966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ltLang="en-US"/>
              <a:t>CSCE 212 </a:t>
            </a:r>
            <a:fld id="{58416867-4096-41FF-9379-12FAFA68E000}" type="slidenum">
              <a:rPr lang="en-US" altLang="en-US" i="0">
                <a:solidFill>
                  <a:schemeClr val="tx1"/>
                </a:solidFill>
              </a:rPr>
              <a:pPr/>
              <a:t>‹#›</a:t>
            </a:fld>
            <a:endParaRPr lang="en-US" altLang="en-US" i="0">
              <a:solidFill>
                <a:schemeClr val="tx1"/>
              </a:solidFill>
            </a:endParaRPr>
          </a:p>
        </p:txBody>
      </p:sp>
    </p:spTree>
    <p:extLst>
      <p:ext uri="{BB962C8B-B14F-4D97-AF65-F5344CB8AC3E}">
        <p14:creationId xmlns:p14="http://schemas.microsoft.com/office/powerpoint/2010/main" val="1528080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921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38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altLang="en-US"/>
              <a:t>CSCE 212 </a:t>
            </a:r>
            <a:fld id="{28EC1511-53D6-4255-BB13-6B75C5A066FC}" type="slidenum">
              <a:rPr lang="en-US" altLang="en-US" i="0">
                <a:solidFill>
                  <a:schemeClr val="tx1"/>
                </a:solidFill>
              </a:rPr>
              <a:pPr/>
              <a:t>‹#›</a:t>
            </a:fld>
            <a:endParaRPr lang="en-US" altLang="en-US" i="0">
              <a:solidFill>
                <a:schemeClr val="tx1"/>
              </a:solidFill>
            </a:endParaRPr>
          </a:p>
        </p:txBody>
      </p:sp>
    </p:spTree>
    <p:extLst>
      <p:ext uri="{BB962C8B-B14F-4D97-AF65-F5344CB8AC3E}">
        <p14:creationId xmlns:p14="http://schemas.microsoft.com/office/powerpoint/2010/main" val="3177039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457200"/>
            <a:ext cx="8229600" cy="792163"/>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371600"/>
            <a:ext cx="40386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71600"/>
            <a:ext cx="40386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771900"/>
            <a:ext cx="40386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771900"/>
            <a:ext cx="40386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altLang="en-US"/>
              <a:t>CSCE 212 </a:t>
            </a:r>
            <a:fld id="{A313AB80-B48E-4D59-B3F0-C6060306B2BE}" type="slidenum">
              <a:rPr lang="en-US" altLang="en-US" i="0">
                <a:solidFill>
                  <a:schemeClr val="tx1"/>
                </a:solidFill>
              </a:rPr>
              <a:pPr/>
              <a:t>‹#›</a:t>
            </a:fld>
            <a:endParaRPr lang="en-US" altLang="en-US" i="0">
              <a:solidFill>
                <a:schemeClr val="tx1"/>
              </a:solidFill>
            </a:endParaRPr>
          </a:p>
        </p:txBody>
      </p:sp>
    </p:spTree>
    <p:extLst>
      <p:ext uri="{BB962C8B-B14F-4D97-AF65-F5344CB8AC3E}">
        <p14:creationId xmlns:p14="http://schemas.microsoft.com/office/powerpoint/2010/main" val="2254637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4213" y="146050"/>
            <a:ext cx="8259762"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4213" y="1125538"/>
            <a:ext cx="4059237" cy="5111750"/>
          </a:xfrm>
        </p:spPr>
        <p:txBody>
          <a:bodyPr/>
          <a:lstStyle/>
          <a:p>
            <a:pPr lvl="0"/>
            <a:endParaRPr lang="en-US" noProof="0" smtClean="0"/>
          </a:p>
        </p:txBody>
      </p:sp>
      <p:sp>
        <p:nvSpPr>
          <p:cNvPr id="4" name="Text Placeholder 3"/>
          <p:cNvSpPr>
            <a:spLocks noGrp="1"/>
          </p:cNvSpPr>
          <p:nvPr>
            <p:ph type="body" sz="half" idx="2"/>
          </p:nvPr>
        </p:nvSpPr>
        <p:spPr>
          <a:xfrm>
            <a:off x="4895850" y="1125538"/>
            <a:ext cx="4059238"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ftr" sz="quarter" idx="10"/>
          </p:nvPr>
        </p:nvSpPr>
        <p:spPr>
          <a:xfrm>
            <a:off x="1692275" y="6381750"/>
            <a:ext cx="7272338" cy="358775"/>
          </a:xfrm>
          <a:prstGeom prst="rect">
            <a:avLst/>
          </a:prstGeom>
          <a:ln/>
        </p:spPr>
        <p:txBody>
          <a:bodyPr/>
          <a:lstStyle>
            <a:lvl1pPr>
              <a:defRPr/>
            </a:lvl1pPr>
          </a:lstStyle>
          <a:p>
            <a:r>
              <a:rPr lang="en-AU" altLang="en-US"/>
              <a:t>Chapter 5 — Large and Fast: Exploiting Memory Hierarchy — </a:t>
            </a:r>
            <a:fld id="{9E8FCA81-0B5F-4238-B611-2DE9BC7A815B}" type="slidenum">
              <a:rPr lang="en-AU" altLang="en-US"/>
              <a:pPr/>
              <a:t>‹#›</a:t>
            </a:fld>
            <a:endParaRPr lang="en-AU" altLang="en-US"/>
          </a:p>
        </p:txBody>
      </p:sp>
    </p:spTree>
    <p:extLst>
      <p:ext uri="{BB962C8B-B14F-4D97-AF65-F5344CB8AC3E}">
        <p14:creationId xmlns:p14="http://schemas.microsoft.com/office/powerpoint/2010/main" val="3244361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ltLang="en-US"/>
              <a:t>CSCE 212 </a:t>
            </a:r>
            <a:fld id="{FF195784-B92F-4450-B323-FDE67F263656}" type="slidenum">
              <a:rPr lang="en-US" altLang="en-US" i="0">
                <a:solidFill>
                  <a:schemeClr val="tx1"/>
                </a:solidFill>
              </a:rPr>
              <a:pPr/>
              <a:t>‹#›</a:t>
            </a:fld>
            <a:endParaRPr lang="en-US" altLang="en-US" i="0">
              <a:solidFill>
                <a:schemeClr val="tx1"/>
              </a:solidFill>
            </a:endParaRPr>
          </a:p>
        </p:txBody>
      </p:sp>
    </p:spTree>
    <p:extLst>
      <p:ext uri="{BB962C8B-B14F-4D97-AF65-F5344CB8AC3E}">
        <p14:creationId xmlns:p14="http://schemas.microsoft.com/office/powerpoint/2010/main" val="3650810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ltLang="en-US"/>
              <a:t>CSCE 212 </a:t>
            </a:r>
            <a:fld id="{815E74CA-EB86-4841-9BDF-6D28D34B0E22}" type="slidenum">
              <a:rPr lang="en-US" altLang="en-US" i="0">
                <a:solidFill>
                  <a:schemeClr val="tx1"/>
                </a:solidFill>
              </a:rPr>
              <a:pPr/>
              <a:t>‹#›</a:t>
            </a:fld>
            <a:endParaRPr lang="en-US" altLang="en-US" i="0">
              <a:solidFill>
                <a:schemeClr val="tx1"/>
              </a:solidFill>
            </a:endParaRPr>
          </a:p>
        </p:txBody>
      </p:sp>
    </p:spTree>
    <p:extLst>
      <p:ext uri="{BB962C8B-B14F-4D97-AF65-F5344CB8AC3E}">
        <p14:creationId xmlns:p14="http://schemas.microsoft.com/office/powerpoint/2010/main" val="130663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altLang="en-US"/>
              <a:t>CSCE 212 </a:t>
            </a:r>
            <a:fld id="{2AEEFA91-88FB-420B-9D39-B598B7D5B029}" type="slidenum">
              <a:rPr lang="en-US" altLang="en-US" i="0">
                <a:solidFill>
                  <a:schemeClr val="tx1"/>
                </a:solidFill>
              </a:rPr>
              <a:pPr/>
              <a:t>‹#›</a:t>
            </a:fld>
            <a:endParaRPr lang="en-US" altLang="en-US" i="0">
              <a:solidFill>
                <a:schemeClr val="tx1"/>
              </a:solidFill>
            </a:endParaRPr>
          </a:p>
        </p:txBody>
      </p:sp>
    </p:spTree>
    <p:extLst>
      <p:ext uri="{BB962C8B-B14F-4D97-AF65-F5344CB8AC3E}">
        <p14:creationId xmlns:p14="http://schemas.microsoft.com/office/powerpoint/2010/main" val="1522705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altLang="en-US"/>
              <a:t>CSCE 212 </a:t>
            </a:r>
            <a:fld id="{57EF7C83-8AE0-4E23-9B2B-83BFCC6B7887}" type="slidenum">
              <a:rPr lang="en-US" altLang="en-US" i="0">
                <a:solidFill>
                  <a:schemeClr val="tx1"/>
                </a:solidFill>
              </a:rPr>
              <a:pPr/>
              <a:t>‹#›</a:t>
            </a:fld>
            <a:endParaRPr lang="en-US" altLang="en-US" i="0">
              <a:solidFill>
                <a:schemeClr val="tx1"/>
              </a:solidFill>
            </a:endParaRPr>
          </a:p>
        </p:txBody>
      </p:sp>
    </p:spTree>
    <p:extLst>
      <p:ext uri="{BB962C8B-B14F-4D97-AF65-F5344CB8AC3E}">
        <p14:creationId xmlns:p14="http://schemas.microsoft.com/office/powerpoint/2010/main" val="2981024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altLang="en-US"/>
              <a:t>CSCE 212 </a:t>
            </a:r>
            <a:fld id="{ABE9132D-5346-42B8-8396-FF3DCF19F9C4}" type="slidenum">
              <a:rPr lang="en-US" altLang="en-US" i="0">
                <a:solidFill>
                  <a:schemeClr val="tx1"/>
                </a:solidFill>
              </a:rPr>
              <a:pPr/>
              <a:t>‹#›</a:t>
            </a:fld>
            <a:endParaRPr lang="en-US" altLang="en-US" i="0">
              <a:solidFill>
                <a:schemeClr val="tx1"/>
              </a:solidFill>
            </a:endParaRPr>
          </a:p>
        </p:txBody>
      </p:sp>
    </p:spTree>
    <p:extLst>
      <p:ext uri="{BB962C8B-B14F-4D97-AF65-F5344CB8AC3E}">
        <p14:creationId xmlns:p14="http://schemas.microsoft.com/office/powerpoint/2010/main" val="3492464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ltLang="en-US"/>
              <a:t>CSCE 212 </a:t>
            </a:r>
            <a:fld id="{916E27FD-A492-45D7-8946-D8B24D7BB092}" type="slidenum">
              <a:rPr lang="en-US" altLang="en-US" i="0">
                <a:solidFill>
                  <a:schemeClr val="tx1"/>
                </a:solidFill>
              </a:rPr>
              <a:pPr/>
              <a:t>‹#›</a:t>
            </a:fld>
            <a:endParaRPr lang="en-US" altLang="en-US" i="0">
              <a:solidFill>
                <a:schemeClr val="tx1"/>
              </a:solidFill>
            </a:endParaRPr>
          </a:p>
        </p:txBody>
      </p:sp>
    </p:spTree>
    <p:extLst>
      <p:ext uri="{BB962C8B-B14F-4D97-AF65-F5344CB8AC3E}">
        <p14:creationId xmlns:p14="http://schemas.microsoft.com/office/powerpoint/2010/main" val="3268614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a:t>CSCE 212 </a:t>
            </a:r>
            <a:fld id="{06B9B3EF-DCBB-496C-9957-7099774FDBFD}" type="slidenum">
              <a:rPr lang="en-US" altLang="en-US" i="0">
                <a:solidFill>
                  <a:schemeClr val="tx1"/>
                </a:solidFill>
              </a:rPr>
              <a:pPr/>
              <a:t>‹#›</a:t>
            </a:fld>
            <a:endParaRPr lang="en-US" altLang="en-US" i="0">
              <a:solidFill>
                <a:schemeClr val="tx1"/>
              </a:solidFill>
            </a:endParaRPr>
          </a:p>
        </p:txBody>
      </p:sp>
    </p:spTree>
    <p:extLst>
      <p:ext uri="{BB962C8B-B14F-4D97-AF65-F5344CB8AC3E}">
        <p14:creationId xmlns:p14="http://schemas.microsoft.com/office/powerpoint/2010/main" val="3067745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a:t>CSCE 212 </a:t>
            </a:r>
            <a:fld id="{DCB5403A-4473-48DC-8D6B-5B6CE069C8D7}" type="slidenum">
              <a:rPr lang="en-US" altLang="en-US" i="0">
                <a:solidFill>
                  <a:schemeClr val="tx1"/>
                </a:solidFill>
              </a:rPr>
              <a:pPr/>
              <a:t>‹#›</a:t>
            </a:fld>
            <a:endParaRPr lang="en-US" altLang="en-US" i="0">
              <a:solidFill>
                <a:schemeClr val="tx1"/>
              </a:solidFill>
            </a:endParaRPr>
          </a:p>
        </p:txBody>
      </p:sp>
    </p:spTree>
    <p:extLst>
      <p:ext uri="{BB962C8B-B14F-4D97-AF65-F5344CB8AC3E}">
        <p14:creationId xmlns:p14="http://schemas.microsoft.com/office/powerpoint/2010/main" val="195702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457200"/>
            <a:ext cx="82296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371600"/>
            <a:ext cx="822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3429000" y="6324600"/>
            <a:ext cx="5562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1">
                <a:solidFill>
                  <a:srgbClr val="990033"/>
                </a:solidFill>
                <a:latin typeface="Verdana" panose="020B0604030504040204" pitchFamily="34" charset="0"/>
              </a:defRPr>
            </a:lvl1pPr>
          </a:lstStyle>
          <a:p>
            <a:r>
              <a:rPr lang="en-US" altLang="en-US"/>
              <a:t>CSCE 212 </a:t>
            </a:r>
            <a:fld id="{05F671A7-DA41-4F3B-9304-F42AFD215E71}" type="slidenum">
              <a:rPr lang="en-US" altLang="en-US"/>
              <a:pPr/>
              <a:t>‹#›</a:t>
            </a:fld>
            <a:endParaRPr lang="en-US" altLang="en-US"/>
          </a:p>
        </p:txBody>
      </p:sp>
      <p:pic>
        <p:nvPicPr>
          <p:cNvPr id="3077" name="Picture 8" descr="usc"/>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200" y="6172200"/>
            <a:ext cx="2895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9"/>
          <p:cNvSpPr>
            <a:spLocks noChangeShapeType="1"/>
          </p:cNvSpPr>
          <p:nvPr/>
        </p:nvSpPr>
        <p:spPr bwMode="auto">
          <a:xfrm>
            <a:off x="76200" y="6096000"/>
            <a:ext cx="8991600" cy="0"/>
          </a:xfrm>
          <a:prstGeom prst="line">
            <a:avLst/>
          </a:prstGeom>
          <a:noFill/>
          <a:ln w="28575">
            <a:solidFill>
              <a:srgbClr val="990033"/>
            </a:solidFill>
            <a:round/>
            <a:headEnd/>
            <a:tailEnd/>
          </a:ln>
          <a:effectLst/>
        </p:spPr>
        <p:txBody>
          <a:bodyPr/>
          <a:lstStyle/>
          <a:p>
            <a:pPr>
              <a:defRPr/>
            </a:pPr>
            <a:endParaRPr lang="en-US">
              <a:latin typeface="Arial" charset="0"/>
            </a:endParaRPr>
          </a:p>
        </p:txBody>
      </p:sp>
      <p:sp>
        <p:nvSpPr>
          <p:cNvPr id="1034" name="Line 10"/>
          <p:cNvSpPr>
            <a:spLocks noChangeShapeType="1"/>
          </p:cNvSpPr>
          <p:nvPr/>
        </p:nvSpPr>
        <p:spPr bwMode="auto">
          <a:xfrm>
            <a:off x="76200" y="1295400"/>
            <a:ext cx="8991600" cy="0"/>
          </a:xfrm>
          <a:prstGeom prst="line">
            <a:avLst/>
          </a:prstGeom>
          <a:noFill/>
          <a:ln w="28575">
            <a:solidFill>
              <a:srgbClr val="990033"/>
            </a:solidFill>
            <a:round/>
            <a:headEnd/>
            <a:tailEnd/>
          </a:ln>
          <a:effectLst/>
        </p:spPr>
        <p:txBody>
          <a:bodyPr/>
          <a:lstStyle/>
          <a:p>
            <a:pPr>
              <a:defRPr/>
            </a:pPr>
            <a:endParaRPr lang="en-US">
              <a:latin typeface="Arial" charset="0"/>
            </a:endParaRPr>
          </a:p>
        </p:txBody>
      </p:sp>
      <p:sp>
        <p:nvSpPr>
          <p:cNvPr id="1036" name="Line 12"/>
          <p:cNvSpPr>
            <a:spLocks noChangeShapeType="1"/>
          </p:cNvSpPr>
          <p:nvPr/>
        </p:nvSpPr>
        <p:spPr bwMode="auto">
          <a:xfrm>
            <a:off x="76200" y="457200"/>
            <a:ext cx="8991600" cy="0"/>
          </a:xfrm>
          <a:prstGeom prst="line">
            <a:avLst/>
          </a:prstGeom>
          <a:noFill/>
          <a:ln w="28575">
            <a:solidFill>
              <a:srgbClr val="990033"/>
            </a:solidFill>
            <a:round/>
            <a:headEnd/>
            <a:tailEnd/>
          </a:ln>
          <a:effectLst/>
        </p:spPr>
        <p:txBody>
          <a:bodyPr/>
          <a:lstStyle/>
          <a:p>
            <a:pPr>
              <a:defRPr/>
            </a:pPr>
            <a:endParaRPr lang="en-US">
              <a:latin typeface="Arial" charset="0"/>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Verdana" pitchFamily="34" charset="0"/>
        </a:defRPr>
      </a:lvl2pPr>
      <a:lvl3pPr algn="ctr" rtl="0" eaLnBrk="0" fontAlgn="base" hangingPunct="0">
        <a:spcBef>
          <a:spcPct val="0"/>
        </a:spcBef>
        <a:spcAft>
          <a:spcPct val="0"/>
        </a:spcAft>
        <a:defRPr sz="2800">
          <a:solidFill>
            <a:schemeClr val="tx2"/>
          </a:solidFill>
          <a:latin typeface="Verdana" pitchFamily="34" charset="0"/>
        </a:defRPr>
      </a:lvl3pPr>
      <a:lvl4pPr algn="ctr" rtl="0" eaLnBrk="0" fontAlgn="base" hangingPunct="0">
        <a:spcBef>
          <a:spcPct val="0"/>
        </a:spcBef>
        <a:spcAft>
          <a:spcPct val="0"/>
        </a:spcAft>
        <a:defRPr sz="2800">
          <a:solidFill>
            <a:schemeClr val="tx2"/>
          </a:solidFill>
          <a:latin typeface="Verdana" pitchFamily="34" charset="0"/>
        </a:defRPr>
      </a:lvl4pPr>
      <a:lvl5pPr algn="ctr" rtl="0" eaLnBrk="0" fontAlgn="base" hangingPunct="0">
        <a:spcBef>
          <a:spcPct val="0"/>
        </a:spcBef>
        <a:spcAft>
          <a:spcPct val="0"/>
        </a:spcAft>
        <a:defRPr sz="2800">
          <a:solidFill>
            <a:schemeClr val="tx2"/>
          </a:solidFill>
          <a:latin typeface="Verdana" pitchFamily="34" charset="0"/>
        </a:defRPr>
      </a:lvl5pPr>
      <a:lvl6pPr marL="457200" algn="ctr" rtl="0" fontAlgn="base">
        <a:spcBef>
          <a:spcPct val="0"/>
        </a:spcBef>
        <a:spcAft>
          <a:spcPct val="0"/>
        </a:spcAft>
        <a:defRPr sz="2800">
          <a:solidFill>
            <a:schemeClr val="tx2"/>
          </a:solidFill>
          <a:latin typeface="Verdana" pitchFamily="34" charset="0"/>
        </a:defRPr>
      </a:lvl6pPr>
      <a:lvl7pPr marL="914400" algn="ctr" rtl="0" fontAlgn="base">
        <a:spcBef>
          <a:spcPct val="0"/>
        </a:spcBef>
        <a:spcAft>
          <a:spcPct val="0"/>
        </a:spcAft>
        <a:defRPr sz="2800">
          <a:solidFill>
            <a:schemeClr val="tx2"/>
          </a:solidFill>
          <a:latin typeface="Verdana" pitchFamily="34" charset="0"/>
        </a:defRPr>
      </a:lvl7pPr>
      <a:lvl8pPr marL="1371600" algn="ctr" rtl="0" fontAlgn="base">
        <a:spcBef>
          <a:spcPct val="0"/>
        </a:spcBef>
        <a:spcAft>
          <a:spcPct val="0"/>
        </a:spcAft>
        <a:defRPr sz="2800">
          <a:solidFill>
            <a:schemeClr val="tx2"/>
          </a:solidFill>
          <a:latin typeface="Verdana" pitchFamily="34" charset="0"/>
        </a:defRPr>
      </a:lvl8pPr>
      <a:lvl9pPr marL="1828800" algn="ctr" rtl="0" fontAlgn="base">
        <a:spcBef>
          <a:spcPct val="0"/>
        </a:spcBef>
        <a:spcAft>
          <a:spcPct val="0"/>
        </a:spcAft>
        <a:defRPr sz="28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000">
          <a:solidFill>
            <a:srgbClr val="000000"/>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000">
          <a:solidFill>
            <a:schemeClr val="tx1"/>
          </a:solidFill>
          <a:latin typeface="+mn-lt"/>
        </a:defRPr>
      </a:lvl5pPr>
      <a:lvl6pPr marL="2514600" indent="-228600" algn="l" rtl="0" fontAlgn="base">
        <a:spcBef>
          <a:spcPct val="20000"/>
        </a:spcBef>
        <a:spcAft>
          <a:spcPct val="0"/>
        </a:spcAft>
        <a:buChar char="»"/>
        <a:defRPr sz="1000">
          <a:solidFill>
            <a:schemeClr val="tx1"/>
          </a:solidFill>
          <a:latin typeface="+mn-lt"/>
        </a:defRPr>
      </a:lvl6pPr>
      <a:lvl7pPr marL="2971800" indent="-228600" algn="l" rtl="0" fontAlgn="base">
        <a:spcBef>
          <a:spcPct val="20000"/>
        </a:spcBef>
        <a:spcAft>
          <a:spcPct val="0"/>
        </a:spcAft>
        <a:buChar char="»"/>
        <a:defRPr sz="1000">
          <a:solidFill>
            <a:schemeClr val="tx1"/>
          </a:solidFill>
          <a:latin typeface="+mn-lt"/>
        </a:defRPr>
      </a:lvl7pPr>
      <a:lvl8pPr marL="3429000" indent="-228600" algn="l" rtl="0" fontAlgn="base">
        <a:spcBef>
          <a:spcPct val="20000"/>
        </a:spcBef>
        <a:spcAft>
          <a:spcPct val="0"/>
        </a:spcAft>
        <a:buChar char="»"/>
        <a:defRPr sz="1000">
          <a:solidFill>
            <a:schemeClr val="tx1"/>
          </a:solidFill>
          <a:latin typeface="+mn-lt"/>
        </a:defRPr>
      </a:lvl8pPr>
      <a:lvl9pPr marL="3886200" indent="-228600" algn="l" rtl="0" fontAlgn="base">
        <a:spcBef>
          <a:spcPct val="20000"/>
        </a:spcBef>
        <a:spcAft>
          <a:spcPct val="0"/>
        </a:spcAft>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wmf"/><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685800" y="2438400"/>
            <a:ext cx="7772400" cy="609600"/>
          </a:xfrm>
        </p:spPr>
        <p:txBody>
          <a:bodyPr/>
          <a:lstStyle/>
          <a:p>
            <a:pPr eaLnBrk="1" hangingPunct="1"/>
            <a:r>
              <a:rPr lang="en-AU" altLang="en-US" dirty="0" smtClean="0">
                <a:solidFill>
                  <a:schemeClr val="tx1"/>
                </a:solidFill>
              </a:rPr>
              <a:t>Chapter 5</a:t>
            </a:r>
          </a:p>
        </p:txBody>
      </p:sp>
      <p:sp>
        <p:nvSpPr>
          <p:cNvPr id="3075" name="Rectangle 5"/>
          <p:cNvSpPr>
            <a:spLocks noGrp="1" noChangeArrowheads="1"/>
          </p:cNvSpPr>
          <p:nvPr>
            <p:ph type="subTitle" idx="1"/>
          </p:nvPr>
        </p:nvSpPr>
        <p:spPr>
          <a:xfrm>
            <a:off x="1752600" y="4343400"/>
            <a:ext cx="6858000" cy="457199"/>
          </a:xfrm>
        </p:spPr>
        <p:txBody>
          <a:bodyPr/>
          <a:lstStyle/>
          <a:p>
            <a:pPr eaLnBrk="1" hangingPunct="1"/>
            <a:r>
              <a:rPr lang="en-AU" altLang="en-US" dirty="0" smtClean="0"/>
              <a:t>Large and Fast: Exploiting Memory Hierarchy</a:t>
            </a:r>
          </a:p>
        </p:txBody>
      </p:sp>
    </p:spTree>
    <p:extLst>
      <p:ext uri="{BB962C8B-B14F-4D97-AF65-F5344CB8AC3E}">
        <p14:creationId xmlns:p14="http://schemas.microsoft.com/office/powerpoint/2010/main" val="3330529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dirty="0"/>
              <a:t>Chapter 5 — Large and Fast: Exploiting Memory Hierarchy — </a:t>
            </a:r>
            <a:fld id="{A5975D85-F60D-445A-9783-07EB181072C1}" type="slidenum">
              <a:rPr lang="en-AU" altLang="en-US"/>
              <a:pPr/>
              <a:t>10</a:t>
            </a:fld>
            <a:endParaRPr lang="en-AU" altLang="en-US" dirty="0"/>
          </a:p>
        </p:txBody>
      </p:sp>
      <p:sp>
        <p:nvSpPr>
          <p:cNvPr id="9219" name="Rectangle 4"/>
          <p:cNvSpPr>
            <a:spLocks noGrp="1" noChangeArrowheads="1"/>
          </p:cNvSpPr>
          <p:nvPr>
            <p:ph type="title"/>
          </p:nvPr>
        </p:nvSpPr>
        <p:spPr/>
        <p:txBody>
          <a:bodyPr/>
          <a:lstStyle/>
          <a:p>
            <a:pPr eaLnBrk="1" hangingPunct="1"/>
            <a:r>
              <a:rPr lang="en-US" altLang="en-US" smtClean="0"/>
              <a:t>Advanced DRAM Organization</a:t>
            </a:r>
            <a:endParaRPr lang="en-AU" altLang="en-US" smtClean="0"/>
          </a:p>
        </p:txBody>
      </p:sp>
      <p:sp>
        <p:nvSpPr>
          <p:cNvPr id="9220" name="Rectangle 5"/>
          <p:cNvSpPr>
            <a:spLocks noGrp="1" noChangeArrowheads="1"/>
          </p:cNvSpPr>
          <p:nvPr>
            <p:ph type="body" idx="1"/>
          </p:nvPr>
        </p:nvSpPr>
        <p:spPr/>
        <p:txBody>
          <a:bodyPr/>
          <a:lstStyle/>
          <a:p>
            <a:pPr eaLnBrk="1" hangingPunct="1"/>
            <a:r>
              <a:rPr lang="en-US" altLang="en-US" dirty="0" smtClean="0"/>
              <a:t>Bits in a DRAM are organized as a rectangular array</a:t>
            </a:r>
          </a:p>
          <a:p>
            <a:pPr lvl="1" eaLnBrk="1" hangingPunct="1"/>
            <a:r>
              <a:rPr lang="en-US" altLang="en-US" dirty="0" smtClean="0"/>
              <a:t>DRAM accesses an entire row</a:t>
            </a:r>
          </a:p>
          <a:p>
            <a:pPr lvl="1" eaLnBrk="1" hangingPunct="1"/>
            <a:r>
              <a:rPr lang="en-US" altLang="en-US" dirty="0" smtClean="0"/>
              <a:t>Burst mode: supply successive words from a row with reduced latency</a:t>
            </a:r>
          </a:p>
          <a:p>
            <a:pPr lvl="1" eaLnBrk="1" hangingPunct="1"/>
            <a:endParaRPr lang="en-US" altLang="en-US" dirty="0" smtClean="0"/>
          </a:p>
          <a:p>
            <a:pPr eaLnBrk="1" hangingPunct="1"/>
            <a:r>
              <a:rPr lang="en-US" altLang="en-US" dirty="0" smtClean="0"/>
              <a:t>Double data rate (DDR) DRAM</a:t>
            </a:r>
          </a:p>
          <a:p>
            <a:pPr lvl="1" eaLnBrk="1" hangingPunct="1"/>
            <a:r>
              <a:rPr lang="en-US" altLang="en-US" dirty="0" smtClean="0"/>
              <a:t>Transfer on rising and falling clock edges</a:t>
            </a:r>
          </a:p>
          <a:p>
            <a:pPr lvl="1" eaLnBrk="1" hangingPunct="1"/>
            <a:endParaRPr lang="en-US" altLang="en-US" dirty="0" smtClean="0"/>
          </a:p>
          <a:p>
            <a:pPr eaLnBrk="1" hangingPunct="1"/>
            <a:r>
              <a:rPr lang="en-US" altLang="en-US" dirty="0" smtClean="0"/>
              <a:t>Quad data rate (QDR) DRAM</a:t>
            </a:r>
          </a:p>
          <a:p>
            <a:pPr lvl="1" eaLnBrk="1" hangingPunct="1"/>
            <a:r>
              <a:rPr lang="en-US" altLang="en-US" dirty="0" smtClean="0"/>
              <a:t>Separate DDR inputs and outputs</a:t>
            </a:r>
            <a:endParaRPr lang="en-AU" altLang="en-US" dirty="0" smtClean="0"/>
          </a:p>
        </p:txBody>
      </p:sp>
    </p:spTree>
    <p:extLst>
      <p:ext uri="{BB962C8B-B14F-4D97-AF65-F5344CB8AC3E}">
        <p14:creationId xmlns:p14="http://schemas.microsoft.com/office/powerpoint/2010/main" val="3480482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B173A5BC-CFE2-45FF-A02E-91D3DCBEAD47}" type="slidenum">
              <a:rPr lang="en-AU" altLang="en-US"/>
              <a:pPr/>
              <a:t>11</a:t>
            </a:fld>
            <a:endParaRPr lang="en-AU" altLang="en-US"/>
          </a:p>
        </p:txBody>
      </p:sp>
      <p:sp>
        <p:nvSpPr>
          <p:cNvPr id="10243" name="Rectangle 2"/>
          <p:cNvSpPr>
            <a:spLocks noGrp="1" noChangeArrowheads="1"/>
          </p:cNvSpPr>
          <p:nvPr>
            <p:ph type="title"/>
          </p:nvPr>
        </p:nvSpPr>
        <p:spPr/>
        <p:txBody>
          <a:bodyPr/>
          <a:lstStyle/>
          <a:p>
            <a:pPr eaLnBrk="1" hangingPunct="1"/>
            <a:r>
              <a:rPr lang="en-US" altLang="en-US" smtClean="0"/>
              <a:t>DRAM Generations</a:t>
            </a:r>
            <a:endParaRPr lang="en-AU" altLang="en-US" smtClean="0"/>
          </a:p>
        </p:txBody>
      </p:sp>
      <p:graphicFrame>
        <p:nvGraphicFramePr>
          <p:cNvPr id="10244" name="Object 3"/>
          <p:cNvGraphicFramePr>
            <a:graphicFrameLocks noChangeAspect="1"/>
          </p:cNvGraphicFramePr>
          <p:nvPr/>
        </p:nvGraphicFramePr>
        <p:xfrm>
          <a:off x="3779838" y="1487488"/>
          <a:ext cx="5253037" cy="4414837"/>
        </p:xfrm>
        <a:graphic>
          <a:graphicData uri="http://schemas.openxmlformats.org/presentationml/2006/ole">
            <mc:AlternateContent xmlns:mc="http://schemas.openxmlformats.org/markup-compatibility/2006">
              <mc:Choice xmlns:v="urn:schemas-microsoft-com:vml" Requires="v">
                <p:oleObj spid="_x0000_s1050" name="Chart" r:id="rId4" imgW="5372134" imgH="4419600" progId="MSGraph.Chart.8">
                  <p:embed followColorScheme="full"/>
                </p:oleObj>
              </mc:Choice>
              <mc:Fallback>
                <p:oleObj name="Chart" r:id="rId4" imgW="5372134" imgH="4419600" progId="MSGraph.Chart.8">
                  <p:embed followColorScheme="full"/>
                  <p:pic>
                    <p:nvPicPr>
                      <p:cNvPr id="0" name=""/>
                      <p:cNvPicPr>
                        <a:picLocks noChangeAspect="1" noChangeArrowheads="1"/>
                      </p:cNvPicPr>
                      <p:nvPr/>
                    </p:nvPicPr>
                    <p:blipFill>
                      <a:blip r:embed="rId5"/>
                      <a:srcRect/>
                      <a:stretch>
                        <a:fillRect/>
                      </a:stretch>
                    </p:blipFill>
                    <p:spPr bwMode="auto">
                      <a:xfrm>
                        <a:off x="3779838" y="1487488"/>
                        <a:ext cx="5253037" cy="441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7802" name="Group 58"/>
          <p:cNvGraphicFramePr>
            <a:graphicFrameLocks noGrp="1"/>
          </p:cNvGraphicFramePr>
          <p:nvPr/>
        </p:nvGraphicFramePr>
        <p:xfrm>
          <a:off x="682625" y="1700213"/>
          <a:ext cx="2952750" cy="4064004"/>
        </p:xfrm>
        <a:graphic>
          <a:graphicData uri="http://schemas.openxmlformats.org/drawingml/2006/table">
            <a:tbl>
              <a:tblPr/>
              <a:tblGrid>
                <a:gridCol w="790575"/>
                <a:gridCol w="1009650"/>
                <a:gridCol w="1152525"/>
              </a:tblGrid>
              <a:tr h="3698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Arial" charset="0"/>
                        </a:rPr>
                        <a:t>Year</a:t>
                      </a:r>
                      <a:endParaRPr kumimoji="0" lang="en-AU"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Arial" charset="0"/>
                        </a:rPr>
                        <a:t>Capacity</a:t>
                      </a:r>
                      <a:endParaRPr kumimoji="0" lang="en-AU"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Arial" charset="0"/>
                        </a:rPr>
                        <a:t>$/GB</a:t>
                      </a:r>
                      <a:endParaRPr kumimoji="0" lang="en-AU"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Arial" charset="0"/>
                        </a:rPr>
                        <a:t>1980</a:t>
                      </a:r>
                      <a:endParaRPr kumimoji="0" lang="en-AU"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Arial" charset="0"/>
                        </a:rPr>
                        <a:t>64Kbit</a:t>
                      </a:r>
                      <a:endParaRPr kumimoji="0" lang="en-AU"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Arial" charset="0"/>
                        </a:rPr>
                        <a:t>$1500000</a:t>
                      </a:r>
                      <a:endParaRPr kumimoji="0" lang="en-AU"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Arial" charset="0"/>
                        </a:rPr>
                        <a:t>1983</a:t>
                      </a:r>
                      <a:endParaRPr kumimoji="0" lang="en-AU"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Arial" charset="0"/>
                        </a:rPr>
                        <a:t>256Kbit</a:t>
                      </a:r>
                      <a:endParaRPr kumimoji="0" lang="en-AU"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Arial" charset="0"/>
                        </a:rPr>
                        <a:t>$500000</a:t>
                      </a:r>
                      <a:endParaRPr kumimoji="0" lang="en-AU"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Arial" charset="0"/>
                        </a:rPr>
                        <a:t>1985</a:t>
                      </a:r>
                      <a:endParaRPr kumimoji="0" lang="en-AU"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Arial" charset="0"/>
                        </a:rPr>
                        <a:t>1Mbit</a:t>
                      </a:r>
                      <a:endParaRPr kumimoji="0" lang="en-AU"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Arial" charset="0"/>
                        </a:rPr>
                        <a:t>$200000</a:t>
                      </a:r>
                      <a:endParaRPr kumimoji="0" lang="en-AU"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Arial" charset="0"/>
                        </a:rPr>
                        <a:t>1989</a:t>
                      </a:r>
                      <a:endParaRPr kumimoji="0" lang="en-AU"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Arial" charset="0"/>
                        </a:rPr>
                        <a:t>4Mbit</a:t>
                      </a:r>
                      <a:endParaRPr kumimoji="0" lang="en-AU"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Arial" charset="0"/>
                        </a:rPr>
                        <a:t>$50000</a:t>
                      </a:r>
                      <a:endParaRPr kumimoji="0" lang="en-AU"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Arial" charset="0"/>
                        </a:rPr>
                        <a:t>1992</a:t>
                      </a:r>
                      <a:endParaRPr kumimoji="0" lang="en-AU"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Arial" charset="0"/>
                        </a:rPr>
                        <a:t>16Mbit</a:t>
                      </a:r>
                      <a:endParaRPr kumimoji="0" lang="en-AU"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Arial" charset="0"/>
                        </a:rPr>
                        <a:t>$15000</a:t>
                      </a:r>
                      <a:endParaRPr kumimoji="0" lang="en-AU"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Arial" charset="0"/>
                        </a:rPr>
                        <a:t>1996</a:t>
                      </a:r>
                      <a:endParaRPr kumimoji="0" lang="en-AU"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Arial" charset="0"/>
                        </a:rPr>
                        <a:t>64Mbit</a:t>
                      </a:r>
                      <a:endParaRPr kumimoji="0" lang="en-AU"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Arial" charset="0"/>
                        </a:rPr>
                        <a:t>$10000</a:t>
                      </a:r>
                      <a:endParaRPr kumimoji="0" lang="en-AU"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Arial" charset="0"/>
                        </a:rPr>
                        <a:t>1998</a:t>
                      </a:r>
                      <a:endParaRPr kumimoji="0" lang="en-AU"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Arial" charset="0"/>
                        </a:rPr>
                        <a:t>128Mbit</a:t>
                      </a:r>
                      <a:endParaRPr kumimoji="0" lang="en-AU"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Arial" charset="0"/>
                        </a:rPr>
                        <a:t>$4000</a:t>
                      </a:r>
                      <a:endParaRPr kumimoji="0" lang="en-AU"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Arial" charset="0"/>
                        </a:rPr>
                        <a:t>2000</a:t>
                      </a:r>
                      <a:endParaRPr kumimoji="0" lang="en-AU"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Arial" charset="0"/>
                        </a:rPr>
                        <a:t>256Mbit</a:t>
                      </a:r>
                      <a:endParaRPr kumimoji="0" lang="en-AU"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Arial" charset="0"/>
                        </a:rPr>
                        <a:t>$1000</a:t>
                      </a:r>
                      <a:endParaRPr kumimoji="0" lang="en-AU"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Arial" charset="0"/>
                        </a:rPr>
                        <a:t>2004</a:t>
                      </a:r>
                      <a:endParaRPr kumimoji="0" lang="en-AU"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Arial" charset="0"/>
                        </a:rPr>
                        <a:t>512Mbit</a:t>
                      </a:r>
                      <a:endParaRPr kumimoji="0" lang="en-AU"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Arial" charset="0"/>
                        </a:rPr>
                        <a:t>$250</a:t>
                      </a:r>
                      <a:endParaRPr kumimoji="0" lang="en-AU"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Arial" charset="0"/>
                        </a:rPr>
                        <a:t>2007</a:t>
                      </a:r>
                      <a:endParaRPr kumimoji="0" lang="en-AU"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Arial" charset="0"/>
                        </a:rPr>
                        <a:t>1Gbit</a:t>
                      </a:r>
                      <a:endParaRPr kumimoji="0" lang="en-AU"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Arial" charset="0"/>
                        </a:rPr>
                        <a:t>$50</a:t>
                      </a:r>
                      <a:endParaRPr kumimoji="0" lang="en-AU"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037946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DRAM Performance Factors</a:t>
            </a:r>
          </a:p>
        </p:txBody>
      </p:sp>
      <p:sp>
        <p:nvSpPr>
          <p:cNvPr id="11267" name="Content Placeholder 2"/>
          <p:cNvSpPr>
            <a:spLocks noGrp="1"/>
          </p:cNvSpPr>
          <p:nvPr>
            <p:ph idx="1"/>
          </p:nvPr>
        </p:nvSpPr>
        <p:spPr/>
        <p:txBody>
          <a:bodyPr/>
          <a:lstStyle/>
          <a:p>
            <a:r>
              <a:rPr lang="en-US" altLang="en-US" sz="2400" dirty="0" smtClean="0"/>
              <a:t>Row buffer</a:t>
            </a:r>
          </a:p>
          <a:p>
            <a:pPr lvl="1"/>
            <a:r>
              <a:rPr lang="en-US" altLang="en-US" sz="2000" dirty="0" smtClean="0"/>
              <a:t>Allows several words to be read and refreshed in parallel</a:t>
            </a:r>
          </a:p>
          <a:p>
            <a:pPr lvl="1"/>
            <a:endParaRPr lang="en-US" altLang="en-US" sz="2000" dirty="0" smtClean="0"/>
          </a:p>
          <a:p>
            <a:r>
              <a:rPr lang="en-US" altLang="en-US" sz="2400" dirty="0" smtClean="0"/>
              <a:t>Synchronous DRAM</a:t>
            </a:r>
          </a:p>
          <a:p>
            <a:pPr lvl="1"/>
            <a:r>
              <a:rPr lang="en-US" altLang="en-US" sz="2000" dirty="0" smtClean="0"/>
              <a:t>Allows for consecutive accesses in bursts without needing to send each address</a:t>
            </a:r>
          </a:p>
          <a:p>
            <a:pPr lvl="1"/>
            <a:r>
              <a:rPr lang="en-US" altLang="en-US" sz="2000" dirty="0" smtClean="0"/>
              <a:t>Improves bandwidth</a:t>
            </a:r>
          </a:p>
          <a:p>
            <a:pPr lvl="1"/>
            <a:endParaRPr lang="en-US" altLang="en-US" sz="2000" dirty="0" smtClean="0"/>
          </a:p>
          <a:p>
            <a:r>
              <a:rPr lang="en-US" altLang="en-US" sz="2400" dirty="0" smtClean="0"/>
              <a:t>DRAM banking</a:t>
            </a:r>
          </a:p>
          <a:p>
            <a:pPr lvl="1"/>
            <a:r>
              <a:rPr lang="en-US" altLang="en-US" sz="2000" dirty="0" smtClean="0"/>
              <a:t>Allows simultaneous access to multiple DRAMs</a:t>
            </a:r>
          </a:p>
          <a:p>
            <a:pPr lvl="1"/>
            <a:r>
              <a:rPr lang="en-US" altLang="en-US" sz="2000" dirty="0" smtClean="0"/>
              <a:t>Improves bandwidth</a:t>
            </a:r>
          </a:p>
        </p:txBody>
      </p:sp>
      <p:sp>
        <p:nvSpPr>
          <p:cNvPr id="1126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F1150360-CF82-4269-93B3-FC054EBAB5D8}" type="slidenum">
              <a:rPr lang="en-AU" altLang="en-US"/>
              <a:pPr/>
              <a:t>12</a:t>
            </a:fld>
            <a:endParaRPr lang="en-AU" altLang="en-US"/>
          </a:p>
        </p:txBody>
      </p:sp>
    </p:spTree>
    <p:extLst>
      <p:ext uri="{BB962C8B-B14F-4D97-AF65-F5344CB8AC3E}">
        <p14:creationId xmlns:p14="http://schemas.microsoft.com/office/powerpoint/2010/main" val="4012436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D52DEAEE-1018-42B7-ADC3-85115E4E7211}" type="slidenum">
              <a:rPr lang="en-AU" altLang="en-US"/>
              <a:pPr/>
              <a:t>13</a:t>
            </a:fld>
            <a:endParaRPr lang="en-AU" altLang="en-US"/>
          </a:p>
        </p:txBody>
      </p:sp>
      <p:pic>
        <p:nvPicPr>
          <p:cNvPr id="12291" name="Picture 6" descr="f05-11-P3744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118" y="1371600"/>
            <a:ext cx="6484938"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2"/>
          <p:cNvSpPr>
            <a:spLocks noGrp="1" noChangeArrowheads="1"/>
          </p:cNvSpPr>
          <p:nvPr>
            <p:ph type="title"/>
          </p:nvPr>
        </p:nvSpPr>
        <p:spPr>
          <a:xfrm>
            <a:off x="457200" y="533400"/>
            <a:ext cx="8259762" cy="701675"/>
          </a:xfrm>
        </p:spPr>
        <p:txBody>
          <a:bodyPr/>
          <a:lstStyle/>
          <a:p>
            <a:pPr eaLnBrk="1" hangingPunct="1"/>
            <a:r>
              <a:rPr lang="en-US" altLang="en-US" sz="4000" dirty="0" smtClean="0"/>
              <a:t>Increasing Memory Bandwidth</a:t>
            </a:r>
            <a:endParaRPr lang="en-AU" altLang="en-US" sz="4000" dirty="0" smtClean="0"/>
          </a:p>
        </p:txBody>
      </p:sp>
      <p:sp>
        <p:nvSpPr>
          <p:cNvPr id="12293" name="Rectangle 4"/>
          <p:cNvSpPr>
            <a:spLocks noChangeArrowheads="1"/>
          </p:cNvSpPr>
          <p:nvPr/>
        </p:nvSpPr>
        <p:spPr bwMode="auto">
          <a:xfrm>
            <a:off x="2195513" y="4076700"/>
            <a:ext cx="67595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buClr>
                <a:schemeClr val="folHlink"/>
              </a:buClr>
              <a:buSzPct val="60000"/>
              <a:buFont typeface="Wingdings" panose="05000000000000000000" pitchFamily="2" charset="2"/>
              <a:buChar char="n"/>
            </a:pPr>
            <a:r>
              <a:rPr lang="en-US" altLang="en-US" sz="2000" dirty="0"/>
              <a:t>4-word wide memory</a:t>
            </a:r>
          </a:p>
          <a:p>
            <a:pPr lvl="1" eaLnBrk="1" hangingPunct="1">
              <a:lnSpc>
                <a:spcPct val="90000"/>
              </a:lnSpc>
              <a:spcBef>
                <a:spcPct val="20000"/>
              </a:spcBef>
              <a:buClr>
                <a:schemeClr val="hlink"/>
              </a:buClr>
              <a:buSzPct val="55000"/>
              <a:buFont typeface="Wingdings" panose="05000000000000000000" pitchFamily="2" charset="2"/>
              <a:buChar char="n"/>
            </a:pPr>
            <a:r>
              <a:rPr lang="en-US" altLang="en-US" dirty="0"/>
              <a:t>Miss penalty = 1 + 15 + 1 = 17 bus cycles</a:t>
            </a:r>
          </a:p>
          <a:p>
            <a:pPr lvl="1" eaLnBrk="1" hangingPunct="1">
              <a:lnSpc>
                <a:spcPct val="90000"/>
              </a:lnSpc>
              <a:spcBef>
                <a:spcPct val="20000"/>
              </a:spcBef>
              <a:buClr>
                <a:schemeClr val="hlink"/>
              </a:buClr>
              <a:buSzPct val="55000"/>
              <a:buFont typeface="Wingdings" panose="05000000000000000000" pitchFamily="2" charset="2"/>
              <a:buChar char="n"/>
            </a:pPr>
            <a:r>
              <a:rPr lang="en-US" altLang="en-US" dirty="0"/>
              <a:t>Bandwidth = 16 bytes / 17 cycles = 0.94 B/cycle</a:t>
            </a:r>
          </a:p>
          <a:p>
            <a:pPr eaLnBrk="1" hangingPunct="1">
              <a:lnSpc>
                <a:spcPct val="90000"/>
              </a:lnSpc>
              <a:spcBef>
                <a:spcPct val="20000"/>
              </a:spcBef>
              <a:buClr>
                <a:schemeClr val="folHlink"/>
              </a:buClr>
              <a:buSzPct val="60000"/>
              <a:buFont typeface="Wingdings" panose="05000000000000000000" pitchFamily="2" charset="2"/>
              <a:buChar char="n"/>
            </a:pPr>
            <a:r>
              <a:rPr lang="en-US" altLang="en-US" sz="2000" dirty="0"/>
              <a:t>4-bank interleaved memory</a:t>
            </a:r>
          </a:p>
          <a:p>
            <a:pPr lvl="1" eaLnBrk="1" hangingPunct="1">
              <a:lnSpc>
                <a:spcPct val="90000"/>
              </a:lnSpc>
              <a:spcBef>
                <a:spcPct val="20000"/>
              </a:spcBef>
              <a:buClr>
                <a:schemeClr val="hlink"/>
              </a:buClr>
              <a:buSzPct val="55000"/>
              <a:buFont typeface="Wingdings" panose="05000000000000000000" pitchFamily="2" charset="2"/>
              <a:buChar char="n"/>
            </a:pPr>
            <a:r>
              <a:rPr lang="en-US" altLang="en-US" dirty="0"/>
              <a:t>Miss penalty = 1 + 15 + 4×1 = 20 bus cycles</a:t>
            </a:r>
          </a:p>
          <a:p>
            <a:pPr lvl="1" eaLnBrk="1" hangingPunct="1">
              <a:lnSpc>
                <a:spcPct val="90000"/>
              </a:lnSpc>
              <a:spcBef>
                <a:spcPct val="20000"/>
              </a:spcBef>
              <a:buClr>
                <a:schemeClr val="hlink"/>
              </a:buClr>
              <a:buSzPct val="55000"/>
              <a:buFont typeface="Wingdings" panose="05000000000000000000" pitchFamily="2" charset="2"/>
              <a:buChar char="n"/>
            </a:pPr>
            <a:r>
              <a:rPr lang="en-US" altLang="en-US" dirty="0"/>
              <a:t>Bandwidth = 16 bytes / 20 cycles = 0.8 B/cycle</a:t>
            </a:r>
            <a:endParaRPr lang="en-AU" altLang="en-US" dirty="0"/>
          </a:p>
        </p:txBody>
      </p:sp>
    </p:spTree>
    <p:extLst>
      <p:ext uri="{BB962C8B-B14F-4D97-AF65-F5344CB8AC3E}">
        <p14:creationId xmlns:p14="http://schemas.microsoft.com/office/powerpoint/2010/main" val="264141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AU" altLang="en-US" smtClean="0"/>
              <a:t>Flash Storage</a:t>
            </a:r>
          </a:p>
        </p:txBody>
      </p:sp>
      <p:sp>
        <p:nvSpPr>
          <p:cNvPr id="13316" name="Rectangle 3"/>
          <p:cNvSpPr>
            <a:spLocks noGrp="1" noChangeArrowheads="1"/>
          </p:cNvSpPr>
          <p:nvPr>
            <p:ph type="body" idx="1"/>
          </p:nvPr>
        </p:nvSpPr>
        <p:spPr/>
        <p:txBody>
          <a:bodyPr/>
          <a:lstStyle/>
          <a:p>
            <a:pPr eaLnBrk="1" hangingPunct="1"/>
            <a:r>
              <a:rPr lang="en-AU" altLang="en-US" smtClean="0"/>
              <a:t>Nonvolatile semiconductor storage</a:t>
            </a:r>
          </a:p>
          <a:p>
            <a:pPr lvl="1" eaLnBrk="1" hangingPunct="1"/>
            <a:r>
              <a:rPr lang="en-AU" altLang="en-US" smtClean="0"/>
              <a:t>100</a:t>
            </a:r>
            <a:r>
              <a:rPr lang="en-US" altLang="en-US" smtClean="0">
                <a:cs typeface="Arial" panose="020B0604020202020204" pitchFamily="34" charset="0"/>
              </a:rPr>
              <a:t>× </a:t>
            </a:r>
            <a:r>
              <a:rPr lang="en-AU" altLang="en-US" smtClean="0">
                <a:cs typeface="Arial" panose="020B0604020202020204" pitchFamily="34" charset="0"/>
              </a:rPr>
              <a:t>– 1000</a:t>
            </a:r>
            <a:r>
              <a:rPr lang="en-US" altLang="en-US" smtClean="0">
                <a:cs typeface="Arial" panose="020B0604020202020204" pitchFamily="34" charset="0"/>
              </a:rPr>
              <a:t>× faster than disk</a:t>
            </a:r>
          </a:p>
          <a:p>
            <a:pPr lvl="1" eaLnBrk="1" hangingPunct="1"/>
            <a:r>
              <a:rPr lang="en-AU" altLang="en-US" smtClean="0">
                <a:cs typeface="Arial" panose="020B0604020202020204" pitchFamily="34" charset="0"/>
              </a:rPr>
              <a:t>Smaller, lower power, more robust</a:t>
            </a:r>
          </a:p>
          <a:p>
            <a:pPr lvl="1" eaLnBrk="1" hangingPunct="1"/>
            <a:r>
              <a:rPr lang="en-AU" altLang="en-US" smtClean="0">
                <a:cs typeface="Arial" panose="020B0604020202020204" pitchFamily="34" charset="0"/>
              </a:rPr>
              <a:t>But more $/GB (between disk and DRAM)</a:t>
            </a:r>
          </a:p>
        </p:txBody>
      </p:sp>
      <p:pic>
        <p:nvPicPr>
          <p:cNvPr id="13318" name="Picture 5" descr="flash-ca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200400"/>
            <a:ext cx="3590925"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6" descr="flash-memory-explod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6879" y="3656263"/>
            <a:ext cx="2436812"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p:cNvSpPr txBox="1">
            <a:spLocks/>
          </p:cNvSpPr>
          <p:nvPr/>
        </p:nvSpPr>
        <p:spPr bwMode="auto">
          <a:xfrm>
            <a:off x="3429000" y="6324600"/>
            <a:ext cx="5562600" cy="3048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i="1" kern="1200">
                <a:solidFill>
                  <a:schemeClr val="tx1"/>
                </a:solidFill>
                <a:latin typeface="Arial" panose="020B0604020202020204" pitchFamily="34" charset="0"/>
                <a:ea typeface="+mn-ea"/>
                <a:cs typeface="+mn-cs"/>
              </a:defRPr>
            </a:lvl1pPr>
            <a:lvl2pPr marL="742950" indent="-285750" algn="l" rtl="0" fontAlgn="base">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fontAlgn="base">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fontAlgn="base">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fontAlgn="base">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r>
              <a:rPr lang="en-AU" altLang="en-US" smtClean="0"/>
              <a:t>Chapter 5 — Large and Fast: Exploiting Memory Hierarchy — </a:t>
            </a:r>
            <a:fld id="{A5975D85-F60D-445A-9783-07EB181072C1}" type="slidenum">
              <a:rPr lang="en-AU" altLang="en-US" smtClean="0"/>
              <a:pPr/>
              <a:t>14</a:t>
            </a:fld>
            <a:endParaRPr lang="en-AU" altLang="en-US" dirty="0"/>
          </a:p>
        </p:txBody>
      </p:sp>
    </p:spTree>
    <p:extLst>
      <p:ext uri="{BB962C8B-B14F-4D97-AF65-F5344CB8AC3E}">
        <p14:creationId xmlns:p14="http://schemas.microsoft.com/office/powerpoint/2010/main" val="1996612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AU" altLang="en-US" smtClean="0"/>
              <a:t>Flash Types</a:t>
            </a:r>
          </a:p>
        </p:txBody>
      </p:sp>
      <p:sp>
        <p:nvSpPr>
          <p:cNvPr id="14340" name="Rectangle 3"/>
          <p:cNvSpPr>
            <a:spLocks noGrp="1" noChangeArrowheads="1"/>
          </p:cNvSpPr>
          <p:nvPr>
            <p:ph type="body" idx="1"/>
          </p:nvPr>
        </p:nvSpPr>
        <p:spPr/>
        <p:txBody>
          <a:bodyPr/>
          <a:lstStyle/>
          <a:p>
            <a:pPr eaLnBrk="1" hangingPunct="1"/>
            <a:r>
              <a:rPr lang="en-AU" altLang="en-US" sz="2400" dirty="0" smtClean="0"/>
              <a:t>NOR flash: bit cell like a NOR gate</a:t>
            </a:r>
          </a:p>
          <a:p>
            <a:pPr lvl="1" eaLnBrk="1" hangingPunct="1"/>
            <a:r>
              <a:rPr lang="en-AU" altLang="en-US" sz="2000" dirty="0" smtClean="0"/>
              <a:t>Random read/write access</a:t>
            </a:r>
          </a:p>
          <a:p>
            <a:pPr lvl="1" eaLnBrk="1" hangingPunct="1"/>
            <a:r>
              <a:rPr lang="en-AU" altLang="en-US" sz="2000" dirty="0" smtClean="0"/>
              <a:t>Used for instruction memory in embedded systems</a:t>
            </a:r>
          </a:p>
          <a:p>
            <a:pPr eaLnBrk="1" hangingPunct="1"/>
            <a:r>
              <a:rPr lang="en-AU" altLang="en-US" sz="2400" dirty="0" smtClean="0"/>
              <a:t>NAND flash: bit cell like a NAND gate</a:t>
            </a:r>
          </a:p>
          <a:p>
            <a:pPr lvl="1" eaLnBrk="1" hangingPunct="1"/>
            <a:r>
              <a:rPr lang="en-AU" altLang="en-US" sz="2000" dirty="0" smtClean="0"/>
              <a:t>Denser (bits/area), but block-at-a-time access</a:t>
            </a:r>
          </a:p>
          <a:p>
            <a:pPr lvl="1" eaLnBrk="1" hangingPunct="1"/>
            <a:r>
              <a:rPr lang="en-AU" altLang="en-US" sz="2000" dirty="0" smtClean="0"/>
              <a:t>Cheaper per GB</a:t>
            </a:r>
          </a:p>
          <a:p>
            <a:pPr lvl="1" eaLnBrk="1" hangingPunct="1"/>
            <a:r>
              <a:rPr lang="en-AU" altLang="en-US" sz="2000" dirty="0" smtClean="0"/>
              <a:t>Used for USB keys, media storage, …</a:t>
            </a:r>
          </a:p>
          <a:p>
            <a:pPr eaLnBrk="1" hangingPunct="1"/>
            <a:r>
              <a:rPr lang="en-AU" altLang="en-US" sz="2400" dirty="0" smtClean="0"/>
              <a:t>Flash bits wears out after 1000’s of accesses</a:t>
            </a:r>
          </a:p>
          <a:p>
            <a:pPr lvl="1" eaLnBrk="1" hangingPunct="1"/>
            <a:r>
              <a:rPr lang="en-AU" altLang="en-US" sz="2000" dirty="0" smtClean="0"/>
              <a:t>Not suitable for direct RAM or disk replacement</a:t>
            </a:r>
          </a:p>
          <a:p>
            <a:pPr lvl="1" eaLnBrk="1" hangingPunct="1"/>
            <a:r>
              <a:rPr lang="en-AU" altLang="en-US" sz="2000" dirty="0" smtClean="0"/>
              <a:t>Wear </a:t>
            </a:r>
            <a:r>
              <a:rPr lang="en-AU" altLang="en-US" sz="2000" dirty="0" err="1" smtClean="0"/>
              <a:t>leveling</a:t>
            </a:r>
            <a:r>
              <a:rPr lang="en-AU" altLang="en-US" sz="2000" dirty="0" smtClean="0"/>
              <a:t>: remap data to less used blocks</a:t>
            </a:r>
          </a:p>
        </p:txBody>
      </p:sp>
      <p:sp>
        <p:nvSpPr>
          <p:cNvPr id="5" name="Footer Placeholder 3"/>
          <p:cNvSpPr txBox="1">
            <a:spLocks/>
          </p:cNvSpPr>
          <p:nvPr/>
        </p:nvSpPr>
        <p:spPr bwMode="auto">
          <a:xfrm>
            <a:off x="3429000" y="6324600"/>
            <a:ext cx="5562600" cy="3048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i="1" kern="1200">
                <a:solidFill>
                  <a:schemeClr val="tx1"/>
                </a:solidFill>
                <a:latin typeface="Arial" panose="020B0604020202020204" pitchFamily="34" charset="0"/>
                <a:ea typeface="+mn-ea"/>
                <a:cs typeface="+mn-cs"/>
              </a:defRPr>
            </a:lvl1pPr>
            <a:lvl2pPr marL="742950" indent="-285750" algn="l" rtl="0" fontAlgn="base">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fontAlgn="base">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fontAlgn="base">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fontAlgn="base">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r>
              <a:rPr lang="en-AU" altLang="en-US" smtClean="0"/>
              <a:t>Chapter 5 — Large and Fast: Exploiting Memory Hierarchy — </a:t>
            </a:r>
            <a:fld id="{A5975D85-F60D-445A-9783-07EB181072C1}" type="slidenum">
              <a:rPr lang="en-AU" altLang="en-US" smtClean="0"/>
              <a:pPr/>
              <a:t>15</a:t>
            </a:fld>
            <a:endParaRPr lang="en-AU" altLang="en-US" dirty="0"/>
          </a:p>
        </p:txBody>
      </p:sp>
    </p:spTree>
    <p:extLst>
      <p:ext uri="{BB962C8B-B14F-4D97-AF65-F5344CB8AC3E}">
        <p14:creationId xmlns:p14="http://schemas.microsoft.com/office/powerpoint/2010/main" val="3505734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9" descr="wdfDesktop_CaviarBl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773238"/>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7"/>
          <p:cNvSpPr>
            <a:spLocks noGrp="1" noChangeArrowheads="1"/>
          </p:cNvSpPr>
          <p:nvPr>
            <p:ph type="title"/>
          </p:nvPr>
        </p:nvSpPr>
        <p:spPr/>
        <p:txBody>
          <a:bodyPr/>
          <a:lstStyle/>
          <a:p>
            <a:pPr eaLnBrk="1" hangingPunct="1"/>
            <a:r>
              <a:rPr lang="en-US" altLang="en-US" smtClean="0"/>
              <a:t>Disk Storage</a:t>
            </a:r>
            <a:endParaRPr lang="en-AU" altLang="en-US" smtClean="0"/>
          </a:p>
        </p:txBody>
      </p:sp>
      <p:sp>
        <p:nvSpPr>
          <p:cNvPr id="15365" name="Rectangle 8"/>
          <p:cNvSpPr>
            <a:spLocks noGrp="1" noChangeArrowheads="1"/>
          </p:cNvSpPr>
          <p:nvPr>
            <p:ph type="body" idx="1"/>
          </p:nvPr>
        </p:nvSpPr>
        <p:spPr>
          <a:xfrm>
            <a:off x="415925" y="1385094"/>
            <a:ext cx="8270875" cy="790575"/>
          </a:xfrm>
        </p:spPr>
        <p:txBody>
          <a:bodyPr/>
          <a:lstStyle/>
          <a:p>
            <a:pPr eaLnBrk="1" hangingPunct="1"/>
            <a:r>
              <a:rPr lang="en-US" altLang="en-US" dirty="0" smtClean="0"/>
              <a:t>Nonvolatile, rotating magnetic storage</a:t>
            </a:r>
            <a:endParaRPr lang="en-AU" altLang="en-US" dirty="0" smtClean="0"/>
          </a:p>
        </p:txBody>
      </p:sp>
      <p:pic>
        <p:nvPicPr>
          <p:cNvPr id="15367" name="Picture 12" descr="disk-geometr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538" y="3141663"/>
            <a:ext cx="441642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p:cNvSpPr txBox="1">
            <a:spLocks/>
          </p:cNvSpPr>
          <p:nvPr/>
        </p:nvSpPr>
        <p:spPr bwMode="auto">
          <a:xfrm>
            <a:off x="3429000" y="6324600"/>
            <a:ext cx="5562600" cy="3048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i="1" kern="1200">
                <a:solidFill>
                  <a:schemeClr val="tx1"/>
                </a:solidFill>
                <a:latin typeface="Arial" panose="020B0604020202020204" pitchFamily="34" charset="0"/>
                <a:ea typeface="+mn-ea"/>
                <a:cs typeface="+mn-cs"/>
              </a:defRPr>
            </a:lvl1pPr>
            <a:lvl2pPr marL="742950" indent="-285750" algn="l" rtl="0" fontAlgn="base">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fontAlgn="base">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fontAlgn="base">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fontAlgn="base">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r>
              <a:rPr lang="en-AU" altLang="en-US" smtClean="0"/>
              <a:t>Chapter 5 — Large and Fast: Exploiting Memory Hierarchy — </a:t>
            </a:r>
            <a:fld id="{A5975D85-F60D-445A-9783-07EB181072C1}" type="slidenum">
              <a:rPr lang="en-AU" altLang="en-US" smtClean="0"/>
              <a:pPr/>
              <a:t>16</a:t>
            </a:fld>
            <a:endParaRPr lang="en-AU" altLang="en-US" dirty="0"/>
          </a:p>
        </p:txBody>
      </p:sp>
    </p:spTree>
    <p:extLst>
      <p:ext uri="{BB962C8B-B14F-4D97-AF65-F5344CB8AC3E}">
        <p14:creationId xmlns:p14="http://schemas.microsoft.com/office/powerpoint/2010/main" val="1928605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Grp="1" noChangeArrowheads="1"/>
          </p:cNvSpPr>
          <p:nvPr>
            <p:ph type="title"/>
          </p:nvPr>
        </p:nvSpPr>
        <p:spPr/>
        <p:txBody>
          <a:bodyPr/>
          <a:lstStyle/>
          <a:p>
            <a:pPr eaLnBrk="1" hangingPunct="1"/>
            <a:r>
              <a:rPr lang="en-US" altLang="en-US" smtClean="0"/>
              <a:t>Disk Sectors and Access</a:t>
            </a:r>
            <a:endParaRPr lang="en-AU" altLang="en-US" smtClean="0"/>
          </a:p>
        </p:txBody>
      </p:sp>
      <p:sp>
        <p:nvSpPr>
          <p:cNvPr id="16388" name="Rectangle 5"/>
          <p:cNvSpPr>
            <a:spLocks noGrp="1" noChangeArrowheads="1"/>
          </p:cNvSpPr>
          <p:nvPr>
            <p:ph type="body" idx="1"/>
          </p:nvPr>
        </p:nvSpPr>
        <p:spPr/>
        <p:txBody>
          <a:bodyPr/>
          <a:lstStyle/>
          <a:p>
            <a:pPr eaLnBrk="1" hangingPunct="1">
              <a:lnSpc>
                <a:spcPct val="90000"/>
              </a:lnSpc>
            </a:pPr>
            <a:r>
              <a:rPr lang="en-US" altLang="en-US" sz="2400" dirty="0" smtClean="0"/>
              <a:t>Each sector records</a:t>
            </a:r>
          </a:p>
          <a:p>
            <a:pPr lvl="1" eaLnBrk="1" hangingPunct="1">
              <a:lnSpc>
                <a:spcPct val="90000"/>
              </a:lnSpc>
            </a:pPr>
            <a:r>
              <a:rPr lang="en-US" altLang="en-US" sz="2000" dirty="0" smtClean="0"/>
              <a:t>Sector ID</a:t>
            </a:r>
          </a:p>
          <a:p>
            <a:pPr lvl="1" eaLnBrk="1" hangingPunct="1">
              <a:lnSpc>
                <a:spcPct val="90000"/>
              </a:lnSpc>
            </a:pPr>
            <a:r>
              <a:rPr lang="en-US" altLang="en-US" sz="2000" dirty="0" smtClean="0"/>
              <a:t>Data (512 bytes, 4096 bytes proposed)</a:t>
            </a:r>
          </a:p>
          <a:p>
            <a:pPr lvl="1" eaLnBrk="1" hangingPunct="1">
              <a:lnSpc>
                <a:spcPct val="90000"/>
              </a:lnSpc>
            </a:pPr>
            <a:r>
              <a:rPr lang="en-US" altLang="en-US" sz="2000" dirty="0" smtClean="0"/>
              <a:t>Error correcting code (ECC)</a:t>
            </a:r>
          </a:p>
          <a:p>
            <a:pPr lvl="2" eaLnBrk="1" hangingPunct="1">
              <a:lnSpc>
                <a:spcPct val="90000"/>
              </a:lnSpc>
            </a:pPr>
            <a:r>
              <a:rPr lang="en-US" altLang="en-US" sz="1800" dirty="0" smtClean="0"/>
              <a:t>Used to hide defects and recording errors</a:t>
            </a:r>
          </a:p>
          <a:p>
            <a:pPr lvl="1" eaLnBrk="1" hangingPunct="1">
              <a:lnSpc>
                <a:spcPct val="90000"/>
              </a:lnSpc>
            </a:pPr>
            <a:r>
              <a:rPr lang="en-US" altLang="en-US" sz="2000" dirty="0" smtClean="0"/>
              <a:t>Synchronization fields and gaps</a:t>
            </a:r>
          </a:p>
          <a:p>
            <a:pPr eaLnBrk="1" hangingPunct="1">
              <a:lnSpc>
                <a:spcPct val="90000"/>
              </a:lnSpc>
            </a:pPr>
            <a:r>
              <a:rPr lang="en-US" altLang="en-US" sz="2400" dirty="0" smtClean="0"/>
              <a:t>Access to a sector involves</a:t>
            </a:r>
          </a:p>
          <a:p>
            <a:pPr lvl="1" eaLnBrk="1" hangingPunct="1">
              <a:lnSpc>
                <a:spcPct val="90000"/>
              </a:lnSpc>
            </a:pPr>
            <a:r>
              <a:rPr lang="en-US" altLang="en-US" sz="2000" dirty="0" smtClean="0"/>
              <a:t>Queuing delay if other accesses are pending</a:t>
            </a:r>
          </a:p>
          <a:p>
            <a:pPr lvl="1" eaLnBrk="1" hangingPunct="1">
              <a:lnSpc>
                <a:spcPct val="90000"/>
              </a:lnSpc>
            </a:pPr>
            <a:r>
              <a:rPr lang="en-US" altLang="en-US" sz="2000" dirty="0" smtClean="0"/>
              <a:t>Seek: move the heads</a:t>
            </a:r>
          </a:p>
          <a:p>
            <a:pPr lvl="1" eaLnBrk="1" hangingPunct="1">
              <a:lnSpc>
                <a:spcPct val="90000"/>
              </a:lnSpc>
            </a:pPr>
            <a:r>
              <a:rPr lang="en-US" altLang="en-US" sz="2000" dirty="0" smtClean="0"/>
              <a:t>Rotational latency</a:t>
            </a:r>
          </a:p>
          <a:p>
            <a:pPr lvl="1" eaLnBrk="1" hangingPunct="1">
              <a:lnSpc>
                <a:spcPct val="90000"/>
              </a:lnSpc>
            </a:pPr>
            <a:r>
              <a:rPr lang="en-US" altLang="en-US" sz="2000" dirty="0" smtClean="0"/>
              <a:t>Data transfer</a:t>
            </a:r>
          </a:p>
          <a:p>
            <a:pPr lvl="1" eaLnBrk="1" hangingPunct="1">
              <a:lnSpc>
                <a:spcPct val="90000"/>
              </a:lnSpc>
            </a:pPr>
            <a:r>
              <a:rPr lang="en-US" altLang="en-US" sz="2000" dirty="0" smtClean="0"/>
              <a:t>Controller overhead</a:t>
            </a:r>
            <a:endParaRPr lang="en-AU" altLang="en-US" sz="2000" dirty="0" smtClean="0"/>
          </a:p>
        </p:txBody>
      </p:sp>
      <p:sp>
        <p:nvSpPr>
          <p:cNvPr id="5" name="Footer Placeholder 3"/>
          <p:cNvSpPr txBox="1">
            <a:spLocks/>
          </p:cNvSpPr>
          <p:nvPr/>
        </p:nvSpPr>
        <p:spPr bwMode="auto">
          <a:xfrm>
            <a:off x="3429000" y="6324600"/>
            <a:ext cx="5562600" cy="3048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i="1" kern="1200">
                <a:solidFill>
                  <a:schemeClr val="tx1"/>
                </a:solidFill>
                <a:latin typeface="Arial" panose="020B0604020202020204" pitchFamily="34" charset="0"/>
                <a:ea typeface="+mn-ea"/>
                <a:cs typeface="+mn-cs"/>
              </a:defRPr>
            </a:lvl1pPr>
            <a:lvl2pPr marL="742950" indent="-285750" algn="l" rtl="0" fontAlgn="base">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fontAlgn="base">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fontAlgn="base">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fontAlgn="base">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r>
              <a:rPr lang="en-AU" altLang="en-US" smtClean="0"/>
              <a:t>Chapter 5 — Large and Fast: Exploiting Memory Hierarchy — </a:t>
            </a:r>
            <a:fld id="{A5975D85-F60D-445A-9783-07EB181072C1}" type="slidenum">
              <a:rPr lang="en-AU" altLang="en-US" smtClean="0"/>
              <a:pPr/>
              <a:t>17</a:t>
            </a:fld>
            <a:endParaRPr lang="en-AU" altLang="en-US" dirty="0"/>
          </a:p>
        </p:txBody>
      </p:sp>
    </p:spTree>
    <p:extLst>
      <p:ext uri="{BB962C8B-B14F-4D97-AF65-F5344CB8AC3E}">
        <p14:creationId xmlns:p14="http://schemas.microsoft.com/office/powerpoint/2010/main" val="3764298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Grp="1" noChangeArrowheads="1"/>
          </p:cNvSpPr>
          <p:nvPr>
            <p:ph type="title"/>
          </p:nvPr>
        </p:nvSpPr>
        <p:spPr/>
        <p:txBody>
          <a:bodyPr/>
          <a:lstStyle/>
          <a:p>
            <a:pPr eaLnBrk="1" hangingPunct="1"/>
            <a:r>
              <a:rPr lang="en-US" altLang="en-US" smtClean="0"/>
              <a:t>Disk Access Example</a:t>
            </a:r>
            <a:endParaRPr lang="en-AU" altLang="en-US" smtClean="0"/>
          </a:p>
        </p:txBody>
      </p:sp>
      <p:sp>
        <p:nvSpPr>
          <p:cNvPr id="17412" name="Rectangle 5"/>
          <p:cNvSpPr>
            <a:spLocks noGrp="1" noChangeArrowheads="1"/>
          </p:cNvSpPr>
          <p:nvPr>
            <p:ph type="body" idx="1"/>
          </p:nvPr>
        </p:nvSpPr>
        <p:spPr/>
        <p:txBody>
          <a:bodyPr/>
          <a:lstStyle/>
          <a:p>
            <a:pPr eaLnBrk="1" hangingPunct="1">
              <a:lnSpc>
                <a:spcPct val="80000"/>
              </a:lnSpc>
            </a:pPr>
            <a:r>
              <a:rPr lang="en-US" altLang="en-US" dirty="0" smtClean="0"/>
              <a:t>Given</a:t>
            </a:r>
          </a:p>
          <a:p>
            <a:pPr lvl="1" eaLnBrk="1" hangingPunct="1">
              <a:lnSpc>
                <a:spcPct val="80000"/>
              </a:lnSpc>
            </a:pPr>
            <a:r>
              <a:rPr lang="en-US" altLang="en-US" dirty="0" smtClean="0"/>
              <a:t>512B sector, 15,000rpm, 4ms average seek time, 100MB/s transfer rate, 0.2ms controller overhead, idle disk</a:t>
            </a:r>
          </a:p>
          <a:p>
            <a:pPr lvl="1" eaLnBrk="1" hangingPunct="1">
              <a:lnSpc>
                <a:spcPct val="80000"/>
              </a:lnSpc>
            </a:pPr>
            <a:endParaRPr lang="en-US" altLang="en-US" dirty="0" smtClean="0"/>
          </a:p>
          <a:p>
            <a:pPr eaLnBrk="1" hangingPunct="1">
              <a:lnSpc>
                <a:spcPct val="80000"/>
              </a:lnSpc>
            </a:pPr>
            <a:r>
              <a:rPr lang="en-US" altLang="en-US" dirty="0" smtClean="0"/>
              <a:t>Average read time</a:t>
            </a:r>
          </a:p>
          <a:p>
            <a:pPr lvl="1" eaLnBrk="1" hangingPunct="1">
              <a:lnSpc>
                <a:spcPct val="80000"/>
              </a:lnSpc>
            </a:pPr>
            <a:r>
              <a:rPr lang="en-US" altLang="en-US" dirty="0" smtClean="0">
                <a:solidFill>
                  <a:srgbClr val="FF0000"/>
                </a:solidFill>
              </a:rPr>
              <a:t>= queuing delay + seek + rotational latency + transfer time + controller delay</a:t>
            </a:r>
          </a:p>
          <a:p>
            <a:pPr lvl="1" eaLnBrk="1" hangingPunct="1">
              <a:lnSpc>
                <a:spcPct val="80000"/>
              </a:lnSpc>
            </a:pPr>
            <a:endParaRPr lang="en-US" altLang="en-US" dirty="0" smtClean="0"/>
          </a:p>
          <a:p>
            <a:pPr lvl="1" eaLnBrk="1" hangingPunct="1">
              <a:lnSpc>
                <a:spcPct val="80000"/>
              </a:lnSpc>
            </a:pPr>
            <a:r>
              <a:rPr lang="en-US" altLang="en-US" dirty="0" smtClean="0"/>
              <a:t>4ms seek time</a:t>
            </a:r>
            <a:br>
              <a:rPr lang="en-US" altLang="en-US" dirty="0" smtClean="0"/>
            </a:br>
            <a:r>
              <a:rPr lang="en-US" altLang="en-US" dirty="0" smtClean="0"/>
              <a:t>+ ½ / (15,000/60) = 2ms rotational latency</a:t>
            </a:r>
            <a:br>
              <a:rPr lang="en-US" altLang="en-US" dirty="0" smtClean="0"/>
            </a:br>
            <a:r>
              <a:rPr lang="en-US" altLang="en-US" dirty="0" smtClean="0"/>
              <a:t>+ 512 / 100MB/s = 0.005ms transfer time</a:t>
            </a:r>
            <a:br>
              <a:rPr lang="en-US" altLang="en-US" dirty="0" smtClean="0"/>
            </a:br>
            <a:r>
              <a:rPr lang="en-US" altLang="en-US" dirty="0" smtClean="0"/>
              <a:t>+ 0.2ms controller delay</a:t>
            </a:r>
            <a:br>
              <a:rPr lang="en-US" altLang="en-US" dirty="0" smtClean="0"/>
            </a:br>
            <a:r>
              <a:rPr lang="en-US" altLang="en-US" dirty="0" smtClean="0"/>
              <a:t>= 6.2ms</a:t>
            </a:r>
          </a:p>
          <a:p>
            <a:pPr lvl="1" eaLnBrk="1" hangingPunct="1">
              <a:lnSpc>
                <a:spcPct val="80000"/>
              </a:lnSpc>
            </a:pPr>
            <a:endParaRPr lang="en-US" altLang="en-US" dirty="0" smtClean="0"/>
          </a:p>
          <a:p>
            <a:pPr eaLnBrk="1" hangingPunct="1">
              <a:lnSpc>
                <a:spcPct val="80000"/>
              </a:lnSpc>
            </a:pPr>
            <a:r>
              <a:rPr lang="en-US" altLang="en-US" dirty="0" smtClean="0"/>
              <a:t>If actual average seek time is 1ms</a:t>
            </a:r>
          </a:p>
          <a:p>
            <a:pPr lvl="1" eaLnBrk="1" hangingPunct="1">
              <a:lnSpc>
                <a:spcPct val="80000"/>
              </a:lnSpc>
            </a:pPr>
            <a:r>
              <a:rPr lang="en-US" altLang="en-US" dirty="0" smtClean="0"/>
              <a:t>Average read time = 3.2ms</a:t>
            </a:r>
          </a:p>
        </p:txBody>
      </p:sp>
      <p:sp>
        <p:nvSpPr>
          <p:cNvPr id="5" name="Footer Placeholder 3"/>
          <p:cNvSpPr txBox="1">
            <a:spLocks/>
          </p:cNvSpPr>
          <p:nvPr/>
        </p:nvSpPr>
        <p:spPr bwMode="auto">
          <a:xfrm>
            <a:off x="3429000" y="6324600"/>
            <a:ext cx="5562600" cy="3048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i="1" kern="1200">
                <a:solidFill>
                  <a:schemeClr val="tx1"/>
                </a:solidFill>
                <a:latin typeface="Arial" panose="020B0604020202020204" pitchFamily="34" charset="0"/>
                <a:ea typeface="+mn-ea"/>
                <a:cs typeface="+mn-cs"/>
              </a:defRPr>
            </a:lvl1pPr>
            <a:lvl2pPr marL="742950" indent="-285750" algn="l" rtl="0" fontAlgn="base">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fontAlgn="base">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fontAlgn="base">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fontAlgn="base">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r>
              <a:rPr lang="en-AU" altLang="en-US" smtClean="0"/>
              <a:t>Chapter 5 — Large and Fast: Exploiting Memory Hierarchy — </a:t>
            </a:r>
            <a:fld id="{A5975D85-F60D-445A-9783-07EB181072C1}" type="slidenum">
              <a:rPr lang="en-AU" altLang="en-US" smtClean="0"/>
              <a:pPr/>
              <a:t>18</a:t>
            </a:fld>
            <a:endParaRPr lang="en-AU" altLang="en-US" dirty="0"/>
          </a:p>
        </p:txBody>
      </p:sp>
    </p:spTree>
    <p:extLst>
      <p:ext uri="{BB962C8B-B14F-4D97-AF65-F5344CB8AC3E}">
        <p14:creationId xmlns:p14="http://schemas.microsoft.com/office/powerpoint/2010/main" val="3917787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pPr marL="0" indent="0">
              <a:buNone/>
            </a:pPr>
            <a:r>
              <a:rPr lang="en-US" sz="1600" dirty="0"/>
              <a:t>A program repeatedly performs the following three-step process:</a:t>
            </a:r>
          </a:p>
          <a:p>
            <a:r>
              <a:rPr lang="en-US" sz="1600" dirty="0" smtClean="0"/>
              <a:t>read </a:t>
            </a:r>
            <a:r>
              <a:rPr lang="en-US" sz="1600" dirty="0"/>
              <a:t>in a 4 KB block of data from disk,</a:t>
            </a:r>
          </a:p>
          <a:p>
            <a:pPr lvl="0"/>
            <a:r>
              <a:rPr lang="en-US" sz="1600" dirty="0"/>
              <a:t>do some processing on that data, and</a:t>
            </a:r>
          </a:p>
          <a:p>
            <a:pPr lvl="0"/>
            <a:r>
              <a:rPr lang="en-US" sz="1600" dirty="0"/>
              <a:t>write out the result as another 4 KB block elsewhere on the disk.</a:t>
            </a:r>
          </a:p>
          <a:p>
            <a:pPr marL="0" indent="0">
              <a:buNone/>
            </a:pPr>
            <a:r>
              <a:rPr lang="en-US" sz="1600" dirty="0"/>
              <a:t> </a:t>
            </a:r>
          </a:p>
          <a:p>
            <a:pPr marL="0" indent="0">
              <a:buNone/>
            </a:pPr>
            <a:r>
              <a:rPr lang="en-US" sz="1600" dirty="0"/>
              <a:t>Each block is contiguous, located on a random track, and doesn’t span multiple tracks.</a:t>
            </a:r>
          </a:p>
          <a:p>
            <a:pPr marL="0" indent="0">
              <a:buNone/>
            </a:pPr>
            <a:endParaRPr lang="en-US" sz="1600" dirty="0"/>
          </a:p>
          <a:p>
            <a:pPr marL="0" indent="0">
              <a:buNone/>
            </a:pPr>
            <a:r>
              <a:rPr lang="en-US" sz="1600" dirty="0"/>
              <a:t>The disk rotates at 10,000 RPM, has an average seek time of 8 </a:t>
            </a:r>
            <a:r>
              <a:rPr lang="en-US" sz="1600" dirty="0" err="1"/>
              <a:t>ms</a:t>
            </a:r>
            <a:r>
              <a:rPr lang="en-US" sz="1600" dirty="0"/>
              <a:t>, and has a transfer rate of 50 MB/sec.  The controller overhead is 2 </a:t>
            </a:r>
            <a:r>
              <a:rPr lang="en-US" sz="1600" dirty="0" err="1"/>
              <a:t>ms.</a:t>
            </a:r>
            <a:r>
              <a:rPr lang="en-US" sz="1600" dirty="0"/>
              <a:t>  No other programs are using the disk or processor, and there is no overlapping of disk operation with processing.  The processing step takes 20 million clock cycles, and the clock rate is 5 GHz.  What is the overall speed of the system in blocks processed per second?</a:t>
            </a:r>
          </a:p>
          <a:p>
            <a:endParaRPr lang="en-US" sz="1600" dirty="0"/>
          </a:p>
        </p:txBody>
      </p:sp>
      <p:sp>
        <p:nvSpPr>
          <p:cNvPr id="4" name="Slide Number Placeholder 3"/>
          <p:cNvSpPr>
            <a:spLocks noGrp="1"/>
          </p:cNvSpPr>
          <p:nvPr>
            <p:ph type="sldNum" sz="quarter" idx="10"/>
          </p:nvPr>
        </p:nvSpPr>
        <p:spPr/>
        <p:txBody>
          <a:bodyPr/>
          <a:lstStyle/>
          <a:p>
            <a:r>
              <a:rPr lang="en-US" altLang="en-US" smtClean="0"/>
              <a:t>CSCE 212 </a:t>
            </a:r>
            <a:fld id="{FF195784-B92F-4450-B323-FDE67F263656}" type="slidenum">
              <a:rPr lang="en-US" altLang="en-US" i="0" smtClean="0">
                <a:solidFill>
                  <a:schemeClr val="tx1"/>
                </a:solidFill>
              </a:rPr>
              <a:pPr/>
              <a:t>19</a:t>
            </a:fld>
            <a:endParaRPr lang="en-US" altLang="en-US" i="0">
              <a:solidFill>
                <a:schemeClr val="tx1"/>
              </a:solidFill>
            </a:endParaRPr>
          </a:p>
        </p:txBody>
      </p:sp>
    </p:spTree>
    <p:extLst>
      <p:ext uri="{BB962C8B-B14F-4D97-AF65-F5344CB8AC3E}">
        <p14:creationId xmlns:p14="http://schemas.microsoft.com/office/powerpoint/2010/main" val="2760456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Grades</a:t>
            </a:r>
            <a:endParaRPr lang="en-US"/>
          </a:p>
        </p:txBody>
      </p:sp>
      <p:sp>
        <p:nvSpPr>
          <p:cNvPr id="4" name="Slide Number Placeholder 3"/>
          <p:cNvSpPr>
            <a:spLocks noGrp="1"/>
          </p:cNvSpPr>
          <p:nvPr>
            <p:ph type="sldNum" sz="quarter" idx="10"/>
          </p:nvPr>
        </p:nvSpPr>
        <p:spPr/>
        <p:txBody>
          <a:bodyPr/>
          <a:lstStyle/>
          <a:p>
            <a:r>
              <a:rPr lang="en-US" altLang="en-US" smtClean="0"/>
              <a:t>CSCE 212 </a:t>
            </a:r>
            <a:fld id="{FF195784-B92F-4450-B323-FDE67F263656}" type="slidenum">
              <a:rPr lang="en-US" altLang="en-US" i="0" smtClean="0">
                <a:solidFill>
                  <a:schemeClr val="tx1"/>
                </a:solidFill>
              </a:rPr>
              <a:pPr/>
              <a:t>2</a:t>
            </a:fld>
            <a:endParaRPr lang="en-US" altLang="en-US" i="0">
              <a:solidFill>
                <a:schemeClr val="tx1"/>
              </a:solidFill>
            </a:endParaRPr>
          </a:p>
        </p:txBody>
      </p:sp>
      <p:sp>
        <p:nvSpPr>
          <p:cNvPr id="5" name="Content Placeholder 4"/>
          <p:cNvSpPr>
            <a:spLocks noGrp="1"/>
          </p:cNvSpPr>
          <p:nvPr>
            <p:ph idx="1"/>
          </p:nvPr>
        </p:nvSpPr>
        <p:spPr/>
        <p:txBody>
          <a:bodyPr/>
          <a:lstStyle/>
          <a:p>
            <a:r>
              <a:rPr lang="en-US" smtClean="0"/>
              <a:t>Exams 1 and 2</a:t>
            </a: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720443031"/>
              </p:ext>
            </p:extLst>
          </p:nvPr>
        </p:nvGraphicFramePr>
        <p:xfrm>
          <a:off x="2743200" y="3505200"/>
          <a:ext cx="3501390" cy="2225040"/>
        </p:xfrm>
        <a:graphic>
          <a:graphicData uri="http://schemas.openxmlformats.org/drawingml/2006/table">
            <a:tbl>
              <a:tblPr firstRow="1" bandRow="1">
                <a:tableStyleId>{073A0DAA-6AF3-43AB-8588-CEC1D06C72B9}</a:tableStyleId>
              </a:tblPr>
              <a:tblGrid>
                <a:gridCol w="1097280"/>
                <a:gridCol w="1202055"/>
                <a:gridCol w="1202055"/>
              </a:tblGrid>
              <a:tr h="370840">
                <a:tc>
                  <a:txBody>
                    <a:bodyPr/>
                    <a:lstStyle/>
                    <a:p>
                      <a:r>
                        <a:rPr lang="en-US" smtClean="0"/>
                        <a:t>Grade</a:t>
                      </a:r>
                      <a:endParaRPr lang="en-US"/>
                    </a:p>
                  </a:txBody>
                  <a:tcPr/>
                </a:tc>
                <a:tc>
                  <a:txBody>
                    <a:bodyPr/>
                    <a:lstStyle/>
                    <a:p>
                      <a:r>
                        <a:rPr lang="en-US" smtClean="0"/>
                        <a:t>Exam 2</a:t>
                      </a:r>
                      <a:endParaRPr lang="en-US"/>
                    </a:p>
                  </a:txBody>
                  <a:tcPr/>
                </a:tc>
                <a:tc>
                  <a:txBody>
                    <a:bodyPr/>
                    <a:lstStyle/>
                    <a:p>
                      <a:r>
                        <a:rPr lang="en-US" smtClean="0"/>
                        <a:t>Exam 1</a:t>
                      </a:r>
                      <a:endParaRPr lang="en-US"/>
                    </a:p>
                  </a:txBody>
                  <a:tcPr/>
                </a:tc>
              </a:tr>
              <a:tr h="370840">
                <a:tc>
                  <a:txBody>
                    <a:bodyPr/>
                    <a:lstStyle/>
                    <a:p>
                      <a:r>
                        <a:rPr lang="en-US" smtClean="0"/>
                        <a:t>90-100</a:t>
                      </a:r>
                    </a:p>
                  </a:txBody>
                  <a:tcPr/>
                </a:tc>
                <a:tc>
                  <a:txBody>
                    <a:bodyPr/>
                    <a:lstStyle/>
                    <a:p>
                      <a:r>
                        <a:rPr lang="en-US" smtClean="0"/>
                        <a:t>14</a:t>
                      </a:r>
                      <a:endParaRPr lang="en-US"/>
                    </a:p>
                  </a:txBody>
                  <a:tcPr/>
                </a:tc>
                <a:tc>
                  <a:txBody>
                    <a:bodyPr/>
                    <a:lstStyle/>
                    <a:p>
                      <a:r>
                        <a:rPr lang="en-US" smtClean="0"/>
                        <a:t>15</a:t>
                      </a:r>
                      <a:endParaRPr lang="en-US"/>
                    </a:p>
                  </a:txBody>
                  <a:tcPr/>
                </a:tc>
              </a:tr>
              <a:tr h="370840">
                <a:tc>
                  <a:txBody>
                    <a:bodyPr/>
                    <a:lstStyle/>
                    <a:p>
                      <a:r>
                        <a:rPr lang="en-US" smtClean="0"/>
                        <a:t>80-89</a:t>
                      </a:r>
                      <a:endParaRPr lang="en-US"/>
                    </a:p>
                  </a:txBody>
                  <a:tcPr/>
                </a:tc>
                <a:tc>
                  <a:txBody>
                    <a:bodyPr/>
                    <a:lstStyle/>
                    <a:p>
                      <a:r>
                        <a:rPr lang="en-US" smtClean="0"/>
                        <a:t>10</a:t>
                      </a:r>
                      <a:endParaRPr lang="en-US"/>
                    </a:p>
                  </a:txBody>
                  <a:tcPr/>
                </a:tc>
                <a:tc>
                  <a:txBody>
                    <a:bodyPr/>
                    <a:lstStyle/>
                    <a:p>
                      <a:r>
                        <a:rPr lang="en-US" smtClean="0"/>
                        <a:t>6</a:t>
                      </a:r>
                      <a:endParaRPr lang="en-US"/>
                    </a:p>
                  </a:txBody>
                  <a:tcPr/>
                </a:tc>
              </a:tr>
              <a:tr h="370840">
                <a:tc>
                  <a:txBody>
                    <a:bodyPr/>
                    <a:lstStyle/>
                    <a:p>
                      <a:r>
                        <a:rPr lang="en-US" smtClean="0"/>
                        <a:t>70-79</a:t>
                      </a:r>
                      <a:endParaRPr lang="en-US"/>
                    </a:p>
                  </a:txBody>
                  <a:tcPr/>
                </a:tc>
                <a:tc>
                  <a:txBody>
                    <a:bodyPr/>
                    <a:lstStyle/>
                    <a:p>
                      <a:r>
                        <a:rPr lang="en-US" smtClean="0"/>
                        <a:t>7</a:t>
                      </a:r>
                      <a:endParaRPr lang="en-US"/>
                    </a:p>
                  </a:txBody>
                  <a:tcPr/>
                </a:tc>
                <a:tc>
                  <a:txBody>
                    <a:bodyPr/>
                    <a:lstStyle/>
                    <a:p>
                      <a:r>
                        <a:rPr lang="en-US" smtClean="0"/>
                        <a:t>4</a:t>
                      </a:r>
                      <a:endParaRPr lang="en-US"/>
                    </a:p>
                  </a:txBody>
                  <a:tcPr/>
                </a:tc>
              </a:tr>
              <a:tr h="370840">
                <a:tc>
                  <a:txBody>
                    <a:bodyPr/>
                    <a:lstStyle/>
                    <a:p>
                      <a:r>
                        <a:rPr lang="en-US" smtClean="0"/>
                        <a:t>60-69</a:t>
                      </a:r>
                      <a:endParaRPr lang="en-US"/>
                    </a:p>
                  </a:txBody>
                  <a:tcPr/>
                </a:tc>
                <a:tc>
                  <a:txBody>
                    <a:bodyPr/>
                    <a:lstStyle/>
                    <a:p>
                      <a:r>
                        <a:rPr lang="en-US" smtClean="0"/>
                        <a:t>4</a:t>
                      </a:r>
                      <a:endParaRPr lang="en-US"/>
                    </a:p>
                  </a:txBody>
                  <a:tcPr/>
                </a:tc>
                <a:tc>
                  <a:txBody>
                    <a:bodyPr/>
                    <a:lstStyle/>
                    <a:p>
                      <a:r>
                        <a:rPr lang="en-US" smtClean="0"/>
                        <a:t>7</a:t>
                      </a:r>
                      <a:endParaRPr lang="en-US"/>
                    </a:p>
                  </a:txBody>
                  <a:tcPr/>
                </a:tc>
              </a:tr>
              <a:tr h="370840">
                <a:tc>
                  <a:txBody>
                    <a:bodyPr/>
                    <a:lstStyle/>
                    <a:p>
                      <a:r>
                        <a:rPr lang="en-US" smtClean="0"/>
                        <a:t>&lt; 60</a:t>
                      </a:r>
                      <a:endParaRPr lang="en-US"/>
                    </a:p>
                  </a:txBody>
                  <a:tcPr/>
                </a:tc>
                <a:tc>
                  <a:txBody>
                    <a:bodyPr/>
                    <a:lstStyle/>
                    <a:p>
                      <a:r>
                        <a:rPr lang="en-US" smtClean="0"/>
                        <a:t>8</a:t>
                      </a:r>
                      <a:endParaRPr lang="en-US"/>
                    </a:p>
                  </a:txBody>
                  <a:tcPr/>
                </a:tc>
                <a:tc>
                  <a:txBody>
                    <a:bodyPr/>
                    <a:lstStyle/>
                    <a:p>
                      <a:r>
                        <a:rPr lang="en-US" smtClean="0"/>
                        <a:t>11</a:t>
                      </a:r>
                      <a:endParaRPr lang="en-US"/>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247719806"/>
              </p:ext>
            </p:extLst>
          </p:nvPr>
        </p:nvGraphicFramePr>
        <p:xfrm>
          <a:off x="2743200" y="1828800"/>
          <a:ext cx="3501390" cy="1112520"/>
        </p:xfrm>
        <a:graphic>
          <a:graphicData uri="http://schemas.openxmlformats.org/drawingml/2006/table">
            <a:tbl>
              <a:tblPr firstRow="1" bandRow="1">
                <a:tableStyleId>{073A0DAA-6AF3-43AB-8588-CEC1D06C72B9}</a:tableStyleId>
              </a:tblPr>
              <a:tblGrid>
                <a:gridCol w="1097280"/>
                <a:gridCol w="1202055"/>
                <a:gridCol w="1202055"/>
              </a:tblGrid>
              <a:tr h="370840">
                <a:tc>
                  <a:txBody>
                    <a:bodyPr/>
                    <a:lstStyle/>
                    <a:p>
                      <a:r>
                        <a:rPr lang="en-US" smtClean="0"/>
                        <a:t>Grade</a:t>
                      </a:r>
                      <a:endParaRPr lang="en-US"/>
                    </a:p>
                  </a:txBody>
                  <a:tcPr/>
                </a:tc>
                <a:tc>
                  <a:txBody>
                    <a:bodyPr/>
                    <a:lstStyle/>
                    <a:p>
                      <a:r>
                        <a:rPr lang="en-US" smtClean="0"/>
                        <a:t>Exam 2</a:t>
                      </a:r>
                      <a:endParaRPr lang="en-US"/>
                    </a:p>
                  </a:txBody>
                  <a:tcPr/>
                </a:tc>
                <a:tc>
                  <a:txBody>
                    <a:bodyPr/>
                    <a:lstStyle/>
                    <a:p>
                      <a:r>
                        <a:rPr lang="en-US" smtClean="0"/>
                        <a:t>Exam 1</a:t>
                      </a:r>
                      <a:endParaRPr lang="en-US"/>
                    </a:p>
                  </a:txBody>
                  <a:tcPr/>
                </a:tc>
              </a:tr>
              <a:tr h="370840">
                <a:tc>
                  <a:txBody>
                    <a:bodyPr/>
                    <a:lstStyle/>
                    <a:p>
                      <a:r>
                        <a:rPr lang="en-US" smtClean="0"/>
                        <a:t>Ave</a:t>
                      </a:r>
                    </a:p>
                  </a:txBody>
                  <a:tcPr/>
                </a:tc>
                <a:tc>
                  <a:txBody>
                    <a:bodyPr/>
                    <a:lstStyle/>
                    <a:p>
                      <a:r>
                        <a:rPr lang="en-US" smtClean="0"/>
                        <a:t>77.5%</a:t>
                      </a:r>
                      <a:endParaRPr lang="en-US"/>
                    </a:p>
                  </a:txBody>
                  <a:tcPr/>
                </a:tc>
                <a:tc>
                  <a:txBody>
                    <a:bodyPr/>
                    <a:lstStyle/>
                    <a:p>
                      <a:r>
                        <a:rPr lang="en-US" smtClean="0"/>
                        <a:t>75.8%</a:t>
                      </a:r>
                      <a:endParaRPr lang="en-US"/>
                    </a:p>
                  </a:txBody>
                  <a:tcPr/>
                </a:tc>
              </a:tr>
              <a:tr h="370840">
                <a:tc>
                  <a:txBody>
                    <a:bodyPr/>
                    <a:lstStyle/>
                    <a:p>
                      <a:r>
                        <a:rPr lang="en-US" smtClean="0"/>
                        <a:t>Median</a:t>
                      </a:r>
                      <a:endParaRPr lang="en-US"/>
                    </a:p>
                  </a:txBody>
                  <a:tcPr/>
                </a:tc>
                <a:tc>
                  <a:txBody>
                    <a:bodyPr/>
                    <a:lstStyle/>
                    <a:p>
                      <a:r>
                        <a:rPr lang="en-US" smtClean="0"/>
                        <a:t>81.0%</a:t>
                      </a:r>
                      <a:endParaRPr lang="en-US"/>
                    </a:p>
                  </a:txBody>
                  <a:tcPr/>
                </a:tc>
                <a:tc>
                  <a:txBody>
                    <a:bodyPr/>
                    <a:lstStyle/>
                    <a:p>
                      <a:r>
                        <a:rPr lang="en-US" smtClean="0"/>
                        <a:t>75.4%</a:t>
                      </a:r>
                      <a:endParaRPr lang="en-US"/>
                    </a:p>
                  </a:txBody>
                  <a:tcPr/>
                </a:tc>
              </a:tr>
            </a:tbl>
          </a:graphicData>
        </a:graphic>
      </p:graphicFrame>
    </p:spTree>
    <p:extLst>
      <p:ext uri="{BB962C8B-B14F-4D97-AF65-F5344CB8AC3E}">
        <p14:creationId xmlns:p14="http://schemas.microsoft.com/office/powerpoint/2010/main" val="459298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978F0EE5-8DD2-4865-83F7-7EBB4639BC80}" type="slidenum">
              <a:rPr lang="en-AU" altLang="en-US"/>
              <a:pPr/>
              <a:t>20</a:t>
            </a:fld>
            <a:endParaRPr lang="en-AU" altLang="en-US"/>
          </a:p>
        </p:txBody>
      </p:sp>
      <p:pic>
        <p:nvPicPr>
          <p:cNvPr id="19459" name="Picture 10" descr="f05-04-P3744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 y="3048000"/>
            <a:ext cx="37433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7"/>
          <p:cNvSpPr>
            <a:spLocks noGrp="1" noChangeArrowheads="1"/>
          </p:cNvSpPr>
          <p:nvPr>
            <p:ph type="title"/>
          </p:nvPr>
        </p:nvSpPr>
        <p:spPr/>
        <p:txBody>
          <a:bodyPr/>
          <a:lstStyle/>
          <a:p>
            <a:pPr eaLnBrk="1" hangingPunct="1"/>
            <a:r>
              <a:rPr lang="en-US" altLang="en-US" smtClean="0"/>
              <a:t>Cache Memory</a:t>
            </a:r>
            <a:endParaRPr lang="en-AU" altLang="en-US" smtClean="0"/>
          </a:p>
        </p:txBody>
      </p:sp>
      <p:sp>
        <p:nvSpPr>
          <p:cNvPr id="19461" name="Rectangle 8"/>
          <p:cNvSpPr>
            <a:spLocks noGrp="1" noChangeArrowheads="1"/>
          </p:cNvSpPr>
          <p:nvPr>
            <p:ph type="body" idx="1"/>
          </p:nvPr>
        </p:nvSpPr>
        <p:spPr>
          <a:xfrm>
            <a:off x="415925" y="1438276"/>
            <a:ext cx="8270875" cy="1801813"/>
          </a:xfrm>
        </p:spPr>
        <p:txBody>
          <a:bodyPr/>
          <a:lstStyle/>
          <a:p>
            <a:pPr eaLnBrk="1" hangingPunct="1"/>
            <a:r>
              <a:rPr lang="en-US" altLang="en-US" dirty="0" smtClean="0"/>
              <a:t>Cache memory</a:t>
            </a:r>
          </a:p>
          <a:p>
            <a:pPr lvl="1" eaLnBrk="1" hangingPunct="1"/>
            <a:r>
              <a:rPr lang="en-US" altLang="en-US" dirty="0" smtClean="0"/>
              <a:t>The level of the memory hierarchy closest to the CPU</a:t>
            </a:r>
          </a:p>
          <a:p>
            <a:pPr eaLnBrk="1" hangingPunct="1"/>
            <a:r>
              <a:rPr lang="en-US" altLang="en-US" dirty="0" smtClean="0"/>
              <a:t>Given accesses X</a:t>
            </a:r>
            <a:r>
              <a:rPr lang="en-US" altLang="en-US" baseline="-25000" dirty="0" smtClean="0"/>
              <a:t>1</a:t>
            </a:r>
            <a:r>
              <a:rPr lang="en-US" altLang="en-US" dirty="0" smtClean="0"/>
              <a:t>, …, </a:t>
            </a:r>
            <a:r>
              <a:rPr lang="en-US" altLang="en-US" dirty="0" err="1" smtClean="0"/>
              <a:t>X</a:t>
            </a:r>
            <a:r>
              <a:rPr lang="en-US" altLang="en-US" baseline="-25000" dirty="0" err="1" smtClean="0"/>
              <a:t>n</a:t>
            </a:r>
            <a:r>
              <a:rPr lang="en-US" altLang="en-US" baseline="-25000" dirty="0" smtClean="0"/>
              <a:t>–1</a:t>
            </a:r>
            <a:r>
              <a:rPr lang="en-US" altLang="en-US" dirty="0" smtClean="0"/>
              <a:t>, </a:t>
            </a:r>
            <a:r>
              <a:rPr lang="en-US" altLang="en-US" dirty="0" err="1" smtClean="0"/>
              <a:t>X</a:t>
            </a:r>
            <a:r>
              <a:rPr lang="en-US" altLang="en-US" baseline="-25000" dirty="0" err="1" smtClean="0"/>
              <a:t>n</a:t>
            </a:r>
            <a:endParaRPr lang="en-AU" altLang="en-US" baseline="-25000" dirty="0" smtClean="0"/>
          </a:p>
        </p:txBody>
      </p:sp>
      <p:sp>
        <p:nvSpPr>
          <p:cNvPr id="19463" name="Rectangle 6"/>
          <p:cNvSpPr>
            <a:spLocks noChangeArrowheads="1"/>
          </p:cNvSpPr>
          <p:nvPr/>
        </p:nvSpPr>
        <p:spPr bwMode="auto">
          <a:xfrm>
            <a:off x="5148263" y="3789363"/>
            <a:ext cx="3811587"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folHlink"/>
              </a:buClr>
              <a:buSzPct val="60000"/>
              <a:buFont typeface="Wingdings" panose="05000000000000000000" pitchFamily="2" charset="2"/>
              <a:buChar char="n"/>
            </a:pPr>
            <a:r>
              <a:rPr lang="en-US" altLang="en-US" sz="2800"/>
              <a:t>How do we know if the data is present?</a:t>
            </a:r>
          </a:p>
          <a:p>
            <a:pPr eaLnBrk="1" hangingPunct="1">
              <a:spcBef>
                <a:spcPct val="20000"/>
              </a:spcBef>
              <a:buClr>
                <a:schemeClr val="folHlink"/>
              </a:buClr>
              <a:buSzPct val="60000"/>
              <a:buFont typeface="Wingdings" panose="05000000000000000000" pitchFamily="2" charset="2"/>
              <a:buChar char="n"/>
            </a:pPr>
            <a:r>
              <a:rPr lang="en-US" altLang="en-US" sz="2800"/>
              <a:t>Where do we look?</a:t>
            </a:r>
          </a:p>
        </p:txBody>
      </p:sp>
    </p:spTree>
    <p:extLst>
      <p:ext uri="{BB962C8B-B14F-4D97-AF65-F5344CB8AC3E}">
        <p14:creationId xmlns:p14="http://schemas.microsoft.com/office/powerpoint/2010/main" val="37302984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D688F09B-27C6-4B32-848D-4F7432C4B8EC}" type="slidenum">
              <a:rPr lang="en-AU" altLang="en-US"/>
              <a:pPr/>
              <a:t>21</a:t>
            </a:fld>
            <a:endParaRPr lang="en-AU" altLang="en-US"/>
          </a:p>
        </p:txBody>
      </p:sp>
      <p:pic>
        <p:nvPicPr>
          <p:cNvPr id="20483" name="Picture 9" descr="f05-05-P3744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514600"/>
            <a:ext cx="469265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6"/>
          <p:cNvSpPr>
            <a:spLocks noGrp="1" noChangeArrowheads="1"/>
          </p:cNvSpPr>
          <p:nvPr>
            <p:ph type="title"/>
          </p:nvPr>
        </p:nvSpPr>
        <p:spPr/>
        <p:txBody>
          <a:bodyPr/>
          <a:lstStyle/>
          <a:p>
            <a:pPr eaLnBrk="1" hangingPunct="1"/>
            <a:r>
              <a:rPr lang="en-US" altLang="en-US" smtClean="0"/>
              <a:t>Direct Mapped Cache</a:t>
            </a:r>
            <a:endParaRPr lang="en-AU" altLang="en-US" smtClean="0"/>
          </a:p>
        </p:txBody>
      </p:sp>
      <p:sp>
        <p:nvSpPr>
          <p:cNvPr id="20485" name="Rectangle 7"/>
          <p:cNvSpPr>
            <a:spLocks noGrp="1" noChangeArrowheads="1"/>
          </p:cNvSpPr>
          <p:nvPr>
            <p:ph type="body" idx="1"/>
          </p:nvPr>
        </p:nvSpPr>
        <p:spPr>
          <a:xfrm>
            <a:off x="415925" y="1393033"/>
            <a:ext cx="8270875" cy="1801812"/>
          </a:xfrm>
        </p:spPr>
        <p:txBody>
          <a:bodyPr/>
          <a:lstStyle/>
          <a:p>
            <a:pPr eaLnBrk="1" hangingPunct="1"/>
            <a:r>
              <a:rPr lang="en-US" altLang="en-US" dirty="0" smtClean="0"/>
              <a:t>Location determined by address</a:t>
            </a:r>
          </a:p>
          <a:p>
            <a:pPr eaLnBrk="1" hangingPunct="1"/>
            <a:r>
              <a:rPr lang="en-US" altLang="en-US" dirty="0" smtClean="0"/>
              <a:t>Direct mapped: only one choice</a:t>
            </a:r>
          </a:p>
          <a:p>
            <a:pPr lvl="1" eaLnBrk="1" hangingPunct="1"/>
            <a:r>
              <a:rPr lang="en-US" altLang="en-US" dirty="0" smtClean="0"/>
              <a:t>(Block address) modulo (#Blocks in cache)</a:t>
            </a:r>
            <a:endParaRPr lang="en-AU" altLang="en-US" dirty="0" smtClean="0"/>
          </a:p>
        </p:txBody>
      </p:sp>
      <p:sp>
        <p:nvSpPr>
          <p:cNvPr id="20486" name="Rectangle 5"/>
          <p:cNvSpPr>
            <a:spLocks noChangeArrowheads="1"/>
          </p:cNvSpPr>
          <p:nvPr/>
        </p:nvSpPr>
        <p:spPr bwMode="auto">
          <a:xfrm>
            <a:off x="5943600" y="3500041"/>
            <a:ext cx="2803525"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folHlink"/>
              </a:buClr>
              <a:buSzPct val="60000"/>
              <a:buFont typeface="Wingdings" panose="05000000000000000000" pitchFamily="2" charset="2"/>
              <a:buChar char="n"/>
            </a:pPr>
            <a:r>
              <a:rPr lang="en-US" altLang="en-US" sz="2800" dirty="0"/>
              <a:t>#Blocks is a power of 2</a:t>
            </a:r>
          </a:p>
          <a:p>
            <a:pPr eaLnBrk="1" hangingPunct="1">
              <a:spcBef>
                <a:spcPct val="20000"/>
              </a:spcBef>
              <a:buClr>
                <a:schemeClr val="folHlink"/>
              </a:buClr>
              <a:buSzPct val="60000"/>
              <a:buFont typeface="Wingdings" panose="05000000000000000000" pitchFamily="2" charset="2"/>
              <a:buChar char="n"/>
            </a:pPr>
            <a:r>
              <a:rPr lang="en-US" altLang="en-US" sz="2800" dirty="0"/>
              <a:t>Use low-order address bits</a:t>
            </a:r>
            <a:endParaRPr lang="en-AU" altLang="en-US" sz="2800" dirty="0"/>
          </a:p>
        </p:txBody>
      </p:sp>
    </p:spTree>
    <p:extLst>
      <p:ext uri="{BB962C8B-B14F-4D97-AF65-F5344CB8AC3E}">
        <p14:creationId xmlns:p14="http://schemas.microsoft.com/office/powerpoint/2010/main" val="31685147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7D2141B2-1672-4370-872D-E7CEECB4671E}" type="slidenum">
              <a:rPr lang="en-AU" altLang="en-US"/>
              <a:pPr/>
              <a:t>22</a:t>
            </a:fld>
            <a:endParaRPr lang="en-AU" altLang="en-US"/>
          </a:p>
        </p:txBody>
      </p:sp>
      <p:sp>
        <p:nvSpPr>
          <p:cNvPr id="21507" name="Rectangle 4"/>
          <p:cNvSpPr>
            <a:spLocks noGrp="1" noChangeArrowheads="1"/>
          </p:cNvSpPr>
          <p:nvPr>
            <p:ph type="title"/>
          </p:nvPr>
        </p:nvSpPr>
        <p:spPr/>
        <p:txBody>
          <a:bodyPr/>
          <a:lstStyle/>
          <a:p>
            <a:pPr eaLnBrk="1" hangingPunct="1"/>
            <a:r>
              <a:rPr lang="en-US" altLang="en-US" smtClean="0"/>
              <a:t>Tags and Valid Bits</a:t>
            </a:r>
            <a:endParaRPr lang="en-AU" altLang="en-US" smtClean="0"/>
          </a:p>
        </p:txBody>
      </p:sp>
      <p:sp>
        <p:nvSpPr>
          <p:cNvPr id="21508" name="Rectangle 5"/>
          <p:cNvSpPr>
            <a:spLocks noGrp="1" noChangeArrowheads="1"/>
          </p:cNvSpPr>
          <p:nvPr>
            <p:ph type="body" idx="1"/>
          </p:nvPr>
        </p:nvSpPr>
        <p:spPr/>
        <p:txBody>
          <a:bodyPr/>
          <a:lstStyle/>
          <a:p>
            <a:pPr eaLnBrk="1" hangingPunct="1"/>
            <a:r>
              <a:rPr lang="en-US" altLang="en-US" dirty="0" smtClean="0"/>
              <a:t>How do we know which particular block is stored in a cache location?</a:t>
            </a:r>
          </a:p>
          <a:p>
            <a:pPr lvl="1" eaLnBrk="1" hangingPunct="1"/>
            <a:r>
              <a:rPr lang="en-US" altLang="en-US" dirty="0" smtClean="0"/>
              <a:t>Store block address as well as the data</a:t>
            </a:r>
          </a:p>
          <a:p>
            <a:pPr lvl="1" eaLnBrk="1" hangingPunct="1"/>
            <a:r>
              <a:rPr lang="en-US" altLang="en-US" dirty="0" smtClean="0"/>
              <a:t>Actually, only need the high-order bits</a:t>
            </a:r>
          </a:p>
          <a:p>
            <a:pPr lvl="1" eaLnBrk="1" hangingPunct="1"/>
            <a:r>
              <a:rPr lang="en-US" altLang="en-US" dirty="0" smtClean="0"/>
              <a:t>Called the tag</a:t>
            </a:r>
          </a:p>
          <a:p>
            <a:pPr lvl="1" eaLnBrk="1" hangingPunct="1"/>
            <a:endParaRPr lang="en-US" altLang="en-US" dirty="0" smtClean="0"/>
          </a:p>
          <a:p>
            <a:pPr eaLnBrk="1" hangingPunct="1"/>
            <a:r>
              <a:rPr lang="en-US" altLang="en-US" dirty="0" smtClean="0"/>
              <a:t>What if there is no data in a location?</a:t>
            </a:r>
          </a:p>
          <a:p>
            <a:pPr lvl="1" eaLnBrk="1" hangingPunct="1"/>
            <a:r>
              <a:rPr lang="en-US" altLang="en-US" dirty="0" smtClean="0"/>
              <a:t>Valid bit: 1 = present, 0 = not present</a:t>
            </a:r>
          </a:p>
          <a:p>
            <a:pPr lvl="1" eaLnBrk="1" hangingPunct="1"/>
            <a:r>
              <a:rPr lang="en-US" altLang="en-US" dirty="0" smtClean="0"/>
              <a:t>Initially 0</a:t>
            </a:r>
            <a:endParaRPr lang="en-AU" altLang="en-US" dirty="0" smtClean="0"/>
          </a:p>
        </p:txBody>
      </p:sp>
    </p:spTree>
    <p:extLst>
      <p:ext uri="{BB962C8B-B14F-4D97-AF65-F5344CB8AC3E}">
        <p14:creationId xmlns:p14="http://schemas.microsoft.com/office/powerpoint/2010/main" val="42433459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99BC5E92-2AD6-41E9-8157-D753D6B26A52}" type="slidenum">
              <a:rPr lang="en-AU" altLang="en-US"/>
              <a:pPr/>
              <a:t>23</a:t>
            </a:fld>
            <a:endParaRPr lang="en-AU" altLang="en-US"/>
          </a:p>
        </p:txBody>
      </p:sp>
      <p:sp>
        <p:nvSpPr>
          <p:cNvPr id="22531" name="Rectangle 56"/>
          <p:cNvSpPr>
            <a:spLocks noGrp="1" noChangeArrowheads="1"/>
          </p:cNvSpPr>
          <p:nvPr>
            <p:ph type="title"/>
          </p:nvPr>
        </p:nvSpPr>
        <p:spPr/>
        <p:txBody>
          <a:bodyPr/>
          <a:lstStyle/>
          <a:p>
            <a:pPr eaLnBrk="1" hangingPunct="1"/>
            <a:r>
              <a:rPr lang="en-US" altLang="en-US" smtClean="0"/>
              <a:t>Cache Example</a:t>
            </a:r>
            <a:endParaRPr lang="en-AU" altLang="en-US" smtClean="0"/>
          </a:p>
        </p:txBody>
      </p:sp>
      <p:sp>
        <p:nvSpPr>
          <p:cNvPr id="22532" name="Rectangle 57"/>
          <p:cNvSpPr>
            <a:spLocks noGrp="1" noChangeArrowheads="1"/>
          </p:cNvSpPr>
          <p:nvPr>
            <p:ph type="body" idx="1"/>
          </p:nvPr>
        </p:nvSpPr>
        <p:spPr>
          <a:xfrm>
            <a:off x="457200" y="1447800"/>
            <a:ext cx="8270875" cy="1008062"/>
          </a:xfrm>
        </p:spPr>
        <p:txBody>
          <a:bodyPr/>
          <a:lstStyle/>
          <a:p>
            <a:pPr eaLnBrk="1" hangingPunct="1"/>
            <a:r>
              <a:rPr lang="en-US" altLang="en-US" dirty="0" smtClean="0"/>
              <a:t>8-blocks, 1 word/block, direct mapped</a:t>
            </a:r>
          </a:p>
          <a:p>
            <a:pPr eaLnBrk="1" hangingPunct="1"/>
            <a:r>
              <a:rPr lang="en-US" altLang="en-US" dirty="0" smtClean="0"/>
              <a:t>Initial state</a:t>
            </a:r>
            <a:endParaRPr lang="en-AU" altLang="en-US" dirty="0" smtClean="0"/>
          </a:p>
        </p:txBody>
      </p:sp>
      <p:graphicFrame>
        <p:nvGraphicFramePr>
          <p:cNvPr id="254980" name="Group 4"/>
          <p:cNvGraphicFramePr>
            <a:graphicFrameLocks noGrp="1"/>
          </p:cNvGraphicFramePr>
          <p:nvPr>
            <p:extLst>
              <p:ext uri="{D42A27DB-BD31-4B8C-83A1-F6EECF244321}">
                <p14:modId xmlns:p14="http://schemas.microsoft.com/office/powerpoint/2010/main" val="845882750"/>
              </p:ext>
            </p:extLst>
          </p:nvPr>
        </p:nvGraphicFramePr>
        <p:xfrm>
          <a:off x="1371600" y="2590800"/>
          <a:ext cx="6096000" cy="3292479"/>
        </p:xfrm>
        <a:graphic>
          <a:graphicData uri="http://schemas.openxmlformats.org/drawingml/2006/table">
            <a:tbl>
              <a:tblPr/>
              <a:tblGrid>
                <a:gridCol w="1079500"/>
                <a:gridCol w="649287"/>
                <a:gridCol w="1150938"/>
                <a:gridCol w="3216275"/>
              </a:tblGrid>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Index</a:t>
                      </a:r>
                      <a:endParaRPr kumimoji="0" lang="en-AU" sz="1800" b="0" i="0" u="none" strike="noStrike" cap="none" normalizeH="0" baseline="0" dirty="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V</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Tag</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Data</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000</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N</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001</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N</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010</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N</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011</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N</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100</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N</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101</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N</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110</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N</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111</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N</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60208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CED72723-EDA2-4510-B1CD-A5A366053819}" type="slidenum">
              <a:rPr lang="en-AU" altLang="en-US"/>
              <a:pPr/>
              <a:t>24</a:t>
            </a:fld>
            <a:endParaRPr lang="en-AU" altLang="en-US"/>
          </a:p>
        </p:txBody>
      </p:sp>
      <p:sp>
        <p:nvSpPr>
          <p:cNvPr id="23555" name="Rectangle 2"/>
          <p:cNvSpPr>
            <a:spLocks noGrp="1" noChangeArrowheads="1"/>
          </p:cNvSpPr>
          <p:nvPr>
            <p:ph type="title"/>
          </p:nvPr>
        </p:nvSpPr>
        <p:spPr/>
        <p:txBody>
          <a:bodyPr/>
          <a:lstStyle/>
          <a:p>
            <a:pPr eaLnBrk="1" hangingPunct="1"/>
            <a:r>
              <a:rPr lang="en-US" altLang="en-US" smtClean="0"/>
              <a:t>Cache Example</a:t>
            </a:r>
            <a:endParaRPr lang="en-AU" altLang="en-US" smtClean="0"/>
          </a:p>
        </p:txBody>
      </p:sp>
      <p:graphicFrame>
        <p:nvGraphicFramePr>
          <p:cNvPr id="257027" name="Group 3"/>
          <p:cNvGraphicFramePr>
            <a:graphicFrameLocks noGrp="1"/>
          </p:cNvGraphicFramePr>
          <p:nvPr>
            <p:extLst>
              <p:ext uri="{D42A27DB-BD31-4B8C-83A1-F6EECF244321}">
                <p14:modId xmlns:p14="http://schemas.microsoft.com/office/powerpoint/2010/main" val="2563242299"/>
              </p:ext>
            </p:extLst>
          </p:nvPr>
        </p:nvGraphicFramePr>
        <p:xfrm>
          <a:off x="1524000" y="2590800"/>
          <a:ext cx="6096000" cy="3292479"/>
        </p:xfrm>
        <a:graphic>
          <a:graphicData uri="http://schemas.openxmlformats.org/drawingml/2006/table">
            <a:tbl>
              <a:tblPr/>
              <a:tblGrid>
                <a:gridCol w="1079500"/>
                <a:gridCol w="649287"/>
                <a:gridCol w="1150938"/>
                <a:gridCol w="3216275"/>
              </a:tblGrid>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Index</a:t>
                      </a:r>
                      <a:endParaRPr kumimoji="0" lang="en-AU" sz="1800" b="0" i="0" u="none" strike="noStrike" cap="none" normalizeH="0" baseline="0" dirty="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V</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Tag</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Data</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000</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N</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001</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N</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010</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N</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011</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N</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100</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N</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101</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N</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hlink"/>
                          </a:solidFill>
                          <a:effectLst/>
                          <a:latin typeface="Arial" charset="0"/>
                        </a:rPr>
                        <a:t>110</a:t>
                      </a:r>
                      <a:endParaRPr kumimoji="0" lang="en-AU" sz="1800" b="1" i="0" u="none" strike="noStrike" cap="none" normalizeH="0" baseline="0" smtClean="0">
                        <a:ln>
                          <a:noFill/>
                        </a:ln>
                        <a:solidFill>
                          <a:schemeClr val="hlink"/>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hlink"/>
                          </a:solidFill>
                          <a:effectLst/>
                          <a:latin typeface="Arial" charset="0"/>
                        </a:rPr>
                        <a:t>Y</a:t>
                      </a:r>
                      <a:endParaRPr kumimoji="0" lang="en-AU" sz="1800" b="1" i="0" u="none" strike="noStrike" cap="none" normalizeH="0" baseline="0" smtClean="0">
                        <a:ln>
                          <a:noFill/>
                        </a:ln>
                        <a:solidFill>
                          <a:schemeClr val="hlink"/>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hlink"/>
                          </a:solidFill>
                          <a:effectLst/>
                          <a:latin typeface="Arial" charset="0"/>
                        </a:rPr>
                        <a:t>10</a:t>
                      </a:r>
                      <a:endParaRPr kumimoji="0" lang="en-AU" sz="1800" b="1" i="0" u="none" strike="noStrike" cap="none" normalizeH="0" baseline="0" smtClean="0">
                        <a:ln>
                          <a:noFill/>
                        </a:ln>
                        <a:solidFill>
                          <a:schemeClr val="hlink"/>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hlink"/>
                          </a:solidFill>
                          <a:effectLst/>
                          <a:latin typeface="Arial" charset="0"/>
                        </a:rPr>
                        <a:t>Mem[10110]</a:t>
                      </a:r>
                      <a:endParaRPr kumimoji="0" lang="en-AU" sz="1800" b="1" i="0" u="none" strike="noStrike" cap="none" normalizeH="0" baseline="0" smtClean="0">
                        <a:ln>
                          <a:noFill/>
                        </a:ln>
                        <a:solidFill>
                          <a:schemeClr val="hlink"/>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111</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N</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57079" name="Group 55"/>
          <p:cNvGraphicFramePr>
            <a:graphicFrameLocks noGrp="1"/>
          </p:cNvGraphicFramePr>
          <p:nvPr>
            <p:extLst>
              <p:ext uri="{D42A27DB-BD31-4B8C-83A1-F6EECF244321}">
                <p14:modId xmlns:p14="http://schemas.microsoft.com/office/powerpoint/2010/main" val="2069938517"/>
              </p:ext>
            </p:extLst>
          </p:nvPr>
        </p:nvGraphicFramePr>
        <p:xfrm>
          <a:off x="1524000" y="1600200"/>
          <a:ext cx="6072187" cy="731838"/>
        </p:xfrm>
        <a:graphic>
          <a:graphicData uri="http://schemas.openxmlformats.org/drawingml/2006/table">
            <a:tbl>
              <a:tblPr/>
              <a:tblGrid>
                <a:gridCol w="1673225"/>
                <a:gridCol w="1649412"/>
                <a:gridCol w="1231900"/>
                <a:gridCol w="1517650"/>
              </a:tblGrid>
              <a:tr h="36591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Word addr</a:t>
                      </a:r>
                      <a:endParaRPr kumimoji="0" lang="en-AU" sz="1800" b="0" i="0" u="none" strike="noStrike" cap="none" normalizeH="0" baseline="0" smtClean="0">
                        <a:ln>
                          <a:noFill/>
                        </a:ln>
                        <a:solidFill>
                          <a:schemeClr val="tx1"/>
                        </a:solidFill>
                        <a:effectLst/>
                        <a:latin typeface="Arial" charset="0"/>
                      </a:endParaRP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Binary addr</a:t>
                      </a:r>
                      <a:endParaRPr kumimoji="0" lang="en-AU" sz="1800" b="0" i="0" u="none" strike="noStrike" cap="none" normalizeH="0" baseline="0" smtClean="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Hit/miss</a:t>
                      </a:r>
                      <a:endParaRPr kumimoji="0" lang="en-AU" sz="1800" b="0" i="0" u="none" strike="noStrike" cap="none" normalizeH="0" baseline="0" smtClean="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Cache block</a:t>
                      </a:r>
                      <a:endParaRPr kumimoji="0" lang="en-AU" sz="1800" b="0" i="0" u="none" strike="noStrike" cap="none" normalizeH="0" baseline="0" smtClean="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6591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22</a:t>
                      </a:r>
                      <a:endParaRPr kumimoji="0" lang="en-AU" sz="1800" b="0" i="0" u="none" strike="noStrike" cap="none" normalizeH="0" baseline="0" smtClean="0">
                        <a:ln>
                          <a:noFill/>
                        </a:ln>
                        <a:solidFill>
                          <a:schemeClr val="tx1"/>
                        </a:solidFill>
                        <a:effectLst/>
                        <a:latin typeface="Arial" charset="0"/>
                      </a:endParaRP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10 110</a:t>
                      </a:r>
                      <a:endParaRPr kumimoji="0" lang="en-AU" sz="1800" b="0" i="0" u="none" strike="noStrike" cap="none" normalizeH="0" baseline="0" smtClean="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Miss</a:t>
                      </a:r>
                      <a:endParaRPr kumimoji="0" lang="en-AU" sz="1800" b="0" i="0" u="none" strike="noStrike" cap="none" normalizeH="0" baseline="0" smtClean="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110</a:t>
                      </a:r>
                      <a:endParaRPr kumimoji="0" lang="en-AU" sz="1800" b="0" i="0" u="none" strike="noStrike" cap="none" normalizeH="0" baseline="0" dirty="0" smtClean="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057214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602AFB14-5A6F-4AB2-B058-6B3E6AA8A05B}" type="slidenum">
              <a:rPr lang="en-AU" altLang="en-US"/>
              <a:pPr/>
              <a:t>25</a:t>
            </a:fld>
            <a:endParaRPr lang="en-AU" altLang="en-US"/>
          </a:p>
        </p:txBody>
      </p:sp>
      <p:sp>
        <p:nvSpPr>
          <p:cNvPr id="24579" name="Rectangle 2"/>
          <p:cNvSpPr>
            <a:spLocks noGrp="1" noChangeArrowheads="1"/>
          </p:cNvSpPr>
          <p:nvPr>
            <p:ph type="title"/>
          </p:nvPr>
        </p:nvSpPr>
        <p:spPr/>
        <p:txBody>
          <a:bodyPr/>
          <a:lstStyle/>
          <a:p>
            <a:pPr eaLnBrk="1" hangingPunct="1"/>
            <a:r>
              <a:rPr lang="en-US" altLang="en-US" smtClean="0"/>
              <a:t>Cache Example</a:t>
            </a:r>
            <a:endParaRPr lang="en-AU" altLang="en-US" smtClean="0"/>
          </a:p>
        </p:txBody>
      </p:sp>
      <p:graphicFrame>
        <p:nvGraphicFramePr>
          <p:cNvPr id="259075" name="Group 3"/>
          <p:cNvGraphicFramePr>
            <a:graphicFrameLocks noGrp="1"/>
          </p:cNvGraphicFramePr>
          <p:nvPr>
            <p:extLst>
              <p:ext uri="{D42A27DB-BD31-4B8C-83A1-F6EECF244321}">
                <p14:modId xmlns:p14="http://schemas.microsoft.com/office/powerpoint/2010/main" val="3953973011"/>
              </p:ext>
            </p:extLst>
          </p:nvPr>
        </p:nvGraphicFramePr>
        <p:xfrm>
          <a:off x="1524000" y="2590800"/>
          <a:ext cx="6096000" cy="3292479"/>
        </p:xfrm>
        <a:graphic>
          <a:graphicData uri="http://schemas.openxmlformats.org/drawingml/2006/table">
            <a:tbl>
              <a:tblPr/>
              <a:tblGrid>
                <a:gridCol w="1079500"/>
                <a:gridCol w="649287"/>
                <a:gridCol w="1150938"/>
                <a:gridCol w="3216275"/>
              </a:tblGrid>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Index</a:t>
                      </a:r>
                      <a:endParaRPr kumimoji="0" lang="en-AU" sz="1800" b="0" i="0" u="none" strike="noStrike" cap="none" normalizeH="0" baseline="0" dirty="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V</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Tag</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Data</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000</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N</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001</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N</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hlink"/>
                          </a:solidFill>
                          <a:effectLst/>
                          <a:latin typeface="Arial" charset="0"/>
                        </a:rPr>
                        <a:t>010</a:t>
                      </a:r>
                      <a:endParaRPr kumimoji="0" lang="en-AU" sz="1800" b="1" i="0" u="none" strike="noStrike" cap="none" normalizeH="0" baseline="0" smtClean="0">
                        <a:ln>
                          <a:noFill/>
                        </a:ln>
                        <a:solidFill>
                          <a:schemeClr val="hlink"/>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hlink"/>
                          </a:solidFill>
                          <a:effectLst/>
                          <a:latin typeface="Arial" charset="0"/>
                        </a:rPr>
                        <a:t>Y</a:t>
                      </a:r>
                      <a:endParaRPr kumimoji="0" lang="en-AU" sz="1800" b="1" i="0" u="none" strike="noStrike" cap="none" normalizeH="0" baseline="0" smtClean="0">
                        <a:ln>
                          <a:noFill/>
                        </a:ln>
                        <a:solidFill>
                          <a:schemeClr val="hlink"/>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hlink"/>
                          </a:solidFill>
                          <a:effectLst/>
                          <a:latin typeface="Arial" charset="0"/>
                        </a:rPr>
                        <a:t>11</a:t>
                      </a:r>
                      <a:endParaRPr kumimoji="0" lang="en-AU" sz="1800" b="1" i="0" u="none" strike="noStrike" cap="none" normalizeH="0" baseline="0" smtClean="0">
                        <a:ln>
                          <a:noFill/>
                        </a:ln>
                        <a:solidFill>
                          <a:schemeClr val="hlink"/>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hlink"/>
                          </a:solidFill>
                          <a:effectLst/>
                          <a:latin typeface="Arial" charset="0"/>
                        </a:rPr>
                        <a:t>Mem[11010]</a:t>
                      </a:r>
                      <a:endParaRPr kumimoji="0" lang="en-AU" sz="1800" b="1" i="0" u="none" strike="noStrike" cap="none" normalizeH="0" baseline="0" smtClean="0">
                        <a:ln>
                          <a:noFill/>
                        </a:ln>
                        <a:solidFill>
                          <a:schemeClr val="hlink"/>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011</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N</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100</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N</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101</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N</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110</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Y</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10</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Mem[10110]</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111</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N</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59127" name="Group 55"/>
          <p:cNvGraphicFramePr>
            <a:graphicFrameLocks noGrp="1"/>
          </p:cNvGraphicFramePr>
          <p:nvPr>
            <p:extLst>
              <p:ext uri="{D42A27DB-BD31-4B8C-83A1-F6EECF244321}">
                <p14:modId xmlns:p14="http://schemas.microsoft.com/office/powerpoint/2010/main" val="2858910484"/>
              </p:ext>
            </p:extLst>
          </p:nvPr>
        </p:nvGraphicFramePr>
        <p:xfrm>
          <a:off x="1524000" y="1524000"/>
          <a:ext cx="6072187" cy="731838"/>
        </p:xfrm>
        <a:graphic>
          <a:graphicData uri="http://schemas.openxmlformats.org/drawingml/2006/table">
            <a:tbl>
              <a:tblPr/>
              <a:tblGrid>
                <a:gridCol w="1673225"/>
                <a:gridCol w="1649412"/>
                <a:gridCol w="1231900"/>
                <a:gridCol w="1517650"/>
              </a:tblGrid>
              <a:tr h="36591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Word addr</a:t>
                      </a:r>
                      <a:endParaRPr kumimoji="0" lang="en-AU" sz="1800" b="0" i="0" u="none" strike="noStrike" cap="none" normalizeH="0" baseline="0" smtClean="0">
                        <a:ln>
                          <a:noFill/>
                        </a:ln>
                        <a:solidFill>
                          <a:schemeClr val="tx1"/>
                        </a:solidFill>
                        <a:effectLst/>
                        <a:latin typeface="Arial" charset="0"/>
                      </a:endParaRP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Binary addr</a:t>
                      </a:r>
                      <a:endParaRPr kumimoji="0" lang="en-AU" sz="1800" b="0" i="0" u="none" strike="noStrike" cap="none" normalizeH="0" baseline="0" smtClean="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Hit/miss</a:t>
                      </a:r>
                      <a:endParaRPr kumimoji="0" lang="en-AU" sz="1800" b="0" i="0" u="none" strike="noStrike" cap="none" normalizeH="0" baseline="0" smtClean="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Cache block</a:t>
                      </a:r>
                      <a:endParaRPr kumimoji="0" lang="en-AU" sz="1800" b="0" i="0" u="none" strike="noStrike" cap="none" normalizeH="0" baseline="0" smtClean="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6591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26</a:t>
                      </a:r>
                      <a:endParaRPr kumimoji="0" lang="en-AU" sz="1800" b="0" i="0" u="none" strike="noStrike" cap="none" normalizeH="0" baseline="0" smtClean="0">
                        <a:ln>
                          <a:noFill/>
                        </a:ln>
                        <a:solidFill>
                          <a:schemeClr val="tx1"/>
                        </a:solidFill>
                        <a:effectLst/>
                        <a:latin typeface="Arial" charset="0"/>
                      </a:endParaRP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11 010</a:t>
                      </a:r>
                      <a:endParaRPr kumimoji="0" lang="en-AU" sz="1800" b="0" i="0" u="none" strike="noStrike" cap="none" normalizeH="0" baseline="0" smtClean="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Miss</a:t>
                      </a:r>
                      <a:endParaRPr kumimoji="0" lang="en-AU" sz="1800" b="0" i="0" u="none" strike="noStrike" cap="none" normalizeH="0" baseline="0" smtClean="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010</a:t>
                      </a:r>
                      <a:endParaRPr kumimoji="0" lang="en-AU" sz="1800" b="0" i="0" u="none" strike="noStrike" cap="none" normalizeH="0" baseline="0" dirty="0" smtClean="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6489709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769796B8-0989-4CD6-8AD1-BB0CC5BE7EB8}" type="slidenum">
              <a:rPr lang="en-AU" altLang="en-US"/>
              <a:pPr/>
              <a:t>26</a:t>
            </a:fld>
            <a:endParaRPr lang="en-AU" altLang="en-US"/>
          </a:p>
        </p:txBody>
      </p:sp>
      <p:sp>
        <p:nvSpPr>
          <p:cNvPr id="25603" name="Rectangle 2"/>
          <p:cNvSpPr>
            <a:spLocks noGrp="1" noChangeArrowheads="1"/>
          </p:cNvSpPr>
          <p:nvPr>
            <p:ph type="title"/>
          </p:nvPr>
        </p:nvSpPr>
        <p:spPr/>
        <p:txBody>
          <a:bodyPr/>
          <a:lstStyle/>
          <a:p>
            <a:pPr eaLnBrk="1" hangingPunct="1"/>
            <a:r>
              <a:rPr lang="en-US" altLang="en-US" smtClean="0"/>
              <a:t>Cache Example</a:t>
            </a:r>
            <a:endParaRPr lang="en-AU" altLang="en-US" smtClean="0"/>
          </a:p>
        </p:txBody>
      </p:sp>
      <p:graphicFrame>
        <p:nvGraphicFramePr>
          <p:cNvPr id="261123" name="Group 3"/>
          <p:cNvGraphicFramePr>
            <a:graphicFrameLocks noGrp="1"/>
          </p:cNvGraphicFramePr>
          <p:nvPr>
            <p:extLst>
              <p:ext uri="{D42A27DB-BD31-4B8C-83A1-F6EECF244321}">
                <p14:modId xmlns:p14="http://schemas.microsoft.com/office/powerpoint/2010/main" val="153008540"/>
              </p:ext>
            </p:extLst>
          </p:nvPr>
        </p:nvGraphicFramePr>
        <p:xfrm>
          <a:off x="1524000" y="2743200"/>
          <a:ext cx="6096000" cy="3292479"/>
        </p:xfrm>
        <a:graphic>
          <a:graphicData uri="http://schemas.openxmlformats.org/drawingml/2006/table">
            <a:tbl>
              <a:tblPr/>
              <a:tblGrid>
                <a:gridCol w="1079500"/>
                <a:gridCol w="649287"/>
                <a:gridCol w="1150938"/>
                <a:gridCol w="3216275"/>
              </a:tblGrid>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Index</a:t>
                      </a:r>
                      <a:endParaRPr kumimoji="0" lang="en-AU" sz="1800" b="0" i="0" u="none" strike="noStrike" cap="none" normalizeH="0" baseline="0" dirty="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V</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Tag</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Data</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000</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N</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001</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N</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010</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Y</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11</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Mem[11010]</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011</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N</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100</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N</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101</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N</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110</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Y</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10</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Mem[10110]</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111</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N</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1175" name="Group 55"/>
          <p:cNvGraphicFramePr>
            <a:graphicFrameLocks noGrp="1"/>
          </p:cNvGraphicFramePr>
          <p:nvPr>
            <p:extLst>
              <p:ext uri="{D42A27DB-BD31-4B8C-83A1-F6EECF244321}">
                <p14:modId xmlns:p14="http://schemas.microsoft.com/office/powerpoint/2010/main" val="679303044"/>
              </p:ext>
            </p:extLst>
          </p:nvPr>
        </p:nvGraphicFramePr>
        <p:xfrm>
          <a:off x="1524000" y="1524000"/>
          <a:ext cx="6072187" cy="1097142"/>
        </p:xfrm>
        <a:graphic>
          <a:graphicData uri="http://schemas.openxmlformats.org/drawingml/2006/table">
            <a:tbl>
              <a:tblPr/>
              <a:tblGrid>
                <a:gridCol w="1673225"/>
                <a:gridCol w="1649412"/>
                <a:gridCol w="1231900"/>
                <a:gridCol w="1517650"/>
              </a:tblGrid>
              <a:tr h="365654">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Word addr</a:t>
                      </a:r>
                      <a:endParaRPr kumimoji="0" lang="en-AU" sz="1800" b="0" i="0" u="none" strike="noStrike" cap="none" normalizeH="0" baseline="0" smtClean="0">
                        <a:ln>
                          <a:noFill/>
                        </a:ln>
                        <a:solidFill>
                          <a:schemeClr val="tx1"/>
                        </a:solidFill>
                        <a:effectLst/>
                        <a:latin typeface="Arial" charset="0"/>
                      </a:endParaRPr>
                    </a:p>
                  </a:txBody>
                  <a:tcPr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Binary addr</a:t>
                      </a:r>
                      <a:endParaRPr kumimoji="0" lang="en-AU" sz="1800" b="0" i="0" u="none" strike="noStrike" cap="none" normalizeH="0" baseline="0" smtClean="0">
                        <a:ln>
                          <a:noFill/>
                        </a:ln>
                        <a:solidFill>
                          <a:schemeClr val="tx1"/>
                        </a:solidFill>
                        <a:effectLst/>
                        <a:latin typeface="Arial" charset="0"/>
                      </a:endParaRP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Hit/miss</a:t>
                      </a:r>
                      <a:endParaRPr kumimoji="0" lang="en-AU" sz="1800" b="0" i="0" u="none" strike="noStrike" cap="none" normalizeH="0" baseline="0" smtClean="0">
                        <a:ln>
                          <a:noFill/>
                        </a:ln>
                        <a:solidFill>
                          <a:schemeClr val="tx1"/>
                        </a:solidFill>
                        <a:effectLst/>
                        <a:latin typeface="Arial" charset="0"/>
                      </a:endParaRP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Cache block</a:t>
                      </a:r>
                      <a:endParaRPr kumimoji="0" lang="en-AU" sz="1800" b="0" i="0" u="none" strike="noStrike" cap="none" normalizeH="0" baseline="0" smtClean="0">
                        <a:ln>
                          <a:noFill/>
                        </a:ln>
                        <a:solidFill>
                          <a:schemeClr val="tx1"/>
                        </a:solidFill>
                        <a:effectLst/>
                        <a:latin typeface="Arial" charset="0"/>
                      </a:endParaRPr>
                    </a:p>
                  </a:txBody>
                  <a:tcPr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65654">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22</a:t>
                      </a:r>
                      <a:endParaRPr kumimoji="0" lang="en-AU" sz="1800" b="0" i="0" u="none" strike="noStrike" cap="none" normalizeH="0" baseline="0" smtClean="0">
                        <a:ln>
                          <a:noFill/>
                        </a:ln>
                        <a:solidFill>
                          <a:schemeClr val="tx1"/>
                        </a:solidFill>
                        <a:effectLst/>
                        <a:latin typeface="Arial" charset="0"/>
                      </a:endParaRPr>
                    </a:p>
                  </a:txBody>
                  <a:tcPr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10 110</a:t>
                      </a:r>
                      <a:endParaRPr kumimoji="0" lang="en-AU" sz="1800" b="0" i="0" u="none" strike="noStrike" cap="none" normalizeH="0" baseline="0" smtClean="0">
                        <a:ln>
                          <a:noFill/>
                        </a:ln>
                        <a:solidFill>
                          <a:schemeClr val="tx1"/>
                        </a:solidFill>
                        <a:effectLst/>
                        <a:latin typeface="Arial" charset="0"/>
                      </a:endParaRP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Hit</a:t>
                      </a:r>
                      <a:endParaRPr kumimoji="0" lang="en-AU" sz="1800" b="0" i="0" u="none" strike="noStrike" cap="none" normalizeH="0" baseline="0" smtClean="0">
                        <a:ln>
                          <a:noFill/>
                        </a:ln>
                        <a:solidFill>
                          <a:schemeClr val="tx1"/>
                        </a:solidFill>
                        <a:effectLst/>
                        <a:latin typeface="Arial" charset="0"/>
                      </a:endParaRP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110</a:t>
                      </a:r>
                      <a:endParaRPr kumimoji="0" lang="en-AU" sz="1800" b="0" i="0" u="none" strike="noStrike" cap="none" normalizeH="0" baseline="0" smtClean="0">
                        <a:ln>
                          <a:noFill/>
                        </a:ln>
                        <a:solidFill>
                          <a:schemeClr val="tx1"/>
                        </a:solidFill>
                        <a:effectLst/>
                        <a:latin typeface="Arial" charset="0"/>
                      </a:endParaRPr>
                    </a:p>
                  </a:txBody>
                  <a:tcPr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65654">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26</a:t>
                      </a:r>
                      <a:endParaRPr kumimoji="0" lang="en-AU" sz="1800" b="0" i="0" u="none" strike="noStrike" cap="none" normalizeH="0" baseline="0" smtClean="0">
                        <a:ln>
                          <a:noFill/>
                        </a:ln>
                        <a:solidFill>
                          <a:schemeClr val="tx1"/>
                        </a:solidFill>
                        <a:effectLst/>
                        <a:latin typeface="Arial" charset="0"/>
                      </a:endParaRPr>
                    </a:p>
                  </a:txBody>
                  <a:tcPr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11 010</a:t>
                      </a:r>
                      <a:endParaRPr kumimoji="0" lang="en-AU" sz="1800" b="0" i="0" u="none" strike="noStrike" cap="none" normalizeH="0" baseline="0" smtClean="0">
                        <a:ln>
                          <a:noFill/>
                        </a:ln>
                        <a:solidFill>
                          <a:schemeClr val="tx1"/>
                        </a:solidFill>
                        <a:effectLst/>
                        <a:latin typeface="Arial" charset="0"/>
                      </a:endParaRP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Hit</a:t>
                      </a:r>
                      <a:endParaRPr kumimoji="0" lang="en-AU" sz="1800" b="0" i="0" u="none" strike="noStrike" cap="none" normalizeH="0" baseline="0" smtClean="0">
                        <a:ln>
                          <a:noFill/>
                        </a:ln>
                        <a:solidFill>
                          <a:schemeClr val="tx1"/>
                        </a:solidFill>
                        <a:effectLst/>
                        <a:latin typeface="Arial" charset="0"/>
                      </a:endParaRP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010</a:t>
                      </a:r>
                      <a:endParaRPr kumimoji="0" lang="en-AU" sz="1800" b="0" i="0" u="none" strike="noStrike" cap="none" normalizeH="0" baseline="0" dirty="0" smtClean="0">
                        <a:ln>
                          <a:noFill/>
                        </a:ln>
                        <a:solidFill>
                          <a:schemeClr val="tx1"/>
                        </a:solidFill>
                        <a:effectLst/>
                        <a:latin typeface="Arial" charset="0"/>
                      </a:endParaRPr>
                    </a:p>
                  </a:txBody>
                  <a:tcPr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840522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55C9B2F7-FA9B-47EF-9198-99DDD3B408A2}" type="slidenum">
              <a:rPr lang="en-AU" altLang="en-US"/>
              <a:pPr/>
              <a:t>27</a:t>
            </a:fld>
            <a:endParaRPr lang="en-AU" altLang="en-US"/>
          </a:p>
        </p:txBody>
      </p:sp>
      <p:sp>
        <p:nvSpPr>
          <p:cNvPr id="26627" name="Rectangle 2"/>
          <p:cNvSpPr>
            <a:spLocks noGrp="1" noChangeArrowheads="1"/>
          </p:cNvSpPr>
          <p:nvPr>
            <p:ph type="title"/>
          </p:nvPr>
        </p:nvSpPr>
        <p:spPr/>
        <p:txBody>
          <a:bodyPr/>
          <a:lstStyle/>
          <a:p>
            <a:pPr eaLnBrk="1" hangingPunct="1"/>
            <a:r>
              <a:rPr lang="en-US" altLang="en-US" smtClean="0"/>
              <a:t>Cache Example</a:t>
            </a:r>
            <a:endParaRPr lang="en-AU" altLang="en-US" smtClean="0"/>
          </a:p>
        </p:txBody>
      </p:sp>
      <p:graphicFrame>
        <p:nvGraphicFramePr>
          <p:cNvPr id="263171" name="Group 3"/>
          <p:cNvGraphicFramePr>
            <a:graphicFrameLocks noGrp="1"/>
          </p:cNvGraphicFramePr>
          <p:nvPr/>
        </p:nvGraphicFramePr>
        <p:xfrm>
          <a:off x="1547813" y="2924175"/>
          <a:ext cx="6096000" cy="3292479"/>
        </p:xfrm>
        <a:graphic>
          <a:graphicData uri="http://schemas.openxmlformats.org/drawingml/2006/table">
            <a:tbl>
              <a:tblPr/>
              <a:tblGrid>
                <a:gridCol w="1079500"/>
                <a:gridCol w="649287"/>
                <a:gridCol w="1150938"/>
                <a:gridCol w="3216275"/>
              </a:tblGrid>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Index</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V</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Tag</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Data</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hlink"/>
                          </a:solidFill>
                          <a:effectLst/>
                          <a:latin typeface="Arial" charset="0"/>
                        </a:rPr>
                        <a:t>000</a:t>
                      </a:r>
                      <a:endParaRPr kumimoji="0" lang="en-AU" sz="1800" b="1" i="0" u="none" strike="noStrike" cap="none" normalizeH="0" baseline="0" smtClean="0">
                        <a:ln>
                          <a:noFill/>
                        </a:ln>
                        <a:solidFill>
                          <a:schemeClr val="hlink"/>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hlink"/>
                          </a:solidFill>
                          <a:effectLst/>
                          <a:latin typeface="Arial" charset="0"/>
                        </a:rPr>
                        <a:t>Y</a:t>
                      </a:r>
                      <a:endParaRPr kumimoji="0" lang="en-AU" sz="1800" b="1" i="0" u="none" strike="noStrike" cap="none" normalizeH="0" baseline="0" smtClean="0">
                        <a:ln>
                          <a:noFill/>
                        </a:ln>
                        <a:solidFill>
                          <a:schemeClr val="hlink"/>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hlink"/>
                          </a:solidFill>
                          <a:effectLst/>
                          <a:latin typeface="Arial" charset="0"/>
                        </a:rPr>
                        <a:t>10</a:t>
                      </a:r>
                      <a:endParaRPr kumimoji="0" lang="en-AU" sz="1800" b="1" i="0" u="none" strike="noStrike" cap="none" normalizeH="0" baseline="0" smtClean="0">
                        <a:ln>
                          <a:noFill/>
                        </a:ln>
                        <a:solidFill>
                          <a:schemeClr val="hlink"/>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hlink"/>
                          </a:solidFill>
                          <a:effectLst/>
                          <a:latin typeface="Arial" charset="0"/>
                        </a:rPr>
                        <a:t>Mem[10000]</a:t>
                      </a:r>
                      <a:endParaRPr kumimoji="0" lang="en-AU" sz="1800" b="1" i="0" u="none" strike="noStrike" cap="none" normalizeH="0" baseline="0" smtClean="0">
                        <a:ln>
                          <a:noFill/>
                        </a:ln>
                        <a:solidFill>
                          <a:schemeClr val="hlink"/>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001</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N</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010</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Y</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11</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Mem[11010]</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hlink"/>
                          </a:solidFill>
                          <a:effectLst/>
                          <a:latin typeface="Arial" charset="0"/>
                        </a:rPr>
                        <a:t>011</a:t>
                      </a:r>
                      <a:endParaRPr kumimoji="0" lang="en-AU" sz="1800" b="1" i="0" u="none" strike="noStrike" cap="none" normalizeH="0" baseline="0" smtClean="0">
                        <a:ln>
                          <a:noFill/>
                        </a:ln>
                        <a:solidFill>
                          <a:schemeClr val="hlink"/>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hlink"/>
                          </a:solidFill>
                          <a:effectLst/>
                          <a:latin typeface="Arial" charset="0"/>
                        </a:rPr>
                        <a:t>Y</a:t>
                      </a:r>
                      <a:endParaRPr kumimoji="0" lang="en-AU" sz="1800" b="1" i="0" u="none" strike="noStrike" cap="none" normalizeH="0" baseline="0" smtClean="0">
                        <a:ln>
                          <a:noFill/>
                        </a:ln>
                        <a:solidFill>
                          <a:schemeClr val="hlink"/>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hlink"/>
                          </a:solidFill>
                          <a:effectLst/>
                          <a:latin typeface="Arial" charset="0"/>
                        </a:rPr>
                        <a:t>00</a:t>
                      </a:r>
                      <a:endParaRPr kumimoji="0" lang="en-AU" sz="1800" b="1" i="0" u="none" strike="noStrike" cap="none" normalizeH="0" baseline="0" smtClean="0">
                        <a:ln>
                          <a:noFill/>
                        </a:ln>
                        <a:solidFill>
                          <a:schemeClr val="hlink"/>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hlink"/>
                          </a:solidFill>
                          <a:effectLst/>
                          <a:latin typeface="Arial" charset="0"/>
                        </a:rPr>
                        <a:t>Mem[00011]</a:t>
                      </a:r>
                      <a:endParaRPr kumimoji="0" lang="en-AU" sz="1800" b="1" i="0" u="none" strike="noStrike" cap="none" normalizeH="0" baseline="0" smtClean="0">
                        <a:ln>
                          <a:noFill/>
                        </a:ln>
                        <a:solidFill>
                          <a:schemeClr val="hlink"/>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100</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N</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101</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N</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110</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Y</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10</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Mem[10110]</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111</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N</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3223" name="Group 55"/>
          <p:cNvGraphicFramePr>
            <a:graphicFrameLocks noGrp="1"/>
          </p:cNvGraphicFramePr>
          <p:nvPr/>
        </p:nvGraphicFramePr>
        <p:xfrm>
          <a:off x="1547813" y="1320800"/>
          <a:ext cx="6072187" cy="1463676"/>
        </p:xfrm>
        <a:graphic>
          <a:graphicData uri="http://schemas.openxmlformats.org/drawingml/2006/table">
            <a:tbl>
              <a:tblPr/>
              <a:tblGrid>
                <a:gridCol w="1673225"/>
                <a:gridCol w="1649412"/>
                <a:gridCol w="1231900"/>
                <a:gridCol w="1517650"/>
              </a:tblGrid>
              <a:tr h="36591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Word addr</a:t>
                      </a:r>
                      <a:endParaRPr kumimoji="0" lang="en-AU" sz="1800" b="0" i="0" u="none" strike="noStrike" cap="none" normalizeH="0" baseline="0" smtClean="0">
                        <a:ln>
                          <a:noFill/>
                        </a:ln>
                        <a:solidFill>
                          <a:schemeClr val="tx1"/>
                        </a:solidFill>
                        <a:effectLst/>
                        <a:latin typeface="Arial" charset="0"/>
                      </a:endParaRP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Binary addr</a:t>
                      </a:r>
                      <a:endParaRPr kumimoji="0" lang="en-AU" sz="1800" b="0" i="0" u="none" strike="noStrike" cap="none" normalizeH="0" baseline="0" smtClean="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Hit/miss</a:t>
                      </a:r>
                      <a:endParaRPr kumimoji="0" lang="en-AU" sz="1800" b="0" i="0" u="none" strike="noStrike" cap="none" normalizeH="0" baseline="0" smtClean="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Cache block</a:t>
                      </a:r>
                      <a:endParaRPr kumimoji="0" lang="en-AU" sz="1800" b="0" i="0" u="none" strike="noStrike" cap="none" normalizeH="0" baseline="0" smtClean="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6591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16</a:t>
                      </a:r>
                      <a:endParaRPr kumimoji="0" lang="en-AU" sz="1800" b="0" i="0" u="none" strike="noStrike" cap="none" normalizeH="0" baseline="0" smtClean="0">
                        <a:ln>
                          <a:noFill/>
                        </a:ln>
                        <a:solidFill>
                          <a:schemeClr val="tx1"/>
                        </a:solidFill>
                        <a:effectLst/>
                        <a:latin typeface="Arial" charset="0"/>
                      </a:endParaRP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10 000</a:t>
                      </a:r>
                      <a:endParaRPr kumimoji="0" lang="en-AU" sz="1800" b="0" i="0" u="none" strike="noStrike" cap="none" normalizeH="0" baseline="0" smtClean="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Miss</a:t>
                      </a:r>
                      <a:endParaRPr kumimoji="0" lang="en-AU" sz="1800" b="0" i="0" u="none" strike="noStrike" cap="none" normalizeH="0" baseline="0" smtClean="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000</a:t>
                      </a:r>
                      <a:endParaRPr kumimoji="0" lang="en-AU" sz="1800" b="0" i="0" u="none" strike="noStrike" cap="none" normalizeH="0" baseline="0" smtClean="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6591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3</a:t>
                      </a:r>
                      <a:endParaRPr kumimoji="0" lang="en-AU" sz="1800" b="0" i="0" u="none" strike="noStrike" cap="none" normalizeH="0" baseline="0" smtClean="0">
                        <a:ln>
                          <a:noFill/>
                        </a:ln>
                        <a:solidFill>
                          <a:schemeClr val="tx1"/>
                        </a:solidFill>
                        <a:effectLst/>
                        <a:latin typeface="Arial" charset="0"/>
                      </a:endParaRP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00 011</a:t>
                      </a:r>
                      <a:endParaRPr kumimoji="0" lang="en-AU" sz="1800" b="0" i="0" u="none" strike="noStrike" cap="none" normalizeH="0" baseline="0" smtClean="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Miss</a:t>
                      </a:r>
                      <a:endParaRPr kumimoji="0" lang="en-AU" sz="1800" b="0" i="0" u="none" strike="noStrike" cap="none" normalizeH="0" baseline="0" smtClean="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011</a:t>
                      </a:r>
                      <a:endParaRPr kumimoji="0" lang="en-AU" sz="1800" b="0" i="0" u="none" strike="noStrike" cap="none" normalizeH="0" baseline="0" smtClean="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6591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16</a:t>
                      </a:r>
                      <a:endParaRPr kumimoji="0" lang="en-AU" sz="1800" b="0" i="0" u="none" strike="noStrike" cap="none" normalizeH="0" baseline="0" smtClean="0">
                        <a:ln>
                          <a:noFill/>
                        </a:ln>
                        <a:solidFill>
                          <a:schemeClr val="tx1"/>
                        </a:solidFill>
                        <a:effectLst/>
                        <a:latin typeface="Arial" charset="0"/>
                      </a:endParaRP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10 000</a:t>
                      </a:r>
                      <a:endParaRPr kumimoji="0" lang="en-AU" sz="1800" b="0" i="0" u="none" strike="noStrike" cap="none" normalizeH="0" baseline="0" smtClean="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Hit</a:t>
                      </a:r>
                      <a:endParaRPr kumimoji="0" lang="en-AU" sz="1800" b="0" i="0" u="none" strike="noStrike" cap="none" normalizeH="0" baseline="0" smtClean="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000</a:t>
                      </a:r>
                      <a:endParaRPr kumimoji="0" lang="en-AU" sz="1800" b="0" i="0" u="none" strike="noStrike" cap="none" normalizeH="0" baseline="0" smtClean="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3743723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D33FABE2-8BA2-46A2-96C5-6FE019D83ED8}" type="slidenum">
              <a:rPr lang="en-AU" altLang="en-US"/>
              <a:pPr/>
              <a:t>28</a:t>
            </a:fld>
            <a:endParaRPr lang="en-AU" altLang="en-US"/>
          </a:p>
        </p:txBody>
      </p:sp>
      <p:sp>
        <p:nvSpPr>
          <p:cNvPr id="27651" name="Rectangle 2"/>
          <p:cNvSpPr>
            <a:spLocks noGrp="1" noChangeArrowheads="1"/>
          </p:cNvSpPr>
          <p:nvPr>
            <p:ph type="title"/>
          </p:nvPr>
        </p:nvSpPr>
        <p:spPr/>
        <p:txBody>
          <a:bodyPr/>
          <a:lstStyle/>
          <a:p>
            <a:pPr eaLnBrk="1" hangingPunct="1"/>
            <a:r>
              <a:rPr lang="en-US" altLang="en-US" smtClean="0"/>
              <a:t>Cache Example</a:t>
            </a:r>
            <a:endParaRPr lang="en-AU" altLang="en-US" smtClean="0"/>
          </a:p>
        </p:txBody>
      </p:sp>
      <p:graphicFrame>
        <p:nvGraphicFramePr>
          <p:cNvPr id="265219" name="Group 3"/>
          <p:cNvGraphicFramePr>
            <a:graphicFrameLocks noGrp="1"/>
          </p:cNvGraphicFramePr>
          <p:nvPr>
            <p:extLst>
              <p:ext uri="{D42A27DB-BD31-4B8C-83A1-F6EECF244321}">
                <p14:modId xmlns:p14="http://schemas.microsoft.com/office/powerpoint/2010/main" val="321871335"/>
              </p:ext>
            </p:extLst>
          </p:nvPr>
        </p:nvGraphicFramePr>
        <p:xfrm>
          <a:off x="1600200" y="2743200"/>
          <a:ext cx="6096000" cy="3292479"/>
        </p:xfrm>
        <a:graphic>
          <a:graphicData uri="http://schemas.openxmlformats.org/drawingml/2006/table">
            <a:tbl>
              <a:tblPr/>
              <a:tblGrid>
                <a:gridCol w="1079500"/>
                <a:gridCol w="649287"/>
                <a:gridCol w="1150938"/>
                <a:gridCol w="3216275"/>
              </a:tblGrid>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Index</a:t>
                      </a:r>
                      <a:endParaRPr kumimoji="0" lang="en-AU" sz="1800" b="0" i="0" u="none" strike="noStrike" cap="none" normalizeH="0" baseline="0" dirty="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V</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Tag</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Data</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000</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Y</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10</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Mem[10000]</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001</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N</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rgbClr val="FF0000"/>
                          </a:solidFill>
                          <a:effectLst/>
                          <a:latin typeface="Arial" charset="0"/>
                        </a:rPr>
                        <a:t>010</a:t>
                      </a:r>
                      <a:endParaRPr kumimoji="0" lang="en-AU" sz="1800" b="1" i="0" u="none" strike="noStrike" cap="none" normalizeH="0" baseline="0" smtClean="0">
                        <a:ln>
                          <a:noFill/>
                        </a:ln>
                        <a:solidFill>
                          <a:srgbClr val="FF0000"/>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rgbClr val="FF0000"/>
                          </a:solidFill>
                          <a:effectLst/>
                          <a:latin typeface="Arial" charset="0"/>
                        </a:rPr>
                        <a:t>Y</a:t>
                      </a:r>
                      <a:endParaRPr kumimoji="0" lang="en-AU" sz="1800" b="1" i="0" u="none" strike="noStrike" cap="none" normalizeH="0" baseline="0" smtClean="0">
                        <a:ln>
                          <a:noFill/>
                        </a:ln>
                        <a:solidFill>
                          <a:srgbClr val="FF0000"/>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rgbClr val="FF0000"/>
                          </a:solidFill>
                          <a:effectLst/>
                          <a:latin typeface="Arial" charset="0"/>
                        </a:rPr>
                        <a:t>10</a:t>
                      </a:r>
                      <a:endParaRPr kumimoji="0" lang="en-AU" sz="1800" b="1" i="0" u="none" strike="noStrike" cap="none" normalizeH="0" baseline="0" smtClean="0">
                        <a:ln>
                          <a:noFill/>
                        </a:ln>
                        <a:solidFill>
                          <a:srgbClr val="FF0000"/>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rgbClr val="FF0000"/>
                          </a:solidFill>
                          <a:effectLst/>
                          <a:latin typeface="Arial" charset="0"/>
                        </a:rPr>
                        <a:t>Mem[10010]</a:t>
                      </a:r>
                      <a:endParaRPr kumimoji="0" lang="en-AU" sz="1800" b="1" i="0" u="none" strike="noStrike" cap="none" normalizeH="0" baseline="0" smtClean="0">
                        <a:ln>
                          <a:noFill/>
                        </a:ln>
                        <a:solidFill>
                          <a:srgbClr val="FF0000"/>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011</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Y</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00</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Mem[00011]</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100</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N</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101</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N</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110</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Y</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10</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Mem[10110]</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111</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N</a:t>
                      </a:r>
                      <a:endParaRPr kumimoji="0" lang="en-AU" sz="1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5271" name="Group 55"/>
          <p:cNvGraphicFramePr>
            <a:graphicFrameLocks noGrp="1"/>
          </p:cNvGraphicFramePr>
          <p:nvPr>
            <p:extLst>
              <p:ext uri="{D42A27DB-BD31-4B8C-83A1-F6EECF244321}">
                <p14:modId xmlns:p14="http://schemas.microsoft.com/office/powerpoint/2010/main" val="4186819629"/>
              </p:ext>
            </p:extLst>
          </p:nvPr>
        </p:nvGraphicFramePr>
        <p:xfrm>
          <a:off x="1600200" y="1371600"/>
          <a:ext cx="6072187" cy="731838"/>
        </p:xfrm>
        <a:graphic>
          <a:graphicData uri="http://schemas.openxmlformats.org/drawingml/2006/table">
            <a:tbl>
              <a:tblPr/>
              <a:tblGrid>
                <a:gridCol w="1673225"/>
                <a:gridCol w="1649412"/>
                <a:gridCol w="1231900"/>
                <a:gridCol w="1517650"/>
              </a:tblGrid>
              <a:tr h="36591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Word addr</a:t>
                      </a:r>
                      <a:endParaRPr kumimoji="0" lang="en-AU" sz="1800" b="0" i="0" u="none" strike="noStrike" cap="none" normalizeH="0" baseline="0" smtClean="0">
                        <a:ln>
                          <a:noFill/>
                        </a:ln>
                        <a:solidFill>
                          <a:schemeClr val="tx1"/>
                        </a:solidFill>
                        <a:effectLst/>
                        <a:latin typeface="Arial" charset="0"/>
                      </a:endParaRP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Binary addr</a:t>
                      </a:r>
                      <a:endParaRPr kumimoji="0" lang="en-AU" sz="1800" b="0" i="0" u="none" strike="noStrike" cap="none" normalizeH="0" baseline="0" smtClean="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Hit/miss</a:t>
                      </a:r>
                      <a:endParaRPr kumimoji="0" lang="en-AU" sz="1800" b="0" i="0" u="none" strike="noStrike" cap="none" normalizeH="0" baseline="0" smtClean="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Cache block</a:t>
                      </a:r>
                      <a:endParaRPr kumimoji="0" lang="en-AU" sz="1800" b="0" i="0" u="none" strike="noStrike" cap="none" normalizeH="0" baseline="0" smtClean="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6591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18</a:t>
                      </a:r>
                      <a:endParaRPr kumimoji="0" lang="en-AU" sz="1800" b="0" i="0" u="none" strike="noStrike" cap="none" normalizeH="0" baseline="0" smtClean="0">
                        <a:ln>
                          <a:noFill/>
                        </a:ln>
                        <a:solidFill>
                          <a:schemeClr val="tx1"/>
                        </a:solidFill>
                        <a:effectLst/>
                        <a:latin typeface="Arial" charset="0"/>
                      </a:endParaRP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10 010</a:t>
                      </a:r>
                      <a:endParaRPr kumimoji="0" lang="en-AU" sz="1800" b="0" i="0" u="none" strike="noStrike" cap="none" normalizeH="0" baseline="0" smtClean="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charset="0"/>
                        </a:rPr>
                        <a:t>Miss</a:t>
                      </a:r>
                      <a:endParaRPr kumimoji="0" lang="en-AU" sz="1800" b="0" i="0" u="none" strike="noStrike" cap="none" normalizeH="0" baseline="0" smtClean="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010</a:t>
                      </a:r>
                      <a:endParaRPr kumimoji="0" lang="en-AU" sz="1800" b="0" i="0" u="none" strike="noStrike" cap="none" normalizeH="0" baseline="0" dirty="0" smtClean="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8026949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90030FC7-FC9C-4C5F-A005-18E17333B552}" type="slidenum">
              <a:rPr lang="en-AU" altLang="en-US"/>
              <a:pPr/>
              <a:t>29</a:t>
            </a:fld>
            <a:endParaRPr lang="en-AU" altLang="en-US"/>
          </a:p>
        </p:txBody>
      </p:sp>
      <p:sp>
        <p:nvSpPr>
          <p:cNvPr id="28675" name="Rectangle 2"/>
          <p:cNvSpPr>
            <a:spLocks noGrp="1" noChangeArrowheads="1"/>
          </p:cNvSpPr>
          <p:nvPr>
            <p:ph type="title"/>
          </p:nvPr>
        </p:nvSpPr>
        <p:spPr/>
        <p:txBody>
          <a:bodyPr/>
          <a:lstStyle/>
          <a:p>
            <a:pPr eaLnBrk="1" hangingPunct="1"/>
            <a:r>
              <a:rPr lang="en-US" altLang="en-US" smtClean="0"/>
              <a:t>Address Subdivision</a:t>
            </a:r>
            <a:endParaRPr lang="en-AU" altLang="en-US" smtClean="0"/>
          </a:p>
        </p:txBody>
      </p:sp>
      <p:pic>
        <p:nvPicPr>
          <p:cNvPr id="28676" name="Picture 4" descr="f05-07-P3744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371600"/>
            <a:ext cx="4627120"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5116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“Final” Grades</a:t>
            </a:r>
            <a:endParaRPr lang="en-US"/>
          </a:p>
        </p:txBody>
      </p:sp>
      <p:sp>
        <p:nvSpPr>
          <p:cNvPr id="4" name="Slide Number Placeholder 3"/>
          <p:cNvSpPr>
            <a:spLocks noGrp="1"/>
          </p:cNvSpPr>
          <p:nvPr>
            <p:ph type="sldNum" sz="quarter" idx="10"/>
          </p:nvPr>
        </p:nvSpPr>
        <p:spPr/>
        <p:txBody>
          <a:bodyPr/>
          <a:lstStyle/>
          <a:p>
            <a:r>
              <a:rPr lang="en-US" altLang="en-US" smtClean="0"/>
              <a:t>CSCE 212 </a:t>
            </a:r>
            <a:fld id="{FF195784-B92F-4450-B323-FDE67F263656}" type="slidenum">
              <a:rPr lang="en-US" altLang="en-US" i="0" smtClean="0">
                <a:solidFill>
                  <a:schemeClr val="tx1"/>
                </a:solidFill>
              </a:rPr>
              <a:pPr/>
              <a:t>3</a:t>
            </a:fld>
            <a:endParaRPr lang="en-US" altLang="en-US" i="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710545616"/>
              </p:ext>
            </p:extLst>
          </p:nvPr>
        </p:nvGraphicFramePr>
        <p:xfrm>
          <a:off x="304800" y="1920240"/>
          <a:ext cx="2040573" cy="3337560"/>
        </p:xfrm>
        <a:graphic>
          <a:graphicData uri="http://schemas.openxmlformats.org/drawingml/2006/table">
            <a:tbl>
              <a:tblPr firstRow="1" bandRow="1">
                <a:tableStyleId>{073A0DAA-6AF3-43AB-8588-CEC1D06C72B9}</a:tableStyleId>
              </a:tblPr>
              <a:tblGrid>
                <a:gridCol w="1025843"/>
                <a:gridCol w="1014730"/>
              </a:tblGrid>
              <a:tr h="370840">
                <a:tc>
                  <a:txBody>
                    <a:bodyPr/>
                    <a:lstStyle/>
                    <a:p>
                      <a:r>
                        <a:rPr lang="en-US" smtClean="0"/>
                        <a:t>Grade</a:t>
                      </a:r>
                      <a:endParaRPr lang="en-US"/>
                    </a:p>
                  </a:txBody>
                  <a:tcPr/>
                </a:tc>
                <a:tc>
                  <a:txBody>
                    <a:bodyPr/>
                    <a:lstStyle/>
                    <a:p>
                      <a:r>
                        <a:rPr lang="en-US" smtClean="0"/>
                        <a:t>Count</a:t>
                      </a:r>
                      <a:endParaRPr lang="en-US"/>
                    </a:p>
                  </a:txBody>
                  <a:tcPr/>
                </a:tc>
              </a:tr>
              <a:tr h="370840">
                <a:tc>
                  <a:txBody>
                    <a:bodyPr/>
                    <a:lstStyle/>
                    <a:p>
                      <a:r>
                        <a:rPr lang="en-US" smtClean="0"/>
                        <a:t>A</a:t>
                      </a:r>
                    </a:p>
                  </a:txBody>
                  <a:tcPr/>
                </a:tc>
                <a:tc>
                  <a:txBody>
                    <a:bodyPr/>
                    <a:lstStyle/>
                    <a:p>
                      <a:r>
                        <a:rPr lang="en-US" smtClean="0"/>
                        <a:t>12</a:t>
                      </a:r>
                      <a:endParaRPr lang="en-US"/>
                    </a:p>
                  </a:txBody>
                  <a:tcPr/>
                </a:tc>
              </a:tr>
              <a:tr h="370840">
                <a:tc>
                  <a:txBody>
                    <a:bodyPr/>
                    <a:lstStyle/>
                    <a:p>
                      <a:r>
                        <a:rPr lang="en-US" smtClean="0"/>
                        <a:t>B+</a:t>
                      </a:r>
                      <a:endParaRPr lang="en-US"/>
                    </a:p>
                  </a:txBody>
                  <a:tcPr/>
                </a:tc>
                <a:tc>
                  <a:txBody>
                    <a:bodyPr/>
                    <a:lstStyle/>
                    <a:p>
                      <a:r>
                        <a:rPr lang="en-US" smtClean="0"/>
                        <a:t>5</a:t>
                      </a:r>
                      <a:endParaRPr lang="en-US"/>
                    </a:p>
                  </a:txBody>
                  <a:tcPr/>
                </a:tc>
              </a:tr>
              <a:tr h="370840">
                <a:tc>
                  <a:txBody>
                    <a:bodyPr/>
                    <a:lstStyle/>
                    <a:p>
                      <a:r>
                        <a:rPr lang="en-US" smtClean="0"/>
                        <a:t>B</a:t>
                      </a:r>
                      <a:endParaRPr lang="en-US"/>
                    </a:p>
                  </a:txBody>
                  <a:tcPr/>
                </a:tc>
                <a:tc>
                  <a:txBody>
                    <a:bodyPr/>
                    <a:lstStyle/>
                    <a:p>
                      <a:r>
                        <a:rPr lang="en-US" smtClean="0"/>
                        <a:t>3</a:t>
                      </a:r>
                      <a:endParaRPr lang="en-US"/>
                    </a:p>
                  </a:txBody>
                  <a:tcPr/>
                </a:tc>
              </a:tr>
              <a:tr h="370840">
                <a:tc>
                  <a:txBody>
                    <a:bodyPr/>
                    <a:lstStyle/>
                    <a:p>
                      <a:r>
                        <a:rPr lang="en-US" smtClean="0"/>
                        <a:t>C+</a:t>
                      </a:r>
                      <a:endParaRPr lang="en-US"/>
                    </a:p>
                  </a:txBody>
                  <a:tcPr/>
                </a:tc>
                <a:tc>
                  <a:txBody>
                    <a:bodyPr/>
                    <a:lstStyle/>
                    <a:p>
                      <a:r>
                        <a:rPr lang="en-US" smtClean="0"/>
                        <a:t>7</a:t>
                      </a:r>
                      <a:endParaRPr lang="en-US"/>
                    </a:p>
                  </a:txBody>
                  <a:tcPr/>
                </a:tc>
              </a:tr>
              <a:tr h="370840">
                <a:tc>
                  <a:txBody>
                    <a:bodyPr/>
                    <a:lstStyle/>
                    <a:p>
                      <a:r>
                        <a:rPr lang="en-US" smtClean="0"/>
                        <a:t>C</a:t>
                      </a:r>
                      <a:endParaRPr lang="en-US"/>
                    </a:p>
                  </a:txBody>
                  <a:tcPr/>
                </a:tc>
                <a:tc>
                  <a:txBody>
                    <a:bodyPr/>
                    <a:lstStyle/>
                    <a:p>
                      <a:r>
                        <a:rPr lang="en-US" smtClean="0"/>
                        <a:t>3</a:t>
                      </a:r>
                      <a:endParaRPr lang="en-US"/>
                    </a:p>
                  </a:txBody>
                  <a:tcPr/>
                </a:tc>
              </a:tr>
              <a:tr h="370840">
                <a:tc>
                  <a:txBody>
                    <a:bodyPr/>
                    <a:lstStyle/>
                    <a:p>
                      <a:r>
                        <a:rPr lang="en-US" smtClean="0"/>
                        <a:t>D+</a:t>
                      </a:r>
                      <a:endParaRPr lang="en-US"/>
                    </a:p>
                  </a:txBody>
                  <a:tcPr/>
                </a:tc>
                <a:tc>
                  <a:txBody>
                    <a:bodyPr/>
                    <a:lstStyle/>
                    <a:p>
                      <a:r>
                        <a:rPr lang="en-US" smtClean="0"/>
                        <a:t>5</a:t>
                      </a:r>
                      <a:endParaRPr lang="en-US"/>
                    </a:p>
                  </a:txBody>
                  <a:tcPr/>
                </a:tc>
              </a:tr>
              <a:tr h="370840">
                <a:tc>
                  <a:txBody>
                    <a:bodyPr/>
                    <a:lstStyle/>
                    <a:p>
                      <a:r>
                        <a:rPr lang="en-US" smtClean="0"/>
                        <a:t>D</a:t>
                      </a:r>
                      <a:endParaRPr lang="en-US"/>
                    </a:p>
                  </a:txBody>
                  <a:tcPr/>
                </a:tc>
                <a:tc>
                  <a:txBody>
                    <a:bodyPr/>
                    <a:lstStyle/>
                    <a:p>
                      <a:r>
                        <a:rPr lang="en-US" smtClean="0"/>
                        <a:t>2</a:t>
                      </a:r>
                      <a:endParaRPr lang="en-US"/>
                    </a:p>
                  </a:txBody>
                  <a:tcPr/>
                </a:tc>
              </a:tr>
              <a:tr h="370840">
                <a:tc>
                  <a:txBody>
                    <a:bodyPr/>
                    <a:lstStyle/>
                    <a:p>
                      <a:r>
                        <a:rPr lang="en-US" smtClean="0"/>
                        <a:t>F</a:t>
                      </a:r>
                      <a:endParaRPr lang="en-US"/>
                    </a:p>
                  </a:txBody>
                  <a:tcPr/>
                </a:tc>
                <a:tc>
                  <a:txBody>
                    <a:bodyPr/>
                    <a:lstStyle/>
                    <a:p>
                      <a:r>
                        <a:rPr lang="en-US" smtClean="0"/>
                        <a:t>6</a:t>
                      </a:r>
                      <a:endParaRPr lang="en-US"/>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66790827"/>
              </p:ext>
            </p:extLst>
          </p:nvPr>
        </p:nvGraphicFramePr>
        <p:xfrm>
          <a:off x="4800600" y="2197763"/>
          <a:ext cx="4117658" cy="1656080"/>
        </p:xfrm>
        <a:graphic>
          <a:graphicData uri="http://schemas.openxmlformats.org/drawingml/2006/table">
            <a:tbl>
              <a:tblPr firstRow="1" bandRow="1">
                <a:tableStyleId>{073A0DAA-6AF3-43AB-8588-CEC1D06C72B9}</a:tableStyleId>
              </a:tblPr>
              <a:tblGrid>
                <a:gridCol w="1025843"/>
                <a:gridCol w="1030605"/>
                <a:gridCol w="1030605"/>
                <a:gridCol w="1030605"/>
              </a:tblGrid>
              <a:tr h="370840">
                <a:tc>
                  <a:txBody>
                    <a:bodyPr/>
                    <a:lstStyle/>
                    <a:p>
                      <a:r>
                        <a:rPr lang="en-US" smtClean="0"/>
                        <a:t>Count</a:t>
                      </a:r>
                      <a:endParaRPr lang="en-US"/>
                    </a:p>
                  </a:txBody>
                  <a:tcPr/>
                </a:tc>
                <a:tc>
                  <a:txBody>
                    <a:bodyPr/>
                    <a:lstStyle/>
                    <a:p>
                      <a:r>
                        <a:rPr lang="en-US" smtClean="0"/>
                        <a:t>CS</a:t>
                      </a:r>
                      <a:endParaRPr lang="en-US"/>
                    </a:p>
                  </a:txBody>
                  <a:tcPr/>
                </a:tc>
                <a:tc>
                  <a:txBody>
                    <a:bodyPr/>
                    <a:lstStyle/>
                    <a:p>
                      <a:r>
                        <a:rPr lang="en-US" smtClean="0"/>
                        <a:t>CE</a:t>
                      </a:r>
                      <a:endParaRPr lang="en-US"/>
                    </a:p>
                  </a:txBody>
                  <a:tcPr/>
                </a:tc>
                <a:tc>
                  <a:txBody>
                    <a:bodyPr/>
                    <a:lstStyle/>
                    <a:p>
                      <a:r>
                        <a:rPr lang="en-US" smtClean="0"/>
                        <a:t>EE</a:t>
                      </a:r>
                      <a:endParaRPr lang="en-US"/>
                    </a:p>
                  </a:txBody>
                  <a:tcPr/>
                </a:tc>
              </a:tr>
              <a:tr h="370840">
                <a:tc>
                  <a:txBody>
                    <a:bodyPr/>
                    <a:lstStyle/>
                    <a:p>
                      <a:r>
                        <a:rPr lang="en-US" smtClean="0"/>
                        <a:t>Count</a:t>
                      </a:r>
                    </a:p>
                  </a:txBody>
                  <a:tcPr/>
                </a:tc>
                <a:tc>
                  <a:txBody>
                    <a:bodyPr/>
                    <a:lstStyle/>
                    <a:p>
                      <a:r>
                        <a:rPr lang="en-US" smtClean="0"/>
                        <a:t>17</a:t>
                      </a:r>
                      <a:endParaRPr lang="en-US"/>
                    </a:p>
                  </a:txBody>
                  <a:tcPr/>
                </a:tc>
                <a:tc>
                  <a:txBody>
                    <a:bodyPr/>
                    <a:lstStyle/>
                    <a:p>
                      <a:r>
                        <a:rPr lang="en-US" smtClean="0"/>
                        <a:t>7</a:t>
                      </a:r>
                      <a:endParaRPr lang="en-US"/>
                    </a:p>
                  </a:txBody>
                  <a:tcPr/>
                </a:tc>
                <a:tc>
                  <a:txBody>
                    <a:bodyPr/>
                    <a:lstStyle/>
                    <a:p>
                      <a:r>
                        <a:rPr lang="en-US" smtClean="0"/>
                        <a:t>18</a:t>
                      </a:r>
                      <a:endParaRPr lang="en-US"/>
                    </a:p>
                  </a:txBody>
                  <a:tcPr/>
                </a:tc>
              </a:tr>
              <a:tr h="370840">
                <a:tc>
                  <a:txBody>
                    <a:bodyPr/>
                    <a:lstStyle/>
                    <a:p>
                      <a:r>
                        <a:rPr lang="en-US" smtClean="0"/>
                        <a:t>Final Score Ave.</a:t>
                      </a:r>
                      <a:endParaRPr lang="en-US"/>
                    </a:p>
                  </a:txBody>
                  <a:tcPr/>
                </a:tc>
                <a:tc>
                  <a:txBody>
                    <a:bodyPr/>
                    <a:lstStyle/>
                    <a:p>
                      <a:r>
                        <a:rPr lang="en-US" smtClean="0"/>
                        <a:t>80.1%</a:t>
                      </a:r>
                      <a:endParaRPr lang="en-US"/>
                    </a:p>
                  </a:txBody>
                  <a:tcPr/>
                </a:tc>
                <a:tc>
                  <a:txBody>
                    <a:bodyPr/>
                    <a:lstStyle/>
                    <a:p>
                      <a:r>
                        <a:rPr lang="en-US" smtClean="0"/>
                        <a:t>80.1%</a:t>
                      </a:r>
                      <a:endParaRPr lang="en-US"/>
                    </a:p>
                  </a:txBody>
                  <a:tcPr/>
                </a:tc>
                <a:tc>
                  <a:txBody>
                    <a:bodyPr/>
                    <a:lstStyle/>
                    <a:p>
                      <a:r>
                        <a:rPr lang="en-US" smtClean="0"/>
                        <a:t>74.9%</a:t>
                      </a:r>
                      <a:endParaRPr lang="en-US"/>
                    </a:p>
                  </a:txBody>
                  <a:tcPr/>
                </a:tc>
              </a:tr>
            </a:tbl>
          </a:graphicData>
        </a:graphic>
      </p:graphicFrame>
      <p:sp>
        <p:nvSpPr>
          <p:cNvPr id="9" name="TextBox 8"/>
          <p:cNvSpPr txBox="1"/>
          <p:nvPr/>
        </p:nvSpPr>
        <p:spPr>
          <a:xfrm>
            <a:off x="457200" y="5257800"/>
            <a:ext cx="1524000" cy="646331"/>
          </a:xfrm>
          <a:prstGeom prst="rect">
            <a:avLst/>
          </a:prstGeom>
          <a:noFill/>
        </p:spPr>
        <p:txBody>
          <a:bodyPr wrap="square" rtlCol="0">
            <a:spAutoFit/>
          </a:bodyPr>
          <a:lstStyle/>
          <a:p>
            <a:r>
              <a:rPr lang="en-US" smtClean="0"/>
              <a:t>Overall ave. =79.2%</a:t>
            </a:r>
            <a:endParaRPr lang="en-US"/>
          </a:p>
        </p:txBody>
      </p:sp>
      <p:sp>
        <p:nvSpPr>
          <p:cNvPr id="10" name="TextBox 9"/>
          <p:cNvSpPr txBox="1"/>
          <p:nvPr/>
        </p:nvSpPr>
        <p:spPr>
          <a:xfrm>
            <a:off x="5029200" y="3810000"/>
            <a:ext cx="3467100" cy="369332"/>
          </a:xfrm>
          <a:prstGeom prst="rect">
            <a:avLst/>
          </a:prstGeom>
          <a:noFill/>
        </p:spPr>
        <p:txBody>
          <a:bodyPr wrap="square" rtlCol="0">
            <a:spAutoFit/>
          </a:bodyPr>
          <a:lstStyle/>
          <a:p>
            <a:r>
              <a:rPr lang="en-US" smtClean="0"/>
              <a:t>Does not include grad/no shows</a:t>
            </a:r>
            <a:endParaRPr lang="en-US"/>
          </a:p>
        </p:txBody>
      </p:sp>
      <p:sp>
        <p:nvSpPr>
          <p:cNvPr id="11" name="TextBox 10"/>
          <p:cNvSpPr txBox="1"/>
          <p:nvPr/>
        </p:nvSpPr>
        <p:spPr>
          <a:xfrm>
            <a:off x="2438400" y="4282440"/>
            <a:ext cx="1524000" cy="923330"/>
          </a:xfrm>
          <a:prstGeom prst="rect">
            <a:avLst/>
          </a:prstGeom>
          <a:noFill/>
        </p:spPr>
        <p:txBody>
          <a:bodyPr wrap="square" rtlCol="0">
            <a:spAutoFit/>
          </a:bodyPr>
          <a:lstStyle/>
          <a:p>
            <a:r>
              <a:rPr lang="en-US" smtClean="0"/>
              <a:t>5 grades &gt; 96%</a:t>
            </a:r>
          </a:p>
          <a:p>
            <a:r>
              <a:rPr lang="en-US" smtClean="0"/>
              <a:t>(11.2%)</a:t>
            </a:r>
            <a:endParaRPr lang="en-US"/>
          </a:p>
        </p:txBody>
      </p:sp>
    </p:spTree>
    <p:extLst>
      <p:ext uri="{BB962C8B-B14F-4D97-AF65-F5344CB8AC3E}">
        <p14:creationId xmlns:p14="http://schemas.microsoft.com/office/powerpoint/2010/main" val="3508336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83F9B207-7139-4E3C-8303-A2256DC271C3}" type="slidenum">
              <a:rPr lang="en-AU" altLang="en-US"/>
              <a:pPr/>
              <a:t>30</a:t>
            </a:fld>
            <a:endParaRPr lang="en-AU" altLang="en-US"/>
          </a:p>
        </p:txBody>
      </p:sp>
      <p:sp>
        <p:nvSpPr>
          <p:cNvPr id="29699" name="Rectangle 16"/>
          <p:cNvSpPr>
            <a:spLocks noGrp="1" noChangeArrowheads="1"/>
          </p:cNvSpPr>
          <p:nvPr>
            <p:ph type="title"/>
          </p:nvPr>
        </p:nvSpPr>
        <p:spPr/>
        <p:txBody>
          <a:bodyPr/>
          <a:lstStyle/>
          <a:p>
            <a:pPr eaLnBrk="1" hangingPunct="1"/>
            <a:r>
              <a:rPr lang="en-US" altLang="en-US" smtClean="0"/>
              <a:t>Example: Larger Block Size</a:t>
            </a:r>
            <a:endParaRPr lang="en-AU" altLang="en-US" smtClean="0"/>
          </a:p>
        </p:txBody>
      </p:sp>
      <p:sp>
        <p:nvSpPr>
          <p:cNvPr id="29700" name="Rectangle 17"/>
          <p:cNvSpPr>
            <a:spLocks noGrp="1" noChangeArrowheads="1"/>
          </p:cNvSpPr>
          <p:nvPr>
            <p:ph type="body" idx="1"/>
          </p:nvPr>
        </p:nvSpPr>
        <p:spPr>
          <a:xfrm>
            <a:off x="549275" y="1439068"/>
            <a:ext cx="8270875" cy="1617662"/>
          </a:xfrm>
        </p:spPr>
        <p:txBody>
          <a:bodyPr/>
          <a:lstStyle/>
          <a:p>
            <a:pPr eaLnBrk="1" hangingPunct="1"/>
            <a:r>
              <a:rPr lang="en-US" altLang="en-US" dirty="0" smtClean="0"/>
              <a:t>64 blocks, 16 bytes/block</a:t>
            </a:r>
          </a:p>
          <a:p>
            <a:pPr lvl="1" eaLnBrk="1" hangingPunct="1"/>
            <a:r>
              <a:rPr lang="en-US" altLang="en-US" dirty="0" smtClean="0"/>
              <a:t>To what block number does address 1200 map?</a:t>
            </a:r>
          </a:p>
          <a:p>
            <a:pPr eaLnBrk="1" hangingPunct="1"/>
            <a:r>
              <a:rPr lang="en-US" altLang="en-US" dirty="0" smtClean="0"/>
              <a:t>Block address = </a:t>
            </a:r>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a:t>
            </a:r>
            <a:r>
              <a:rPr lang="en-US" altLang="en-US" dirty="0" smtClean="0"/>
              <a:t>1200/16</a:t>
            </a:r>
            <a:r>
              <a:rPr lang="en-US" altLang="en-US" dirty="0" smtClean="0">
                <a:sym typeface="Symbol" panose="05050102010706020507" pitchFamily="18" charset="2"/>
              </a:rPr>
              <a:t></a:t>
            </a:r>
            <a:r>
              <a:rPr lang="en-US" altLang="en-US" dirty="0" smtClean="0"/>
              <a:t> = 75</a:t>
            </a:r>
          </a:p>
          <a:p>
            <a:pPr eaLnBrk="1" hangingPunct="1"/>
            <a:r>
              <a:rPr lang="en-US" altLang="en-US" dirty="0" smtClean="0"/>
              <a:t>Block number = 75 modulo 64 = 11</a:t>
            </a:r>
            <a:endParaRPr lang="en-AU" altLang="en-US" dirty="0" smtClean="0"/>
          </a:p>
        </p:txBody>
      </p:sp>
      <p:grpSp>
        <p:nvGrpSpPr>
          <p:cNvPr id="29701" name="Group 18"/>
          <p:cNvGrpSpPr>
            <a:grpSpLocks/>
          </p:cNvGrpSpPr>
          <p:nvPr/>
        </p:nvGrpSpPr>
        <p:grpSpPr bwMode="auto">
          <a:xfrm>
            <a:off x="1619250" y="4221163"/>
            <a:ext cx="5226050" cy="1104900"/>
            <a:chOff x="1228" y="2755"/>
            <a:chExt cx="3292" cy="696"/>
          </a:xfrm>
        </p:grpSpPr>
        <p:sp>
          <p:nvSpPr>
            <p:cNvPr id="29702" name="Rectangle 4"/>
            <p:cNvSpPr>
              <a:spLocks noChangeArrowheads="1"/>
            </p:cNvSpPr>
            <p:nvPr/>
          </p:nvSpPr>
          <p:spPr bwMode="auto">
            <a:xfrm>
              <a:off x="1247" y="2976"/>
              <a:ext cx="1724" cy="27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a:t>Tag</a:t>
              </a:r>
              <a:endParaRPr lang="en-AU" altLang="en-US" sz="2400"/>
            </a:p>
          </p:txBody>
        </p:sp>
        <p:sp>
          <p:nvSpPr>
            <p:cNvPr id="29703" name="Rectangle 5"/>
            <p:cNvSpPr>
              <a:spLocks noChangeArrowheads="1"/>
            </p:cNvSpPr>
            <p:nvPr/>
          </p:nvSpPr>
          <p:spPr bwMode="auto">
            <a:xfrm>
              <a:off x="2971" y="2976"/>
              <a:ext cx="862" cy="27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a:t>Index</a:t>
              </a:r>
              <a:endParaRPr lang="en-AU" altLang="en-US" sz="2400"/>
            </a:p>
          </p:txBody>
        </p:sp>
        <p:sp>
          <p:nvSpPr>
            <p:cNvPr id="29704" name="Rectangle 6"/>
            <p:cNvSpPr>
              <a:spLocks noChangeArrowheads="1"/>
            </p:cNvSpPr>
            <p:nvPr/>
          </p:nvSpPr>
          <p:spPr bwMode="auto">
            <a:xfrm>
              <a:off x="3833" y="2976"/>
              <a:ext cx="635" cy="27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a:t>Offset</a:t>
              </a:r>
              <a:endParaRPr lang="en-AU" altLang="en-US" sz="2400"/>
            </a:p>
          </p:txBody>
        </p:sp>
        <p:sp>
          <p:nvSpPr>
            <p:cNvPr id="29705" name="Text Box 7"/>
            <p:cNvSpPr txBox="1">
              <a:spLocks noChangeArrowheads="1"/>
            </p:cNvSpPr>
            <p:nvPr/>
          </p:nvSpPr>
          <p:spPr bwMode="auto">
            <a:xfrm>
              <a:off x="4324" y="275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t>0</a:t>
              </a:r>
              <a:endParaRPr lang="en-AU" altLang="en-US"/>
            </a:p>
          </p:txBody>
        </p:sp>
        <p:sp>
          <p:nvSpPr>
            <p:cNvPr id="29706" name="Text Box 8"/>
            <p:cNvSpPr txBox="1">
              <a:spLocks noChangeArrowheads="1"/>
            </p:cNvSpPr>
            <p:nvPr/>
          </p:nvSpPr>
          <p:spPr bwMode="auto">
            <a:xfrm>
              <a:off x="3825" y="275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t>3</a:t>
              </a:r>
              <a:endParaRPr lang="en-AU" altLang="en-US"/>
            </a:p>
          </p:txBody>
        </p:sp>
        <p:sp>
          <p:nvSpPr>
            <p:cNvPr id="29707" name="Text Box 9"/>
            <p:cNvSpPr txBox="1">
              <a:spLocks noChangeArrowheads="1"/>
            </p:cNvSpPr>
            <p:nvPr/>
          </p:nvSpPr>
          <p:spPr bwMode="auto">
            <a:xfrm>
              <a:off x="3602" y="275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t>4</a:t>
              </a:r>
              <a:endParaRPr lang="en-AU" altLang="en-US"/>
            </a:p>
          </p:txBody>
        </p:sp>
        <p:sp>
          <p:nvSpPr>
            <p:cNvPr id="29708" name="Text Box 10"/>
            <p:cNvSpPr txBox="1">
              <a:spLocks noChangeArrowheads="1"/>
            </p:cNvSpPr>
            <p:nvPr/>
          </p:nvSpPr>
          <p:spPr bwMode="auto">
            <a:xfrm>
              <a:off x="2963" y="275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t>9</a:t>
              </a:r>
              <a:endParaRPr lang="en-AU" altLang="en-US"/>
            </a:p>
          </p:txBody>
        </p:sp>
        <p:sp>
          <p:nvSpPr>
            <p:cNvPr id="29709" name="Text Box 11"/>
            <p:cNvSpPr txBox="1">
              <a:spLocks noChangeArrowheads="1"/>
            </p:cNvSpPr>
            <p:nvPr/>
          </p:nvSpPr>
          <p:spPr bwMode="auto">
            <a:xfrm>
              <a:off x="2740" y="2755"/>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t>10</a:t>
              </a:r>
              <a:endParaRPr lang="en-AU" altLang="en-US"/>
            </a:p>
          </p:txBody>
        </p:sp>
        <p:sp>
          <p:nvSpPr>
            <p:cNvPr id="29710" name="Text Box 12"/>
            <p:cNvSpPr txBox="1">
              <a:spLocks noChangeArrowheads="1"/>
            </p:cNvSpPr>
            <p:nvPr/>
          </p:nvSpPr>
          <p:spPr bwMode="auto">
            <a:xfrm>
              <a:off x="1228" y="2755"/>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t>31</a:t>
              </a:r>
              <a:endParaRPr lang="en-AU" altLang="en-US"/>
            </a:p>
          </p:txBody>
        </p:sp>
        <p:sp>
          <p:nvSpPr>
            <p:cNvPr id="29711" name="Text Box 13"/>
            <p:cNvSpPr txBox="1">
              <a:spLocks noChangeArrowheads="1"/>
            </p:cNvSpPr>
            <p:nvPr/>
          </p:nvSpPr>
          <p:spPr bwMode="auto">
            <a:xfrm>
              <a:off x="3919" y="3220"/>
              <a:ext cx="4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t>4 bits</a:t>
              </a:r>
              <a:endParaRPr lang="en-AU" altLang="en-US"/>
            </a:p>
          </p:txBody>
        </p:sp>
        <p:sp>
          <p:nvSpPr>
            <p:cNvPr id="29712" name="Text Box 14"/>
            <p:cNvSpPr txBox="1">
              <a:spLocks noChangeArrowheads="1"/>
            </p:cNvSpPr>
            <p:nvPr/>
          </p:nvSpPr>
          <p:spPr bwMode="auto">
            <a:xfrm>
              <a:off x="3162" y="3220"/>
              <a:ext cx="4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t>6 bits</a:t>
              </a:r>
              <a:endParaRPr lang="en-AU" altLang="en-US"/>
            </a:p>
          </p:txBody>
        </p:sp>
        <p:sp>
          <p:nvSpPr>
            <p:cNvPr id="29713" name="Text Box 15"/>
            <p:cNvSpPr txBox="1">
              <a:spLocks noChangeArrowheads="1"/>
            </p:cNvSpPr>
            <p:nvPr/>
          </p:nvSpPr>
          <p:spPr bwMode="auto">
            <a:xfrm>
              <a:off x="1851" y="3220"/>
              <a:ext cx="5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t>22 bits</a:t>
              </a:r>
              <a:endParaRPr lang="en-AU" altLang="en-US"/>
            </a:p>
          </p:txBody>
        </p:sp>
      </p:grpSp>
    </p:spTree>
    <p:extLst>
      <p:ext uri="{BB962C8B-B14F-4D97-AF65-F5344CB8AC3E}">
        <p14:creationId xmlns:p14="http://schemas.microsoft.com/office/powerpoint/2010/main" val="20707163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A37BD131-65A4-4323-9C4F-40CAF22B4285}" type="slidenum">
              <a:rPr lang="en-AU" altLang="en-US"/>
              <a:pPr/>
              <a:t>31</a:t>
            </a:fld>
            <a:endParaRPr lang="en-AU" altLang="en-US"/>
          </a:p>
        </p:txBody>
      </p:sp>
      <p:sp>
        <p:nvSpPr>
          <p:cNvPr id="30723" name="Rectangle 4"/>
          <p:cNvSpPr>
            <a:spLocks noGrp="1" noChangeArrowheads="1"/>
          </p:cNvSpPr>
          <p:nvPr>
            <p:ph type="title"/>
          </p:nvPr>
        </p:nvSpPr>
        <p:spPr/>
        <p:txBody>
          <a:bodyPr/>
          <a:lstStyle/>
          <a:p>
            <a:pPr eaLnBrk="1" hangingPunct="1"/>
            <a:r>
              <a:rPr lang="en-US" altLang="en-US" smtClean="0"/>
              <a:t>Block Size Considerations</a:t>
            </a:r>
            <a:endParaRPr lang="en-AU" altLang="en-US" smtClean="0"/>
          </a:p>
        </p:txBody>
      </p:sp>
      <p:sp>
        <p:nvSpPr>
          <p:cNvPr id="30724" name="Rectangle 5"/>
          <p:cNvSpPr>
            <a:spLocks noGrp="1" noChangeArrowheads="1"/>
          </p:cNvSpPr>
          <p:nvPr>
            <p:ph type="body" idx="1"/>
          </p:nvPr>
        </p:nvSpPr>
        <p:spPr/>
        <p:txBody>
          <a:bodyPr/>
          <a:lstStyle/>
          <a:p>
            <a:pPr eaLnBrk="1" hangingPunct="1"/>
            <a:r>
              <a:rPr lang="en-US" altLang="en-US" dirty="0" smtClean="0"/>
              <a:t>Larger blocks should reduce miss rate</a:t>
            </a:r>
          </a:p>
          <a:p>
            <a:pPr lvl="1" eaLnBrk="1" hangingPunct="1"/>
            <a:r>
              <a:rPr lang="en-US" altLang="en-US" dirty="0" smtClean="0"/>
              <a:t>Due to spatial locality</a:t>
            </a:r>
          </a:p>
          <a:p>
            <a:pPr lvl="1" eaLnBrk="1" hangingPunct="1"/>
            <a:endParaRPr lang="en-US" altLang="en-US" dirty="0" smtClean="0"/>
          </a:p>
          <a:p>
            <a:pPr eaLnBrk="1" hangingPunct="1"/>
            <a:r>
              <a:rPr lang="en-US" altLang="en-US" dirty="0" smtClean="0"/>
              <a:t>But in a fixed-sized cache</a:t>
            </a:r>
          </a:p>
          <a:p>
            <a:pPr lvl="1" eaLnBrk="1" hangingPunct="1"/>
            <a:r>
              <a:rPr lang="en-US" altLang="en-US" dirty="0" smtClean="0"/>
              <a:t>Larger blocks </a:t>
            </a:r>
            <a:r>
              <a:rPr lang="en-US" altLang="en-US" dirty="0" smtClean="0">
                <a:sym typeface="Symbol" panose="05050102010706020507" pitchFamily="18" charset="2"/>
              </a:rPr>
              <a:t> fewer of them</a:t>
            </a:r>
          </a:p>
          <a:p>
            <a:pPr lvl="2" eaLnBrk="1" hangingPunct="1"/>
            <a:r>
              <a:rPr lang="en-US" altLang="en-US" dirty="0" smtClean="0">
                <a:sym typeface="Symbol" panose="05050102010706020507" pitchFamily="18" charset="2"/>
              </a:rPr>
              <a:t>More competition  increased miss rate</a:t>
            </a:r>
          </a:p>
          <a:p>
            <a:pPr lvl="1" eaLnBrk="1" hangingPunct="1"/>
            <a:r>
              <a:rPr lang="en-US" altLang="en-US" dirty="0" smtClean="0">
                <a:sym typeface="Symbol" panose="05050102010706020507" pitchFamily="18" charset="2"/>
              </a:rPr>
              <a:t>Larger blocks  pollution</a:t>
            </a:r>
          </a:p>
          <a:p>
            <a:pPr lvl="1" eaLnBrk="1" hangingPunct="1"/>
            <a:endParaRPr lang="en-US" altLang="en-US" dirty="0" smtClean="0">
              <a:sym typeface="Symbol" panose="05050102010706020507" pitchFamily="18" charset="2"/>
            </a:endParaRPr>
          </a:p>
          <a:p>
            <a:pPr eaLnBrk="1" hangingPunct="1"/>
            <a:r>
              <a:rPr lang="en-US" altLang="en-US" dirty="0" smtClean="0">
                <a:sym typeface="Symbol" panose="05050102010706020507" pitchFamily="18" charset="2"/>
              </a:rPr>
              <a:t>Larger miss penalty</a:t>
            </a:r>
          </a:p>
          <a:p>
            <a:pPr lvl="1" eaLnBrk="1" hangingPunct="1"/>
            <a:r>
              <a:rPr lang="en-US" altLang="en-US" dirty="0" smtClean="0">
                <a:sym typeface="Symbol" panose="05050102010706020507" pitchFamily="18" charset="2"/>
              </a:rPr>
              <a:t>Can override benefit of reduced miss rate</a:t>
            </a:r>
          </a:p>
          <a:p>
            <a:pPr lvl="1" eaLnBrk="1" hangingPunct="1"/>
            <a:r>
              <a:rPr lang="en-US" altLang="en-US" dirty="0" smtClean="0">
                <a:sym typeface="Symbol" panose="05050102010706020507" pitchFamily="18" charset="2"/>
              </a:rPr>
              <a:t>Early restart and critical-word-first can help</a:t>
            </a:r>
          </a:p>
        </p:txBody>
      </p:sp>
    </p:spTree>
    <p:extLst>
      <p:ext uri="{BB962C8B-B14F-4D97-AF65-F5344CB8AC3E}">
        <p14:creationId xmlns:p14="http://schemas.microsoft.com/office/powerpoint/2010/main" val="10316111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1DD70D19-9B10-401F-8521-7AB56019F652}" type="slidenum">
              <a:rPr lang="en-AU" altLang="en-US"/>
              <a:pPr/>
              <a:t>32</a:t>
            </a:fld>
            <a:endParaRPr lang="en-AU" altLang="en-US"/>
          </a:p>
        </p:txBody>
      </p:sp>
      <p:sp>
        <p:nvSpPr>
          <p:cNvPr id="31747" name="Rectangle 4"/>
          <p:cNvSpPr>
            <a:spLocks noGrp="1" noChangeArrowheads="1"/>
          </p:cNvSpPr>
          <p:nvPr>
            <p:ph type="title"/>
          </p:nvPr>
        </p:nvSpPr>
        <p:spPr/>
        <p:txBody>
          <a:bodyPr/>
          <a:lstStyle/>
          <a:p>
            <a:pPr eaLnBrk="1" hangingPunct="1"/>
            <a:r>
              <a:rPr lang="en-US" altLang="en-US" smtClean="0"/>
              <a:t>Cache Misses</a:t>
            </a:r>
            <a:endParaRPr lang="en-AU" altLang="en-US" smtClean="0"/>
          </a:p>
        </p:txBody>
      </p:sp>
      <p:sp>
        <p:nvSpPr>
          <p:cNvPr id="31748" name="Rectangle 5"/>
          <p:cNvSpPr>
            <a:spLocks noGrp="1" noChangeArrowheads="1"/>
          </p:cNvSpPr>
          <p:nvPr>
            <p:ph type="body" idx="1"/>
          </p:nvPr>
        </p:nvSpPr>
        <p:spPr/>
        <p:txBody>
          <a:bodyPr/>
          <a:lstStyle/>
          <a:p>
            <a:pPr eaLnBrk="1" hangingPunct="1"/>
            <a:r>
              <a:rPr lang="en-US" altLang="en-US" dirty="0" smtClean="0"/>
              <a:t>On cache hit, CPU proceeds normally</a:t>
            </a:r>
          </a:p>
          <a:p>
            <a:pPr eaLnBrk="1" hangingPunct="1"/>
            <a:endParaRPr lang="en-US" altLang="en-US" dirty="0" smtClean="0"/>
          </a:p>
          <a:p>
            <a:pPr eaLnBrk="1" hangingPunct="1"/>
            <a:r>
              <a:rPr lang="en-US" altLang="en-US" dirty="0" smtClean="0"/>
              <a:t>On cache miss</a:t>
            </a:r>
          </a:p>
          <a:p>
            <a:pPr lvl="1" eaLnBrk="1" hangingPunct="1"/>
            <a:r>
              <a:rPr lang="en-US" altLang="en-US" dirty="0" smtClean="0"/>
              <a:t>Stall the CPU pipeline</a:t>
            </a:r>
          </a:p>
          <a:p>
            <a:pPr lvl="1" eaLnBrk="1" hangingPunct="1"/>
            <a:r>
              <a:rPr lang="en-US" altLang="en-US" dirty="0" smtClean="0"/>
              <a:t>Fetch block from next level of hierarchy</a:t>
            </a:r>
          </a:p>
          <a:p>
            <a:pPr lvl="1" eaLnBrk="1" hangingPunct="1"/>
            <a:r>
              <a:rPr lang="en-US" altLang="en-US" dirty="0" smtClean="0"/>
              <a:t>Instruction cache miss</a:t>
            </a:r>
          </a:p>
          <a:p>
            <a:pPr lvl="2" eaLnBrk="1" hangingPunct="1"/>
            <a:r>
              <a:rPr lang="en-US" altLang="en-US" dirty="0" smtClean="0"/>
              <a:t>Restart instruction fetch</a:t>
            </a:r>
          </a:p>
          <a:p>
            <a:pPr lvl="1" eaLnBrk="1" hangingPunct="1"/>
            <a:r>
              <a:rPr lang="en-US" altLang="en-US" dirty="0" smtClean="0"/>
              <a:t>Data cache miss</a:t>
            </a:r>
          </a:p>
          <a:p>
            <a:pPr lvl="2" eaLnBrk="1" hangingPunct="1"/>
            <a:r>
              <a:rPr lang="en-US" altLang="en-US" dirty="0" smtClean="0"/>
              <a:t>Complete data access</a:t>
            </a:r>
            <a:endParaRPr lang="en-AU" altLang="en-US" dirty="0" smtClean="0"/>
          </a:p>
        </p:txBody>
      </p:sp>
    </p:spTree>
    <p:extLst>
      <p:ext uri="{BB962C8B-B14F-4D97-AF65-F5344CB8AC3E}">
        <p14:creationId xmlns:p14="http://schemas.microsoft.com/office/powerpoint/2010/main" val="14719279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E4D8440E-E901-4E7F-A307-E39F453EC40D}" type="slidenum">
              <a:rPr lang="en-AU" altLang="en-US"/>
              <a:pPr/>
              <a:t>33</a:t>
            </a:fld>
            <a:endParaRPr lang="en-AU" altLang="en-US"/>
          </a:p>
        </p:txBody>
      </p:sp>
      <p:sp>
        <p:nvSpPr>
          <p:cNvPr id="32771" name="Rectangle 4"/>
          <p:cNvSpPr>
            <a:spLocks noGrp="1" noChangeArrowheads="1"/>
          </p:cNvSpPr>
          <p:nvPr>
            <p:ph type="title"/>
          </p:nvPr>
        </p:nvSpPr>
        <p:spPr/>
        <p:txBody>
          <a:bodyPr/>
          <a:lstStyle/>
          <a:p>
            <a:pPr eaLnBrk="1" hangingPunct="1"/>
            <a:r>
              <a:rPr lang="en-US" altLang="en-US" smtClean="0"/>
              <a:t>Write-Through</a:t>
            </a:r>
            <a:endParaRPr lang="en-AU" altLang="en-US" smtClean="0"/>
          </a:p>
        </p:txBody>
      </p:sp>
      <p:sp>
        <p:nvSpPr>
          <p:cNvPr id="32772" name="Rectangle 5"/>
          <p:cNvSpPr>
            <a:spLocks noGrp="1" noChangeArrowheads="1"/>
          </p:cNvSpPr>
          <p:nvPr>
            <p:ph type="body" idx="1"/>
          </p:nvPr>
        </p:nvSpPr>
        <p:spPr/>
        <p:txBody>
          <a:bodyPr/>
          <a:lstStyle/>
          <a:p>
            <a:pPr eaLnBrk="1" hangingPunct="1">
              <a:lnSpc>
                <a:spcPct val="90000"/>
              </a:lnSpc>
            </a:pPr>
            <a:r>
              <a:rPr lang="en-US" altLang="en-US" sz="2400" dirty="0" smtClean="0"/>
              <a:t>On data-write hit, could just update the block in cache</a:t>
            </a:r>
          </a:p>
          <a:p>
            <a:pPr lvl="1" eaLnBrk="1" hangingPunct="1">
              <a:lnSpc>
                <a:spcPct val="90000"/>
              </a:lnSpc>
            </a:pPr>
            <a:r>
              <a:rPr lang="en-US" altLang="en-US" sz="2000" dirty="0" smtClean="0"/>
              <a:t>But then cache and memory would be inconsistent</a:t>
            </a:r>
          </a:p>
          <a:p>
            <a:pPr eaLnBrk="1" hangingPunct="1">
              <a:lnSpc>
                <a:spcPct val="90000"/>
              </a:lnSpc>
            </a:pPr>
            <a:r>
              <a:rPr lang="en-US" altLang="en-US" sz="2400" dirty="0" smtClean="0"/>
              <a:t>Write through: also update memory</a:t>
            </a:r>
          </a:p>
          <a:p>
            <a:pPr eaLnBrk="1" hangingPunct="1">
              <a:lnSpc>
                <a:spcPct val="90000"/>
              </a:lnSpc>
            </a:pPr>
            <a:r>
              <a:rPr lang="en-US" altLang="en-US" sz="2400" dirty="0" smtClean="0"/>
              <a:t>But makes writes take longer</a:t>
            </a:r>
          </a:p>
          <a:p>
            <a:pPr lvl="1" eaLnBrk="1" hangingPunct="1">
              <a:lnSpc>
                <a:spcPct val="90000"/>
              </a:lnSpc>
            </a:pPr>
            <a:r>
              <a:rPr lang="en-US" altLang="en-US" sz="2000" dirty="0" smtClean="0"/>
              <a:t>e.g., if base CPI = 1, 10% of instructions are stores, write to memory takes 100 cycles</a:t>
            </a:r>
          </a:p>
          <a:p>
            <a:pPr lvl="2" eaLnBrk="1" hangingPunct="1">
              <a:lnSpc>
                <a:spcPct val="90000"/>
              </a:lnSpc>
            </a:pPr>
            <a:r>
              <a:rPr lang="en-US" altLang="en-US" sz="1800" dirty="0" smtClean="0"/>
              <a:t> Effective CPI = 1 + 0.1×100 = 11</a:t>
            </a:r>
          </a:p>
          <a:p>
            <a:pPr eaLnBrk="1" hangingPunct="1">
              <a:lnSpc>
                <a:spcPct val="90000"/>
              </a:lnSpc>
            </a:pPr>
            <a:r>
              <a:rPr lang="en-US" altLang="en-US" sz="2400" dirty="0" smtClean="0"/>
              <a:t>Solution: write buffer</a:t>
            </a:r>
          </a:p>
          <a:p>
            <a:pPr lvl="1" eaLnBrk="1" hangingPunct="1">
              <a:lnSpc>
                <a:spcPct val="90000"/>
              </a:lnSpc>
            </a:pPr>
            <a:r>
              <a:rPr lang="en-US" altLang="en-US" sz="2000" dirty="0" smtClean="0"/>
              <a:t>Holds data waiting to be written to memory</a:t>
            </a:r>
          </a:p>
          <a:p>
            <a:pPr lvl="1" eaLnBrk="1" hangingPunct="1">
              <a:lnSpc>
                <a:spcPct val="90000"/>
              </a:lnSpc>
            </a:pPr>
            <a:r>
              <a:rPr lang="en-US" altLang="en-US" sz="2000" dirty="0" smtClean="0"/>
              <a:t>CPU continues immediately</a:t>
            </a:r>
          </a:p>
          <a:p>
            <a:pPr lvl="2" eaLnBrk="1" hangingPunct="1">
              <a:lnSpc>
                <a:spcPct val="90000"/>
              </a:lnSpc>
            </a:pPr>
            <a:r>
              <a:rPr lang="en-US" altLang="en-US" sz="1800" dirty="0" smtClean="0"/>
              <a:t>Only stalls on write if write buffer is already full</a:t>
            </a:r>
          </a:p>
        </p:txBody>
      </p:sp>
    </p:spTree>
    <p:extLst>
      <p:ext uri="{BB962C8B-B14F-4D97-AF65-F5344CB8AC3E}">
        <p14:creationId xmlns:p14="http://schemas.microsoft.com/office/powerpoint/2010/main" val="32552195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513410F6-09E0-43C0-96CC-3FBFF6636C33}" type="slidenum">
              <a:rPr lang="en-AU" altLang="en-US"/>
              <a:pPr/>
              <a:t>34</a:t>
            </a:fld>
            <a:endParaRPr lang="en-AU" altLang="en-US"/>
          </a:p>
        </p:txBody>
      </p:sp>
      <p:sp>
        <p:nvSpPr>
          <p:cNvPr id="33795" name="Rectangle 4"/>
          <p:cNvSpPr>
            <a:spLocks noGrp="1" noChangeArrowheads="1"/>
          </p:cNvSpPr>
          <p:nvPr>
            <p:ph type="title"/>
          </p:nvPr>
        </p:nvSpPr>
        <p:spPr/>
        <p:txBody>
          <a:bodyPr/>
          <a:lstStyle/>
          <a:p>
            <a:pPr eaLnBrk="1" hangingPunct="1"/>
            <a:r>
              <a:rPr lang="en-US" altLang="en-US" smtClean="0"/>
              <a:t>Write-Back</a:t>
            </a:r>
            <a:endParaRPr lang="en-AU" altLang="en-US" smtClean="0"/>
          </a:p>
        </p:txBody>
      </p:sp>
      <p:sp>
        <p:nvSpPr>
          <p:cNvPr id="33796" name="Rectangle 5"/>
          <p:cNvSpPr>
            <a:spLocks noGrp="1" noChangeArrowheads="1"/>
          </p:cNvSpPr>
          <p:nvPr>
            <p:ph type="body" idx="1"/>
          </p:nvPr>
        </p:nvSpPr>
        <p:spPr/>
        <p:txBody>
          <a:bodyPr/>
          <a:lstStyle/>
          <a:p>
            <a:pPr eaLnBrk="1" hangingPunct="1"/>
            <a:r>
              <a:rPr lang="en-US" altLang="en-US" dirty="0" smtClean="0"/>
              <a:t>Alternative: On data-write hit, just update the block in cache</a:t>
            </a:r>
          </a:p>
          <a:p>
            <a:pPr lvl="1" eaLnBrk="1" hangingPunct="1"/>
            <a:r>
              <a:rPr lang="en-US" altLang="en-US" dirty="0" smtClean="0"/>
              <a:t>Keep track of whether each block is dirty</a:t>
            </a:r>
          </a:p>
          <a:p>
            <a:pPr lvl="1" eaLnBrk="1" hangingPunct="1"/>
            <a:endParaRPr lang="en-US" altLang="en-US" dirty="0" smtClean="0"/>
          </a:p>
          <a:p>
            <a:pPr eaLnBrk="1" hangingPunct="1"/>
            <a:r>
              <a:rPr lang="en-US" altLang="en-US" dirty="0" smtClean="0"/>
              <a:t>When a dirty block is replaced</a:t>
            </a:r>
          </a:p>
          <a:p>
            <a:pPr lvl="1" eaLnBrk="1" hangingPunct="1"/>
            <a:r>
              <a:rPr lang="en-US" altLang="en-US" dirty="0" smtClean="0"/>
              <a:t>Write it back to memory</a:t>
            </a:r>
          </a:p>
          <a:p>
            <a:pPr lvl="1" eaLnBrk="1" hangingPunct="1"/>
            <a:r>
              <a:rPr lang="en-US" altLang="en-US" dirty="0" smtClean="0"/>
              <a:t>Can use a write buffer to allow replacing block to be read first</a:t>
            </a:r>
            <a:endParaRPr lang="en-AU" altLang="en-US" dirty="0" smtClean="0"/>
          </a:p>
        </p:txBody>
      </p:sp>
    </p:spTree>
    <p:extLst>
      <p:ext uri="{BB962C8B-B14F-4D97-AF65-F5344CB8AC3E}">
        <p14:creationId xmlns:p14="http://schemas.microsoft.com/office/powerpoint/2010/main" val="24252260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69522934-6695-4CA1-AFE1-F8A9F86C729F}" type="slidenum">
              <a:rPr lang="en-AU" altLang="en-US"/>
              <a:pPr/>
              <a:t>35</a:t>
            </a:fld>
            <a:endParaRPr lang="en-AU" altLang="en-US"/>
          </a:p>
        </p:txBody>
      </p:sp>
      <p:sp>
        <p:nvSpPr>
          <p:cNvPr id="34819" name="Rectangle 4"/>
          <p:cNvSpPr>
            <a:spLocks noGrp="1" noChangeArrowheads="1"/>
          </p:cNvSpPr>
          <p:nvPr>
            <p:ph type="title"/>
          </p:nvPr>
        </p:nvSpPr>
        <p:spPr/>
        <p:txBody>
          <a:bodyPr/>
          <a:lstStyle/>
          <a:p>
            <a:pPr eaLnBrk="1" hangingPunct="1"/>
            <a:r>
              <a:rPr lang="en-US" altLang="en-US" smtClean="0"/>
              <a:t>Write Allocation</a:t>
            </a:r>
            <a:endParaRPr lang="en-AU" altLang="en-US" smtClean="0"/>
          </a:p>
        </p:txBody>
      </p:sp>
      <p:sp>
        <p:nvSpPr>
          <p:cNvPr id="34820" name="Rectangle 5"/>
          <p:cNvSpPr>
            <a:spLocks noGrp="1" noChangeArrowheads="1"/>
          </p:cNvSpPr>
          <p:nvPr>
            <p:ph type="body" idx="1"/>
          </p:nvPr>
        </p:nvSpPr>
        <p:spPr/>
        <p:txBody>
          <a:bodyPr/>
          <a:lstStyle/>
          <a:p>
            <a:pPr eaLnBrk="1" hangingPunct="1"/>
            <a:r>
              <a:rPr lang="en-US" altLang="en-US" dirty="0" smtClean="0"/>
              <a:t>What should happen on a write miss?</a:t>
            </a:r>
          </a:p>
          <a:p>
            <a:pPr eaLnBrk="1" hangingPunct="1"/>
            <a:endParaRPr lang="en-US" altLang="en-US" dirty="0" smtClean="0"/>
          </a:p>
          <a:p>
            <a:pPr eaLnBrk="1" hangingPunct="1"/>
            <a:r>
              <a:rPr lang="en-US" altLang="en-US" dirty="0" smtClean="0"/>
              <a:t>Alternatives for write-through</a:t>
            </a:r>
          </a:p>
          <a:p>
            <a:pPr lvl="1" eaLnBrk="1" hangingPunct="1"/>
            <a:r>
              <a:rPr lang="en-US" altLang="en-US" dirty="0" smtClean="0"/>
              <a:t>Allocate on miss: fetch the block</a:t>
            </a:r>
          </a:p>
          <a:p>
            <a:pPr lvl="1" eaLnBrk="1" hangingPunct="1"/>
            <a:r>
              <a:rPr lang="en-US" altLang="en-US" dirty="0" smtClean="0"/>
              <a:t>Write around: don’t fetch the block</a:t>
            </a:r>
          </a:p>
          <a:p>
            <a:pPr lvl="2" eaLnBrk="1" hangingPunct="1"/>
            <a:r>
              <a:rPr lang="en-US" altLang="en-US" dirty="0" smtClean="0"/>
              <a:t>Since programs often write a whole block before reading it (e.g., initialization)</a:t>
            </a:r>
          </a:p>
          <a:p>
            <a:pPr lvl="2" eaLnBrk="1" hangingPunct="1"/>
            <a:endParaRPr lang="en-US" altLang="en-US" dirty="0" smtClean="0"/>
          </a:p>
          <a:p>
            <a:pPr eaLnBrk="1" hangingPunct="1"/>
            <a:r>
              <a:rPr lang="en-US" altLang="en-US" dirty="0" smtClean="0"/>
              <a:t>For write-back</a:t>
            </a:r>
          </a:p>
          <a:p>
            <a:pPr lvl="1" eaLnBrk="1" hangingPunct="1"/>
            <a:r>
              <a:rPr lang="en-US" altLang="en-US" dirty="0" smtClean="0"/>
              <a:t>Usually fetch the block</a:t>
            </a:r>
            <a:endParaRPr lang="en-AU" altLang="en-US" dirty="0" smtClean="0"/>
          </a:p>
        </p:txBody>
      </p:sp>
    </p:spTree>
    <p:extLst>
      <p:ext uri="{BB962C8B-B14F-4D97-AF65-F5344CB8AC3E}">
        <p14:creationId xmlns:p14="http://schemas.microsoft.com/office/powerpoint/2010/main" val="27402721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5B37B47A-CA50-44C2-AB00-614CC668FB72}" type="slidenum">
              <a:rPr lang="en-AU" altLang="en-US"/>
              <a:pPr/>
              <a:t>36</a:t>
            </a:fld>
            <a:endParaRPr lang="en-AU" altLang="en-US"/>
          </a:p>
        </p:txBody>
      </p:sp>
      <p:sp>
        <p:nvSpPr>
          <p:cNvPr id="38915" name="Rectangle 6"/>
          <p:cNvSpPr>
            <a:spLocks noGrp="1" noChangeArrowheads="1"/>
          </p:cNvSpPr>
          <p:nvPr>
            <p:ph type="title"/>
          </p:nvPr>
        </p:nvSpPr>
        <p:spPr>
          <a:xfrm>
            <a:off x="533400" y="533400"/>
            <a:ext cx="8259762" cy="701675"/>
          </a:xfrm>
        </p:spPr>
        <p:txBody>
          <a:bodyPr/>
          <a:lstStyle/>
          <a:p>
            <a:pPr eaLnBrk="1" hangingPunct="1"/>
            <a:r>
              <a:rPr lang="en-US" altLang="en-US" sz="4000" dirty="0" smtClean="0"/>
              <a:t>Measuring Cache Performance</a:t>
            </a:r>
            <a:endParaRPr lang="en-AU" altLang="en-US" sz="4000" dirty="0" smtClean="0"/>
          </a:p>
        </p:txBody>
      </p:sp>
      <p:sp>
        <p:nvSpPr>
          <p:cNvPr id="38916" name="Rectangle 7"/>
          <p:cNvSpPr>
            <a:spLocks noGrp="1" noChangeArrowheads="1"/>
          </p:cNvSpPr>
          <p:nvPr>
            <p:ph type="body" idx="1"/>
          </p:nvPr>
        </p:nvSpPr>
        <p:spPr>
          <a:xfrm>
            <a:off x="457200" y="1447800"/>
            <a:ext cx="8270875" cy="1693862"/>
          </a:xfrm>
        </p:spPr>
        <p:txBody>
          <a:bodyPr/>
          <a:lstStyle/>
          <a:p>
            <a:pPr eaLnBrk="1" hangingPunct="1">
              <a:lnSpc>
                <a:spcPct val="80000"/>
              </a:lnSpc>
            </a:pPr>
            <a:r>
              <a:rPr lang="en-US" altLang="en-US" dirty="0" smtClean="0"/>
              <a:t>Components of CPU time</a:t>
            </a:r>
          </a:p>
          <a:p>
            <a:pPr lvl="1" eaLnBrk="1" hangingPunct="1">
              <a:lnSpc>
                <a:spcPct val="80000"/>
              </a:lnSpc>
            </a:pPr>
            <a:r>
              <a:rPr lang="en-US" altLang="en-US" dirty="0" smtClean="0"/>
              <a:t>Program execution cycles</a:t>
            </a:r>
          </a:p>
          <a:p>
            <a:pPr lvl="2" eaLnBrk="1" hangingPunct="1">
              <a:lnSpc>
                <a:spcPct val="80000"/>
              </a:lnSpc>
            </a:pPr>
            <a:r>
              <a:rPr lang="en-US" altLang="en-US" dirty="0" smtClean="0"/>
              <a:t>Includes cache hit time</a:t>
            </a:r>
          </a:p>
          <a:p>
            <a:pPr lvl="1" eaLnBrk="1" hangingPunct="1">
              <a:lnSpc>
                <a:spcPct val="80000"/>
              </a:lnSpc>
            </a:pPr>
            <a:r>
              <a:rPr lang="en-US" altLang="en-US" dirty="0" smtClean="0"/>
              <a:t>Memory stall cycles</a:t>
            </a:r>
          </a:p>
          <a:p>
            <a:pPr lvl="2" eaLnBrk="1" hangingPunct="1">
              <a:lnSpc>
                <a:spcPct val="80000"/>
              </a:lnSpc>
            </a:pPr>
            <a:r>
              <a:rPr lang="en-US" altLang="en-US" dirty="0" smtClean="0"/>
              <a:t>Mainly from cache misses</a:t>
            </a:r>
          </a:p>
          <a:p>
            <a:pPr eaLnBrk="1" hangingPunct="1">
              <a:lnSpc>
                <a:spcPct val="80000"/>
              </a:lnSpc>
            </a:pPr>
            <a:r>
              <a:rPr lang="en-US" altLang="en-US" dirty="0" smtClean="0"/>
              <a:t>With simplifying assumptions:</a:t>
            </a:r>
            <a:endParaRPr lang="en-AU" altLang="en-US" dirty="0" smtClean="0"/>
          </a:p>
        </p:txBody>
      </p:sp>
      <p:graphicFrame>
        <p:nvGraphicFramePr>
          <p:cNvPr id="38918" name="Object 5"/>
          <p:cNvGraphicFramePr>
            <a:graphicFrameLocks noChangeAspect="1"/>
          </p:cNvGraphicFramePr>
          <p:nvPr>
            <p:extLst>
              <p:ext uri="{D42A27DB-BD31-4B8C-83A1-F6EECF244321}">
                <p14:modId xmlns:p14="http://schemas.microsoft.com/office/powerpoint/2010/main" val="3619508717"/>
              </p:ext>
            </p:extLst>
          </p:nvPr>
        </p:nvGraphicFramePr>
        <p:xfrm>
          <a:off x="1447800" y="3657600"/>
          <a:ext cx="6148387" cy="2362200"/>
        </p:xfrm>
        <a:graphic>
          <a:graphicData uri="http://schemas.openxmlformats.org/presentationml/2006/ole">
            <mc:AlternateContent xmlns:mc="http://schemas.openxmlformats.org/markup-compatibility/2006">
              <mc:Choice xmlns:v="urn:schemas-microsoft-com:vml" Requires="v">
                <p:oleObj spid="_x0000_s2074" name="Equation" r:id="rId4" imgW="3073400" imgH="1181100" progId="Equation.3">
                  <p:embed/>
                </p:oleObj>
              </mc:Choice>
              <mc:Fallback>
                <p:oleObj name="Equation" r:id="rId4" imgW="3073400" imgH="1181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657600"/>
                        <a:ext cx="6148387" cy="236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7235914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611CDE7A-1F0B-456C-AFB5-57E259D81327}" type="slidenum">
              <a:rPr lang="en-AU" altLang="en-US"/>
              <a:pPr/>
              <a:t>37</a:t>
            </a:fld>
            <a:endParaRPr lang="en-AU" altLang="en-US"/>
          </a:p>
        </p:txBody>
      </p:sp>
      <p:sp>
        <p:nvSpPr>
          <p:cNvPr id="39939" name="Rectangle 4"/>
          <p:cNvSpPr>
            <a:spLocks noGrp="1" noChangeArrowheads="1"/>
          </p:cNvSpPr>
          <p:nvPr>
            <p:ph type="title"/>
          </p:nvPr>
        </p:nvSpPr>
        <p:spPr/>
        <p:txBody>
          <a:bodyPr/>
          <a:lstStyle/>
          <a:p>
            <a:pPr eaLnBrk="1" hangingPunct="1"/>
            <a:r>
              <a:rPr lang="en-US" altLang="en-US" smtClean="0"/>
              <a:t>Cache Performance Example</a:t>
            </a:r>
            <a:endParaRPr lang="en-AU" altLang="en-US" smtClean="0"/>
          </a:p>
        </p:txBody>
      </p:sp>
      <p:sp>
        <p:nvSpPr>
          <p:cNvPr id="39940" name="Rectangle 5"/>
          <p:cNvSpPr>
            <a:spLocks noGrp="1" noChangeArrowheads="1"/>
          </p:cNvSpPr>
          <p:nvPr>
            <p:ph type="body" idx="1"/>
          </p:nvPr>
        </p:nvSpPr>
        <p:spPr/>
        <p:txBody>
          <a:bodyPr/>
          <a:lstStyle/>
          <a:p>
            <a:pPr eaLnBrk="1" hangingPunct="1">
              <a:lnSpc>
                <a:spcPct val="80000"/>
              </a:lnSpc>
            </a:pPr>
            <a:r>
              <a:rPr lang="en-US" altLang="en-US" dirty="0" smtClean="0"/>
              <a:t>Given</a:t>
            </a:r>
          </a:p>
          <a:p>
            <a:pPr lvl="1" eaLnBrk="1" hangingPunct="1">
              <a:lnSpc>
                <a:spcPct val="80000"/>
              </a:lnSpc>
            </a:pPr>
            <a:r>
              <a:rPr lang="en-US" altLang="en-US" dirty="0" smtClean="0"/>
              <a:t>I-cache miss rate = 2%</a:t>
            </a:r>
          </a:p>
          <a:p>
            <a:pPr lvl="1" eaLnBrk="1" hangingPunct="1">
              <a:lnSpc>
                <a:spcPct val="80000"/>
              </a:lnSpc>
            </a:pPr>
            <a:r>
              <a:rPr lang="en-US" altLang="en-US" dirty="0" smtClean="0"/>
              <a:t>D-cache miss rate = 4%</a:t>
            </a:r>
          </a:p>
          <a:p>
            <a:pPr lvl="1" eaLnBrk="1" hangingPunct="1">
              <a:lnSpc>
                <a:spcPct val="80000"/>
              </a:lnSpc>
            </a:pPr>
            <a:r>
              <a:rPr lang="en-US" altLang="en-US" dirty="0" smtClean="0"/>
              <a:t>Miss penalty = 100 cycles</a:t>
            </a:r>
          </a:p>
          <a:p>
            <a:pPr lvl="1" eaLnBrk="1" hangingPunct="1">
              <a:lnSpc>
                <a:spcPct val="80000"/>
              </a:lnSpc>
            </a:pPr>
            <a:r>
              <a:rPr lang="en-US" altLang="en-US" dirty="0" smtClean="0"/>
              <a:t>Base CPI (ideal cache) = 2</a:t>
            </a:r>
          </a:p>
          <a:p>
            <a:pPr lvl="1" eaLnBrk="1" hangingPunct="1">
              <a:lnSpc>
                <a:spcPct val="80000"/>
              </a:lnSpc>
            </a:pPr>
            <a:r>
              <a:rPr lang="en-US" altLang="en-US" dirty="0" smtClean="0"/>
              <a:t>Load &amp; stores are 36% of instructions</a:t>
            </a:r>
          </a:p>
          <a:p>
            <a:pPr lvl="1" eaLnBrk="1" hangingPunct="1">
              <a:lnSpc>
                <a:spcPct val="80000"/>
              </a:lnSpc>
            </a:pPr>
            <a:endParaRPr lang="en-US" altLang="en-US" dirty="0" smtClean="0"/>
          </a:p>
          <a:p>
            <a:pPr eaLnBrk="1" hangingPunct="1">
              <a:lnSpc>
                <a:spcPct val="80000"/>
              </a:lnSpc>
            </a:pPr>
            <a:r>
              <a:rPr lang="en-US" altLang="en-US" dirty="0" smtClean="0"/>
              <a:t>Miss cycles per instruction</a:t>
            </a:r>
          </a:p>
          <a:p>
            <a:pPr lvl="1" eaLnBrk="1" hangingPunct="1">
              <a:lnSpc>
                <a:spcPct val="80000"/>
              </a:lnSpc>
            </a:pPr>
            <a:r>
              <a:rPr lang="en-US" altLang="en-US" dirty="0" smtClean="0"/>
              <a:t>I-cache: 0.02 × 100 = 2</a:t>
            </a:r>
          </a:p>
          <a:p>
            <a:pPr lvl="1" eaLnBrk="1" hangingPunct="1">
              <a:lnSpc>
                <a:spcPct val="80000"/>
              </a:lnSpc>
            </a:pPr>
            <a:r>
              <a:rPr lang="en-US" altLang="en-US" dirty="0" smtClean="0"/>
              <a:t>D-cache: 0.36 × 0.04 × 100 = 1.44</a:t>
            </a:r>
          </a:p>
          <a:p>
            <a:pPr lvl="1" eaLnBrk="1" hangingPunct="1">
              <a:lnSpc>
                <a:spcPct val="80000"/>
              </a:lnSpc>
            </a:pPr>
            <a:endParaRPr lang="en-US" altLang="en-US" dirty="0" smtClean="0"/>
          </a:p>
          <a:p>
            <a:pPr eaLnBrk="1" hangingPunct="1">
              <a:lnSpc>
                <a:spcPct val="80000"/>
              </a:lnSpc>
            </a:pPr>
            <a:r>
              <a:rPr lang="en-US" altLang="en-US" dirty="0" smtClean="0"/>
              <a:t>Actual CPI = 2 + 2 + 1.44 = 5.44</a:t>
            </a:r>
          </a:p>
          <a:p>
            <a:pPr lvl="1" eaLnBrk="1" hangingPunct="1">
              <a:lnSpc>
                <a:spcPct val="80000"/>
              </a:lnSpc>
            </a:pPr>
            <a:r>
              <a:rPr lang="en-US" altLang="en-US" dirty="0" smtClean="0"/>
              <a:t>Ideal CPU is 5.44/2 =2.72 times faster</a:t>
            </a:r>
            <a:endParaRPr lang="en-AU" altLang="en-US" dirty="0" smtClean="0"/>
          </a:p>
        </p:txBody>
      </p:sp>
    </p:spTree>
    <p:extLst>
      <p:ext uri="{BB962C8B-B14F-4D97-AF65-F5344CB8AC3E}">
        <p14:creationId xmlns:p14="http://schemas.microsoft.com/office/powerpoint/2010/main" val="32563992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50D3D1B9-D301-4BD9-8886-118262E078C3}" type="slidenum">
              <a:rPr lang="en-AU" altLang="en-US"/>
              <a:pPr/>
              <a:t>38</a:t>
            </a:fld>
            <a:endParaRPr lang="en-AU" altLang="en-US"/>
          </a:p>
        </p:txBody>
      </p:sp>
      <p:sp>
        <p:nvSpPr>
          <p:cNvPr id="40963" name="Rectangle 2"/>
          <p:cNvSpPr>
            <a:spLocks noGrp="1" noChangeArrowheads="1"/>
          </p:cNvSpPr>
          <p:nvPr>
            <p:ph type="title"/>
          </p:nvPr>
        </p:nvSpPr>
        <p:spPr/>
        <p:txBody>
          <a:bodyPr/>
          <a:lstStyle/>
          <a:p>
            <a:pPr eaLnBrk="1" hangingPunct="1"/>
            <a:r>
              <a:rPr lang="en-AU" altLang="en-US" smtClean="0"/>
              <a:t>Average Access Time</a:t>
            </a:r>
          </a:p>
        </p:txBody>
      </p:sp>
      <p:sp>
        <p:nvSpPr>
          <p:cNvPr id="40964" name="Rectangle 3"/>
          <p:cNvSpPr>
            <a:spLocks noGrp="1" noChangeArrowheads="1"/>
          </p:cNvSpPr>
          <p:nvPr>
            <p:ph type="body" idx="1"/>
          </p:nvPr>
        </p:nvSpPr>
        <p:spPr/>
        <p:txBody>
          <a:bodyPr/>
          <a:lstStyle/>
          <a:p>
            <a:pPr eaLnBrk="1" hangingPunct="1"/>
            <a:r>
              <a:rPr lang="en-AU" altLang="en-US" dirty="0" smtClean="0"/>
              <a:t>Hit time is also important for performance</a:t>
            </a:r>
          </a:p>
          <a:p>
            <a:pPr eaLnBrk="1" hangingPunct="1"/>
            <a:endParaRPr lang="en-AU" altLang="en-US" dirty="0" smtClean="0"/>
          </a:p>
          <a:p>
            <a:pPr eaLnBrk="1" hangingPunct="1"/>
            <a:r>
              <a:rPr lang="en-AU" altLang="en-US" dirty="0" smtClean="0"/>
              <a:t>Average memory access time (AMAT)</a:t>
            </a:r>
          </a:p>
          <a:p>
            <a:pPr lvl="1" eaLnBrk="1" hangingPunct="1"/>
            <a:r>
              <a:rPr lang="en-AU" altLang="en-US" dirty="0" smtClean="0"/>
              <a:t>AMAT = Hit time + Miss rate </a:t>
            </a:r>
            <a:r>
              <a:rPr lang="en-US" altLang="en-US" dirty="0" smtClean="0">
                <a:cs typeface="Arial" panose="020B0604020202020204" pitchFamily="34" charset="0"/>
              </a:rPr>
              <a:t>× Miss penalty</a:t>
            </a:r>
          </a:p>
          <a:p>
            <a:pPr lvl="1" eaLnBrk="1" hangingPunct="1"/>
            <a:endParaRPr lang="en-US" altLang="en-US" dirty="0" smtClean="0">
              <a:cs typeface="Arial" panose="020B0604020202020204" pitchFamily="34" charset="0"/>
            </a:endParaRPr>
          </a:p>
          <a:p>
            <a:pPr eaLnBrk="1" hangingPunct="1"/>
            <a:r>
              <a:rPr lang="en-US" altLang="en-US" dirty="0" smtClean="0">
                <a:cs typeface="Arial" panose="020B0604020202020204" pitchFamily="34" charset="0"/>
              </a:rPr>
              <a:t>Example</a:t>
            </a:r>
          </a:p>
          <a:p>
            <a:pPr lvl="1" eaLnBrk="1" hangingPunct="1"/>
            <a:r>
              <a:rPr lang="en-US" altLang="en-US" dirty="0" smtClean="0">
                <a:cs typeface="Arial" panose="020B0604020202020204" pitchFamily="34" charset="0"/>
              </a:rPr>
              <a:t>CPU with 1ns clock, hit time = 1 cycle, miss penalty = 20 cycles, I-cache miss rate = 5%</a:t>
            </a:r>
          </a:p>
          <a:p>
            <a:pPr lvl="1" eaLnBrk="1" hangingPunct="1"/>
            <a:r>
              <a:rPr lang="en-US" altLang="en-US" dirty="0" smtClean="0">
                <a:cs typeface="Arial" panose="020B0604020202020204" pitchFamily="34" charset="0"/>
              </a:rPr>
              <a:t>AMAT = 1 + 0.05 × 20 = 2ns</a:t>
            </a:r>
          </a:p>
          <a:p>
            <a:pPr lvl="2" eaLnBrk="1" hangingPunct="1"/>
            <a:r>
              <a:rPr lang="en-US" altLang="en-US" dirty="0" smtClean="0">
                <a:cs typeface="Arial" panose="020B0604020202020204" pitchFamily="34" charset="0"/>
              </a:rPr>
              <a:t>2 cycles per instruction</a:t>
            </a:r>
          </a:p>
        </p:txBody>
      </p:sp>
    </p:spTree>
    <p:extLst>
      <p:ext uri="{BB962C8B-B14F-4D97-AF65-F5344CB8AC3E}">
        <p14:creationId xmlns:p14="http://schemas.microsoft.com/office/powerpoint/2010/main" val="23074575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1D3812A9-BD65-421A-B546-576FD91968AE}" type="slidenum">
              <a:rPr lang="en-AU" altLang="en-US"/>
              <a:pPr/>
              <a:t>39</a:t>
            </a:fld>
            <a:endParaRPr lang="en-AU" altLang="en-US"/>
          </a:p>
        </p:txBody>
      </p:sp>
      <p:sp>
        <p:nvSpPr>
          <p:cNvPr id="43011" name="Rectangle 4"/>
          <p:cNvSpPr>
            <a:spLocks noGrp="1" noChangeArrowheads="1"/>
          </p:cNvSpPr>
          <p:nvPr>
            <p:ph type="title"/>
          </p:nvPr>
        </p:nvSpPr>
        <p:spPr/>
        <p:txBody>
          <a:bodyPr/>
          <a:lstStyle/>
          <a:p>
            <a:pPr eaLnBrk="1" hangingPunct="1"/>
            <a:r>
              <a:rPr lang="en-US" altLang="en-US" smtClean="0"/>
              <a:t>Associative Caches</a:t>
            </a:r>
            <a:endParaRPr lang="en-AU" altLang="en-US" smtClean="0"/>
          </a:p>
        </p:txBody>
      </p:sp>
      <p:sp>
        <p:nvSpPr>
          <p:cNvPr id="43012" name="Rectangle 5"/>
          <p:cNvSpPr>
            <a:spLocks noGrp="1" noChangeArrowheads="1"/>
          </p:cNvSpPr>
          <p:nvPr>
            <p:ph type="body" idx="1"/>
          </p:nvPr>
        </p:nvSpPr>
        <p:spPr/>
        <p:txBody>
          <a:bodyPr/>
          <a:lstStyle/>
          <a:p>
            <a:pPr eaLnBrk="1" hangingPunct="1"/>
            <a:r>
              <a:rPr lang="en-US" altLang="en-US" dirty="0" smtClean="0"/>
              <a:t>Fully associative</a:t>
            </a:r>
          </a:p>
          <a:p>
            <a:pPr lvl="1" eaLnBrk="1" hangingPunct="1"/>
            <a:r>
              <a:rPr lang="en-US" altLang="en-US" dirty="0" smtClean="0"/>
              <a:t>Allow a given block to go in any cache entry</a:t>
            </a:r>
          </a:p>
          <a:p>
            <a:pPr lvl="1" eaLnBrk="1" hangingPunct="1"/>
            <a:r>
              <a:rPr lang="en-US" altLang="en-US" dirty="0" smtClean="0"/>
              <a:t>Requires all entries to be searched at once</a:t>
            </a:r>
          </a:p>
          <a:p>
            <a:pPr lvl="1" eaLnBrk="1" hangingPunct="1"/>
            <a:r>
              <a:rPr lang="en-US" altLang="en-US" dirty="0" smtClean="0"/>
              <a:t>Comparator per entry (expensive)</a:t>
            </a:r>
          </a:p>
          <a:p>
            <a:pPr lvl="1" eaLnBrk="1" hangingPunct="1"/>
            <a:endParaRPr lang="en-US" altLang="en-US" dirty="0" smtClean="0"/>
          </a:p>
          <a:p>
            <a:pPr eaLnBrk="1" hangingPunct="1"/>
            <a:r>
              <a:rPr lang="en-US" altLang="en-US" i="1" dirty="0" smtClean="0"/>
              <a:t>n</a:t>
            </a:r>
            <a:r>
              <a:rPr lang="en-US" altLang="en-US" dirty="0" smtClean="0"/>
              <a:t>-way set associative</a:t>
            </a:r>
          </a:p>
          <a:p>
            <a:pPr lvl="1" eaLnBrk="1" hangingPunct="1"/>
            <a:r>
              <a:rPr lang="en-US" altLang="en-US" dirty="0" smtClean="0"/>
              <a:t>Each set contains </a:t>
            </a:r>
            <a:r>
              <a:rPr lang="en-US" altLang="en-US" i="1" dirty="0" smtClean="0"/>
              <a:t>n</a:t>
            </a:r>
            <a:r>
              <a:rPr lang="en-US" altLang="en-US" dirty="0" smtClean="0"/>
              <a:t> entries</a:t>
            </a:r>
            <a:endParaRPr lang="en-AU" altLang="en-US" dirty="0" smtClean="0"/>
          </a:p>
          <a:p>
            <a:pPr lvl="1" eaLnBrk="1" hangingPunct="1"/>
            <a:r>
              <a:rPr lang="en-US" altLang="en-US" dirty="0" smtClean="0"/>
              <a:t>Block number determines which set</a:t>
            </a:r>
          </a:p>
          <a:p>
            <a:pPr lvl="2" eaLnBrk="1" hangingPunct="1"/>
            <a:r>
              <a:rPr lang="en-US" altLang="en-US" dirty="0" smtClean="0"/>
              <a:t>(Block number) modulo (#Sets in cache)</a:t>
            </a:r>
          </a:p>
          <a:p>
            <a:pPr lvl="1" eaLnBrk="1" hangingPunct="1"/>
            <a:r>
              <a:rPr lang="en-US" altLang="en-US" dirty="0" smtClean="0"/>
              <a:t>Search all entries in a given set at once</a:t>
            </a:r>
          </a:p>
          <a:p>
            <a:pPr lvl="1" eaLnBrk="1" hangingPunct="1"/>
            <a:r>
              <a:rPr lang="en-US" altLang="en-US" i="1" dirty="0" smtClean="0"/>
              <a:t>n</a:t>
            </a:r>
            <a:r>
              <a:rPr lang="en-US" altLang="en-US" dirty="0" smtClean="0"/>
              <a:t> comparators (less expensive)</a:t>
            </a:r>
          </a:p>
        </p:txBody>
      </p:sp>
    </p:spTree>
    <p:extLst>
      <p:ext uri="{BB962C8B-B14F-4D97-AF65-F5344CB8AC3E}">
        <p14:creationId xmlns:p14="http://schemas.microsoft.com/office/powerpoint/2010/main" val="3731406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174D9CAD-C4F6-481D-821B-498F4686B206}" type="slidenum">
              <a:rPr lang="en-AU" altLang="en-US"/>
              <a:pPr/>
              <a:t>4</a:t>
            </a:fld>
            <a:endParaRPr lang="en-AU" altLang="en-US"/>
          </a:p>
        </p:txBody>
      </p:sp>
      <p:sp>
        <p:nvSpPr>
          <p:cNvPr id="4099" name="Rectangle 4"/>
          <p:cNvSpPr>
            <a:spLocks noGrp="1" noChangeArrowheads="1"/>
          </p:cNvSpPr>
          <p:nvPr>
            <p:ph type="title"/>
          </p:nvPr>
        </p:nvSpPr>
        <p:spPr/>
        <p:txBody>
          <a:bodyPr/>
          <a:lstStyle/>
          <a:p>
            <a:pPr eaLnBrk="1" hangingPunct="1"/>
            <a:r>
              <a:rPr lang="en-US" altLang="en-US" smtClean="0"/>
              <a:t>Principle of Locality</a:t>
            </a:r>
            <a:endParaRPr lang="en-AU" altLang="en-US" smtClean="0"/>
          </a:p>
        </p:txBody>
      </p:sp>
      <p:sp>
        <p:nvSpPr>
          <p:cNvPr id="4100" name="Rectangle 5"/>
          <p:cNvSpPr>
            <a:spLocks noGrp="1" noChangeArrowheads="1"/>
          </p:cNvSpPr>
          <p:nvPr>
            <p:ph type="body" idx="1"/>
          </p:nvPr>
        </p:nvSpPr>
        <p:spPr/>
        <p:txBody>
          <a:bodyPr/>
          <a:lstStyle/>
          <a:p>
            <a:pPr eaLnBrk="1" hangingPunct="1"/>
            <a:r>
              <a:rPr lang="en-US" altLang="en-US" dirty="0" smtClean="0"/>
              <a:t>Programs access a small proportion of their address space at any time</a:t>
            </a:r>
          </a:p>
          <a:p>
            <a:pPr eaLnBrk="1" hangingPunct="1"/>
            <a:endParaRPr lang="en-US" altLang="en-US" dirty="0" smtClean="0"/>
          </a:p>
          <a:p>
            <a:pPr eaLnBrk="1" hangingPunct="1"/>
            <a:r>
              <a:rPr lang="en-US" altLang="en-US" dirty="0" smtClean="0"/>
              <a:t>Temporal locality</a:t>
            </a:r>
          </a:p>
          <a:p>
            <a:pPr lvl="1" eaLnBrk="1" hangingPunct="1"/>
            <a:r>
              <a:rPr lang="en-US" altLang="en-US" dirty="0" smtClean="0"/>
              <a:t>Items accessed recently are likely to be accessed again soon</a:t>
            </a:r>
          </a:p>
          <a:p>
            <a:pPr lvl="1" eaLnBrk="1" hangingPunct="1"/>
            <a:r>
              <a:rPr lang="en-US" altLang="en-US" dirty="0" smtClean="0"/>
              <a:t>e.g., instructions in a loop, induction variables</a:t>
            </a:r>
          </a:p>
          <a:p>
            <a:pPr lvl="1" eaLnBrk="1" hangingPunct="1"/>
            <a:endParaRPr lang="en-US" altLang="en-US" dirty="0" smtClean="0"/>
          </a:p>
          <a:p>
            <a:pPr eaLnBrk="1" hangingPunct="1"/>
            <a:r>
              <a:rPr lang="en-US" altLang="en-US" dirty="0" smtClean="0"/>
              <a:t>Spatial locality</a:t>
            </a:r>
          </a:p>
          <a:p>
            <a:pPr lvl="1" eaLnBrk="1" hangingPunct="1"/>
            <a:r>
              <a:rPr lang="en-US" altLang="en-US" dirty="0" smtClean="0"/>
              <a:t>Items near those accessed recently are likely to be accessed soon</a:t>
            </a:r>
          </a:p>
          <a:p>
            <a:pPr lvl="1" eaLnBrk="1" hangingPunct="1"/>
            <a:r>
              <a:rPr lang="en-US" altLang="en-US" dirty="0" smtClean="0"/>
              <a:t>E.g., sequential instruction access, array data</a:t>
            </a:r>
            <a:endParaRPr lang="en-AU" altLang="en-US" dirty="0" smtClean="0"/>
          </a:p>
        </p:txBody>
      </p:sp>
    </p:spTree>
    <p:extLst>
      <p:ext uri="{BB962C8B-B14F-4D97-AF65-F5344CB8AC3E}">
        <p14:creationId xmlns:p14="http://schemas.microsoft.com/office/powerpoint/2010/main" val="16825530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926E9BE4-DFB0-491A-A616-7AD3C14D42B8}" type="slidenum">
              <a:rPr lang="en-AU" altLang="en-US"/>
              <a:pPr/>
              <a:t>40</a:t>
            </a:fld>
            <a:endParaRPr lang="en-AU" altLang="en-US"/>
          </a:p>
        </p:txBody>
      </p:sp>
      <p:pic>
        <p:nvPicPr>
          <p:cNvPr id="44035" name="Picture 5" descr="f05-13-P3744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81200"/>
            <a:ext cx="7731125"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2"/>
          <p:cNvSpPr>
            <a:spLocks noGrp="1" noChangeArrowheads="1"/>
          </p:cNvSpPr>
          <p:nvPr>
            <p:ph type="title"/>
          </p:nvPr>
        </p:nvSpPr>
        <p:spPr/>
        <p:txBody>
          <a:bodyPr/>
          <a:lstStyle/>
          <a:p>
            <a:pPr eaLnBrk="1" hangingPunct="1"/>
            <a:r>
              <a:rPr lang="en-US" altLang="en-US" smtClean="0"/>
              <a:t>Associative Cache Example</a:t>
            </a:r>
            <a:endParaRPr lang="en-AU" altLang="en-US" smtClean="0"/>
          </a:p>
        </p:txBody>
      </p:sp>
    </p:spTree>
    <p:extLst>
      <p:ext uri="{BB962C8B-B14F-4D97-AF65-F5344CB8AC3E}">
        <p14:creationId xmlns:p14="http://schemas.microsoft.com/office/powerpoint/2010/main" val="32132353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2AFDF551-C05B-4053-8DAB-B4508B390FBA}" type="slidenum">
              <a:rPr lang="en-AU" altLang="en-US"/>
              <a:pPr/>
              <a:t>41</a:t>
            </a:fld>
            <a:endParaRPr lang="en-AU" altLang="en-US"/>
          </a:p>
        </p:txBody>
      </p:sp>
      <p:sp>
        <p:nvSpPr>
          <p:cNvPr id="45059" name="Rectangle 5"/>
          <p:cNvSpPr>
            <a:spLocks noGrp="1" noChangeArrowheads="1"/>
          </p:cNvSpPr>
          <p:nvPr>
            <p:ph type="title"/>
          </p:nvPr>
        </p:nvSpPr>
        <p:spPr/>
        <p:txBody>
          <a:bodyPr/>
          <a:lstStyle/>
          <a:p>
            <a:pPr eaLnBrk="1" hangingPunct="1"/>
            <a:r>
              <a:rPr lang="en-US" altLang="en-US" smtClean="0"/>
              <a:t>Spectrum of Associativity</a:t>
            </a:r>
            <a:endParaRPr lang="en-AU" altLang="en-US" smtClean="0"/>
          </a:p>
        </p:txBody>
      </p:sp>
      <p:sp>
        <p:nvSpPr>
          <p:cNvPr id="45060" name="Rectangle 6"/>
          <p:cNvSpPr>
            <a:spLocks noGrp="1" noChangeArrowheads="1"/>
          </p:cNvSpPr>
          <p:nvPr>
            <p:ph type="body" idx="1"/>
          </p:nvPr>
        </p:nvSpPr>
        <p:spPr/>
        <p:txBody>
          <a:bodyPr/>
          <a:lstStyle/>
          <a:p>
            <a:pPr eaLnBrk="1" hangingPunct="1"/>
            <a:r>
              <a:rPr lang="en-US" altLang="en-US" smtClean="0"/>
              <a:t>For a cache with 8 entries</a:t>
            </a:r>
            <a:endParaRPr lang="en-AU" altLang="en-US" smtClean="0"/>
          </a:p>
        </p:txBody>
      </p:sp>
      <p:pic>
        <p:nvPicPr>
          <p:cNvPr id="45061" name="Picture 7" descr="f05-14-P3744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5306" y="1732213"/>
            <a:ext cx="5513387"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49598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E22E2242-3402-4188-8C02-EF6738A148AD}" type="slidenum">
              <a:rPr lang="en-AU" altLang="en-US"/>
              <a:pPr/>
              <a:t>42</a:t>
            </a:fld>
            <a:endParaRPr lang="en-AU" altLang="en-US"/>
          </a:p>
        </p:txBody>
      </p:sp>
      <p:sp>
        <p:nvSpPr>
          <p:cNvPr id="46083" name="Rectangle 64"/>
          <p:cNvSpPr>
            <a:spLocks noGrp="1" noChangeArrowheads="1"/>
          </p:cNvSpPr>
          <p:nvPr>
            <p:ph type="title"/>
          </p:nvPr>
        </p:nvSpPr>
        <p:spPr/>
        <p:txBody>
          <a:bodyPr/>
          <a:lstStyle/>
          <a:p>
            <a:pPr eaLnBrk="1" hangingPunct="1"/>
            <a:r>
              <a:rPr lang="en-US" altLang="en-US" smtClean="0"/>
              <a:t>Associativity Example</a:t>
            </a:r>
            <a:endParaRPr lang="en-AU" altLang="en-US" smtClean="0"/>
          </a:p>
        </p:txBody>
      </p:sp>
      <p:sp>
        <p:nvSpPr>
          <p:cNvPr id="46084" name="Rectangle 65"/>
          <p:cNvSpPr>
            <a:spLocks noGrp="1" noChangeArrowheads="1"/>
          </p:cNvSpPr>
          <p:nvPr>
            <p:ph type="body" idx="1"/>
          </p:nvPr>
        </p:nvSpPr>
        <p:spPr>
          <a:xfrm>
            <a:off x="457200" y="1447800"/>
            <a:ext cx="8270875" cy="1922462"/>
          </a:xfrm>
        </p:spPr>
        <p:txBody>
          <a:bodyPr/>
          <a:lstStyle/>
          <a:p>
            <a:pPr eaLnBrk="1" hangingPunct="1"/>
            <a:r>
              <a:rPr lang="en-US" altLang="en-US" dirty="0" smtClean="0"/>
              <a:t>Compare 4-block caches</a:t>
            </a:r>
          </a:p>
          <a:p>
            <a:pPr lvl="1" eaLnBrk="1" hangingPunct="1"/>
            <a:r>
              <a:rPr lang="en-US" altLang="en-US" dirty="0" smtClean="0"/>
              <a:t>Direct mapped, 2-way set associative,</a:t>
            </a:r>
            <a:br>
              <a:rPr lang="en-US" altLang="en-US" dirty="0" smtClean="0"/>
            </a:br>
            <a:r>
              <a:rPr lang="en-US" altLang="en-US" dirty="0" smtClean="0"/>
              <a:t>fully associative</a:t>
            </a:r>
          </a:p>
          <a:p>
            <a:pPr lvl="1" eaLnBrk="1" hangingPunct="1"/>
            <a:r>
              <a:rPr lang="en-US" altLang="en-US" dirty="0" smtClean="0"/>
              <a:t>Block access sequence: 0, 8, 0, 6, 8</a:t>
            </a:r>
          </a:p>
          <a:p>
            <a:pPr eaLnBrk="1" hangingPunct="1">
              <a:spcBef>
                <a:spcPct val="50000"/>
              </a:spcBef>
            </a:pPr>
            <a:r>
              <a:rPr lang="en-US" altLang="en-US" dirty="0" smtClean="0"/>
              <a:t>Direct mapped</a:t>
            </a:r>
          </a:p>
        </p:txBody>
      </p:sp>
      <p:graphicFrame>
        <p:nvGraphicFramePr>
          <p:cNvPr id="304132" name="Group 4"/>
          <p:cNvGraphicFramePr>
            <a:graphicFrameLocks noGrp="1"/>
          </p:cNvGraphicFramePr>
          <p:nvPr/>
        </p:nvGraphicFramePr>
        <p:xfrm>
          <a:off x="1258888" y="4078288"/>
          <a:ext cx="6985000" cy="1655759"/>
        </p:xfrm>
        <a:graphic>
          <a:graphicData uri="http://schemas.openxmlformats.org/drawingml/2006/table">
            <a:tbl>
              <a:tblPr/>
              <a:tblGrid>
                <a:gridCol w="996950"/>
                <a:gridCol w="1000125"/>
                <a:gridCol w="996950"/>
                <a:gridCol w="996950"/>
                <a:gridCol w="998537"/>
                <a:gridCol w="998538"/>
                <a:gridCol w="996950"/>
              </a:tblGrid>
              <a:tr h="236537">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Block address</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Cache index</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Hit/miss</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Cache content after access</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23653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0</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1</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2</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3</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537">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0</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0</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miss</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hlink"/>
                          </a:solidFill>
                          <a:effectLst/>
                          <a:latin typeface="Arial" charset="0"/>
                        </a:rPr>
                        <a:t>Mem[0]</a:t>
                      </a:r>
                      <a:endParaRPr kumimoji="0" lang="en-AU" sz="1400" b="1" i="0" u="none" strike="noStrike" cap="none" normalizeH="0" baseline="0" smtClean="0">
                        <a:ln>
                          <a:noFill/>
                        </a:ln>
                        <a:solidFill>
                          <a:schemeClr val="hlink"/>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537">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8</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0</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miss</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rgbClr val="FF0000"/>
                          </a:solidFill>
                          <a:effectLst/>
                          <a:latin typeface="Arial" charset="0"/>
                        </a:rPr>
                        <a:t>Mem[8]</a:t>
                      </a:r>
                      <a:endParaRPr kumimoji="0" lang="en-AU" sz="1400" b="1" i="0" u="none" strike="noStrike" cap="none" normalizeH="0" baseline="0" smtClean="0">
                        <a:ln>
                          <a:noFill/>
                        </a:ln>
                        <a:solidFill>
                          <a:srgbClr val="FF0000"/>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537">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0</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0</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miss</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rgbClr val="FF0000"/>
                          </a:solidFill>
                          <a:effectLst/>
                          <a:latin typeface="Arial" charset="0"/>
                        </a:rPr>
                        <a:t>Mem[0]</a:t>
                      </a:r>
                      <a:endParaRPr kumimoji="0" lang="en-AU" sz="1400" b="1" i="0" u="none" strike="noStrike" cap="none" normalizeH="0" baseline="0" smtClean="0">
                        <a:ln>
                          <a:noFill/>
                        </a:ln>
                        <a:solidFill>
                          <a:srgbClr val="FF0000"/>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537">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6</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2</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miss</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Mem[0]</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hlink"/>
                          </a:solidFill>
                          <a:effectLst/>
                          <a:latin typeface="Arial" charset="0"/>
                        </a:rPr>
                        <a:t>Mem[6]</a:t>
                      </a:r>
                      <a:endParaRPr kumimoji="0" lang="en-AU" sz="1400" b="1" i="0" u="none" strike="noStrike" cap="none" normalizeH="0" baseline="0" smtClean="0">
                        <a:ln>
                          <a:noFill/>
                        </a:ln>
                        <a:solidFill>
                          <a:schemeClr val="hlink"/>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537">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8</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0</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miss</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rgbClr val="FF0000"/>
                          </a:solidFill>
                          <a:effectLst/>
                          <a:latin typeface="Arial" charset="0"/>
                        </a:rPr>
                        <a:t>Mem[8]</a:t>
                      </a:r>
                      <a:endParaRPr kumimoji="0" lang="en-AU" sz="1400" b="1" i="0" u="none" strike="noStrike" cap="none" normalizeH="0" baseline="0" smtClean="0">
                        <a:ln>
                          <a:noFill/>
                        </a:ln>
                        <a:solidFill>
                          <a:srgbClr val="FF0000"/>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Mem[6]</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676167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96FB79D9-455D-4D99-AD2B-E659F696DF6D}" type="slidenum">
              <a:rPr lang="en-AU" altLang="en-US"/>
              <a:pPr/>
              <a:t>43</a:t>
            </a:fld>
            <a:endParaRPr lang="en-AU" altLang="en-US"/>
          </a:p>
        </p:txBody>
      </p:sp>
      <p:sp>
        <p:nvSpPr>
          <p:cNvPr id="47107" name="Rectangle 118"/>
          <p:cNvSpPr>
            <a:spLocks noGrp="1" noChangeArrowheads="1"/>
          </p:cNvSpPr>
          <p:nvPr>
            <p:ph type="title"/>
          </p:nvPr>
        </p:nvSpPr>
        <p:spPr/>
        <p:txBody>
          <a:bodyPr/>
          <a:lstStyle/>
          <a:p>
            <a:pPr eaLnBrk="1" hangingPunct="1"/>
            <a:r>
              <a:rPr lang="en-US" altLang="en-US" smtClean="0"/>
              <a:t>Associativity Example</a:t>
            </a:r>
            <a:endParaRPr lang="en-AU" altLang="en-US" smtClean="0"/>
          </a:p>
        </p:txBody>
      </p:sp>
      <p:sp>
        <p:nvSpPr>
          <p:cNvPr id="47108" name="Rectangle 119"/>
          <p:cNvSpPr>
            <a:spLocks noGrp="1" noChangeArrowheads="1"/>
          </p:cNvSpPr>
          <p:nvPr>
            <p:ph type="body" idx="1"/>
          </p:nvPr>
        </p:nvSpPr>
        <p:spPr>
          <a:xfrm>
            <a:off x="453189" y="1371600"/>
            <a:ext cx="8270875" cy="457199"/>
          </a:xfrm>
        </p:spPr>
        <p:txBody>
          <a:bodyPr/>
          <a:lstStyle/>
          <a:p>
            <a:pPr eaLnBrk="1" hangingPunct="1"/>
            <a:r>
              <a:rPr lang="en-US" altLang="en-US" dirty="0" smtClean="0"/>
              <a:t>2-way set associative</a:t>
            </a:r>
          </a:p>
        </p:txBody>
      </p:sp>
      <p:graphicFrame>
        <p:nvGraphicFramePr>
          <p:cNvPr id="306180" name="Group 4"/>
          <p:cNvGraphicFramePr>
            <a:graphicFrameLocks noGrp="1"/>
          </p:cNvGraphicFramePr>
          <p:nvPr/>
        </p:nvGraphicFramePr>
        <p:xfrm>
          <a:off x="1258888" y="1844675"/>
          <a:ext cx="6985000" cy="1655766"/>
        </p:xfrm>
        <a:graphic>
          <a:graphicData uri="http://schemas.openxmlformats.org/drawingml/2006/table">
            <a:tbl>
              <a:tblPr/>
              <a:tblGrid>
                <a:gridCol w="996950"/>
                <a:gridCol w="1000125"/>
                <a:gridCol w="996950"/>
                <a:gridCol w="996950"/>
                <a:gridCol w="998537"/>
                <a:gridCol w="998538"/>
                <a:gridCol w="996950"/>
              </a:tblGrid>
              <a:tr h="236538">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Block address</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Cache index</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Hit/miss</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Cache content after access</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236538">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Set 0</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Set 1</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365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0</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0</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miss</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hlink"/>
                          </a:solidFill>
                          <a:effectLst/>
                          <a:latin typeface="Arial" charset="0"/>
                        </a:rPr>
                        <a:t>Mem[0]</a:t>
                      </a:r>
                      <a:endParaRPr kumimoji="0" lang="en-AU" sz="1400" b="1" i="0" u="none" strike="noStrike" cap="none" normalizeH="0" baseline="0" smtClean="0">
                        <a:ln>
                          <a:noFill/>
                        </a:ln>
                        <a:solidFill>
                          <a:schemeClr val="hlink"/>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5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8</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0</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miss</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Mem[0]</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hlink"/>
                          </a:solidFill>
                          <a:effectLst/>
                          <a:latin typeface="Arial" charset="0"/>
                        </a:rPr>
                        <a:t>Mem[8]</a:t>
                      </a:r>
                      <a:endParaRPr kumimoji="0" lang="en-AU" sz="1400" b="1" i="0" u="none" strike="noStrike" cap="none" normalizeH="0" baseline="0" smtClean="0">
                        <a:ln>
                          <a:noFill/>
                        </a:ln>
                        <a:solidFill>
                          <a:schemeClr val="hlink"/>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5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0</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0</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hit</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rgbClr val="008000"/>
                          </a:solidFill>
                          <a:effectLst/>
                          <a:latin typeface="Arial" charset="0"/>
                        </a:rPr>
                        <a:t>Mem[0]</a:t>
                      </a:r>
                      <a:endParaRPr kumimoji="0" lang="en-AU" sz="1400" b="1" i="0" u="none" strike="noStrike" cap="none" normalizeH="0" baseline="0" smtClean="0">
                        <a:ln>
                          <a:noFill/>
                        </a:ln>
                        <a:solidFill>
                          <a:srgbClr val="008000"/>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Mem[8]</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5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6</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0</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miss</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Mem[0]</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rgbClr val="FF0000"/>
                          </a:solidFill>
                          <a:effectLst/>
                          <a:latin typeface="Arial" charset="0"/>
                        </a:rPr>
                        <a:t>Mem[6]</a:t>
                      </a:r>
                      <a:endParaRPr kumimoji="0" lang="en-AU" sz="1400" b="1" i="0" u="none" strike="noStrike" cap="none" normalizeH="0" baseline="0" smtClean="0">
                        <a:ln>
                          <a:noFill/>
                        </a:ln>
                        <a:solidFill>
                          <a:srgbClr val="FF0000"/>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5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8</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0</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miss</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rgbClr val="FF0000"/>
                          </a:solidFill>
                          <a:effectLst/>
                          <a:latin typeface="Arial" charset="0"/>
                        </a:rPr>
                        <a:t>Mem[8]</a:t>
                      </a:r>
                      <a:endParaRPr kumimoji="0" lang="en-AU" sz="1400" b="1" i="0" u="none" strike="noStrike" cap="none" normalizeH="0" baseline="0" smtClean="0">
                        <a:ln>
                          <a:noFill/>
                        </a:ln>
                        <a:solidFill>
                          <a:srgbClr val="FF0000"/>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Mem[6]</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7167" name="Rectangle 62"/>
          <p:cNvSpPr>
            <a:spLocks noChangeArrowheads="1"/>
          </p:cNvSpPr>
          <p:nvPr/>
        </p:nvSpPr>
        <p:spPr bwMode="auto">
          <a:xfrm>
            <a:off x="685800" y="3962400"/>
            <a:ext cx="7772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buClr>
                <a:schemeClr val="folHlink"/>
              </a:buClr>
              <a:buSzPct val="60000"/>
              <a:buFont typeface="Wingdings" panose="05000000000000000000" pitchFamily="2" charset="2"/>
              <a:buChar char="•"/>
            </a:pPr>
            <a:r>
              <a:rPr lang="en-US" altLang="en-US" sz="2000" dirty="0">
                <a:solidFill>
                  <a:srgbClr val="000000"/>
                </a:solidFill>
                <a:latin typeface="+mn-lt"/>
              </a:rPr>
              <a:t>Fully associative</a:t>
            </a:r>
          </a:p>
        </p:txBody>
      </p:sp>
      <p:graphicFrame>
        <p:nvGraphicFramePr>
          <p:cNvPr id="306239" name="Group 63"/>
          <p:cNvGraphicFramePr>
            <a:graphicFrameLocks noGrp="1"/>
          </p:cNvGraphicFramePr>
          <p:nvPr>
            <p:extLst>
              <p:ext uri="{D42A27DB-BD31-4B8C-83A1-F6EECF244321}">
                <p14:modId xmlns:p14="http://schemas.microsoft.com/office/powerpoint/2010/main" val="2929551988"/>
              </p:ext>
            </p:extLst>
          </p:nvPr>
        </p:nvGraphicFramePr>
        <p:xfrm>
          <a:off x="1258888" y="4343400"/>
          <a:ext cx="6985000" cy="1609724"/>
        </p:xfrm>
        <a:graphic>
          <a:graphicData uri="http://schemas.openxmlformats.org/drawingml/2006/table">
            <a:tbl>
              <a:tblPr/>
              <a:tblGrid>
                <a:gridCol w="996950"/>
                <a:gridCol w="1000125"/>
                <a:gridCol w="996950"/>
                <a:gridCol w="996950"/>
                <a:gridCol w="998537"/>
                <a:gridCol w="998538"/>
                <a:gridCol w="996950"/>
              </a:tblGrid>
              <a:tr h="426804">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Block address</a:t>
                      </a:r>
                      <a:endParaRPr kumimoji="0" lang="en-AU" sz="1400" b="0" i="0" u="none" strike="noStrike" cap="none" normalizeH="0" baseline="0" dirty="0" smtClean="0">
                        <a:ln>
                          <a:noFill/>
                        </a:ln>
                        <a:solidFill>
                          <a:schemeClr val="tx1"/>
                        </a:solidFill>
                        <a:effectLst/>
                        <a:latin typeface="Arial" charset="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Hit/miss</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Cache content after access</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236584">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0</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miss</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accent1"/>
                          </a:solidFill>
                          <a:effectLst/>
                          <a:latin typeface="Arial" charset="0"/>
                        </a:rPr>
                        <a:t>Mem[0]</a:t>
                      </a:r>
                      <a:endParaRPr kumimoji="0" lang="en-AU" sz="1400" b="1" i="0" u="none" strike="noStrike" cap="none" normalizeH="0" baseline="0" smtClean="0">
                        <a:ln>
                          <a:noFill/>
                        </a:ln>
                        <a:solidFill>
                          <a:schemeClr val="accent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584">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8</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miss</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Mem[0]</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accent1"/>
                          </a:solidFill>
                          <a:effectLst/>
                          <a:latin typeface="Arial" charset="0"/>
                        </a:rPr>
                        <a:t>Mem[8]</a:t>
                      </a:r>
                      <a:endParaRPr kumimoji="0" lang="en-AU" sz="1400" b="1" i="0" u="none" strike="noStrike" cap="none" normalizeH="0" baseline="0" smtClean="0">
                        <a:ln>
                          <a:noFill/>
                        </a:ln>
                        <a:solidFill>
                          <a:schemeClr val="accent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584">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0</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hit</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rgbClr val="008000"/>
                          </a:solidFill>
                          <a:effectLst/>
                          <a:latin typeface="Arial" charset="0"/>
                        </a:rPr>
                        <a:t>Mem[0]</a:t>
                      </a:r>
                      <a:endParaRPr kumimoji="0" lang="en-AU" sz="1400" b="1" i="0" u="none" strike="noStrike" cap="none" normalizeH="0" baseline="0" smtClean="0">
                        <a:ln>
                          <a:noFill/>
                        </a:ln>
                        <a:solidFill>
                          <a:srgbClr val="008000"/>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Mem[8]</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584">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6</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miss</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Mem[0]</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Mem[8]</a:t>
                      </a:r>
                      <a:endParaRPr kumimoji="0" lang="en-AU" sz="1400" b="1" i="0" u="none" strike="noStrike" cap="none" normalizeH="0" baseline="0" smtClean="0">
                        <a:ln>
                          <a:noFill/>
                        </a:ln>
                        <a:solidFill>
                          <a:schemeClr val="hlink"/>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accent1"/>
                          </a:solidFill>
                          <a:effectLst/>
                          <a:latin typeface="Arial" charset="0"/>
                        </a:rPr>
                        <a:t>Mem[6]</a:t>
                      </a:r>
                      <a:endParaRPr kumimoji="0" lang="en-AU" sz="1400" b="1" i="0" u="none" strike="noStrike" cap="none" normalizeH="0" baseline="0" smtClean="0">
                        <a:ln>
                          <a:noFill/>
                        </a:ln>
                        <a:solidFill>
                          <a:schemeClr val="accent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584">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8</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dirty="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hit</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Mem[0]</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rgbClr val="008000"/>
                          </a:solidFill>
                          <a:effectLst/>
                          <a:latin typeface="Arial" charset="0"/>
                        </a:rPr>
                        <a:t>Mem[8]</a:t>
                      </a:r>
                      <a:endParaRPr kumimoji="0" lang="en-AU" sz="1400" b="1" i="0" u="none" strike="noStrike" cap="none" normalizeH="0" baseline="0" smtClean="0">
                        <a:ln>
                          <a:noFill/>
                        </a:ln>
                        <a:solidFill>
                          <a:srgbClr val="008000"/>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Mem[6]</a:t>
                      </a:r>
                      <a:endParaRPr kumimoji="0" lang="en-AU" sz="1400" b="0" i="0" u="none" strike="noStrike" cap="none" normalizeH="0" baseline="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dirty="0" smtClean="0">
                        <a:ln>
                          <a:noFill/>
                        </a:ln>
                        <a:solidFill>
                          <a:schemeClr val="tx1"/>
                        </a:solidFill>
                        <a:effectLst/>
                        <a:latin typeface="Arial" charset="0"/>
                      </a:endParaRP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9756509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144D9AD9-434F-4E96-8CA6-504C5F75075A}" type="slidenum">
              <a:rPr lang="en-AU" altLang="en-US"/>
              <a:pPr/>
              <a:t>44</a:t>
            </a:fld>
            <a:endParaRPr lang="en-AU" altLang="en-US"/>
          </a:p>
        </p:txBody>
      </p:sp>
      <p:sp>
        <p:nvSpPr>
          <p:cNvPr id="48131" name="Rectangle 4"/>
          <p:cNvSpPr>
            <a:spLocks noGrp="1" noChangeArrowheads="1"/>
          </p:cNvSpPr>
          <p:nvPr>
            <p:ph type="title"/>
          </p:nvPr>
        </p:nvSpPr>
        <p:spPr/>
        <p:txBody>
          <a:bodyPr/>
          <a:lstStyle/>
          <a:p>
            <a:pPr eaLnBrk="1" hangingPunct="1"/>
            <a:r>
              <a:rPr lang="en-US" altLang="en-US" smtClean="0"/>
              <a:t>How Much Associativity</a:t>
            </a:r>
            <a:endParaRPr lang="en-AU" altLang="en-US" smtClean="0"/>
          </a:p>
        </p:txBody>
      </p:sp>
      <p:sp>
        <p:nvSpPr>
          <p:cNvPr id="48132" name="Rectangle 5"/>
          <p:cNvSpPr>
            <a:spLocks noGrp="1" noChangeArrowheads="1"/>
          </p:cNvSpPr>
          <p:nvPr>
            <p:ph type="body" idx="1"/>
          </p:nvPr>
        </p:nvSpPr>
        <p:spPr/>
        <p:txBody>
          <a:bodyPr/>
          <a:lstStyle/>
          <a:p>
            <a:pPr eaLnBrk="1" hangingPunct="1"/>
            <a:r>
              <a:rPr lang="en-US" altLang="en-US" dirty="0" smtClean="0"/>
              <a:t>Increased associativity decreases miss rate</a:t>
            </a:r>
          </a:p>
          <a:p>
            <a:pPr lvl="1" eaLnBrk="1" hangingPunct="1"/>
            <a:r>
              <a:rPr lang="en-US" altLang="en-US" dirty="0" smtClean="0"/>
              <a:t>But with diminishing returns</a:t>
            </a:r>
          </a:p>
          <a:p>
            <a:pPr lvl="1" eaLnBrk="1" hangingPunct="1"/>
            <a:endParaRPr lang="en-US" altLang="en-US" dirty="0" smtClean="0"/>
          </a:p>
          <a:p>
            <a:pPr eaLnBrk="1" hangingPunct="1"/>
            <a:r>
              <a:rPr lang="en-US" altLang="en-US" dirty="0" smtClean="0"/>
              <a:t>Simulation of a system with 64KB</a:t>
            </a:r>
            <a:br>
              <a:rPr lang="en-US" altLang="en-US" dirty="0" smtClean="0"/>
            </a:br>
            <a:r>
              <a:rPr lang="en-US" altLang="en-US" dirty="0" smtClean="0"/>
              <a:t>D-cache, 16-word blocks, SPEC2000</a:t>
            </a:r>
          </a:p>
          <a:p>
            <a:pPr lvl="1" eaLnBrk="1" hangingPunct="1"/>
            <a:r>
              <a:rPr lang="en-US" altLang="en-US" dirty="0" smtClean="0"/>
              <a:t>1-way: 10.3%</a:t>
            </a:r>
          </a:p>
          <a:p>
            <a:pPr lvl="1" eaLnBrk="1" hangingPunct="1"/>
            <a:r>
              <a:rPr lang="en-US" altLang="en-US" dirty="0" smtClean="0"/>
              <a:t>2-way: 8.6%</a:t>
            </a:r>
          </a:p>
          <a:p>
            <a:pPr lvl="1" eaLnBrk="1" hangingPunct="1"/>
            <a:r>
              <a:rPr lang="en-US" altLang="en-US" dirty="0" smtClean="0"/>
              <a:t>4-way: 8.3%</a:t>
            </a:r>
          </a:p>
          <a:p>
            <a:pPr lvl="1" eaLnBrk="1" hangingPunct="1"/>
            <a:r>
              <a:rPr lang="en-US" altLang="en-US" dirty="0" smtClean="0"/>
              <a:t>8-way: 8.1%</a:t>
            </a:r>
            <a:endParaRPr lang="en-AU" altLang="en-US" dirty="0" smtClean="0"/>
          </a:p>
        </p:txBody>
      </p:sp>
    </p:spTree>
    <p:extLst>
      <p:ext uri="{BB962C8B-B14F-4D97-AF65-F5344CB8AC3E}">
        <p14:creationId xmlns:p14="http://schemas.microsoft.com/office/powerpoint/2010/main" val="29126972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8327DD2F-7F0C-4D08-9EDE-393305F98747}" type="slidenum">
              <a:rPr lang="en-AU" altLang="en-US"/>
              <a:pPr/>
              <a:t>45</a:t>
            </a:fld>
            <a:endParaRPr lang="en-AU" altLang="en-US"/>
          </a:p>
        </p:txBody>
      </p:sp>
      <p:sp>
        <p:nvSpPr>
          <p:cNvPr id="49155" name="Rectangle 2"/>
          <p:cNvSpPr>
            <a:spLocks noGrp="1" noChangeArrowheads="1"/>
          </p:cNvSpPr>
          <p:nvPr>
            <p:ph type="title"/>
          </p:nvPr>
        </p:nvSpPr>
        <p:spPr/>
        <p:txBody>
          <a:bodyPr/>
          <a:lstStyle/>
          <a:p>
            <a:pPr eaLnBrk="1" hangingPunct="1"/>
            <a:r>
              <a:rPr lang="en-US" altLang="en-US" sz="3200" dirty="0" smtClean="0"/>
              <a:t>Set Associative Cache Organization</a:t>
            </a:r>
            <a:endParaRPr lang="en-AU" altLang="en-US" sz="3200" dirty="0" smtClean="0"/>
          </a:p>
        </p:txBody>
      </p:sp>
      <p:pic>
        <p:nvPicPr>
          <p:cNvPr id="49156" name="Picture 4" descr="f05-17-P3744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447800"/>
            <a:ext cx="5496096" cy="4571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53322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4F2630D6-82BD-4F37-9196-A5763EE6BF9A}" type="slidenum">
              <a:rPr lang="en-AU" altLang="en-US"/>
              <a:pPr/>
              <a:t>46</a:t>
            </a:fld>
            <a:endParaRPr lang="en-AU" altLang="en-US"/>
          </a:p>
        </p:txBody>
      </p:sp>
      <p:sp>
        <p:nvSpPr>
          <p:cNvPr id="50179" name="Rectangle 4"/>
          <p:cNvSpPr>
            <a:spLocks noGrp="1" noChangeArrowheads="1"/>
          </p:cNvSpPr>
          <p:nvPr>
            <p:ph type="title"/>
          </p:nvPr>
        </p:nvSpPr>
        <p:spPr/>
        <p:txBody>
          <a:bodyPr/>
          <a:lstStyle/>
          <a:p>
            <a:pPr eaLnBrk="1" hangingPunct="1"/>
            <a:r>
              <a:rPr lang="en-US" altLang="en-US" smtClean="0"/>
              <a:t>Replacement Policy</a:t>
            </a:r>
            <a:endParaRPr lang="en-AU" altLang="en-US" smtClean="0"/>
          </a:p>
        </p:txBody>
      </p:sp>
      <p:sp>
        <p:nvSpPr>
          <p:cNvPr id="50180" name="Rectangle 5"/>
          <p:cNvSpPr>
            <a:spLocks noGrp="1" noChangeArrowheads="1"/>
          </p:cNvSpPr>
          <p:nvPr>
            <p:ph type="body" idx="1"/>
          </p:nvPr>
        </p:nvSpPr>
        <p:spPr/>
        <p:txBody>
          <a:bodyPr/>
          <a:lstStyle/>
          <a:p>
            <a:pPr eaLnBrk="1" hangingPunct="1">
              <a:lnSpc>
                <a:spcPct val="80000"/>
              </a:lnSpc>
            </a:pPr>
            <a:r>
              <a:rPr lang="en-US" altLang="en-US" dirty="0" smtClean="0"/>
              <a:t>Direct mapped: no choice</a:t>
            </a:r>
          </a:p>
          <a:p>
            <a:pPr eaLnBrk="1" hangingPunct="1">
              <a:lnSpc>
                <a:spcPct val="80000"/>
              </a:lnSpc>
            </a:pPr>
            <a:endParaRPr lang="en-US" altLang="en-US" dirty="0" smtClean="0"/>
          </a:p>
          <a:p>
            <a:pPr eaLnBrk="1" hangingPunct="1">
              <a:lnSpc>
                <a:spcPct val="80000"/>
              </a:lnSpc>
            </a:pPr>
            <a:r>
              <a:rPr lang="en-US" altLang="en-US" dirty="0" smtClean="0"/>
              <a:t>Set associative</a:t>
            </a:r>
          </a:p>
          <a:p>
            <a:pPr lvl="1" eaLnBrk="1" hangingPunct="1">
              <a:lnSpc>
                <a:spcPct val="80000"/>
              </a:lnSpc>
            </a:pPr>
            <a:r>
              <a:rPr lang="en-US" altLang="en-US" dirty="0" smtClean="0"/>
              <a:t>Prefer non-valid entry, if there is one</a:t>
            </a:r>
          </a:p>
          <a:p>
            <a:pPr lvl="1" eaLnBrk="1" hangingPunct="1">
              <a:lnSpc>
                <a:spcPct val="80000"/>
              </a:lnSpc>
            </a:pPr>
            <a:r>
              <a:rPr lang="en-US" altLang="en-US" dirty="0" smtClean="0"/>
              <a:t>Otherwise, choose among entries in the set</a:t>
            </a:r>
          </a:p>
          <a:p>
            <a:pPr lvl="1" eaLnBrk="1" hangingPunct="1">
              <a:lnSpc>
                <a:spcPct val="80000"/>
              </a:lnSpc>
            </a:pPr>
            <a:endParaRPr lang="en-US" altLang="en-US" dirty="0" smtClean="0"/>
          </a:p>
          <a:p>
            <a:pPr eaLnBrk="1" hangingPunct="1">
              <a:lnSpc>
                <a:spcPct val="80000"/>
              </a:lnSpc>
            </a:pPr>
            <a:r>
              <a:rPr lang="en-US" altLang="en-US" dirty="0" smtClean="0"/>
              <a:t>Least-recently used (LRU)</a:t>
            </a:r>
          </a:p>
          <a:p>
            <a:pPr lvl="1" eaLnBrk="1" hangingPunct="1">
              <a:lnSpc>
                <a:spcPct val="80000"/>
              </a:lnSpc>
            </a:pPr>
            <a:r>
              <a:rPr lang="en-US" altLang="en-US" dirty="0" smtClean="0"/>
              <a:t>Choose the one unused for the longest time</a:t>
            </a:r>
          </a:p>
          <a:p>
            <a:pPr lvl="2" eaLnBrk="1" hangingPunct="1">
              <a:lnSpc>
                <a:spcPct val="80000"/>
              </a:lnSpc>
            </a:pPr>
            <a:r>
              <a:rPr lang="en-US" altLang="en-US" dirty="0" smtClean="0"/>
              <a:t>Simple for 2-way, manageable for 4-way, too hard beyond that</a:t>
            </a:r>
          </a:p>
          <a:p>
            <a:pPr lvl="2" eaLnBrk="1" hangingPunct="1">
              <a:lnSpc>
                <a:spcPct val="80000"/>
              </a:lnSpc>
            </a:pPr>
            <a:endParaRPr lang="en-US" altLang="en-US" dirty="0" smtClean="0"/>
          </a:p>
          <a:p>
            <a:pPr eaLnBrk="1" hangingPunct="1">
              <a:lnSpc>
                <a:spcPct val="80000"/>
              </a:lnSpc>
            </a:pPr>
            <a:r>
              <a:rPr lang="en-US" altLang="en-US" dirty="0" smtClean="0"/>
              <a:t>Random</a:t>
            </a:r>
          </a:p>
          <a:p>
            <a:pPr lvl="1" eaLnBrk="1" hangingPunct="1">
              <a:lnSpc>
                <a:spcPct val="80000"/>
              </a:lnSpc>
            </a:pPr>
            <a:r>
              <a:rPr lang="en-US" altLang="en-US" dirty="0" smtClean="0"/>
              <a:t>Gives approximately the same performance as LRU for high associativity</a:t>
            </a:r>
            <a:endParaRPr lang="en-AU" altLang="en-US" dirty="0" smtClean="0"/>
          </a:p>
        </p:txBody>
      </p:sp>
    </p:spTree>
    <p:extLst>
      <p:ext uri="{BB962C8B-B14F-4D97-AF65-F5344CB8AC3E}">
        <p14:creationId xmlns:p14="http://schemas.microsoft.com/office/powerpoint/2010/main" val="32386140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9116752E-C639-461D-9AEB-A664EC8EB658}" type="slidenum">
              <a:rPr lang="en-AU" altLang="en-US"/>
              <a:pPr/>
              <a:t>47</a:t>
            </a:fld>
            <a:endParaRPr lang="en-AU" altLang="en-US"/>
          </a:p>
        </p:txBody>
      </p:sp>
      <p:sp>
        <p:nvSpPr>
          <p:cNvPr id="90115" name="Rectangle 4"/>
          <p:cNvSpPr>
            <a:spLocks noGrp="1" noChangeArrowheads="1"/>
          </p:cNvSpPr>
          <p:nvPr>
            <p:ph type="title"/>
          </p:nvPr>
        </p:nvSpPr>
        <p:spPr/>
        <p:txBody>
          <a:bodyPr/>
          <a:lstStyle/>
          <a:p>
            <a:pPr eaLnBrk="1" hangingPunct="1"/>
            <a:r>
              <a:rPr lang="en-US" altLang="en-US" smtClean="0"/>
              <a:t>Write Policy</a:t>
            </a:r>
            <a:endParaRPr lang="en-AU" altLang="en-US" smtClean="0"/>
          </a:p>
        </p:txBody>
      </p:sp>
      <p:sp>
        <p:nvSpPr>
          <p:cNvPr id="90116" name="Rectangle 5"/>
          <p:cNvSpPr>
            <a:spLocks noGrp="1" noChangeArrowheads="1"/>
          </p:cNvSpPr>
          <p:nvPr>
            <p:ph type="body" idx="1"/>
          </p:nvPr>
        </p:nvSpPr>
        <p:spPr/>
        <p:txBody>
          <a:bodyPr/>
          <a:lstStyle/>
          <a:p>
            <a:pPr eaLnBrk="1" hangingPunct="1">
              <a:lnSpc>
                <a:spcPct val="80000"/>
              </a:lnSpc>
            </a:pPr>
            <a:r>
              <a:rPr lang="en-US" altLang="en-US" dirty="0" smtClean="0"/>
              <a:t>Write-through</a:t>
            </a:r>
          </a:p>
          <a:p>
            <a:pPr lvl="1" eaLnBrk="1" hangingPunct="1">
              <a:lnSpc>
                <a:spcPct val="80000"/>
              </a:lnSpc>
            </a:pPr>
            <a:r>
              <a:rPr lang="en-US" altLang="en-US" dirty="0" smtClean="0"/>
              <a:t>Update both upper and lower levels</a:t>
            </a:r>
          </a:p>
          <a:p>
            <a:pPr lvl="1" eaLnBrk="1" hangingPunct="1">
              <a:lnSpc>
                <a:spcPct val="80000"/>
              </a:lnSpc>
            </a:pPr>
            <a:r>
              <a:rPr lang="en-US" altLang="en-US" dirty="0" smtClean="0"/>
              <a:t>Simplifies replacement, but may require write buffer</a:t>
            </a:r>
          </a:p>
          <a:p>
            <a:pPr lvl="1" eaLnBrk="1" hangingPunct="1">
              <a:lnSpc>
                <a:spcPct val="80000"/>
              </a:lnSpc>
            </a:pPr>
            <a:endParaRPr lang="en-US" altLang="en-US" dirty="0" smtClean="0"/>
          </a:p>
          <a:p>
            <a:pPr eaLnBrk="1" hangingPunct="1">
              <a:lnSpc>
                <a:spcPct val="80000"/>
              </a:lnSpc>
            </a:pPr>
            <a:r>
              <a:rPr lang="en-US" altLang="en-US" dirty="0" smtClean="0"/>
              <a:t>Write-back</a:t>
            </a:r>
          </a:p>
          <a:p>
            <a:pPr lvl="1" eaLnBrk="1" hangingPunct="1">
              <a:lnSpc>
                <a:spcPct val="80000"/>
              </a:lnSpc>
            </a:pPr>
            <a:r>
              <a:rPr lang="en-US" altLang="en-US" dirty="0" smtClean="0"/>
              <a:t>Update upper level only</a:t>
            </a:r>
          </a:p>
          <a:p>
            <a:pPr lvl="1" eaLnBrk="1" hangingPunct="1">
              <a:lnSpc>
                <a:spcPct val="80000"/>
              </a:lnSpc>
            </a:pPr>
            <a:r>
              <a:rPr lang="en-US" altLang="en-US" dirty="0" smtClean="0"/>
              <a:t>Update lower level when block is replaced</a:t>
            </a:r>
          </a:p>
          <a:p>
            <a:pPr lvl="1" eaLnBrk="1" hangingPunct="1">
              <a:lnSpc>
                <a:spcPct val="80000"/>
              </a:lnSpc>
            </a:pPr>
            <a:r>
              <a:rPr lang="en-US" altLang="en-US" dirty="0" smtClean="0"/>
              <a:t>Need to keep more state</a:t>
            </a:r>
          </a:p>
          <a:p>
            <a:pPr lvl="1" eaLnBrk="1" hangingPunct="1">
              <a:lnSpc>
                <a:spcPct val="80000"/>
              </a:lnSpc>
            </a:pPr>
            <a:endParaRPr lang="en-US" altLang="en-US" dirty="0" smtClean="0"/>
          </a:p>
          <a:p>
            <a:pPr eaLnBrk="1" hangingPunct="1">
              <a:lnSpc>
                <a:spcPct val="80000"/>
              </a:lnSpc>
            </a:pPr>
            <a:r>
              <a:rPr lang="en-US" altLang="en-US" dirty="0" smtClean="0"/>
              <a:t>Virtual memory</a:t>
            </a:r>
          </a:p>
          <a:p>
            <a:pPr lvl="1" eaLnBrk="1" hangingPunct="1">
              <a:lnSpc>
                <a:spcPct val="80000"/>
              </a:lnSpc>
            </a:pPr>
            <a:r>
              <a:rPr lang="en-US" altLang="en-US" dirty="0" smtClean="0"/>
              <a:t>Only write-back is feasible, given disk write latency </a:t>
            </a:r>
            <a:endParaRPr lang="en-AU" altLang="en-US" dirty="0" smtClean="0"/>
          </a:p>
        </p:txBody>
      </p:sp>
    </p:spTree>
    <p:extLst>
      <p:ext uri="{BB962C8B-B14F-4D97-AF65-F5344CB8AC3E}">
        <p14:creationId xmlns:p14="http://schemas.microsoft.com/office/powerpoint/2010/main" val="9209823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34DD2A8A-42FC-438F-94DE-47484FAA5724}" type="slidenum">
              <a:rPr lang="en-AU" altLang="en-US"/>
              <a:pPr/>
              <a:t>48</a:t>
            </a:fld>
            <a:endParaRPr lang="en-AU" altLang="en-US"/>
          </a:p>
        </p:txBody>
      </p:sp>
      <p:sp>
        <p:nvSpPr>
          <p:cNvPr id="91139" name="Rectangle 4"/>
          <p:cNvSpPr>
            <a:spLocks noGrp="1" noChangeArrowheads="1"/>
          </p:cNvSpPr>
          <p:nvPr>
            <p:ph type="title"/>
          </p:nvPr>
        </p:nvSpPr>
        <p:spPr/>
        <p:txBody>
          <a:bodyPr/>
          <a:lstStyle/>
          <a:p>
            <a:pPr eaLnBrk="1" hangingPunct="1"/>
            <a:r>
              <a:rPr lang="en-US" altLang="en-US" smtClean="0"/>
              <a:t>Sources of Misses</a:t>
            </a:r>
            <a:endParaRPr lang="en-AU" altLang="en-US" smtClean="0"/>
          </a:p>
        </p:txBody>
      </p:sp>
      <p:sp>
        <p:nvSpPr>
          <p:cNvPr id="91140" name="Rectangle 5"/>
          <p:cNvSpPr>
            <a:spLocks noGrp="1" noChangeArrowheads="1"/>
          </p:cNvSpPr>
          <p:nvPr>
            <p:ph type="body" idx="1"/>
          </p:nvPr>
        </p:nvSpPr>
        <p:spPr/>
        <p:txBody>
          <a:bodyPr/>
          <a:lstStyle/>
          <a:p>
            <a:pPr eaLnBrk="1" hangingPunct="1">
              <a:lnSpc>
                <a:spcPct val="90000"/>
              </a:lnSpc>
            </a:pPr>
            <a:r>
              <a:rPr lang="en-US" altLang="en-US" dirty="0" smtClean="0"/>
              <a:t>Compulsory misses (aka cold start misses)</a:t>
            </a:r>
          </a:p>
          <a:p>
            <a:pPr lvl="1" eaLnBrk="1" hangingPunct="1">
              <a:lnSpc>
                <a:spcPct val="90000"/>
              </a:lnSpc>
            </a:pPr>
            <a:r>
              <a:rPr lang="en-US" altLang="en-US" dirty="0" smtClean="0"/>
              <a:t>First access to a block</a:t>
            </a:r>
          </a:p>
          <a:p>
            <a:pPr lvl="1" eaLnBrk="1" hangingPunct="1">
              <a:lnSpc>
                <a:spcPct val="90000"/>
              </a:lnSpc>
            </a:pPr>
            <a:endParaRPr lang="en-US" altLang="en-US" dirty="0" smtClean="0"/>
          </a:p>
          <a:p>
            <a:pPr eaLnBrk="1" hangingPunct="1">
              <a:lnSpc>
                <a:spcPct val="90000"/>
              </a:lnSpc>
            </a:pPr>
            <a:r>
              <a:rPr lang="en-US" altLang="en-US" dirty="0" smtClean="0"/>
              <a:t>Capacity misses</a:t>
            </a:r>
          </a:p>
          <a:p>
            <a:pPr lvl="1" eaLnBrk="1" hangingPunct="1">
              <a:lnSpc>
                <a:spcPct val="90000"/>
              </a:lnSpc>
            </a:pPr>
            <a:r>
              <a:rPr lang="en-US" altLang="en-US" dirty="0" smtClean="0"/>
              <a:t>Due to finite cache size</a:t>
            </a:r>
          </a:p>
          <a:p>
            <a:pPr lvl="1" eaLnBrk="1" hangingPunct="1">
              <a:lnSpc>
                <a:spcPct val="90000"/>
              </a:lnSpc>
            </a:pPr>
            <a:r>
              <a:rPr lang="en-US" altLang="en-US" dirty="0" smtClean="0"/>
              <a:t>A replaced block is later accessed again</a:t>
            </a:r>
          </a:p>
          <a:p>
            <a:pPr lvl="1" eaLnBrk="1" hangingPunct="1">
              <a:lnSpc>
                <a:spcPct val="90000"/>
              </a:lnSpc>
            </a:pPr>
            <a:endParaRPr lang="en-US" altLang="en-US" dirty="0" smtClean="0"/>
          </a:p>
          <a:p>
            <a:pPr eaLnBrk="1" hangingPunct="1">
              <a:lnSpc>
                <a:spcPct val="90000"/>
              </a:lnSpc>
            </a:pPr>
            <a:r>
              <a:rPr lang="en-US" altLang="en-US" dirty="0" smtClean="0"/>
              <a:t>Conflict misses (aka collision misses)</a:t>
            </a:r>
          </a:p>
          <a:p>
            <a:pPr lvl="1" eaLnBrk="1" hangingPunct="1">
              <a:lnSpc>
                <a:spcPct val="90000"/>
              </a:lnSpc>
            </a:pPr>
            <a:r>
              <a:rPr lang="en-US" altLang="en-US" dirty="0" smtClean="0"/>
              <a:t>In a non-fully associative cache</a:t>
            </a:r>
          </a:p>
          <a:p>
            <a:pPr lvl="1" eaLnBrk="1" hangingPunct="1">
              <a:lnSpc>
                <a:spcPct val="90000"/>
              </a:lnSpc>
            </a:pPr>
            <a:r>
              <a:rPr lang="en-US" altLang="en-US" dirty="0" smtClean="0"/>
              <a:t>Due to competition for entries in a set</a:t>
            </a:r>
          </a:p>
          <a:p>
            <a:pPr lvl="1" eaLnBrk="1" hangingPunct="1">
              <a:lnSpc>
                <a:spcPct val="90000"/>
              </a:lnSpc>
            </a:pPr>
            <a:r>
              <a:rPr lang="en-US" altLang="en-US" dirty="0" smtClean="0"/>
              <a:t>Would not occur in a fully associative cache of the same total size</a:t>
            </a:r>
            <a:endParaRPr lang="en-AU" altLang="en-US" dirty="0" smtClean="0"/>
          </a:p>
        </p:txBody>
      </p:sp>
    </p:spTree>
    <p:extLst>
      <p:ext uri="{BB962C8B-B14F-4D97-AF65-F5344CB8AC3E}">
        <p14:creationId xmlns:p14="http://schemas.microsoft.com/office/powerpoint/2010/main" val="35871852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0591E160-3FBB-42B3-87D3-289054075BA7}" type="slidenum">
              <a:rPr lang="en-AU" altLang="en-US"/>
              <a:pPr/>
              <a:t>49</a:t>
            </a:fld>
            <a:endParaRPr lang="en-AU" altLang="en-US"/>
          </a:p>
        </p:txBody>
      </p:sp>
      <p:sp>
        <p:nvSpPr>
          <p:cNvPr id="92163" name="Rectangle 2"/>
          <p:cNvSpPr>
            <a:spLocks noGrp="1" noChangeArrowheads="1"/>
          </p:cNvSpPr>
          <p:nvPr>
            <p:ph type="title" idx="4294967295"/>
          </p:nvPr>
        </p:nvSpPr>
        <p:spPr>
          <a:xfrm>
            <a:off x="609600" y="533400"/>
            <a:ext cx="7793038" cy="766762"/>
          </a:xfrm>
        </p:spPr>
        <p:txBody>
          <a:bodyPr/>
          <a:lstStyle/>
          <a:p>
            <a:pPr eaLnBrk="1" hangingPunct="1"/>
            <a:r>
              <a:rPr lang="en-US" altLang="en-US" dirty="0" smtClean="0"/>
              <a:t>Cache Design Trade-offs</a:t>
            </a:r>
            <a:endParaRPr lang="en-AU" altLang="en-US" dirty="0" smtClean="0"/>
          </a:p>
        </p:txBody>
      </p:sp>
      <p:graphicFrame>
        <p:nvGraphicFramePr>
          <p:cNvPr id="363523" name="Group 3"/>
          <p:cNvGraphicFramePr>
            <a:graphicFrameLocks noGrp="1"/>
          </p:cNvGraphicFramePr>
          <p:nvPr>
            <p:extLst>
              <p:ext uri="{D42A27DB-BD31-4B8C-83A1-F6EECF244321}">
                <p14:modId xmlns:p14="http://schemas.microsoft.com/office/powerpoint/2010/main" val="3043601285"/>
              </p:ext>
            </p:extLst>
          </p:nvPr>
        </p:nvGraphicFramePr>
        <p:xfrm>
          <a:off x="684213" y="1541463"/>
          <a:ext cx="8135937" cy="3832226"/>
        </p:xfrm>
        <a:graphic>
          <a:graphicData uri="http://schemas.openxmlformats.org/drawingml/2006/table">
            <a:tbl>
              <a:tblPr/>
              <a:tblGrid>
                <a:gridCol w="2711450"/>
                <a:gridCol w="2713037"/>
                <a:gridCol w="2711450"/>
              </a:tblGrid>
              <a:tr h="7366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Design change</a:t>
                      </a:r>
                      <a:endParaRPr kumimoji="0" lang="en-AU" sz="20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charset="0"/>
                        </a:rPr>
                        <a:t>Effect on miss rate</a:t>
                      </a:r>
                      <a:endParaRPr kumimoji="0" lang="en-AU"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Negative performance effect</a:t>
                      </a:r>
                      <a:endParaRPr kumimoji="0" lang="en-AU" sz="2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7191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rPr>
                        <a:t>Increase cache size</a:t>
                      </a:r>
                      <a:endParaRPr kumimoji="0" lang="en-AU"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rPr>
                        <a:t>Decrease capacity misses</a:t>
                      </a:r>
                      <a:endParaRPr kumimoji="0" lang="en-AU"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rPr>
                        <a:t>May increase access time</a:t>
                      </a:r>
                      <a:endParaRPr kumimoji="0" lang="en-AU"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7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rPr>
                        <a:t>Increase associativity</a:t>
                      </a:r>
                      <a:endParaRPr kumimoji="0" lang="en-AU"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rPr>
                        <a:t>Decrease conflict misses</a:t>
                      </a:r>
                      <a:endParaRPr kumimoji="0" lang="en-AU"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rPr>
                        <a:t>May increase access time</a:t>
                      </a:r>
                      <a:endParaRPr kumimoji="0" lang="en-AU"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57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rPr>
                        <a:t>Increase block size</a:t>
                      </a:r>
                      <a:endParaRPr kumimoji="0" lang="en-AU"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rPr>
                        <a:t>Decrease compulsory misses</a:t>
                      </a:r>
                      <a:endParaRPr kumimoji="0" lang="en-AU"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rPr>
                        <a:t>Increases miss penalty. For very large block size, may increase miss rate due to pollution.</a:t>
                      </a:r>
                      <a:endParaRPr kumimoji="0" lang="en-AU"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41255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dirty="0"/>
              <a:t>Chapter 5 — Large and Fast: Exploiting Memory Hierarchy — </a:t>
            </a:r>
            <a:fld id="{E1A598DD-A25A-41B7-8BF5-021F4F267D20}" type="slidenum">
              <a:rPr lang="en-AU" altLang="en-US"/>
              <a:pPr/>
              <a:t>5</a:t>
            </a:fld>
            <a:endParaRPr lang="en-AU" altLang="en-US" dirty="0"/>
          </a:p>
        </p:txBody>
      </p:sp>
      <p:sp>
        <p:nvSpPr>
          <p:cNvPr id="5123" name="Rectangle 4"/>
          <p:cNvSpPr>
            <a:spLocks noGrp="1" noChangeArrowheads="1"/>
          </p:cNvSpPr>
          <p:nvPr>
            <p:ph type="title"/>
          </p:nvPr>
        </p:nvSpPr>
        <p:spPr/>
        <p:txBody>
          <a:bodyPr/>
          <a:lstStyle/>
          <a:p>
            <a:pPr eaLnBrk="1" hangingPunct="1"/>
            <a:r>
              <a:rPr lang="en-US" altLang="en-US" smtClean="0"/>
              <a:t>Taking Advantage of Locality</a:t>
            </a:r>
            <a:endParaRPr lang="en-AU" altLang="en-US" smtClean="0"/>
          </a:p>
        </p:txBody>
      </p:sp>
      <p:sp>
        <p:nvSpPr>
          <p:cNvPr id="5124" name="Rectangle 5"/>
          <p:cNvSpPr>
            <a:spLocks noGrp="1" noChangeArrowheads="1"/>
          </p:cNvSpPr>
          <p:nvPr>
            <p:ph type="body" idx="1"/>
          </p:nvPr>
        </p:nvSpPr>
        <p:spPr/>
        <p:txBody>
          <a:bodyPr/>
          <a:lstStyle/>
          <a:p>
            <a:pPr eaLnBrk="1" hangingPunct="1"/>
            <a:r>
              <a:rPr lang="en-US" altLang="en-US" dirty="0" smtClean="0"/>
              <a:t>Memory hierarchy</a:t>
            </a:r>
          </a:p>
          <a:p>
            <a:pPr eaLnBrk="1" hangingPunct="1"/>
            <a:endParaRPr lang="en-US" altLang="en-US" dirty="0" smtClean="0"/>
          </a:p>
          <a:p>
            <a:pPr eaLnBrk="1" hangingPunct="1"/>
            <a:r>
              <a:rPr lang="en-US" altLang="en-US" dirty="0" smtClean="0"/>
              <a:t>Store everything on disk</a:t>
            </a:r>
          </a:p>
          <a:p>
            <a:pPr eaLnBrk="1" hangingPunct="1"/>
            <a:endParaRPr lang="en-US" altLang="en-US" dirty="0" smtClean="0"/>
          </a:p>
          <a:p>
            <a:pPr eaLnBrk="1" hangingPunct="1"/>
            <a:r>
              <a:rPr lang="en-US" altLang="en-US" dirty="0" smtClean="0"/>
              <a:t>Copy recently accessed (and nearby) items from disk to smaller DRAM memory</a:t>
            </a:r>
          </a:p>
          <a:p>
            <a:pPr lvl="1" eaLnBrk="1" hangingPunct="1"/>
            <a:r>
              <a:rPr lang="en-US" altLang="en-US" dirty="0" smtClean="0"/>
              <a:t>Main memory</a:t>
            </a:r>
          </a:p>
          <a:p>
            <a:pPr lvl="1" eaLnBrk="1" hangingPunct="1"/>
            <a:endParaRPr lang="en-US" altLang="en-US" dirty="0" smtClean="0"/>
          </a:p>
          <a:p>
            <a:pPr eaLnBrk="1" hangingPunct="1"/>
            <a:r>
              <a:rPr lang="en-US" altLang="en-US" dirty="0" smtClean="0"/>
              <a:t>Copy more recently accessed (and nearby) items from DRAM to smaller SRAM memory</a:t>
            </a:r>
          </a:p>
          <a:p>
            <a:pPr lvl="1" eaLnBrk="1" hangingPunct="1"/>
            <a:r>
              <a:rPr lang="en-US" altLang="en-US" dirty="0" smtClean="0"/>
              <a:t>Cache memory attached to CPU</a:t>
            </a:r>
          </a:p>
        </p:txBody>
      </p:sp>
    </p:spTree>
    <p:extLst>
      <p:ext uri="{BB962C8B-B14F-4D97-AF65-F5344CB8AC3E}">
        <p14:creationId xmlns:p14="http://schemas.microsoft.com/office/powerpoint/2010/main" val="5735892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F888E4A0-7AB7-4CD0-831F-2FC349EFF8E2}" type="slidenum">
              <a:rPr lang="en-AU" altLang="en-US"/>
              <a:pPr/>
              <a:t>50</a:t>
            </a:fld>
            <a:endParaRPr lang="en-AU" altLang="en-US"/>
          </a:p>
        </p:txBody>
      </p:sp>
      <p:sp>
        <p:nvSpPr>
          <p:cNvPr id="93187" name="Rectangle 2"/>
          <p:cNvSpPr>
            <a:spLocks noGrp="1" noChangeArrowheads="1"/>
          </p:cNvSpPr>
          <p:nvPr>
            <p:ph type="title"/>
          </p:nvPr>
        </p:nvSpPr>
        <p:spPr/>
        <p:txBody>
          <a:bodyPr/>
          <a:lstStyle/>
          <a:p>
            <a:pPr eaLnBrk="1" hangingPunct="1"/>
            <a:r>
              <a:rPr lang="en-AU" altLang="en-US" smtClean="0"/>
              <a:t>Cache Control</a:t>
            </a:r>
          </a:p>
        </p:txBody>
      </p:sp>
      <p:sp>
        <p:nvSpPr>
          <p:cNvPr id="93188" name="Rectangle 3"/>
          <p:cNvSpPr>
            <a:spLocks noGrp="1" noChangeArrowheads="1"/>
          </p:cNvSpPr>
          <p:nvPr>
            <p:ph type="body" idx="1"/>
          </p:nvPr>
        </p:nvSpPr>
        <p:spPr>
          <a:xfrm>
            <a:off x="457200" y="1373982"/>
            <a:ext cx="8270875" cy="3743325"/>
          </a:xfrm>
        </p:spPr>
        <p:txBody>
          <a:bodyPr/>
          <a:lstStyle/>
          <a:p>
            <a:pPr eaLnBrk="1" hangingPunct="1"/>
            <a:r>
              <a:rPr lang="en-AU" altLang="en-US" sz="2400" dirty="0" smtClean="0"/>
              <a:t>Example cache characteristics</a:t>
            </a:r>
          </a:p>
          <a:p>
            <a:pPr lvl="1" eaLnBrk="1" hangingPunct="1"/>
            <a:r>
              <a:rPr lang="en-AU" altLang="en-US" sz="2000" dirty="0" smtClean="0"/>
              <a:t>Direct-mapped, write-back, write allocate</a:t>
            </a:r>
          </a:p>
          <a:p>
            <a:pPr lvl="1" eaLnBrk="1" hangingPunct="1"/>
            <a:r>
              <a:rPr lang="en-AU" altLang="en-US" sz="2000" dirty="0" smtClean="0"/>
              <a:t>Block size: 4 words (16 bytes)</a:t>
            </a:r>
          </a:p>
          <a:p>
            <a:pPr lvl="1" eaLnBrk="1" hangingPunct="1"/>
            <a:r>
              <a:rPr lang="en-AU" altLang="en-US" sz="2000" dirty="0" smtClean="0"/>
              <a:t>Cache size: 16 KB (1024 blocks)</a:t>
            </a:r>
          </a:p>
          <a:p>
            <a:pPr lvl="1" eaLnBrk="1" hangingPunct="1"/>
            <a:r>
              <a:rPr lang="en-AU" altLang="en-US" sz="2000" dirty="0" smtClean="0"/>
              <a:t>32-bit byte addresses</a:t>
            </a:r>
          </a:p>
          <a:p>
            <a:pPr lvl="1" eaLnBrk="1" hangingPunct="1"/>
            <a:r>
              <a:rPr lang="en-AU" altLang="en-US" sz="2000" dirty="0" smtClean="0"/>
              <a:t>Valid bit and dirty bit per block</a:t>
            </a:r>
          </a:p>
          <a:p>
            <a:pPr lvl="1" eaLnBrk="1" hangingPunct="1"/>
            <a:r>
              <a:rPr lang="en-AU" altLang="en-US" sz="2000" dirty="0" smtClean="0"/>
              <a:t>Blocking cache</a:t>
            </a:r>
          </a:p>
          <a:p>
            <a:pPr lvl="2" eaLnBrk="1" hangingPunct="1"/>
            <a:r>
              <a:rPr lang="en-AU" altLang="en-US" sz="1800" dirty="0" smtClean="0"/>
              <a:t>CPU waits until access is complete</a:t>
            </a:r>
          </a:p>
        </p:txBody>
      </p:sp>
      <p:grpSp>
        <p:nvGrpSpPr>
          <p:cNvPr id="93190" name="Group 18"/>
          <p:cNvGrpSpPr>
            <a:grpSpLocks/>
          </p:cNvGrpSpPr>
          <p:nvPr/>
        </p:nvGrpSpPr>
        <p:grpSpPr bwMode="auto">
          <a:xfrm>
            <a:off x="1619250" y="4941888"/>
            <a:ext cx="5226050" cy="1104900"/>
            <a:chOff x="1020" y="3113"/>
            <a:chExt cx="3292" cy="696"/>
          </a:xfrm>
        </p:grpSpPr>
        <p:sp>
          <p:nvSpPr>
            <p:cNvPr id="93191" name="Rectangle 6"/>
            <p:cNvSpPr>
              <a:spLocks noChangeArrowheads="1"/>
            </p:cNvSpPr>
            <p:nvPr/>
          </p:nvSpPr>
          <p:spPr bwMode="auto">
            <a:xfrm>
              <a:off x="1039" y="3334"/>
              <a:ext cx="1569" cy="27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a:t>Tag</a:t>
              </a:r>
              <a:endParaRPr lang="en-AU" altLang="en-US" sz="2400"/>
            </a:p>
          </p:txBody>
        </p:sp>
        <p:sp>
          <p:nvSpPr>
            <p:cNvPr id="93192" name="Rectangle 7"/>
            <p:cNvSpPr>
              <a:spLocks noChangeArrowheads="1"/>
            </p:cNvSpPr>
            <p:nvPr/>
          </p:nvSpPr>
          <p:spPr bwMode="auto">
            <a:xfrm>
              <a:off x="2608" y="3334"/>
              <a:ext cx="1017" cy="27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a:t>Index</a:t>
              </a:r>
              <a:endParaRPr lang="en-AU" altLang="en-US" sz="2400"/>
            </a:p>
          </p:txBody>
        </p:sp>
        <p:sp>
          <p:nvSpPr>
            <p:cNvPr id="93193" name="Rectangle 8"/>
            <p:cNvSpPr>
              <a:spLocks noChangeArrowheads="1"/>
            </p:cNvSpPr>
            <p:nvPr/>
          </p:nvSpPr>
          <p:spPr bwMode="auto">
            <a:xfrm>
              <a:off x="3625" y="3334"/>
              <a:ext cx="635" cy="27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a:t>Offset</a:t>
              </a:r>
              <a:endParaRPr lang="en-AU" altLang="en-US" sz="2400"/>
            </a:p>
          </p:txBody>
        </p:sp>
        <p:sp>
          <p:nvSpPr>
            <p:cNvPr id="93194" name="Text Box 9"/>
            <p:cNvSpPr txBox="1">
              <a:spLocks noChangeArrowheads="1"/>
            </p:cNvSpPr>
            <p:nvPr/>
          </p:nvSpPr>
          <p:spPr bwMode="auto">
            <a:xfrm>
              <a:off x="4116" y="311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t>0</a:t>
              </a:r>
              <a:endParaRPr lang="en-AU" altLang="en-US"/>
            </a:p>
          </p:txBody>
        </p:sp>
        <p:sp>
          <p:nvSpPr>
            <p:cNvPr id="93195" name="Text Box 10"/>
            <p:cNvSpPr txBox="1">
              <a:spLocks noChangeArrowheads="1"/>
            </p:cNvSpPr>
            <p:nvPr/>
          </p:nvSpPr>
          <p:spPr bwMode="auto">
            <a:xfrm>
              <a:off x="3617" y="311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t>3</a:t>
              </a:r>
              <a:endParaRPr lang="en-AU" altLang="en-US"/>
            </a:p>
          </p:txBody>
        </p:sp>
        <p:sp>
          <p:nvSpPr>
            <p:cNvPr id="93196" name="Text Box 11"/>
            <p:cNvSpPr txBox="1">
              <a:spLocks noChangeArrowheads="1"/>
            </p:cNvSpPr>
            <p:nvPr/>
          </p:nvSpPr>
          <p:spPr bwMode="auto">
            <a:xfrm>
              <a:off x="3394" y="311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t>4</a:t>
              </a:r>
              <a:endParaRPr lang="en-AU" altLang="en-US"/>
            </a:p>
          </p:txBody>
        </p:sp>
        <p:sp>
          <p:nvSpPr>
            <p:cNvPr id="93197" name="Text Box 12"/>
            <p:cNvSpPr txBox="1">
              <a:spLocks noChangeArrowheads="1"/>
            </p:cNvSpPr>
            <p:nvPr/>
          </p:nvSpPr>
          <p:spPr bwMode="auto">
            <a:xfrm>
              <a:off x="2604" y="311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t>9</a:t>
              </a:r>
              <a:endParaRPr lang="en-AU" altLang="en-US"/>
            </a:p>
          </p:txBody>
        </p:sp>
        <p:sp>
          <p:nvSpPr>
            <p:cNvPr id="93198" name="Text Box 13"/>
            <p:cNvSpPr txBox="1">
              <a:spLocks noChangeArrowheads="1"/>
            </p:cNvSpPr>
            <p:nvPr/>
          </p:nvSpPr>
          <p:spPr bwMode="auto">
            <a:xfrm>
              <a:off x="2381" y="3113"/>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t>10</a:t>
              </a:r>
              <a:endParaRPr lang="en-AU" altLang="en-US"/>
            </a:p>
          </p:txBody>
        </p:sp>
        <p:sp>
          <p:nvSpPr>
            <p:cNvPr id="93199" name="Text Box 14"/>
            <p:cNvSpPr txBox="1">
              <a:spLocks noChangeArrowheads="1"/>
            </p:cNvSpPr>
            <p:nvPr/>
          </p:nvSpPr>
          <p:spPr bwMode="auto">
            <a:xfrm>
              <a:off x="1020" y="3113"/>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t>31</a:t>
              </a:r>
              <a:endParaRPr lang="en-AU" altLang="en-US"/>
            </a:p>
          </p:txBody>
        </p:sp>
        <p:sp>
          <p:nvSpPr>
            <p:cNvPr id="93200" name="Text Box 15"/>
            <p:cNvSpPr txBox="1">
              <a:spLocks noChangeArrowheads="1"/>
            </p:cNvSpPr>
            <p:nvPr/>
          </p:nvSpPr>
          <p:spPr bwMode="auto">
            <a:xfrm>
              <a:off x="3711" y="3578"/>
              <a:ext cx="4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t>4 bits</a:t>
              </a:r>
              <a:endParaRPr lang="en-AU" altLang="en-US"/>
            </a:p>
          </p:txBody>
        </p:sp>
        <p:sp>
          <p:nvSpPr>
            <p:cNvPr id="93201" name="Text Box 16"/>
            <p:cNvSpPr txBox="1">
              <a:spLocks noChangeArrowheads="1"/>
            </p:cNvSpPr>
            <p:nvPr/>
          </p:nvSpPr>
          <p:spPr bwMode="auto">
            <a:xfrm>
              <a:off x="2835" y="3578"/>
              <a:ext cx="5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t>10 bits</a:t>
              </a:r>
              <a:endParaRPr lang="en-AU" altLang="en-US"/>
            </a:p>
          </p:txBody>
        </p:sp>
        <p:sp>
          <p:nvSpPr>
            <p:cNvPr id="93202" name="Text Box 17"/>
            <p:cNvSpPr txBox="1">
              <a:spLocks noChangeArrowheads="1"/>
            </p:cNvSpPr>
            <p:nvPr/>
          </p:nvSpPr>
          <p:spPr bwMode="auto">
            <a:xfrm>
              <a:off x="1565" y="3578"/>
              <a:ext cx="5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t>18 bits</a:t>
              </a:r>
              <a:endParaRPr lang="en-AU" altLang="en-US"/>
            </a:p>
          </p:txBody>
        </p:sp>
      </p:grpSp>
    </p:spTree>
    <p:extLst>
      <p:ext uri="{BB962C8B-B14F-4D97-AF65-F5344CB8AC3E}">
        <p14:creationId xmlns:p14="http://schemas.microsoft.com/office/powerpoint/2010/main" val="18375040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BB2F3955-2C02-4324-8A4C-96444A0B20B8}" type="slidenum">
              <a:rPr lang="en-AU" altLang="en-US"/>
              <a:pPr/>
              <a:t>51</a:t>
            </a:fld>
            <a:endParaRPr lang="en-AU" altLang="en-US"/>
          </a:p>
        </p:txBody>
      </p:sp>
      <p:sp>
        <p:nvSpPr>
          <p:cNvPr id="87043" name="Rectangle 4"/>
          <p:cNvSpPr>
            <a:spLocks noGrp="1" noChangeArrowheads="1"/>
          </p:cNvSpPr>
          <p:nvPr>
            <p:ph type="title"/>
          </p:nvPr>
        </p:nvSpPr>
        <p:spPr/>
        <p:txBody>
          <a:bodyPr/>
          <a:lstStyle/>
          <a:p>
            <a:pPr eaLnBrk="1" hangingPunct="1"/>
            <a:r>
              <a:rPr lang="en-US" altLang="en-US" smtClean="0"/>
              <a:t>Block Placement</a:t>
            </a:r>
            <a:endParaRPr lang="en-AU" altLang="en-US" smtClean="0"/>
          </a:p>
        </p:txBody>
      </p:sp>
      <p:sp>
        <p:nvSpPr>
          <p:cNvPr id="87044" name="Rectangle 5"/>
          <p:cNvSpPr>
            <a:spLocks noGrp="1" noChangeArrowheads="1"/>
          </p:cNvSpPr>
          <p:nvPr>
            <p:ph type="body" idx="1"/>
          </p:nvPr>
        </p:nvSpPr>
        <p:spPr/>
        <p:txBody>
          <a:bodyPr/>
          <a:lstStyle/>
          <a:p>
            <a:pPr eaLnBrk="1" hangingPunct="1"/>
            <a:r>
              <a:rPr lang="en-US" altLang="en-US" dirty="0" smtClean="0"/>
              <a:t>Determined by associativity</a:t>
            </a:r>
          </a:p>
          <a:p>
            <a:pPr lvl="1" eaLnBrk="1" hangingPunct="1"/>
            <a:r>
              <a:rPr lang="en-US" altLang="en-US" dirty="0" smtClean="0"/>
              <a:t>Direct mapped (1-way associative)</a:t>
            </a:r>
          </a:p>
          <a:p>
            <a:pPr lvl="2" eaLnBrk="1" hangingPunct="1"/>
            <a:r>
              <a:rPr lang="en-US" altLang="en-US" dirty="0" smtClean="0"/>
              <a:t>One choice for placement</a:t>
            </a:r>
          </a:p>
          <a:p>
            <a:pPr lvl="1" eaLnBrk="1" hangingPunct="1"/>
            <a:r>
              <a:rPr lang="en-US" altLang="en-US" dirty="0" smtClean="0"/>
              <a:t>n-way set associative</a:t>
            </a:r>
          </a:p>
          <a:p>
            <a:pPr lvl="2" eaLnBrk="1" hangingPunct="1"/>
            <a:r>
              <a:rPr lang="en-US" altLang="en-US" dirty="0" smtClean="0"/>
              <a:t>n choices within a set</a:t>
            </a:r>
          </a:p>
          <a:p>
            <a:pPr lvl="1" eaLnBrk="1" hangingPunct="1"/>
            <a:r>
              <a:rPr lang="en-US" altLang="en-US" dirty="0" smtClean="0"/>
              <a:t>Fully associative</a:t>
            </a:r>
          </a:p>
          <a:p>
            <a:pPr lvl="2" eaLnBrk="1" hangingPunct="1"/>
            <a:r>
              <a:rPr lang="en-US" altLang="en-US" dirty="0" smtClean="0"/>
              <a:t>Any location</a:t>
            </a:r>
          </a:p>
          <a:p>
            <a:pPr lvl="2" eaLnBrk="1" hangingPunct="1"/>
            <a:endParaRPr lang="en-US" altLang="en-US" dirty="0" smtClean="0"/>
          </a:p>
          <a:p>
            <a:pPr eaLnBrk="1" hangingPunct="1"/>
            <a:r>
              <a:rPr lang="en-US" altLang="en-US" dirty="0" smtClean="0"/>
              <a:t>Higher associativity reduces miss rate</a:t>
            </a:r>
          </a:p>
          <a:p>
            <a:pPr lvl="1" eaLnBrk="1" hangingPunct="1"/>
            <a:r>
              <a:rPr lang="en-US" altLang="en-US" dirty="0" smtClean="0"/>
              <a:t>Increases complexity, cost, and access time</a:t>
            </a:r>
            <a:endParaRPr lang="en-AU" altLang="en-US" dirty="0" smtClean="0"/>
          </a:p>
        </p:txBody>
      </p:sp>
    </p:spTree>
    <p:extLst>
      <p:ext uri="{BB962C8B-B14F-4D97-AF65-F5344CB8AC3E}">
        <p14:creationId xmlns:p14="http://schemas.microsoft.com/office/powerpoint/2010/main" val="26471282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1A591F5B-C02E-4FB4-A86B-B79205FCAFE3}" type="slidenum">
              <a:rPr lang="en-AU" altLang="en-US"/>
              <a:pPr/>
              <a:t>52</a:t>
            </a:fld>
            <a:endParaRPr lang="en-AU" altLang="en-US"/>
          </a:p>
        </p:txBody>
      </p:sp>
      <p:sp>
        <p:nvSpPr>
          <p:cNvPr id="88067" name="Rectangle 29"/>
          <p:cNvSpPr>
            <a:spLocks noGrp="1" noChangeArrowheads="1"/>
          </p:cNvSpPr>
          <p:nvPr>
            <p:ph type="title"/>
          </p:nvPr>
        </p:nvSpPr>
        <p:spPr/>
        <p:txBody>
          <a:bodyPr/>
          <a:lstStyle/>
          <a:p>
            <a:pPr eaLnBrk="1" hangingPunct="1"/>
            <a:r>
              <a:rPr lang="en-US" altLang="en-US" smtClean="0"/>
              <a:t>Finding a Block</a:t>
            </a:r>
            <a:endParaRPr lang="en-AU" altLang="en-US" smtClean="0"/>
          </a:p>
        </p:txBody>
      </p:sp>
      <p:sp>
        <p:nvSpPr>
          <p:cNvPr id="88068" name="Rectangle 30"/>
          <p:cNvSpPr>
            <a:spLocks noGrp="1" noChangeArrowheads="1"/>
          </p:cNvSpPr>
          <p:nvPr>
            <p:ph type="body" idx="1"/>
          </p:nvPr>
        </p:nvSpPr>
        <p:spPr>
          <a:xfrm>
            <a:off x="684213" y="3856038"/>
            <a:ext cx="8270875" cy="2381250"/>
          </a:xfrm>
        </p:spPr>
        <p:txBody>
          <a:bodyPr/>
          <a:lstStyle/>
          <a:p>
            <a:pPr eaLnBrk="1" hangingPunct="1">
              <a:lnSpc>
                <a:spcPct val="90000"/>
              </a:lnSpc>
            </a:pPr>
            <a:r>
              <a:rPr lang="en-US" altLang="en-US" sz="2400" dirty="0" smtClean="0"/>
              <a:t>Hardware caches</a:t>
            </a:r>
          </a:p>
          <a:p>
            <a:pPr lvl="1" eaLnBrk="1" hangingPunct="1">
              <a:lnSpc>
                <a:spcPct val="90000"/>
              </a:lnSpc>
            </a:pPr>
            <a:r>
              <a:rPr lang="en-US" altLang="en-US" sz="2000" dirty="0" smtClean="0"/>
              <a:t>Reduce comparisons to reduce cost</a:t>
            </a:r>
          </a:p>
          <a:p>
            <a:pPr eaLnBrk="1" hangingPunct="1">
              <a:lnSpc>
                <a:spcPct val="90000"/>
              </a:lnSpc>
            </a:pPr>
            <a:r>
              <a:rPr lang="en-US" altLang="en-US" sz="2400" dirty="0" smtClean="0"/>
              <a:t>Virtual memory</a:t>
            </a:r>
          </a:p>
          <a:p>
            <a:pPr lvl="1" eaLnBrk="1" hangingPunct="1">
              <a:lnSpc>
                <a:spcPct val="90000"/>
              </a:lnSpc>
            </a:pPr>
            <a:r>
              <a:rPr lang="en-US" altLang="en-US" sz="2000" dirty="0" smtClean="0"/>
              <a:t>Full table lookup makes full associativity feasible</a:t>
            </a:r>
          </a:p>
          <a:p>
            <a:pPr lvl="1" eaLnBrk="1" hangingPunct="1">
              <a:lnSpc>
                <a:spcPct val="90000"/>
              </a:lnSpc>
            </a:pPr>
            <a:r>
              <a:rPr lang="en-US" altLang="en-US" sz="2000" dirty="0" smtClean="0"/>
              <a:t>Benefit in reduced miss rate</a:t>
            </a:r>
            <a:endParaRPr lang="en-AU" altLang="en-US" sz="2000" dirty="0" smtClean="0"/>
          </a:p>
        </p:txBody>
      </p:sp>
      <p:graphicFrame>
        <p:nvGraphicFramePr>
          <p:cNvPr id="355332" name="Group 4"/>
          <p:cNvGraphicFramePr>
            <a:graphicFrameLocks noGrp="1"/>
          </p:cNvGraphicFramePr>
          <p:nvPr/>
        </p:nvGraphicFramePr>
        <p:xfrm>
          <a:off x="1187450" y="1397000"/>
          <a:ext cx="7561263" cy="2286000"/>
        </p:xfrm>
        <a:graphic>
          <a:graphicData uri="http://schemas.openxmlformats.org/drawingml/2006/table">
            <a:tbl>
              <a:tblPr/>
              <a:tblGrid>
                <a:gridCol w="2520950"/>
                <a:gridCol w="2851150"/>
                <a:gridCol w="2189163"/>
              </a:tblGrid>
              <a:tr h="3397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Associativity</a:t>
                      </a:r>
                      <a:endParaRPr kumimoji="0" lang="en-AU"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rPr>
                        <a:t>Location method</a:t>
                      </a:r>
                      <a:endParaRPr kumimoji="0" lang="en-AU"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rPr>
                        <a:t>Tag comparisons</a:t>
                      </a:r>
                      <a:endParaRPr kumimoji="0" lang="en-AU"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rPr>
                        <a:t>Direct mapped</a:t>
                      </a:r>
                      <a:endParaRPr kumimoji="0" lang="en-AU"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rPr>
                        <a:t>Index</a:t>
                      </a:r>
                      <a:endParaRPr kumimoji="0" lang="en-AU"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rPr>
                        <a:t>1</a:t>
                      </a:r>
                      <a:endParaRPr kumimoji="0" lang="en-AU"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65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rPr>
                        <a:t>n-way set associative</a:t>
                      </a:r>
                      <a:endParaRPr kumimoji="0" lang="en-AU"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rPr>
                        <a:t>Set index, then search entries within the set</a:t>
                      </a:r>
                      <a:endParaRPr kumimoji="0" lang="en-AU"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rPr>
                        <a:t>n</a:t>
                      </a:r>
                      <a:endParaRPr kumimoji="0" lang="en-AU"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rPr>
                        <a:t>Fully associative</a:t>
                      </a:r>
                      <a:endParaRPr kumimoji="0" lang="en-AU"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rPr>
                        <a:t>Search all entries</a:t>
                      </a:r>
                      <a:endParaRPr kumimoji="0" lang="en-AU"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rPr>
                        <a:t>#entries</a:t>
                      </a:r>
                      <a:endParaRPr kumimoji="0" lang="en-AU"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rPr>
                        <a:t>Full lookup table</a:t>
                      </a:r>
                      <a:endParaRPr kumimoji="0" lang="en-AU"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rPr>
                        <a:t>0</a:t>
                      </a:r>
                      <a:endParaRPr kumimoji="0" lang="en-AU"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569257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9D459A10-F424-41DD-9B22-A5C2FB245D16}" type="slidenum">
              <a:rPr lang="en-AU" altLang="en-US"/>
              <a:pPr/>
              <a:t>53</a:t>
            </a:fld>
            <a:endParaRPr lang="en-AU" altLang="en-US"/>
          </a:p>
        </p:txBody>
      </p:sp>
      <p:sp>
        <p:nvSpPr>
          <p:cNvPr id="89091" name="Rectangle 4"/>
          <p:cNvSpPr>
            <a:spLocks noGrp="1" noChangeArrowheads="1"/>
          </p:cNvSpPr>
          <p:nvPr>
            <p:ph type="title"/>
          </p:nvPr>
        </p:nvSpPr>
        <p:spPr/>
        <p:txBody>
          <a:bodyPr/>
          <a:lstStyle/>
          <a:p>
            <a:pPr eaLnBrk="1" hangingPunct="1"/>
            <a:r>
              <a:rPr lang="en-US" altLang="en-US" smtClean="0"/>
              <a:t>Replacement</a:t>
            </a:r>
            <a:endParaRPr lang="en-AU" altLang="en-US" smtClean="0"/>
          </a:p>
        </p:txBody>
      </p:sp>
      <p:sp>
        <p:nvSpPr>
          <p:cNvPr id="89092" name="Rectangle 5"/>
          <p:cNvSpPr>
            <a:spLocks noGrp="1" noChangeArrowheads="1"/>
          </p:cNvSpPr>
          <p:nvPr>
            <p:ph type="body" idx="1"/>
          </p:nvPr>
        </p:nvSpPr>
        <p:spPr/>
        <p:txBody>
          <a:bodyPr/>
          <a:lstStyle/>
          <a:p>
            <a:pPr eaLnBrk="1" hangingPunct="1"/>
            <a:r>
              <a:rPr lang="en-US" altLang="en-US" dirty="0" smtClean="0"/>
              <a:t>Choice of entry to replace on a miss</a:t>
            </a:r>
          </a:p>
          <a:p>
            <a:pPr lvl="1" eaLnBrk="1" hangingPunct="1"/>
            <a:r>
              <a:rPr lang="en-US" altLang="en-US" dirty="0" smtClean="0"/>
              <a:t>Least recently used (LRU)</a:t>
            </a:r>
          </a:p>
          <a:p>
            <a:pPr lvl="2" eaLnBrk="1" hangingPunct="1"/>
            <a:r>
              <a:rPr lang="en-US" altLang="en-US" dirty="0" smtClean="0"/>
              <a:t>Complex and costly hardware for high associativity</a:t>
            </a:r>
          </a:p>
          <a:p>
            <a:pPr lvl="1" eaLnBrk="1" hangingPunct="1"/>
            <a:r>
              <a:rPr lang="en-US" altLang="en-US" dirty="0" smtClean="0"/>
              <a:t>Random</a:t>
            </a:r>
          </a:p>
          <a:p>
            <a:pPr lvl="2" eaLnBrk="1" hangingPunct="1"/>
            <a:r>
              <a:rPr lang="en-US" altLang="en-US" dirty="0" smtClean="0"/>
              <a:t>Close to LRU, easier to implement</a:t>
            </a:r>
          </a:p>
          <a:p>
            <a:pPr lvl="2" eaLnBrk="1" hangingPunct="1"/>
            <a:endParaRPr lang="en-US" altLang="en-US" dirty="0" smtClean="0"/>
          </a:p>
          <a:p>
            <a:pPr eaLnBrk="1" hangingPunct="1"/>
            <a:r>
              <a:rPr lang="en-US" altLang="en-US" dirty="0" smtClean="0"/>
              <a:t>Virtual memory</a:t>
            </a:r>
          </a:p>
          <a:p>
            <a:pPr lvl="1" eaLnBrk="1" hangingPunct="1"/>
            <a:r>
              <a:rPr lang="en-US" altLang="en-US" dirty="0" smtClean="0"/>
              <a:t>LRU approximation with hardware support</a:t>
            </a:r>
            <a:endParaRPr lang="en-AU" altLang="en-US" dirty="0" smtClean="0"/>
          </a:p>
        </p:txBody>
      </p:sp>
    </p:spTree>
    <p:extLst>
      <p:ext uri="{BB962C8B-B14F-4D97-AF65-F5344CB8AC3E}">
        <p14:creationId xmlns:p14="http://schemas.microsoft.com/office/powerpoint/2010/main" val="13255225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6430916D-0CFD-4BDB-86C3-16B51E7DF09F}" type="slidenum">
              <a:rPr lang="en-AU" altLang="en-US"/>
              <a:pPr/>
              <a:t>54</a:t>
            </a:fld>
            <a:endParaRPr lang="en-AU" altLang="en-US"/>
          </a:p>
        </p:txBody>
      </p:sp>
      <p:sp>
        <p:nvSpPr>
          <p:cNvPr id="71683" name="Rectangle 5"/>
          <p:cNvSpPr>
            <a:spLocks noGrp="1" noChangeArrowheads="1"/>
          </p:cNvSpPr>
          <p:nvPr>
            <p:ph type="title"/>
          </p:nvPr>
        </p:nvSpPr>
        <p:spPr/>
        <p:txBody>
          <a:bodyPr/>
          <a:lstStyle/>
          <a:p>
            <a:pPr eaLnBrk="1" hangingPunct="1"/>
            <a:r>
              <a:rPr lang="en-US" altLang="en-US" smtClean="0"/>
              <a:t>Virtual Memory</a:t>
            </a:r>
            <a:endParaRPr lang="en-AU" altLang="en-US" smtClean="0"/>
          </a:p>
        </p:txBody>
      </p:sp>
      <p:sp>
        <p:nvSpPr>
          <p:cNvPr id="71684" name="Rectangle 6"/>
          <p:cNvSpPr>
            <a:spLocks noGrp="1" noChangeArrowheads="1"/>
          </p:cNvSpPr>
          <p:nvPr>
            <p:ph type="body" idx="1"/>
          </p:nvPr>
        </p:nvSpPr>
        <p:spPr/>
        <p:txBody>
          <a:bodyPr/>
          <a:lstStyle/>
          <a:p>
            <a:pPr eaLnBrk="1" hangingPunct="1">
              <a:lnSpc>
                <a:spcPct val="80000"/>
              </a:lnSpc>
            </a:pPr>
            <a:r>
              <a:rPr lang="en-US" altLang="en-US" dirty="0" smtClean="0"/>
              <a:t>Use main memory as a “cache” for secondary (disk) storage</a:t>
            </a:r>
          </a:p>
          <a:p>
            <a:pPr lvl="1" eaLnBrk="1" hangingPunct="1">
              <a:lnSpc>
                <a:spcPct val="80000"/>
              </a:lnSpc>
            </a:pPr>
            <a:r>
              <a:rPr lang="en-US" altLang="en-US" dirty="0" smtClean="0"/>
              <a:t>Managed jointly by CPU hardware and the operating system (OS)</a:t>
            </a:r>
          </a:p>
          <a:p>
            <a:pPr lvl="1" eaLnBrk="1" hangingPunct="1">
              <a:lnSpc>
                <a:spcPct val="80000"/>
              </a:lnSpc>
            </a:pPr>
            <a:endParaRPr lang="en-US" altLang="en-US" dirty="0" smtClean="0"/>
          </a:p>
          <a:p>
            <a:pPr eaLnBrk="1" hangingPunct="1">
              <a:lnSpc>
                <a:spcPct val="80000"/>
              </a:lnSpc>
            </a:pPr>
            <a:r>
              <a:rPr lang="en-US" altLang="en-US" dirty="0" smtClean="0"/>
              <a:t>Programs share main memory</a:t>
            </a:r>
          </a:p>
          <a:p>
            <a:pPr lvl="1" eaLnBrk="1" hangingPunct="1">
              <a:lnSpc>
                <a:spcPct val="80000"/>
              </a:lnSpc>
            </a:pPr>
            <a:r>
              <a:rPr lang="en-US" altLang="en-US" dirty="0" smtClean="0"/>
              <a:t>Each gets a private virtual address space holding its frequently used code and data</a:t>
            </a:r>
          </a:p>
          <a:p>
            <a:pPr lvl="1" eaLnBrk="1" hangingPunct="1">
              <a:lnSpc>
                <a:spcPct val="80000"/>
              </a:lnSpc>
            </a:pPr>
            <a:r>
              <a:rPr lang="en-US" altLang="en-US" dirty="0" smtClean="0"/>
              <a:t>Protected from other programs</a:t>
            </a:r>
          </a:p>
          <a:p>
            <a:pPr lvl="1" eaLnBrk="1" hangingPunct="1">
              <a:lnSpc>
                <a:spcPct val="80000"/>
              </a:lnSpc>
            </a:pPr>
            <a:endParaRPr lang="en-US" altLang="en-US" dirty="0" smtClean="0"/>
          </a:p>
          <a:p>
            <a:pPr eaLnBrk="1" hangingPunct="1">
              <a:lnSpc>
                <a:spcPct val="80000"/>
              </a:lnSpc>
            </a:pPr>
            <a:r>
              <a:rPr lang="en-US" altLang="en-US" dirty="0" smtClean="0"/>
              <a:t>CPU and OS translate virtual addresses to physical addresses</a:t>
            </a:r>
          </a:p>
          <a:p>
            <a:pPr lvl="1" eaLnBrk="1" hangingPunct="1">
              <a:lnSpc>
                <a:spcPct val="80000"/>
              </a:lnSpc>
            </a:pPr>
            <a:r>
              <a:rPr lang="en-US" altLang="en-US" dirty="0" smtClean="0"/>
              <a:t>VM “block” is called a page</a:t>
            </a:r>
          </a:p>
          <a:p>
            <a:pPr lvl="1" eaLnBrk="1" hangingPunct="1">
              <a:lnSpc>
                <a:spcPct val="80000"/>
              </a:lnSpc>
            </a:pPr>
            <a:r>
              <a:rPr lang="en-US" altLang="en-US" dirty="0" smtClean="0"/>
              <a:t>VM translation “miss” is called a page fault</a:t>
            </a:r>
            <a:endParaRPr lang="en-AU" altLang="en-US" dirty="0" smtClean="0"/>
          </a:p>
        </p:txBody>
      </p:sp>
    </p:spTree>
    <p:extLst>
      <p:ext uri="{BB962C8B-B14F-4D97-AF65-F5344CB8AC3E}">
        <p14:creationId xmlns:p14="http://schemas.microsoft.com/office/powerpoint/2010/main" val="11036735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DFEC286B-8571-4B68-B350-3140C734BA1F}" type="slidenum">
              <a:rPr lang="en-AU" altLang="en-US"/>
              <a:pPr/>
              <a:t>55</a:t>
            </a:fld>
            <a:endParaRPr lang="en-AU" altLang="en-US"/>
          </a:p>
        </p:txBody>
      </p:sp>
      <p:sp>
        <p:nvSpPr>
          <p:cNvPr id="72707" name="Rectangle 6"/>
          <p:cNvSpPr>
            <a:spLocks noGrp="1" noChangeArrowheads="1"/>
          </p:cNvSpPr>
          <p:nvPr>
            <p:ph type="title"/>
          </p:nvPr>
        </p:nvSpPr>
        <p:spPr/>
        <p:txBody>
          <a:bodyPr/>
          <a:lstStyle/>
          <a:p>
            <a:pPr eaLnBrk="1" hangingPunct="1"/>
            <a:r>
              <a:rPr lang="en-US" altLang="en-US" smtClean="0"/>
              <a:t>Address Translation</a:t>
            </a:r>
            <a:endParaRPr lang="en-AU" altLang="en-US" smtClean="0"/>
          </a:p>
        </p:txBody>
      </p:sp>
      <p:sp>
        <p:nvSpPr>
          <p:cNvPr id="72708" name="Rectangle 7"/>
          <p:cNvSpPr>
            <a:spLocks noGrp="1" noChangeArrowheads="1"/>
          </p:cNvSpPr>
          <p:nvPr>
            <p:ph type="body" idx="1"/>
          </p:nvPr>
        </p:nvSpPr>
        <p:spPr/>
        <p:txBody>
          <a:bodyPr/>
          <a:lstStyle/>
          <a:p>
            <a:pPr eaLnBrk="1" hangingPunct="1"/>
            <a:r>
              <a:rPr lang="en-US" altLang="en-US" smtClean="0"/>
              <a:t>Fixed-size pages (e.g., 4K)</a:t>
            </a:r>
            <a:endParaRPr lang="en-AU" altLang="en-US" smtClean="0"/>
          </a:p>
        </p:txBody>
      </p:sp>
      <p:pic>
        <p:nvPicPr>
          <p:cNvPr id="72709" name="Picture 8" descr="f05-20-P3744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993900"/>
            <a:ext cx="4318000" cy="309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Picture 9" descr="f05-19-P37449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365374"/>
            <a:ext cx="3448050"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14774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AC99060F-3B32-4FB7-BB3B-FBD2FE524633}" type="slidenum">
              <a:rPr lang="en-AU" altLang="en-US"/>
              <a:pPr/>
              <a:t>56</a:t>
            </a:fld>
            <a:endParaRPr lang="en-AU" altLang="en-US"/>
          </a:p>
        </p:txBody>
      </p:sp>
      <p:sp>
        <p:nvSpPr>
          <p:cNvPr id="73731" name="Rectangle 4"/>
          <p:cNvSpPr>
            <a:spLocks noGrp="1" noChangeArrowheads="1"/>
          </p:cNvSpPr>
          <p:nvPr>
            <p:ph type="title"/>
          </p:nvPr>
        </p:nvSpPr>
        <p:spPr/>
        <p:txBody>
          <a:bodyPr/>
          <a:lstStyle/>
          <a:p>
            <a:pPr eaLnBrk="1" hangingPunct="1"/>
            <a:r>
              <a:rPr lang="en-US" altLang="en-US" smtClean="0"/>
              <a:t>Page Fault Penalty</a:t>
            </a:r>
            <a:endParaRPr lang="en-AU" altLang="en-US" smtClean="0"/>
          </a:p>
        </p:txBody>
      </p:sp>
      <p:sp>
        <p:nvSpPr>
          <p:cNvPr id="73732" name="Rectangle 5"/>
          <p:cNvSpPr>
            <a:spLocks noGrp="1" noChangeArrowheads="1"/>
          </p:cNvSpPr>
          <p:nvPr>
            <p:ph type="body" idx="1"/>
          </p:nvPr>
        </p:nvSpPr>
        <p:spPr/>
        <p:txBody>
          <a:bodyPr/>
          <a:lstStyle/>
          <a:p>
            <a:pPr eaLnBrk="1" hangingPunct="1"/>
            <a:r>
              <a:rPr lang="en-US" altLang="en-US" dirty="0" smtClean="0"/>
              <a:t>On page fault, the page must be fetched from disk</a:t>
            </a:r>
          </a:p>
          <a:p>
            <a:pPr lvl="1" eaLnBrk="1" hangingPunct="1"/>
            <a:r>
              <a:rPr lang="en-US" altLang="en-US" dirty="0" smtClean="0"/>
              <a:t>Takes millions of clock cycles</a:t>
            </a:r>
          </a:p>
          <a:p>
            <a:pPr lvl="1" eaLnBrk="1" hangingPunct="1"/>
            <a:r>
              <a:rPr lang="en-US" altLang="en-US" dirty="0" smtClean="0"/>
              <a:t>Handled by OS code</a:t>
            </a:r>
          </a:p>
          <a:p>
            <a:pPr lvl="1" eaLnBrk="1" hangingPunct="1"/>
            <a:endParaRPr lang="en-US" altLang="en-US" dirty="0" smtClean="0"/>
          </a:p>
          <a:p>
            <a:pPr eaLnBrk="1" hangingPunct="1"/>
            <a:r>
              <a:rPr lang="en-US" altLang="en-US" dirty="0" smtClean="0"/>
              <a:t>Try to minimize page fault rate</a:t>
            </a:r>
          </a:p>
          <a:p>
            <a:pPr lvl="1" eaLnBrk="1" hangingPunct="1"/>
            <a:r>
              <a:rPr lang="en-US" altLang="en-US" dirty="0" smtClean="0"/>
              <a:t>Fully associative placement</a:t>
            </a:r>
          </a:p>
          <a:p>
            <a:pPr lvl="1" eaLnBrk="1" hangingPunct="1"/>
            <a:r>
              <a:rPr lang="en-US" altLang="en-US" dirty="0" smtClean="0"/>
              <a:t>Smart replacement algorithms</a:t>
            </a:r>
          </a:p>
        </p:txBody>
      </p:sp>
    </p:spTree>
    <p:extLst>
      <p:ext uri="{BB962C8B-B14F-4D97-AF65-F5344CB8AC3E}">
        <p14:creationId xmlns:p14="http://schemas.microsoft.com/office/powerpoint/2010/main" val="30576555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C8B6EDF1-5DD7-4A03-82A6-2BCD52A15767}" type="slidenum">
              <a:rPr lang="en-AU" altLang="en-US"/>
              <a:pPr/>
              <a:t>57</a:t>
            </a:fld>
            <a:endParaRPr lang="en-AU" altLang="en-US"/>
          </a:p>
        </p:txBody>
      </p:sp>
      <p:sp>
        <p:nvSpPr>
          <p:cNvPr id="74755" name="Rectangle 8"/>
          <p:cNvSpPr>
            <a:spLocks noGrp="1" noChangeArrowheads="1"/>
          </p:cNvSpPr>
          <p:nvPr>
            <p:ph type="title"/>
          </p:nvPr>
        </p:nvSpPr>
        <p:spPr/>
        <p:txBody>
          <a:bodyPr/>
          <a:lstStyle/>
          <a:p>
            <a:pPr eaLnBrk="1" hangingPunct="1"/>
            <a:r>
              <a:rPr lang="en-US" altLang="en-US" smtClean="0"/>
              <a:t>Page Tables</a:t>
            </a:r>
            <a:endParaRPr lang="en-AU" altLang="en-US" smtClean="0"/>
          </a:p>
        </p:txBody>
      </p:sp>
      <p:sp>
        <p:nvSpPr>
          <p:cNvPr id="74756" name="Rectangle 9"/>
          <p:cNvSpPr>
            <a:spLocks noGrp="1" noChangeArrowheads="1"/>
          </p:cNvSpPr>
          <p:nvPr>
            <p:ph type="body" idx="1"/>
          </p:nvPr>
        </p:nvSpPr>
        <p:spPr/>
        <p:txBody>
          <a:bodyPr/>
          <a:lstStyle/>
          <a:p>
            <a:pPr eaLnBrk="1" hangingPunct="1">
              <a:lnSpc>
                <a:spcPct val="90000"/>
              </a:lnSpc>
            </a:pPr>
            <a:r>
              <a:rPr lang="en-US" altLang="en-US" dirty="0" smtClean="0"/>
              <a:t>Stores placement information</a:t>
            </a:r>
          </a:p>
          <a:p>
            <a:pPr lvl="1" eaLnBrk="1" hangingPunct="1">
              <a:lnSpc>
                <a:spcPct val="90000"/>
              </a:lnSpc>
            </a:pPr>
            <a:r>
              <a:rPr lang="en-US" altLang="en-US" dirty="0" smtClean="0"/>
              <a:t>Array of page table entries, indexed by virtual page number</a:t>
            </a:r>
          </a:p>
          <a:p>
            <a:pPr lvl="1" eaLnBrk="1" hangingPunct="1">
              <a:lnSpc>
                <a:spcPct val="90000"/>
              </a:lnSpc>
            </a:pPr>
            <a:r>
              <a:rPr lang="en-US" altLang="en-US" dirty="0" smtClean="0"/>
              <a:t>Page table register in CPU points to page table in physical memory</a:t>
            </a:r>
          </a:p>
          <a:p>
            <a:pPr lvl="1" eaLnBrk="1" hangingPunct="1">
              <a:lnSpc>
                <a:spcPct val="90000"/>
              </a:lnSpc>
            </a:pPr>
            <a:endParaRPr lang="en-US" altLang="en-US" dirty="0" smtClean="0"/>
          </a:p>
          <a:p>
            <a:pPr eaLnBrk="1" hangingPunct="1">
              <a:lnSpc>
                <a:spcPct val="90000"/>
              </a:lnSpc>
            </a:pPr>
            <a:r>
              <a:rPr lang="en-US" altLang="en-US" dirty="0" smtClean="0"/>
              <a:t>If page is present in memory</a:t>
            </a:r>
          </a:p>
          <a:p>
            <a:pPr lvl="1" eaLnBrk="1" hangingPunct="1">
              <a:lnSpc>
                <a:spcPct val="90000"/>
              </a:lnSpc>
            </a:pPr>
            <a:r>
              <a:rPr lang="en-US" altLang="en-US" dirty="0" smtClean="0"/>
              <a:t>PTE stores the physical page number</a:t>
            </a:r>
          </a:p>
          <a:p>
            <a:pPr lvl="1" eaLnBrk="1" hangingPunct="1">
              <a:lnSpc>
                <a:spcPct val="90000"/>
              </a:lnSpc>
            </a:pPr>
            <a:r>
              <a:rPr lang="en-US" altLang="en-US" dirty="0" smtClean="0"/>
              <a:t>Plus other status bits (referenced, dirty, …)</a:t>
            </a:r>
          </a:p>
          <a:p>
            <a:pPr lvl="1" eaLnBrk="1" hangingPunct="1">
              <a:lnSpc>
                <a:spcPct val="90000"/>
              </a:lnSpc>
            </a:pPr>
            <a:endParaRPr lang="en-US" altLang="en-US" dirty="0" smtClean="0"/>
          </a:p>
          <a:p>
            <a:pPr eaLnBrk="1" hangingPunct="1">
              <a:lnSpc>
                <a:spcPct val="90000"/>
              </a:lnSpc>
            </a:pPr>
            <a:r>
              <a:rPr lang="en-US" altLang="en-US" dirty="0" smtClean="0"/>
              <a:t>If page is not present</a:t>
            </a:r>
          </a:p>
          <a:p>
            <a:pPr lvl="1" eaLnBrk="1" hangingPunct="1">
              <a:lnSpc>
                <a:spcPct val="90000"/>
              </a:lnSpc>
            </a:pPr>
            <a:r>
              <a:rPr lang="en-US" altLang="en-US" dirty="0" smtClean="0"/>
              <a:t>PTE can refer to location in swap space on disk</a:t>
            </a:r>
          </a:p>
        </p:txBody>
      </p:sp>
    </p:spTree>
    <p:extLst>
      <p:ext uri="{BB962C8B-B14F-4D97-AF65-F5344CB8AC3E}">
        <p14:creationId xmlns:p14="http://schemas.microsoft.com/office/powerpoint/2010/main" val="3425614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422B18C5-F8B5-4EBB-887C-438B42FC73F5}" type="slidenum">
              <a:rPr lang="en-AU" altLang="en-US"/>
              <a:pPr/>
              <a:t>58</a:t>
            </a:fld>
            <a:endParaRPr lang="en-AU" altLang="en-US"/>
          </a:p>
        </p:txBody>
      </p:sp>
      <p:sp>
        <p:nvSpPr>
          <p:cNvPr id="75779" name="Rectangle 2"/>
          <p:cNvSpPr>
            <a:spLocks noGrp="1" noChangeArrowheads="1"/>
          </p:cNvSpPr>
          <p:nvPr>
            <p:ph type="title"/>
          </p:nvPr>
        </p:nvSpPr>
        <p:spPr/>
        <p:txBody>
          <a:bodyPr/>
          <a:lstStyle/>
          <a:p>
            <a:pPr eaLnBrk="1" hangingPunct="1"/>
            <a:r>
              <a:rPr lang="en-US" altLang="en-US" sz="4000" smtClean="0"/>
              <a:t>Translation Using a Page Table</a:t>
            </a:r>
            <a:endParaRPr lang="en-AU" altLang="en-US" sz="4000" smtClean="0"/>
          </a:p>
        </p:txBody>
      </p:sp>
      <p:pic>
        <p:nvPicPr>
          <p:cNvPr id="75780" name="Picture 4" descr="f05-21-P3744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1412875"/>
            <a:ext cx="5513388" cy="47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18204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4DF41361-D8AD-4C7A-AD00-473CC4DE8A04}" type="slidenum">
              <a:rPr lang="en-AU" altLang="en-US"/>
              <a:pPr/>
              <a:t>59</a:t>
            </a:fld>
            <a:endParaRPr lang="en-AU" altLang="en-US"/>
          </a:p>
        </p:txBody>
      </p:sp>
      <p:sp>
        <p:nvSpPr>
          <p:cNvPr id="76803" name="Rectangle 2"/>
          <p:cNvSpPr>
            <a:spLocks noGrp="1" noChangeArrowheads="1"/>
          </p:cNvSpPr>
          <p:nvPr>
            <p:ph type="title"/>
          </p:nvPr>
        </p:nvSpPr>
        <p:spPr/>
        <p:txBody>
          <a:bodyPr/>
          <a:lstStyle/>
          <a:p>
            <a:pPr eaLnBrk="1" hangingPunct="1"/>
            <a:r>
              <a:rPr lang="en-US" altLang="en-US" smtClean="0"/>
              <a:t>Mapping Pages to Storage</a:t>
            </a:r>
            <a:endParaRPr lang="en-AU" altLang="en-US" smtClean="0"/>
          </a:p>
        </p:txBody>
      </p:sp>
      <p:pic>
        <p:nvPicPr>
          <p:cNvPr id="76804" name="Picture 4" descr="f05-22-P3744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557338"/>
            <a:ext cx="53340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505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AU" altLang="en-US" sz="1400" i="1" dirty="0"/>
              <a:t>Chapter 5 — Large and Fast: Exploiting Memory Hierarchy — </a:t>
            </a:r>
            <a:fld id="{C57103EC-D7A1-4C45-BB59-4B67CC4DB809}" type="slidenum">
              <a:rPr lang="en-AU" altLang="en-US" sz="1400" i="1"/>
              <a:pPr algn="r"/>
              <a:t>6</a:t>
            </a:fld>
            <a:endParaRPr lang="en-AU" altLang="en-US" sz="1400" i="1" dirty="0"/>
          </a:p>
        </p:txBody>
      </p:sp>
      <p:pic>
        <p:nvPicPr>
          <p:cNvPr id="6147" name="Picture 6" descr="f05-02-P3744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3216275"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2"/>
          <p:cNvSpPr>
            <a:spLocks noGrp="1" noChangeArrowheads="1"/>
          </p:cNvSpPr>
          <p:nvPr>
            <p:ph type="title"/>
          </p:nvPr>
        </p:nvSpPr>
        <p:spPr>
          <a:xfrm>
            <a:off x="415006" y="502445"/>
            <a:ext cx="8259762" cy="762000"/>
          </a:xfrm>
        </p:spPr>
        <p:txBody>
          <a:bodyPr/>
          <a:lstStyle/>
          <a:p>
            <a:pPr eaLnBrk="1" hangingPunct="1"/>
            <a:r>
              <a:rPr lang="en-US" altLang="en-US" dirty="0" smtClean="0"/>
              <a:t>Memory Hierarchy Levels</a:t>
            </a:r>
            <a:endParaRPr lang="en-AU" altLang="en-US" dirty="0" smtClean="0"/>
          </a:p>
        </p:txBody>
      </p:sp>
      <p:sp>
        <p:nvSpPr>
          <p:cNvPr id="6149" name="Rectangle 3"/>
          <p:cNvSpPr>
            <a:spLocks noGrp="1" noChangeArrowheads="1"/>
          </p:cNvSpPr>
          <p:nvPr>
            <p:ph type="body" sz="half" idx="2"/>
          </p:nvPr>
        </p:nvSpPr>
        <p:spPr>
          <a:xfrm>
            <a:off x="3687763" y="1460501"/>
            <a:ext cx="5276850" cy="4437062"/>
          </a:xfrm>
        </p:spPr>
        <p:txBody>
          <a:bodyPr/>
          <a:lstStyle/>
          <a:p>
            <a:pPr eaLnBrk="1" hangingPunct="1"/>
            <a:r>
              <a:rPr lang="en-US" altLang="en-US" dirty="0" smtClean="0"/>
              <a:t>Block (aka line): unit of copying</a:t>
            </a:r>
          </a:p>
          <a:p>
            <a:pPr lvl="1" eaLnBrk="1" hangingPunct="1"/>
            <a:r>
              <a:rPr lang="en-US" altLang="en-US" dirty="0" smtClean="0"/>
              <a:t>May be multiple words</a:t>
            </a:r>
          </a:p>
          <a:p>
            <a:pPr eaLnBrk="1" hangingPunct="1"/>
            <a:r>
              <a:rPr lang="en-US" altLang="en-US" dirty="0" smtClean="0"/>
              <a:t>If accessed data is present in upper level</a:t>
            </a:r>
          </a:p>
          <a:p>
            <a:pPr lvl="1" eaLnBrk="1" hangingPunct="1"/>
            <a:r>
              <a:rPr lang="en-US" altLang="en-US" dirty="0" smtClean="0"/>
              <a:t>Hit: access satisfied by upper level</a:t>
            </a:r>
          </a:p>
          <a:p>
            <a:pPr lvl="2" eaLnBrk="1" hangingPunct="1"/>
            <a:r>
              <a:rPr lang="en-US" altLang="en-US" sz="1600" dirty="0" smtClean="0"/>
              <a:t>Hit ratio: hits/accesses</a:t>
            </a:r>
          </a:p>
          <a:p>
            <a:pPr eaLnBrk="1" hangingPunct="1"/>
            <a:r>
              <a:rPr lang="en-US" altLang="en-US" dirty="0" smtClean="0"/>
              <a:t>If accessed data is absent</a:t>
            </a:r>
          </a:p>
          <a:p>
            <a:pPr lvl="1" eaLnBrk="1" hangingPunct="1"/>
            <a:r>
              <a:rPr lang="en-US" altLang="en-US" dirty="0" smtClean="0"/>
              <a:t>Miss: block copied from lower level</a:t>
            </a:r>
          </a:p>
          <a:p>
            <a:pPr lvl="2" eaLnBrk="1" hangingPunct="1"/>
            <a:r>
              <a:rPr lang="en-US" altLang="en-US" sz="1600" dirty="0" smtClean="0"/>
              <a:t>Time taken: miss penalty</a:t>
            </a:r>
          </a:p>
          <a:p>
            <a:pPr lvl="2" eaLnBrk="1" hangingPunct="1"/>
            <a:r>
              <a:rPr lang="en-US" altLang="en-US" sz="1600" dirty="0" smtClean="0"/>
              <a:t>Miss ratio: misses/accesses</a:t>
            </a:r>
            <a:br>
              <a:rPr lang="en-US" altLang="en-US" sz="1600" dirty="0" smtClean="0"/>
            </a:br>
            <a:r>
              <a:rPr lang="en-US" altLang="en-US" sz="1600" dirty="0" smtClean="0"/>
              <a:t>= 1 – hit ratio</a:t>
            </a:r>
          </a:p>
          <a:p>
            <a:pPr lvl="1" eaLnBrk="1" hangingPunct="1"/>
            <a:r>
              <a:rPr lang="en-US" altLang="en-US" dirty="0" smtClean="0"/>
              <a:t>Then accessed data supplied from upper level</a:t>
            </a:r>
            <a:endParaRPr lang="en-AU" altLang="en-US" dirty="0" smtClean="0"/>
          </a:p>
        </p:txBody>
      </p:sp>
    </p:spTree>
    <p:extLst>
      <p:ext uri="{BB962C8B-B14F-4D97-AF65-F5344CB8AC3E}">
        <p14:creationId xmlns:p14="http://schemas.microsoft.com/office/powerpoint/2010/main" val="18082278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99CFFE0D-8DC0-49B4-99C0-E849B5226201}" type="slidenum">
              <a:rPr lang="en-AU" altLang="en-US"/>
              <a:pPr/>
              <a:t>60</a:t>
            </a:fld>
            <a:endParaRPr lang="en-AU" altLang="en-US"/>
          </a:p>
        </p:txBody>
      </p:sp>
      <p:sp>
        <p:nvSpPr>
          <p:cNvPr id="77827" name="Rectangle 4"/>
          <p:cNvSpPr>
            <a:spLocks noGrp="1" noChangeArrowheads="1"/>
          </p:cNvSpPr>
          <p:nvPr>
            <p:ph type="title"/>
          </p:nvPr>
        </p:nvSpPr>
        <p:spPr/>
        <p:txBody>
          <a:bodyPr/>
          <a:lstStyle/>
          <a:p>
            <a:pPr eaLnBrk="1" hangingPunct="1"/>
            <a:r>
              <a:rPr lang="en-US" altLang="en-US" smtClean="0"/>
              <a:t>Replacement and Writes</a:t>
            </a:r>
            <a:endParaRPr lang="en-AU" altLang="en-US" smtClean="0"/>
          </a:p>
        </p:txBody>
      </p:sp>
      <p:sp>
        <p:nvSpPr>
          <p:cNvPr id="77828" name="Rectangle 5"/>
          <p:cNvSpPr>
            <a:spLocks noGrp="1" noChangeArrowheads="1"/>
          </p:cNvSpPr>
          <p:nvPr>
            <p:ph type="body" idx="1"/>
          </p:nvPr>
        </p:nvSpPr>
        <p:spPr/>
        <p:txBody>
          <a:bodyPr/>
          <a:lstStyle/>
          <a:p>
            <a:pPr eaLnBrk="1" hangingPunct="1">
              <a:lnSpc>
                <a:spcPct val="80000"/>
              </a:lnSpc>
            </a:pPr>
            <a:r>
              <a:rPr lang="en-US" altLang="en-US" dirty="0" smtClean="0"/>
              <a:t>To reduce page fault rate, prefer least-recently used (LRU) replacement</a:t>
            </a:r>
          </a:p>
          <a:p>
            <a:pPr lvl="1" eaLnBrk="1" hangingPunct="1">
              <a:lnSpc>
                <a:spcPct val="80000"/>
              </a:lnSpc>
            </a:pPr>
            <a:r>
              <a:rPr lang="en-US" altLang="en-US" dirty="0" smtClean="0"/>
              <a:t>Reference bit (aka use bit) in PTE set to 1 on access to page</a:t>
            </a:r>
          </a:p>
          <a:p>
            <a:pPr lvl="1" eaLnBrk="1" hangingPunct="1">
              <a:lnSpc>
                <a:spcPct val="80000"/>
              </a:lnSpc>
            </a:pPr>
            <a:r>
              <a:rPr lang="en-US" altLang="en-US" dirty="0" smtClean="0"/>
              <a:t>Periodically cleared to 0 by OS</a:t>
            </a:r>
          </a:p>
          <a:p>
            <a:pPr lvl="1" eaLnBrk="1" hangingPunct="1">
              <a:lnSpc>
                <a:spcPct val="80000"/>
              </a:lnSpc>
            </a:pPr>
            <a:r>
              <a:rPr lang="en-US" altLang="en-US" dirty="0" smtClean="0"/>
              <a:t>A page with reference bit = 0 has not been used recently</a:t>
            </a:r>
          </a:p>
          <a:p>
            <a:pPr lvl="1" eaLnBrk="1" hangingPunct="1">
              <a:lnSpc>
                <a:spcPct val="80000"/>
              </a:lnSpc>
            </a:pPr>
            <a:endParaRPr lang="en-US" altLang="en-US" dirty="0" smtClean="0"/>
          </a:p>
          <a:p>
            <a:pPr eaLnBrk="1" hangingPunct="1">
              <a:lnSpc>
                <a:spcPct val="80000"/>
              </a:lnSpc>
            </a:pPr>
            <a:r>
              <a:rPr lang="en-US" altLang="en-US" dirty="0" smtClean="0"/>
              <a:t>Disk writes take millions of cycles</a:t>
            </a:r>
          </a:p>
          <a:p>
            <a:pPr lvl="1" eaLnBrk="1" hangingPunct="1">
              <a:lnSpc>
                <a:spcPct val="80000"/>
              </a:lnSpc>
            </a:pPr>
            <a:r>
              <a:rPr lang="en-US" altLang="en-US" dirty="0" smtClean="0"/>
              <a:t>Block at once, not individual locations</a:t>
            </a:r>
          </a:p>
          <a:p>
            <a:pPr lvl="1" eaLnBrk="1" hangingPunct="1">
              <a:lnSpc>
                <a:spcPct val="80000"/>
              </a:lnSpc>
            </a:pPr>
            <a:r>
              <a:rPr lang="en-US" altLang="en-US" dirty="0" smtClean="0"/>
              <a:t>Write through is impractical</a:t>
            </a:r>
          </a:p>
          <a:p>
            <a:pPr lvl="1" eaLnBrk="1" hangingPunct="1">
              <a:lnSpc>
                <a:spcPct val="80000"/>
              </a:lnSpc>
            </a:pPr>
            <a:r>
              <a:rPr lang="en-US" altLang="en-US" dirty="0" smtClean="0"/>
              <a:t>Use write-back</a:t>
            </a:r>
          </a:p>
          <a:p>
            <a:pPr lvl="1" eaLnBrk="1" hangingPunct="1">
              <a:lnSpc>
                <a:spcPct val="80000"/>
              </a:lnSpc>
            </a:pPr>
            <a:r>
              <a:rPr lang="en-US" altLang="en-US" dirty="0" smtClean="0"/>
              <a:t>Dirty bit in PTE set when page is written</a:t>
            </a:r>
            <a:endParaRPr lang="en-AU" altLang="en-US" dirty="0" smtClean="0"/>
          </a:p>
        </p:txBody>
      </p:sp>
    </p:spTree>
    <p:extLst>
      <p:ext uri="{BB962C8B-B14F-4D97-AF65-F5344CB8AC3E}">
        <p14:creationId xmlns:p14="http://schemas.microsoft.com/office/powerpoint/2010/main" val="17030961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E6813683-C6E3-4C46-9A5E-0C4FC7E3BBF4}" type="slidenum">
              <a:rPr lang="en-AU" altLang="en-US"/>
              <a:pPr/>
              <a:t>61</a:t>
            </a:fld>
            <a:endParaRPr lang="en-AU" altLang="en-US"/>
          </a:p>
        </p:txBody>
      </p:sp>
      <p:sp>
        <p:nvSpPr>
          <p:cNvPr id="78851" name="Rectangle 4"/>
          <p:cNvSpPr>
            <a:spLocks noGrp="1" noChangeArrowheads="1"/>
          </p:cNvSpPr>
          <p:nvPr>
            <p:ph type="title"/>
          </p:nvPr>
        </p:nvSpPr>
        <p:spPr/>
        <p:txBody>
          <a:bodyPr/>
          <a:lstStyle/>
          <a:p>
            <a:pPr eaLnBrk="1" hangingPunct="1"/>
            <a:r>
              <a:rPr lang="en-US" altLang="en-US" smtClean="0"/>
              <a:t>Fast Translation Using a TLB</a:t>
            </a:r>
            <a:endParaRPr lang="en-AU" altLang="en-US" smtClean="0"/>
          </a:p>
        </p:txBody>
      </p:sp>
      <p:sp>
        <p:nvSpPr>
          <p:cNvPr id="78852" name="Rectangle 5"/>
          <p:cNvSpPr>
            <a:spLocks noGrp="1" noChangeArrowheads="1"/>
          </p:cNvSpPr>
          <p:nvPr>
            <p:ph type="body" idx="1"/>
          </p:nvPr>
        </p:nvSpPr>
        <p:spPr/>
        <p:txBody>
          <a:bodyPr/>
          <a:lstStyle/>
          <a:p>
            <a:pPr eaLnBrk="1" hangingPunct="1"/>
            <a:r>
              <a:rPr lang="en-US" altLang="en-US" sz="2400" dirty="0" smtClean="0"/>
              <a:t>Address translation would appear to require extra memory references</a:t>
            </a:r>
          </a:p>
          <a:p>
            <a:pPr lvl="1" eaLnBrk="1" hangingPunct="1"/>
            <a:r>
              <a:rPr lang="en-US" altLang="en-US" sz="2000" dirty="0" smtClean="0"/>
              <a:t>One to access the PTE</a:t>
            </a:r>
          </a:p>
          <a:p>
            <a:pPr lvl="1" eaLnBrk="1" hangingPunct="1"/>
            <a:r>
              <a:rPr lang="en-US" altLang="en-US" sz="2000" dirty="0" smtClean="0"/>
              <a:t>Then the actual memory access</a:t>
            </a:r>
          </a:p>
          <a:p>
            <a:pPr eaLnBrk="1" hangingPunct="1"/>
            <a:r>
              <a:rPr lang="en-US" altLang="en-US" sz="2400" dirty="0" smtClean="0"/>
              <a:t>But access to page tables has good locality</a:t>
            </a:r>
          </a:p>
          <a:p>
            <a:pPr lvl="1" eaLnBrk="1" hangingPunct="1"/>
            <a:r>
              <a:rPr lang="en-US" altLang="en-US" sz="2000" dirty="0" smtClean="0"/>
              <a:t>So use a fast cache of PTEs within the CPU</a:t>
            </a:r>
          </a:p>
          <a:p>
            <a:pPr lvl="1" eaLnBrk="1" hangingPunct="1"/>
            <a:r>
              <a:rPr lang="en-US" altLang="en-US" sz="2000" dirty="0" smtClean="0"/>
              <a:t>Called a Translation Look-aside Buffer (TLB)</a:t>
            </a:r>
          </a:p>
          <a:p>
            <a:pPr lvl="1" eaLnBrk="1" hangingPunct="1"/>
            <a:r>
              <a:rPr lang="en-US" altLang="en-US" sz="2000" dirty="0" smtClean="0"/>
              <a:t>Typical: 16–512 PTEs, 0.5–1 cycle for hit, 10–100 cycles for miss, 0.01%–1% miss rate</a:t>
            </a:r>
          </a:p>
          <a:p>
            <a:pPr lvl="1" eaLnBrk="1" hangingPunct="1"/>
            <a:r>
              <a:rPr lang="en-US" altLang="en-US" sz="2000" dirty="0" smtClean="0"/>
              <a:t>Misses could be handled by hardware or software</a:t>
            </a:r>
          </a:p>
        </p:txBody>
      </p:sp>
    </p:spTree>
    <p:extLst>
      <p:ext uri="{BB962C8B-B14F-4D97-AF65-F5344CB8AC3E}">
        <p14:creationId xmlns:p14="http://schemas.microsoft.com/office/powerpoint/2010/main" val="259914275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A190ABFE-5FCD-4DC4-A563-DD5F08A95153}" type="slidenum">
              <a:rPr lang="en-AU" altLang="en-US"/>
              <a:pPr/>
              <a:t>62</a:t>
            </a:fld>
            <a:endParaRPr lang="en-AU" altLang="en-US"/>
          </a:p>
        </p:txBody>
      </p:sp>
      <p:pic>
        <p:nvPicPr>
          <p:cNvPr id="79875" name="Picture 5" descr="f05-23-P3744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268413"/>
            <a:ext cx="6535738"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Rectangle 2"/>
          <p:cNvSpPr>
            <a:spLocks noGrp="1" noChangeArrowheads="1"/>
          </p:cNvSpPr>
          <p:nvPr>
            <p:ph type="title"/>
          </p:nvPr>
        </p:nvSpPr>
        <p:spPr/>
        <p:txBody>
          <a:bodyPr/>
          <a:lstStyle/>
          <a:p>
            <a:pPr eaLnBrk="1" hangingPunct="1"/>
            <a:r>
              <a:rPr lang="en-US" altLang="en-US" smtClean="0"/>
              <a:t>Fast Translation Using a TLB</a:t>
            </a:r>
            <a:endParaRPr lang="en-AU" altLang="en-US" smtClean="0"/>
          </a:p>
        </p:txBody>
      </p:sp>
    </p:spTree>
    <p:extLst>
      <p:ext uri="{BB962C8B-B14F-4D97-AF65-F5344CB8AC3E}">
        <p14:creationId xmlns:p14="http://schemas.microsoft.com/office/powerpoint/2010/main" val="7175035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66256FEF-934E-42D3-B583-0EEE89CDA94C}" type="slidenum">
              <a:rPr lang="en-AU" altLang="en-US"/>
              <a:pPr/>
              <a:t>63</a:t>
            </a:fld>
            <a:endParaRPr lang="en-AU" altLang="en-US"/>
          </a:p>
        </p:txBody>
      </p:sp>
      <p:sp>
        <p:nvSpPr>
          <p:cNvPr id="80899" name="Rectangle 4"/>
          <p:cNvSpPr>
            <a:spLocks noGrp="1" noChangeArrowheads="1"/>
          </p:cNvSpPr>
          <p:nvPr>
            <p:ph type="title"/>
          </p:nvPr>
        </p:nvSpPr>
        <p:spPr/>
        <p:txBody>
          <a:bodyPr/>
          <a:lstStyle/>
          <a:p>
            <a:pPr eaLnBrk="1" hangingPunct="1"/>
            <a:r>
              <a:rPr lang="en-US" altLang="en-US" smtClean="0"/>
              <a:t>TLB Misses</a:t>
            </a:r>
            <a:endParaRPr lang="en-AU" altLang="en-US" smtClean="0"/>
          </a:p>
        </p:txBody>
      </p:sp>
      <p:sp>
        <p:nvSpPr>
          <p:cNvPr id="80900" name="Rectangle 5"/>
          <p:cNvSpPr>
            <a:spLocks noGrp="1" noChangeArrowheads="1"/>
          </p:cNvSpPr>
          <p:nvPr>
            <p:ph type="body" idx="1"/>
          </p:nvPr>
        </p:nvSpPr>
        <p:spPr/>
        <p:txBody>
          <a:bodyPr/>
          <a:lstStyle/>
          <a:p>
            <a:pPr eaLnBrk="1" hangingPunct="1">
              <a:lnSpc>
                <a:spcPct val="90000"/>
              </a:lnSpc>
            </a:pPr>
            <a:r>
              <a:rPr lang="en-US" altLang="en-US" dirty="0" smtClean="0"/>
              <a:t>If page is in memory</a:t>
            </a:r>
          </a:p>
          <a:p>
            <a:pPr lvl="1" eaLnBrk="1" hangingPunct="1">
              <a:lnSpc>
                <a:spcPct val="90000"/>
              </a:lnSpc>
            </a:pPr>
            <a:r>
              <a:rPr lang="en-US" altLang="en-US" dirty="0" smtClean="0"/>
              <a:t>Load the PTE from memory and retry</a:t>
            </a:r>
          </a:p>
          <a:p>
            <a:pPr lvl="1" eaLnBrk="1" hangingPunct="1">
              <a:lnSpc>
                <a:spcPct val="90000"/>
              </a:lnSpc>
            </a:pPr>
            <a:r>
              <a:rPr lang="en-US" altLang="en-US" dirty="0" smtClean="0"/>
              <a:t>Could be handled in hardware</a:t>
            </a:r>
          </a:p>
          <a:p>
            <a:pPr lvl="2" eaLnBrk="1" hangingPunct="1">
              <a:lnSpc>
                <a:spcPct val="90000"/>
              </a:lnSpc>
            </a:pPr>
            <a:r>
              <a:rPr lang="en-US" altLang="en-US" dirty="0" smtClean="0"/>
              <a:t>Can get complex for more complicated page table structures</a:t>
            </a:r>
          </a:p>
          <a:p>
            <a:pPr lvl="1" eaLnBrk="1" hangingPunct="1">
              <a:lnSpc>
                <a:spcPct val="90000"/>
              </a:lnSpc>
            </a:pPr>
            <a:r>
              <a:rPr lang="en-US" altLang="en-US" dirty="0" smtClean="0"/>
              <a:t>Or in software</a:t>
            </a:r>
          </a:p>
          <a:p>
            <a:pPr lvl="2" eaLnBrk="1" hangingPunct="1">
              <a:lnSpc>
                <a:spcPct val="90000"/>
              </a:lnSpc>
            </a:pPr>
            <a:r>
              <a:rPr lang="en-US" altLang="en-US" dirty="0" smtClean="0"/>
              <a:t>Raise a special exception, with optimized handler</a:t>
            </a:r>
          </a:p>
          <a:p>
            <a:pPr lvl="2" eaLnBrk="1" hangingPunct="1">
              <a:lnSpc>
                <a:spcPct val="90000"/>
              </a:lnSpc>
            </a:pPr>
            <a:endParaRPr lang="en-US" altLang="en-US" dirty="0" smtClean="0"/>
          </a:p>
          <a:p>
            <a:pPr eaLnBrk="1" hangingPunct="1">
              <a:lnSpc>
                <a:spcPct val="90000"/>
              </a:lnSpc>
            </a:pPr>
            <a:r>
              <a:rPr lang="en-US" altLang="en-US" dirty="0" smtClean="0"/>
              <a:t>If page is not in memory (page fault)</a:t>
            </a:r>
          </a:p>
          <a:p>
            <a:pPr lvl="1" eaLnBrk="1" hangingPunct="1">
              <a:lnSpc>
                <a:spcPct val="90000"/>
              </a:lnSpc>
            </a:pPr>
            <a:r>
              <a:rPr lang="en-US" altLang="en-US" dirty="0" smtClean="0"/>
              <a:t>OS handles fetching the page and updating the page table</a:t>
            </a:r>
          </a:p>
          <a:p>
            <a:pPr lvl="1" eaLnBrk="1" hangingPunct="1">
              <a:lnSpc>
                <a:spcPct val="90000"/>
              </a:lnSpc>
            </a:pPr>
            <a:r>
              <a:rPr lang="en-US" altLang="en-US" dirty="0" smtClean="0"/>
              <a:t>Then restart the faulting instruction</a:t>
            </a:r>
            <a:endParaRPr lang="en-AU" altLang="en-US" dirty="0" smtClean="0"/>
          </a:p>
        </p:txBody>
      </p:sp>
    </p:spTree>
    <p:extLst>
      <p:ext uri="{BB962C8B-B14F-4D97-AF65-F5344CB8AC3E}">
        <p14:creationId xmlns:p14="http://schemas.microsoft.com/office/powerpoint/2010/main" val="23881531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47DBDCE2-4AF5-49A0-B694-16313EE1B3B0}" type="slidenum">
              <a:rPr lang="en-AU" altLang="en-US"/>
              <a:pPr/>
              <a:t>64</a:t>
            </a:fld>
            <a:endParaRPr lang="en-AU" altLang="en-US"/>
          </a:p>
        </p:txBody>
      </p:sp>
      <p:sp>
        <p:nvSpPr>
          <p:cNvPr id="81923" name="Rectangle 2"/>
          <p:cNvSpPr>
            <a:spLocks noGrp="1" noChangeArrowheads="1"/>
          </p:cNvSpPr>
          <p:nvPr>
            <p:ph type="title"/>
          </p:nvPr>
        </p:nvSpPr>
        <p:spPr/>
        <p:txBody>
          <a:bodyPr/>
          <a:lstStyle/>
          <a:p>
            <a:pPr eaLnBrk="1" hangingPunct="1"/>
            <a:r>
              <a:rPr lang="en-AU" altLang="en-US" smtClean="0"/>
              <a:t>TLB Miss Handler</a:t>
            </a:r>
          </a:p>
        </p:txBody>
      </p:sp>
      <p:sp>
        <p:nvSpPr>
          <p:cNvPr id="81924" name="Rectangle 3"/>
          <p:cNvSpPr>
            <a:spLocks noGrp="1" noChangeArrowheads="1"/>
          </p:cNvSpPr>
          <p:nvPr>
            <p:ph type="body" idx="1"/>
          </p:nvPr>
        </p:nvSpPr>
        <p:spPr/>
        <p:txBody>
          <a:bodyPr/>
          <a:lstStyle/>
          <a:p>
            <a:pPr eaLnBrk="1" hangingPunct="1"/>
            <a:r>
              <a:rPr lang="en-AU" altLang="en-US" dirty="0" smtClean="0"/>
              <a:t>TLB miss indicates</a:t>
            </a:r>
          </a:p>
          <a:p>
            <a:pPr lvl="1" eaLnBrk="1" hangingPunct="1"/>
            <a:r>
              <a:rPr lang="en-AU" altLang="en-US" dirty="0" smtClean="0"/>
              <a:t>Page present, but PTE not in TLB</a:t>
            </a:r>
          </a:p>
          <a:p>
            <a:pPr lvl="1" eaLnBrk="1" hangingPunct="1"/>
            <a:r>
              <a:rPr lang="en-AU" altLang="en-US" dirty="0" smtClean="0"/>
              <a:t>Page not </a:t>
            </a:r>
            <a:r>
              <a:rPr lang="en-AU" altLang="en-US" dirty="0" err="1" smtClean="0"/>
              <a:t>preset</a:t>
            </a:r>
            <a:endParaRPr lang="en-AU" altLang="en-US" dirty="0" smtClean="0"/>
          </a:p>
          <a:p>
            <a:pPr lvl="1" eaLnBrk="1" hangingPunct="1"/>
            <a:endParaRPr lang="en-AU" altLang="en-US" dirty="0" smtClean="0"/>
          </a:p>
          <a:p>
            <a:pPr eaLnBrk="1" hangingPunct="1"/>
            <a:r>
              <a:rPr lang="en-AU" altLang="en-US" dirty="0" smtClean="0"/>
              <a:t>Must recognize TLB miss before destination register overwritten</a:t>
            </a:r>
          </a:p>
          <a:p>
            <a:pPr lvl="1" eaLnBrk="1" hangingPunct="1"/>
            <a:r>
              <a:rPr lang="en-AU" altLang="en-US" dirty="0" smtClean="0"/>
              <a:t>Raise exception</a:t>
            </a:r>
          </a:p>
          <a:p>
            <a:pPr lvl="1" eaLnBrk="1" hangingPunct="1"/>
            <a:endParaRPr lang="en-AU" altLang="en-US" dirty="0" smtClean="0"/>
          </a:p>
          <a:p>
            <a:pPr eaLnBrk="1" hangingPunct="1"/>
            <a:r>
              <a:rPr lang="en-AU" altLang="en-US" dirty="0" smtClean="0"/>
              <a:t>Handler copies PTE from memory to TLB</a:t>
            </a:r>
          </a:p>
          <a:p>
            <a:pPr lvl="1" eaLnBrk="1" hangingPunct="1"/>
            <a:r>
              <a:rPr lang="en-AU" altLang="en-US" dirty="0" smtClean="0"/>
              <a:t>Then restarts instruction</a:t>
            </a:r>
          </a:p>
          <a:p>
            <a:pPr lvl="1" eaLnBrk="1" hangingPunct="1"/>
            <a:r>
              <a:rPr lang="en-AU" altLang="en-US" dirty="0" smtClean="0"/>
              <a:t>If page not present, page fault will occur</a:t>
            </a:r>
          </a:p>
        </p:txBody>
      </p:sp>
    </p:spTree>
    <p:extLst>
      <p:ext uri="{BB962C8B-B14F-4D97-AF65-F5344CB8AC3E}">
        <p14:creationId xmlns:p14="http://schemas.microsoft.com/office/powerpoint/2010/main" val="42596173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5F702848-B8A2-4B8C-AB49-121583091996}" type="slidenum">
              <a:rPr lang="en-AU" altLang="en-US"/>
              <a:pPr/>
              <a:t>65</a:t>
            </a:fld>
            <a:endParaRPr lang="en-AU" altLang="en-US"/>
          </a:p>
        </p:txBody>
      </p:sp>
      <p:sp>
        <p:nvSpPr>
          <p:cNvPr id="82947" name="Rectangle 2"/>
          <p:cNvSpPr>
            <a:spLocks noGrp="1" noChangeArrowheads="1"/>
          </p:cNvSpPr>
          <p:nvPr>
            <p:ph type="title"/>
          </p:nvPr>
        </p:nvSpPr>
        <p:spPr/>
        <p:txBody>
          <a:bodyPr/>
          <a:lstStyle/>
          <a:p>
            <a:pPr eaLnBrk="1" hangingPunct="1"/>
            <a:r>
              <a:rPr lang="en-AU" altLang="en-US" smtClean="0"/>
              <a:t>Page Fault Handler</a:t>
            </a:r>
          </a:p>
        </p:txBody>
      </p:sp>
      <p:sp>
        <p:nvSpPr>
          <p:cNvPr id="82948" name="Rectangle 3"/>
          <p:cNvSpPr>
            <a:spLocks noGrp="1" noChangeArrowheads="1"/>
          </p:cNvSpPr>
          <p:nvPr>
            <p:ph type="body" idx="1"/>
          </p:nvPr>
        </p:nvSpPr>
        <p:spPr/>
        <p:txBody>
          <a:bodyPr/>
          <a:lstStyle/>
          <a:p>
            <a:pPr eaLnBrk="1" hangingPunct="1"/>
            <a:r>
              <a:rPr lang="en-AU" altLang="en-US" dirty="0" smtClean="0"/>
              <a:t>Use faulting virtual address to find PTE</a:t>
            </a:r>
          </a:p>
          <a:p>
            <a:pPr eaLnBrk="1" hangingPunct="1"/>
            <a:endParaRPr lang="en-AU" altLang="en-US" dirty="0" smtClean="0"/>
          </a:p>
          <a:p>
            <a:pPr eaLnBrk="1" hangingPunct="1"/>
            <a:r>
              <a:rPr lang="en-AU" altLang="en-US" dirty="0" smtClean="0"/>
              <a:t>Locate page on disk</a:t>
            </a:r>
          </a:p>
          <a:p>
            <a:pPr eaLnBrk="1" hangingPunct="1"/>
            <a:endParaRPr lang="en-AU" altLang="en-US" dirty="0" smtClean="0"/>
          </a:p>
          <a:p>
            <a:pPr eaLnBrk="1" hangingPunct="1"/>
            <a:r>
              <a:rPr lang="en-AU" altLang="en-US" dirty="0" smtClean="0"/>
              <a:t>Choose page to replace</a:t>
            </a:r>
          </a:p>
          <a:p>
            <a:pPr lvl="1" eaLnBrk="1" hangingPunct="1"/>
            <a:r>
              <a:rPr lang="en-AU" altLang="en-US" dirty="0" smtClean="0"/>
              <a:t>If dirty, write to disk first</a:t>
            </a:r>
          </a:p>
          <a:p>
            <a:pPr lvl="1" eaLnBrk="1" hangingPunct="1"/>
            <a:endParaRPr lang="en-AU" altLang="en-US" dirty="0" smtClean="0"/>
          </a:p>
          <a:p>
            <a:pPr eaLnBrk="1" hangingPunct="1"/>
            <a:r>
              <a:rPr lang="en-AU" altLang="en-US" dirty="0" smtClean="0"/>
              <a:t>Read page into memory and update page table</a:t>
            </a:r>
          </a:p>
          <a:p>
            <a:pPr eaLnBrk="1" hangingPunct="1"/>
            <a:endParaRPr lang="en-AU" altLang="en-US" dirty="0" smtClean="0"/>
          </a:p>
          <a:p>
            <a:pPr eaLnBrk="1" hangingPunct="1"/>
            <a:r>
              <a:rPr lang="en-AU" altLang="en-US" dirty="0" smtClean="0"/>
              <a:t>Make process runnable again</a:t>
            </a:r>
          </a:p>
          <a:p>
            <a:pPr lvl="1" eaLnBrk="1" hangingPunct="1"/>
            <a:r>
              <a:rPr lang="en-AU" altLang="en-US" dirty="0" smtClean="0"/>
              <a:t>Restart from faulting instruction</a:t>
            </a:r>
          </a:p>
        </p:txBody>
      </p:sp>
    </p:spTree>
    <p:extLst>
      <p:ext uri="{BB962C8B-B14F-4D97-AF65-F5344CB8AC3E}">
        <p14:creationId xmlns:p14="http://schemas.microsoft.com/office/powerpoint/2010/main" val="156027770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D7813BCB-E514-4B9E-BC79-BF7632353F36}" type="slidenum">
              <a:rPr lang="en-AU" altLang="en-US"/>
              <a:pPr/>
              <a:t>66</a:t>
            </a:fld>
            <a:endParaRPr lang="en-AU" altLang="en-US"/>
          </a:p>
        </p:txBody>
      </p:sp>
      <p:sp>
        <p:nvSpPr>
          <p:cNvPr id="83971" name="Rectangle 2"/>
          <p:cNvSpPr>
            <a:spLocks noGrp="1" noChangeArrowheads="1"/>
          </p:cNvSpPr>
          <p:nvPr>
            <p:ph type="title"/>
          </p:nvPr>
        </p:nvSpPr>
        <p:spPr>
          <a:xfrm>
            <a:off x="457200" y="492126"/>
            <a:ext cx="8259762" cy="762000"/>
          </a:xfrm>
        </p:spPr>
        <p:txBody>
          <a:bodyPr/>
          <a:lstStyle/>
          <a:p>
            <a:pPr eaLnBrk="1" hangingPunct="1"/>
            <a:r>
              <a:rPr lang="en-US" altLang="en-US" dirty="0" smtClean="0"/>
              <a:t>TLB and Cache Interaction</a:t>
            </a:r>
            <a:endParaRPr lang="en-AU" altLang="en-US" dirty="0" smtClean="0"/>
          </a:p>
        </p:txBody>
      </p:sp>
      <p:sp>
        <p:nvSpPr>
          <p:cNvPr id="83972" name="Rectangle 3"/>
          <p:cNvSpPr>
            <a:spLocks noGrp="1" noChangeArrowheads="1"/>
          </p:cNvSpPr>
          <p:nvPr>
            <p:ph type="body" sz="half" idx="2"/>
          </p:nvPr>
        </p:nvSpPr>
        <p:spPr>
          <a:xfrm>
            <a:off x="5328444" y="1371600"/>
            <a:ext cx="3590925" cy="4547853"/>
          </a:xfrm>
        </p:spPr>
        <p:txBody>
          <a:bodyPr/>
          <a:lstStyle/>
          <a:p>
            <a:pPr eaLnBrk="1" hangingPunct="1"/>
            <a:r>
              <a:rPr lang="en-US" altLang="en-US" sz="2400" dirty="0" smtClean="0"/>
              <a:t>If cache tag uses physical address</a:t>
            </a:r>
          </a:p>
          <a:p>
            <a:pPr lvl="1" eaLnBrk="1" hangingPunct="1"/>
            <a:r>
              <a:rPr lang="en-US" altLang="en-US" sz="2000" dirty="0" smtClean="0"/>
              <a:t>Need to translate before cache lookup</a:t>
            </a:r>
          </a:p>
          <a:p>
            <a:pPr eaLnBrk="1" hangingPunct="1"/>
            <a:r>
              <a:rPr lang="en-US" altLang="en-US" sz="2400" dirty="0" smtClean="0"/>
              <a:t>Alternative: use virtual address tag</a:t>
            </a:r>
          </a:p>
          <a:p>
            <a:pPr lvl="1" eaLnBrk="1" hangingPunct="1"/>
            <a:r>
              <a:rPr lang="en-US" altLang="en-US" sz="2000" dirty="0" smtClean="0"/>
              <a:t>Complications due to aliasing</a:t>
            </a:r>
          </a:p>
          <a:p>
            <a:pPr lvl="2" eaLnBrk="1" hangingPunct="1"/>
            <a:r>
              <a:rPr lang="en-US" altLang="en-US" sz="1800" dirty="0" smtClean="0"/>
              <a:t>Different virtual addresses for shared physical address</a:t>
            </a:r>
            <a:endParaRPr lang="en-AU" altLang="en-US" sz="1800" dirty="0" smtClean="0"/>
          </a:p>
        </p:txBody>
      </p:sp>
      <p:pic>
        <p:nvPicPr>
          <p:cNvPr id="83973" name="Picture 5" descr="f05-24-P3744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447800"/>
            <a:ext cx="4495800" cy="461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8301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68AC190C-A7F8-4104-BD92-1256F63987A4}" type="slidenum">
              <a:rPr lang="en-AU" altLang="en-US"/>
              <a:pPr/>
              <a:t>67</a:t>
            </a:fld>
            <a:endParaRPr lang="en-AU" altLang="en-US"/>
          </a:p>
        </p:txBody>
      </p:sp>
      <p:sp>
        <p:nvSpPr>
          <p:cNvPr id="109571" name="Rectangle 5"/>
          <p:cNvSpPr>
            <a:spLocks noGrp="1" noChangeArrowheads="1"/>
          </p:cNvSpPr>
          <p:nvPr>
            <p:ph type="title"/>
          </p:nvPr>
        </p:nvSpPr>
        <p:spPr/>
        <p:txBody>
          <a:bodyPr/>
          <a:lstStyle/>
          <a:p>
            <a:pPr eaLnBrk="1" hangingPunct="1"/>
            <a:r>
              <a:rPr lang="en-US" altLang="en-US" smtClean="0"/>
              <a:t>Concluding Remarks</a:t>
            </a:r>
            <a:endParaRPr lang="en-AU" altLang="en-US" smtClean="0"/>
          </a:p>
        </p:txBody>
      </p:sp>
      <p:sp>
        <p:nvSpPr>
          <p:cNvPr id="109572" name="Rectangle 6"/>
          <p:cNvSpPr>
            <a:spLocks noGrp="1" noChangeArrowheads="1"/>
          </p:cNvSpPr>
          <p:nvPr>
            <p:ph type="body" idx="1"/>
          </p:nvPr>
        </p:nvSpPr>
        <p:spPr/>
        <p:txBody>
          <a:bodyPr/>
          <a:lstStyle/>
          <a:p>
            <a:pPr eaLnBrk="1" hangingPunct="1">
              <a:lnSpc>
                <a:spcPct val="90000"/>
              </a:lnSpc>
            </a:pPr>
            <a:r>
              <a:rPr lang="en-US" altLang="en-US" sz="2400" dirty="0" smtClean="0"/>
              <a:t>Fast memories are small, large memories are slow</a:t>
            </a:r>
          </a:p>
          <a:p>
            <a:pPr lvl="1" eaLnBrk="1" hangingPunct="1">
              <a:lnSpc>
                <a:spcPct val="90000"/>
              </a:lnSpc>
            </a:pPr>
            <a:r>
              <a:rPr lang="en-US" altLang="en-US" sz="2000" dirty="0" smtClean="0"/>
              <a:t>We really want fast, large memories </a:t>
            </a:r>
            <a:r>
              <a:rPr lang="en-US" altLang="en-US" sz="2000" dirty="0" smtClean="0">
                <a:sym typeface="Wingdings" panose="05000000000000000000" pitchFamily="2" charset="2"/>
              </a:rPr>
              <a:t></a:t>
            </a:r>
          </a:p>
          <a:p>
            <a:pPr lvl="1" eaLnBrk="1" hangingPunct="1">
              <a:lnSpc>
                <a:spcPct val="90000"/>
              </a:lnSpc>
            </a:pPr>
            <a:r>
              <a:rPr lang="en-US" altLang="en-US" sz="2000" dirty="0" smtClean="0">
                <a:sym typeface="Wingdings" panose="05000000000000000000" pitchFamily="2" charset="2"/>
              </a:rPr>
              <a:t>Caching gives this illusion </a:t>
            </a:r>
          </a:p>
          <a:p>
            <a:pPr eaLnBrk="1" hangingPunct="1">
              <a:lnSpc>
                <a:spcPct val="90000"/>
              </a:lnSpc>
            </a:pPr>
            <a:r>
              <a:rPr lang="en-US" altLang="en-US" sz="2400" dirty="0" smtClean="0"/>
              <a:t>Principle of locality</a:t>
            </a:r>
          </a:p>
          <a:p>
            <a:pPr lvl="1" eaLnBrk="1" hangingPunct="1">
              <a:lnSpc>
                <a:spcPct val="90000"/>
              </a:lnSpc>
            </a:pPr>
            <a:r>
              <a:rPr lang="en-US" altLang="en-US" sz="2000" dirty="0" smtClean="0"/>
              <a:t>Programs use a small part of their memory space frequently</a:t>
            </a:r>
          </a:p>
          <a:p>
            <a:pPr eaLnBrk="1" hangingPunct="1">
              <a:lnSpc>
                <a:spcPct val="90000"/>
              </a:lnSpc>
            </a:pPr>
            <a:r>
              <a:rPr lang="en-US" altLang="en-US" sz="2400" dirty="0" smtClean="0"/>
              <a:t>Memory hierarchy</a:t>
            </a:r>
          </a:p>
          <a:p>
            <a:pPr lvl="1" eaLnBrk="1" hangingPunct="1">
              <a:lnSpc>
                <a:spcPct val="90000"/>
              </a:lnSpc>
            </a:pPr>
            <a:r>
              <a:rPr lang="en-US" altLang="en-US" sz="2000" dirty="0" smtClean="0"/>
              <a:t>L1 cache </a:t>
            </a:r>
            <a:r>
              <a:rPr lang="en-US" altLang="en-US" sz="2000" dirty="0" smtClean="0">
                <a:sym typeface="Symbol" panose="05050102010706020507" pitchFamily="18" charset="2"/>
              </a:rPr>
              <a:t> L2 cache  …  DRAM memory</a:t>
            </a:r>
            <a:br>
              <a:rPr lang="en-US" altLang="en-US" sz="2000" dirty="0" smtClean="0">
                <a:sym typeface="Symbol" panose="05050102010706020507" pitchFamily="18" charset="2"/>
              </a:rPr>
            </a:br>
            <a:r>
              <a:rPr lang="en-US" altLang="en-US" sz="2000" dirty="0" smtClean="0">
                <a:sym typeface="Symbol" panose="05050102010706020507" pitchFamily="18" charset="2"/>
              </a:rPr>
              <a:t> disk</a:t>
            </a:r>
          </a:p>
          <a:p>
            <a:pPr eaLnBrk="1" hangingPunct="1">
              <a:lnSpc>
                <a:spcPct val="90000"/>
              </a:lnSpc>
            </a:pPr>
            <a:r>
              <a:rPr lang="en-US" altLang="en-US" sz="2400" smtClean="0">
                <a:sym typeface="Symbol" panose="05050102010706020507" pitchFamily="18" charset="2"/>
              </a:rPr>
              <a:t>Memory system design is critical for multiprocessors</a:t>
            </a:r>
            <a:endParaRPr lang="en-US" altLang="en-US" sz="2400" dirty="0" smtClean="0">
              <a:sym typeface="Symbol" panose="05050102010706020507" pitchFamily="18" charset="2"/>
            </a:endParaRPr>
          </a:p>
        </p:txBody>
      </p:sp>
    </p:spTree>
    <p:extLst>
      <p:ext uri="{BB962C8B-B14F-4D97-AF65-F5344CB8AC3E}">
        <p14:creationId xmlns:p14="http://schemas.microsoft.com/office/powerpoint/2010/main" val="2825454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634EAE99-C44E-4539-AE72-CF900F9FA46A}" type="slidenum">
              <a:rPr lang="en-AU" altLang="en-US"/>
              <a:pPr/>
              <a:t>7</a:t>
            </a:fld>
            <a:endParaRPr lang="en-AU" altLang="en-US"/>
          </a:p>
        </p:txBody>
      </p:sp>
      <p:sp>
        <p:nvSpPr>
          <p:cNvPr id="7171" name="Rectangle 5"/>
          <p:cNvSpPr>
            <a:spLocks noGrp="1" noChangeArrowheads="1"/>
          </p:cNvSpPr>
          <p:nvPr>
            <p:ph type="title"/>
          </p:nvPr>
        </p:nvSpPr>
        <p:spPr/>
        <p:txBody>
          <a:bodyPr/>
          <a:lstStyle/>
          <a:p>
            <a:pPr eaLnBrk="1" hangingPunct="1"/>
            <a:r>
              <a:rPr lang="en-US" altLang="en-US" smtClean="0"/>
              <a:t>Memory Technology</a:t>
            </a:r>
            <a:endParaRPr lang="en-AU" altLang="en-US" smtClean="0"/>
          </a:p>
        </p:txBody>
      </p:sp>
      <p:sp>
        <p:nvSpPr>
          <p:cNvPr id="7172" name="Rectangle 6"/>
          <p:cNvSpPr>
            <a:spLocks noGrp="1" noChangeArrowheads="1"/>
          </p:cNvSpPr>
          <p:nvPr>
            <p:ph type="body" idx="1"/>
          </p:nvPr>
        </p:nvSpPr>
        <p:spPr/>
        <p:txBody>
          <a:bodyPr/>
          <a:lstStyle/>
          <a:p>
            <a:pPr eaLnBrk="1" hangingPunct="1"/>
            <a:r>
              <a:rPr lang="en-US" altLang="en-US" dirty="0" smtClean="0"/>
              <a:t>Static RAM (SRAM)</a:t>
            </a:r>
          </a:p>
          <a:p>
            <a:pPr lvl="1" eaLnBrk="1" hangingPunct="1"/>
            <a:r>
              <a:rPr lang="en-US" altLang="en-US" dirty="0" smtClean="0"/>
              <a:t>0.5ns – 2.5ns, $2000 – $5000 per GB</a:t>
            </a:r>
          </a:p>
          <a:p>
            <a:pPr lvl="1" eaLnBrk="1" hangingPunct="1"/>
            <a:endParaRPr lang="en-US" altLang="en-US" dirty="0" smtClean="0"/>
          </a:p>
          <a:p>
            <a:pPr eaLnBrk="1" hangingPunct="1"/>
            <a:r>
              <a:rPr lang="en-US" altLang="en-US" dirty="0" smtClean="0"/>
              <a:t>Dynamic RAM (DRAM)</a:t>
            </a:r>
          </a:p>
          <a:p>
            <a:pPr lvl="1" eaLnBrk="1" hangingPunct="1"/>
            <a:r>
              <a:rPr lang="en-US" altLang="en-US" dirty="0" smtClean="0"/>
              <a:t>50ns – 70ns, $20 – $75 per GB</a:t>
            </a:r>
          </a:p>
          <a:p>
            <a:pPr lvl="1" eaLnBrk="1" hangingPunct="1"/>
            <a:endParaRPr lang="en-US" altLang="en-US" dirty="0" smtClean="0"/>
          </a:p>
          <a:p>
            <a:pPr eaLnBrk="1" hangingPunct="1"/>
            <a:r>
              <a:rPr lang="en-US" altLang="en-US" dirty="0" smtClean="0"/>
              <a:t>Magnetic disk</a:t>
            </a:r>
          </a:p>
          <a:p>
            <a:pPr lvl="1" eaLnBrk="1" hangingPunct="1"/>
            <a:r>
              <a:rPr lang="en-US" altLang="en-US" dirty="0" smtClean="0"/>
              <a:t>5ms – 20ms, $0.20 – $2 per GB</a:t>
            </a:r>
          </a:p>
          <a:p>
            <a:pPr lvl="1" eaLnBrk="1" hangingPunct="1"/>
            <a:endParaRPr lang="en-US" altLang="en-US" dirty="0" smtClean="0"/>
          </a:p>
          <a:p>
            <a:pPr eaLnBrk="1" hangingPunct="1"/>
            <a:r>
              <a:rPr lang="en-US" altLang="en-US" dirty="0" smtClean="0"/>
              <a:t>Ideal memory</a:t>
            </a:r>
          </a:p>
          <a:p>
            <a:pPr lvl="1" eaLnBrk="1" hangingPunct="1"/>
            <a:r>
              <a:rPr lang="en-US" altLang="en-US" dirty="0" smtClean="0"/>
              <a:t>Access time of SRAM</a:t>
            </a:r>
          </a:p>
          <a:p>
            <a:pPr lvl="1" eaLnBrk="1" hangingPunct="1"/>
            <a:r>
              <a:rPr lang="en-US" altLang="en-US" dirty="0" smtClean="0"/>
              <a:t>Capacity and cost/GB of disk</a:t>
            </a:r>
          </a:p>
        </p:txBody>
      </p:sp>
    </p:spTree>
    <p:extLst>
      <p:ext uri="{BB962C8B-B14F-4D97-AF65-F5344CB8AC3E}">
        <p14:creationId xmlns:p14="http://schemas.microsoft.com/office/powerpoint/2010/main" val="942002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Memory Hierarchy</a:t>
            </a:r>
            <a:endParaRPr lang="en-US"/>
          </a:p>
        </p:txBody>
      </p:sp>
      <p:sp>
        <p:nvSpPr>
          <p:cNvPr id="3" name="Content Placeholder 2"/>
          <p:cNvSpPr>
            <a:spLocks noGrp="1"/>
          </p:cNvSpPr>
          <p:nvPr>
            <p:ph idx="1"/>
          </p:nvPr>
        </p:nvSpPr>
        <p:spPr/>
        <p:txBody>
          <a:bodyPr/>
          <a:lstStyle/>
          <a:p>
            <a:r>
              <a:rPr lang="en-US" smtClean="0"/>
              <a:t>Desk metaphor (1 inch/cycle):</a:t>
            </a:r>
          </a:p>
          <a:p>
            <a:pPr lvl="1"/>
            <a:r>
              <a:rPr lang="en-US" smtClean="0"/>
              <a:t>CPU registers:  index card</a:t>
            </a:r>
          </a:p>
          <a:p>
            <a:pPr lvl="1"/>
            <a:r>
              <a:rPr lang="en-US" smtClean="0"/>
              <a:t>L1 cache:  1 page, 1 inch away</a:t>
            </a:r>
          </a:p>
          <a:p>
            <a:pPr lvl="1"/>
            <a:r>
              <a:rPr lang="en-US" smtClean="0"/>
              <a:t>L2 cache:  31 pages, 3 inches away</a:t>
            </a:r>
          </a:p>
          <a:p>
            <a:pPr lvl="1"/>
            <a:r>
              <a:rPr lang="en-US" smtClean="0"/>
              <a:t>L3 cache:  125 </a:t>
            </a:r>
            <a:r>
              <a:rPr lang="en-US" smtClean="0"/>
              <a:t>pages</a:t>
            </a:r>
            <a:r>
              <a:rPr lang="en-US" smtClean="0"/>
              <a:t>, 16 inches away</a:t>
            </a:r>
          </a:p>
          <a:p>
            <a:pPr lvl="1"/>
            <a:r>
              <a:rPr lang="en-US" smtClean="0"/>
              <a:t>Main memory:  200 books, 5 feet away</a:t>
            </a:r>
          </a:p>
          <a:p>
            <a:pPr lvl="1"/>
            <a:r>
              <a:rPr lang="en-US" smtClean="0"/>
              <a:t>Disk:  60,000 books, 950 miles away</a:t>
            </a:r>
          </a:p>
          <a:p>
            <a:pPr lvl="1"/>
            <a:r>
              <a:rPr lang="en-US" smtClean="0"/>
              <a:t>Tertiary storage (tapes):  100 million books, 100 million miles</a:t>
            </a:r>
          </a:p>
        </p:txBody>
      </p:sp>
      <p:sp>
        <p:nvSpPr>
          <p:cNvPr id="4" name="Slide Number Placeholder 3"/>
          <p:cNvSpPr>
            <a:spLocks noGrp="1"/>
          </p:cNvSpPr>
          <p:nvPr>
            <p:ph type="sldNum" sz="quarter" idx="10"/>
          </p:nvPr>
        </p:nvSpPr>
        <p:spPr/>
        <p:txBody>
          <a:bodyPr/>
          <a:lstStyle/>
          <a:p>
            <a:r>
              <a:rPr lang="en-US" altLang="en-US" smtClean="0"/>
              <a:t>CSCE 212 </a:t>
            </a:r>
            <a:fld id="{FF195784-B92F-4450-B323-FDE67F263656}" type="slidenum">
              <a:rPr lang="en-US" altLang="en-US" i="0" smtClean="0">
                <a:solidFill>
                  <a:schemeClr val="tx1"/>
                </a:solidFill>
              </a:rPr>
              <a:pPr/>
              <a:t>8</a:t>
            </a:fld>
            <a:endParaRPr lang="en-US" altLang="en-US" i="0">
              <a:solidFill>
                <a:schemeClr val="tx1"/>
              </a:solidFill>
            </a:endParaRPr>
          </a:p>
        </p:txBody>
      </p:sp>
    </p:spTree>
    <p:extLst>
      <p:ext uri="{BB962C8B-B14F-4D97-AF65-F5344CB8AC3E}">
        <p14:creationId xmlns:p14="http://schemas.microsoft.com/office/powerpoint/2010/main" val="2556027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DRAM Technology</a:t>
            </a:r>
          </a:p>
        </p:txBody>
      </p:sp>
      <p:sp>
        <p:nvSpPr>
          <p:cNvPr id="8195" name="Content Placeholder 2"/>
          <p:cNvSpPr>
            <a:spLocks noGrp="1"/>
          </p:cNvSpPr>
          <p:nvPr>
            <p:ph idx="1"/>
          </p:nvPr>
        </p:nvSpPr>
        <p:spPr>
          <a:xfrm>
            <a:off x="684213" y="1447800"/>
            <a:ext cx="7991475" cy="4789488"/>
          </a:xfrm>
        </p:spPr>
        <p:txBody>
          <a:bodyPr/>
          <a:lstStyle/>
          <a:p>
            <a:r>
              <a:rPr lang="en-US" altLang="en-US" dirty="0" smtClean="0"/>
              <a:t>Data stored as a charge in a capacitor</a:t>
            </a:r>
          </a:p>
          <a:p>
            <a:pPr lvl="1"/>
            <a:r>
              <a:rPr lang="en-US" altLang="en-US" dirty="0" smtClean="0"/>
              <a:t>Single transistor used to access the charge</a:t>
            </a:r>
          </a:p>
          <a:p>
            <a:pPr lvl="1"/>
            <a:r>
              <a:rPr lang="en-US" altLang="en-US" dirty="0" smtClean="0"/>
              <a:t>Must periodically be refreshed</a:t>
            </a:r>
          </a:p>
          <a:p>
            <a:pPr lvl="2"/>
            <a:r>
              <a:rPr lang="en-US" altLang="en-US" dirty="0" smtClean="0"/>
              <a:t>Read contents and write back</a:t>
            </a:r>
          </a:p>
          <a:p>
            <a:pPr lvl="2"/>
            <a:r>
              <a:rPr lang="en-US" altLang="en-US" dirty="0" smtClean="0"/>
              <a:t>Performed on a DRAM “row”</a:t>
            </a:r>
          </a:p>
        </p:txBody>
      </p:sp>
      <p:sp>
        <p:nvSpPr>
          <p:cNvPr id="819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en-US"/>
              <a:t>Chapter 5 — Large and Fast: Exploiting Memory Hierarchy — </a:t>
            </a:r>
            <a:fld id="{DCEEE0D4-F318-4CD3-9C68-739DCC0D7C93}" type="slidenum">
              <a:rPr lang="en-AU" altLang="en-US"/>
              <a:pPr/>
              <a:t>9</a:t>
            </a:fld>
            <a:endParaRPr lang="en-AU" altLang="en-US"/>
          </a:p>
        </p:txBody>
      </p:sp>
      <p:pic>
        <p:nvPicPr>
          <p:cNvPr id="81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681413"/>
            <a:ext cx="6264275" cy="2192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576944"/>
      </p:ext>
    </p:extLst>
  </p:cSld>
  <p:clrMapOvr>
    <a:masterClrMapping/>
  </p:clrMapOvr>
  <p:timing>
    <p:tnLst>
      <p:par>
        <p:cTn id="1" dur="indefinite" restart="never" nodeType="tmRoot"/>
      </p:par>
    </p:tnLst>
  </p:timing>
</p:sld>
</file>

<file path=ppt/theme/theme1.xml><?xml version="1.0" encoding="utf-8"?>
<a:theme xmlns:a="http://schemas.openxmlformats.org/drawingml/2006/main" name="usc">
  <a:themeElements>
    <a:clrScheme name="us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sc">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s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s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s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s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s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s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sc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s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s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s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s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s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usc</Template>
  <TotalTime>27137</TotalTime>
  <Words>4664</Words>
  <Application>Microsoft Office PowerPoint</Application>
  <PresentationFormat>On-screen Show (4:3)</PresentationFormat>
  <Paragraphs>1206</Paragraphs>
  <Slides>67</Slides>
  <Notes>61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67</vt:i4>
      </vt:variant>
    </vt:vector>
  </HeadingPairs>
  <TitlesOfParts>
    <vt:vector size="76" baseType="lpstr">
      <vt:lpstr>Arial Unicode MS</vt:lpstr>
      <vt:lpstr>Arial</vt:lpstr>
      <vt:lpstr>Symbol</vt:lpstr>
      <vt:lpstr>Times New Roman</vt:lpstr>
      <vt:lpstr>Verdana</vt:lpstr>
      <vt:lpstr>Wingdings</vt:lpstr>
      <vt:lpstr>usc</vt:lpstr>
      <vt:lpstr>Chart</vt:lpstr>
      <vt:lpstr>Equation</vt:lpstr>
      <vt:lpstr>Chapter 5</vt:lpstr>
      <vt:lpstr>Grades</vt:lpstr>
      <vt:lpstr>“Final” Grades</vt:lpstr>
      <vt:lpstr>Principle of Locality</vt:lpstr>
      <vt:lpstr>Taking Advantage of Locality</vt:lpstr>
      <vt:lpstr>Memory Hierarchy Levels</vt:lpstr>
      <vt:lpstr>Memory Technology</vt:lpstr>
      <vt:lpstr>Memory Hierarchy</vt:lpstr>
      <vt:lpstr>DRAM Technology</vt:lpstr>
      <vt:lpstr>Advanced DRAM Organization</vt:lpstr>
      <vt:lpstr>DRAM Generations</vt:lpstr>
      <vt:lpstr>DRAM Performance Factors</vt:lpstr>
      <vt:lpstr>Increasing Memory Bandwidth</vt:lpstr>
      <vt:lpstr>Flash Storage</vt:lpstr>
      <vt:lpstr>Flash Types</vt:lpstr>
      <vt:lpstr>Disk Storage</vt:lpstr>
      <vt:lpstr>Disk Sectors and Access</vt:lpstr>
      <vt:lpstr>Disk Access Example</vt:lpstr>
      <vt:lpstr>Example</vt:lpstr>
      <vt:lpstr>Cache Memory</vt:lpstr>
      <vt:lpstr>Direct Mapped Cache</vt:lpstr>
      <vt:lpstr>Tags and Valid Bits</vt:lpstr>
      <vt:lpstr>Cache Example</vt:lpstr>
      <vt:lpstr>Cache Example</vt:lpstr>
      <vt:lpstr>Cache Example</vt:lpstr>
      <vt:lpstr>Cache Example</vt:lpstr>
      <vt:lpstr>Cache Example</vt:lpstr>
      <vt:lpstr>Cache Example</vt:lpstr>
      <vt:lpstr>Address Subdivision</vt:lpstr>
      <vt:lpstr>Example: Larger Block Size</vt:lpstr>
      <vt:lpstr>Block Size Considerations</vt:lpstr>
      <vt:lpstr>Cache Misses</vt:lpstr>
      <vt:lpstr>Write-Through</vt:lpstr>
      <vt:lpstr>Write-Back</vt:lpstr>
      <vt:lpstr>Write Allocation</vt:lpstr>
      <vt:lpstr>Measuring Cache Performance</vt:lpstr>
      <vt:lpstr>Cache Performance Example</vt:lpstr>
      <vt:lpstr>Average Access Time</vt:lpstr>
      <vt:lpstr>Associative Caches</vt:lpstr>
      <vt:lpstr>Associative Cache Example</vt:lpstr>
      <vt:lpstr>Spectrum of Associativity</vt:lpstr>
      <vt:lpstr>Associativity Example</vt:lpstr>
      <vt:lpstr>Associativity Example</vt:lpstr>
      <vt:lpstr>How Much Associativity</vt:lpstr>
      <vt:lpstr>Set Associative Cache Organization</vt:lpstr>
      <vt:lpstr>Replacement Policy</vt:lpstr>
      <vt:lpstr>Write Policy</vt:lpstr>
      <vt:lpstr>Sources of Misses</vt:lpstr>
      <vt:lpstr>Cache Design Trade-offs</vt:lpstr>
      <vt:lpstr>Cache Control</vt:lpstr>
      <vt:lpstr>Block Placement</vt:lpstr>
      <vt:lpstr>Finding a Block</vt:lpstr>
      <vt:lpstr>Replacement</vt:lpstr>
      <vt:lpstr>Virtual Memory</vt:lpstr>
      <vt:lpstr>Address Translation</vt:lpstr>
      <vt:lpstr>Page Fault Penalty</vt:lpstr>
      <vt:lpstr>Page Tables</vt:lpstr>
      <vt:lpstr>Translation Using a Page Table</vt:lpstr>
      <vt:lpstr>Mapping Pages to Storage</vt:lpstr>
      <vt:lpstr>Replacement and Writes</vt:lpstr>
      <vt:lpstr>Fast Translation Using a TLB</vt:lpstr>
      <vt:lpstr>Fast Translation Using a TLB</vt:lpstr>
      <vt:lpstr>TLB Misses</vt:lpstr>
      <vt:lpstr>TLB Miss Handler</vt:lpstr>
      <vt:lpstr>Page Fault Handler</vt:lpstr>
      <vt:lpstr>TLB and Cache Interaction</vt:lpstr>
      <vt:lpstr>Concluding Remarks</vt:lpstr>
    </vt:vector>
  </TitlesOfParts>
  <Company>Department of Computer Science and Engineering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612:  VLSI System Design</dc:title>
  <dc:creator>Jason D. Bakos</dc:creator>
  <cp:lastModifiedBy>Jason D. Bakos</cp:lastModifiedBy>
  <cp:revision>222</cp:revision>
  <dcterms:created xsi:type="dcterms:W3CDTF">2005-09-22T21:21:18Z</dcterms:created>
  <dcterms:modified xsi:type="dcterms:W3CDTF">2014-11-25T14:52:09Z</dcterms:modified>
</cp:coreProperties>
</file>