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3"/>
  </p:notesMasterIdLst>
  <p:handoutMasterIdLst>
    <p:handoutMasterId r:id="rId1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8" r:id="rId32"/>
    <p:sldId id="286" r:id="rId33"/>
    <p:sldId id="287" r:id="rId34"/>
    <p:sldId id="289" r:id="rId35"/>
    <p:sldId id="290" r:id="rId36"/>
    <p:sldId id="291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317" r:id="rId51"/>
    <p:sldId id="318" r:id="rId52"/>
    <p:sldId id="319" r:id="rId53"/>
    <p:sldId id="320" r:id="rId54"/>
    <p:sldId id="321" r:id="rId55"/>
    <p:sldId id="292" r:id="rId56"/>
    <p:sldId id="293" r:id="rId57"/>
    <p:sldId id="294" r:id="rId58"/>
    <p:sldId id="295" r:id="rId59"/>
    <p:sldId id="322" r:id="rId60"/>
    <p:sldId id="323" r:id="rId61"/>
    <p:sldId id="324" r:id="rId62"/>
    <p:sldId id="325" r:id="rId63"/>
    <p:sldId id="326" r:id="rId64"/>
    <p:sldId id="327" r:id="rId65"/>
    <p:sldId id="328" r:id="rId66"/>
    <p:sldId id="329" r:id="rId67"/>
    <p:sldId id="296" r:id="rId68"/>
    <p:sldId id="398" r:id="rId69"/>
    <p:sldId id="399" r:id="rId70"/>
    <p:sldId id="400" r:id="rId71"/>
    <p:sldId id="331" r:id="rId72"/>
    <p:sldId id="332" r:id="rId73"/>
    <p:sldId id="393" r:id="rId74"/>
    <p:sldId id="397" r:id="rId75"/>
    <p:sldId id="297" r:id="rId76"/>
    <p:sldId id="298" r:id="rId77"/>
    <p:sldId id="299" r:id="rId78"/>
    <p:sldId id="300" r:id="rId79"/>
    <p:sldId id="301" r:id="rId80"/>
    <p:sldId id="302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5" r:id="rId89"/>
    <p:sldId id="346" r:id="rId90"/>
    <p:sldId id="347" r:id="rId91"/>
    <p:sldId id="348" r:id="rId92"/>
    <p:sldId id="361" r:id="rId93"/>
    <p:sldId id="362" r:id="rId94"/>
    <p:sldId id="363" r:id="rId95"/>
    <p:sldId id="364" r:id="rId96"/>
    <p:sldId id="365" r:id="rId97"/>
    <p:sldId id="366" r:id="rId98"/>
    <p:sldId id="367" r:id="rId99"/>
    <p:sldId id="368" r:id="rId100"/>
    <p:sldId id="369" r:id="rId101"/>
    <p:sldId id="370" r:id="rId102"/>
    <p:sldId id="371" r:id="rId103"/>
    <p:sldId id="372" r:id="rId104"/>
    <p:sldId id="373" r:id="rId105"/>
    <p:sldId id="374" r:id="rId106"/>
    <p:sldId id="375" r:id="rId107"/>
    <p:sldId id="376" r:id="rId108"/>
    <p:sldId id="377" r:id="rId109"/>
    <p:sldId id="378" r:id="rId110"/>
    <p:sldId id="379" r:id="rId111"/>
    <p:sldId id="380" r:id="rId112"/>
    <p:sldId id="381" r:id="rId113"/>
    <p:sldId id="382" r:id="rId114"/>
    <p:sldId id="384" r:id="rId115"/>
    <p:sldId id="386" r:id="rId116"/>
    <p:sldId id="387" r:id="rId117"/>
    <p:sldId id="388" r:id="rId118"/>
    <p:sldId id="389" r:id="rId119"/>
    <p:sldId id="390" r:id="rId120"/>
    <p:sldId id="391" r:id="rId121"/>
    <p:sldId id="392" r:id="rId1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841" autoAdjust="0"/>
    <p:restoredTop sz="94660"/>
  </p:normalViewPr>
  <p:slideViewPr>
    <p:cSldViewPr>
      <p:cViewPr varScale="1">
        <p:scale>
          <a:sx n="119" d="100"/>
          <a:sy n="119" d="100"/>
        </p:scale>
        <p:origin x="133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-93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notesMaster" Target="notesMasters/notesMaster1.xml"/><Relationship Id="rId128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handoutMaster" Target="handoutMasters/handout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99E3FA9-7889-4F1E-9F41-46D9379D63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8558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C6081D-1F47-43A1-8E84-7B7DADF9D0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95501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3521CC-8015-4154-BCD8-635F0A338E77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443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443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602478-0086-431F-B95B-07E104CF3D58}" type="slidenum">
              <a:rPr lang="en-AU" altLang="en-US" sz="1300">
                <a:latin typeface="Times New Roman" panose="02020603050405020304" pitchFamily="18" charset="0"/>
              </a:rPr>
              <a:pPr/>
              <a:t>1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44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55043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E3D75D-47E4-449F-8D7E-2D5A843FF1F6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536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417974-A43A-4297-AC69-C6620A7E046F}" type="slidenum">
              <a:rPr lang="en-AU" altLang="en-US" sz="1300">
                <a:latin typeface="Times New Roman" panose="02020603050405020304" pitchFamily="18" charset="0"/>
              </a:rPr>
              <a:pPr/>
              <a:t>10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536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44629436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2CDDD1-6199-434F-A1A8-A6ABE2D7AE56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601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601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723EDC8-028B-45E2-992D-59FE7E5CB727}" type="slidenum">
              <a:rPr lang="en-AU" altLang="en-US" sz="1300">
                <a:latin typeface="Times New Roman" panose="02020603050405020304" pitchFamily="18" charset="0"/>
              </a:rPr>
              <a:pPr/>
              <a:t>100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2601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1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01753994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937E3B0-BEEC-47B8-802D-ECFACF00E4A0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611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611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258CC8-9E3A-4268-96A0-5908AEA0D646}" type="slidenum">
              <a:rPr lang="en-AU" altLang="en-US" sz="1300">
                <a:latin typeface="Times New Roman" panose="02020603050405020304" pitchFamily="18" charset="0"/>
              </a:rPr>
              <a:pPr/>
              <a:t>101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2611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43438924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A086F24-395F-489A-97F0-0BD8537B6510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621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621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E93ED6-10F4-4400-A941-0C41EEF44B6B}" type="slidenum">
              <a:rPr lang="en-AU" altLang="en-US" sz="1300">
                <a:latin typeface="Times New Roman" panose="02020603050405020304" pitchFamily="18" charset="0"/>
              </a:rPr>
              <a:pPr/>
              <a:t>102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262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23809055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FB60793-9F25-462C-A507-D39931448B69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631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631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0CB2CEF-965A-4303-A441-0A0492796287}" type="slidenum">
              <a:rPr lang="en-AU" altLang="en-US" sz="1300">
                <a:latin typeface="Times New Roman" panose="02020603050405020304" pitchFamily="18" charset="0"/>
              </a:rPr>
              <a:pPr/>
              <a:t>103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2631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65031995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C146A09-E9AC-42E5-A36C-85F6DFFFF2B0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641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641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F6D2CE-2932-4505-9BBD-38B4844B246B}" type="slidenum">
              <a:rPr lang="en-AU" altLang="en-US" sz="1300">
                <a:latin typeface="Times New Roman" panose="02020603050405020304" pitchFamily="18" charset="0"/>
              </a:rPr>
              <a:pPr/>
              <a:t>104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2641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71664989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F6C4CC7-3B7C-49AE-9A89-E7BBA98E83C5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652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652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E8F7D9-0F76-4058-BA80-F31C83F19F03}" type="slidenum">
              <a:rPr lang="en-AU" altLang="en-US" sz="1300">
                <a:latin typeface="Times New Roman" panose="02020603050405020304" pitchFamily="18" charset="0"/>
              </a:rPr>
              <a:pPr/>
              <a:t>105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2652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15006726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D6FACC-0426-4457-B2AF-9FB2A5F61304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662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662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290D915-4ED7-4BA6-AE0E-5B20BC010D82}" type="slidenum">
              <a:rPr lang="en-AU" altLang="en-US" sz="1300">
                <a:latin typeface="Times New Roman" panose="02020603050405020304" pitchFamily="18" charset="0"/>
              </a:rPr>
              <a:pPr/>
              <a:t>106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266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32343190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741BC4-CD10-418B-8E65-E4FDFB4A34ED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672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672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13EB455-7520-407C-ADD7-B9E86B7ED54B}" type="slidenum">
              <a:rPr lang="en-AU" altLang="en-US" sz="1300">
                <a:latin typeface="Times New Roman" panose="02020603050405020304" pitchFamily="18" charset="0"/>
              </a:rPr>
              <a:pPr/>
              <a:t>107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267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13739885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C3D05B6-FD40-4CB5-80BF-9118CFABE20E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682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682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CE097F2-AD14-4283-ADDE-6705B311F8DB}" type="slidenum">
              <a:rPr lang="en-AU" altLang="en-US" sz="1300">
                <a:latin typeface="Times New Roman" panose="02020603050405020304" pitchFamily="18" charset="0"/>
              </a:rPr>
              <a:pPr/>
              <a:t>108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268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00069606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D4E9B5F-D4A2-484B-BF84-EB96E88759EF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693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693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E99E568-DA53-483C-9476-614A5114E63B}" type="slidenum">
              <a:rPr lang="en-AU" altLang="en-US" sz="1300">
                <a:latin typeface="Times New Roman" panose="02020603050405020304" pitchFamily="18" charset="0"/>
              </a:rPr>
              <a:pPr/>
              <a:t>109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269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94100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EBFC5E1-7090-43E5-84A9-42B520CEB642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4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54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6BB88E-55C9-44DD-8156-D112D0348EB5}" type="slidenum">
              <a:rPr lang="en-AU" altLang="en-US" sz="1300">
                <a:latin typeface="Times New Roman" panose="02020603050405020304" pitchFamily="18" charset="0"/>
              </a:rPr>
              <a:pPr/>
              <a:t>11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54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86687569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B6CB45-4F21-46C7-836C-AE78A6430CA4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703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703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F4CBFC5-CD3F-4A72-A7C5-0C75AEB0DE05}" type="slidenum">
              <a:rPr lang="en-AU" altLang="en-US" sz="1300">
                <a:latin typeface="Times New Roman" panose="02020603050405020304" pitchFamily="18" charset="0"/>
              </a:rPr>
              <a:pPr/>
              <a:t>110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270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83809989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850AFB-93F1-447A-9F95-430CCDAAF90A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713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713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C0DE285-2FC5-462E-BD4A-ED57612F8503}" type="slidenum">
              <a:rPr lang="en-AU" altLang="en-US" sz="1300">
                <a:latin typeface="Times New Roman" panose="02020603050405020304" pitchFamily="18" charset="0"/>
              </a:rPr>
              <a:pPr/>
              <a:t>111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2713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27964205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FBA0FCD-A69E-4890-AC6E-2633D0A013AA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723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723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93A7CF7-B4B8-4B99-881C-37DB1CD1CB88}" type="slidenum">
              <a:rPr lang="en-AU" altLang="en-US" sz="1300">
                <a:latin typeface="Times New Roman" panose="02020603050405020304" pitchFamily="18" charset="0"/>
              </a:rPr>
              <a:pPr/>
              <a:t>112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272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43190670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766EA8B-C4BA-42EF-A2C1-DBF77C2F6523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73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73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013A33C-2087-48F0-B30B-1BADE8263F71}" type="slidenum">
              <a:rPr lang="en-AU" altLang="en-US" sz="1300">
                <a:latin typeface="Times New Roman" panose="02020603050405020304" pitchFamily="18" charset="0"/>
              </a:rPr>
              <a:pPr/>
              <a:t>119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273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61098789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DEB0C1-10BA-497B-A331-571909B916DE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744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744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A94BB7-C5A0-4D87-91F6-28B712CD2D0E}" type="slidenum">
              <a:rPr lang="en-AU" altLang="en-US" sz="1300">
                <a:latin typeface="Times New Roman" panose="02020603050405020304" pitchFamily="18" charset="0"/>
              </a:rPr>
              <a:pPr/>
              <a:t>120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274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99534013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62C61A-4C7E-44C3-B453-36F9637D6936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754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754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F5DC84-C42D-44D4-8665-26928141A491}" type="slidenum">
              <a:rPr lang="en-AU" altLang="en-US" sz="1300">
                <a:latin typeface="Times New Roman" panose="02020603050405020304" pitchFamily="18" charset="0"/>
              </a:rPr>
              <a:pPr/>
              <a:t>121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275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04188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9BF105-4DE4-42EA-954D-FB64815BA38F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565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556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ABAC0B-3D15-428E-AEB8-B644B425C43B}" type="slidenum">
              <a:rPr lang="en-AU" altLang="en-US" sz="1300">
                <a:latin typeface="Times New Roman" panose="02020603050405020304" pitchFamily="18" charset="0"/>
              </a:rPr>
              <a:pPr/>
              <a:t>12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556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167483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D5C438-C607-493D-BA6E-6EC10917FEB4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66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566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3198FD-0B61-4A9D-8BCA-D1802CC99EB7}" type="slidenum">
              <a:rPr lang="en-AU" altLang="en-US" sz="1300">
                <a:latin typeface="Times New Roman" panose="02020603050405020304" pitchFamily="18" charset="0"/>
              </a:rPr>
              <a:pPr/>
              <a:t>13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566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88391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FED9F2-0DFE-4A34-AC4B-A203E6FA0514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77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577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5F7E0F-F338-4F0B-B782-D52E68CA3037}" type="slidenum">
              <a:rPr lang="en-AU" altLang="en-US" sz="1300">
                <a:latin typeface="Times New Roman" panose="02020603050405020304" pitchFamily="18" charset="0"/>
              </a:rPr>
              <a:pPr/>
              <a:t>14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577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435865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AF84535-9A31-4F22-B400-F1072E2A6BB6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87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587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58332E-F2D3-4370-86F6-2FFF7F6936DF}" type="slidenum">
              <a:rPr lang="en-AU" altLang="en-US" sz="1300">
                <a:latin typeface="Times New Roman" panose="02020603050405020304" pitchFamily="18" charset="0"/>
              </a:rPr>
              <a:pPr/>
              <a:t>15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587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474088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09BA46-9C82-4C47-BBE1-79A9140AC591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97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597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B49CB76-CEDC-4B3F-8CDC-0D2176A6FBEC}" type="slidenum">
              <a:rPr lang="en-AU" altLang="en-US" sz="1300">
                <a:latin typeface="Times New Roman" panose="02020603050405020304" pitchFamily="18" charset="0"/>
              </a:rPr>
              <a:pPr/>
              <a:t>16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597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921269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AD3F8AC-AB98-4E29-AEBA-C1479CB3A107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607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607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90B8A3-8441-41CB-8EB3-C089E0E28023}" type="slidenum">
              <a:rPr lang="en-AU" altLang="en-US" sz="1300">
                <a:latin typeface="Times New Roman" panose="02020603050405020304" pitchFamily="18" charset="0"/>
              </a:rPr>
              <a:pPr/>
              <a:t>17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607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58375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273AD8E-5B58-4414-92A2-80CB4D89A98B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617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617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586E5C-BA1F-4AC4-9465-17768C956C86}" type="slidenum">
              <a:rPr lang="en-AU" altLang="en-US" sz="1300">
                <a:latin typeface="Times New Roman" panose="02020603050405020304" pitchFamily="18" charset="0"/>
              </a:rPr>
              <a:pPr/>
              <a:t>18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617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671905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3DDF585-210D-4BF8-BC4D-46FA41B7B17C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628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628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2B157C7-A12D-4CD7-9CF7-04A30CD490AB}" type="slidenum">
              <a:rPr lang="en-AU" altLang="en-US" sz="1300">
                <a:latin typeface="Times New Roman" panose="02020603050405020304" pitchFamily="18" charset="0"/>
              </a:rPr>
              <a:pPr/>
              <a:t>19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628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91950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8EE077-6BF9-4E8F-A210-EA9E5925F498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45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45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DF4E79-E50F-48A5-A65F-82E2504B51CD}" type="slidenum">
              <a:rPr lang="en-AU" altLang="en-US" sz="1300">
                <a:latin typeface="Times New Roman" panose="02020603050405020304" pitchFamily="18" charset="0"/>
              </a:rPr>
              <a:pPr/>
              <a:t>2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45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011123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0B87A4-FD53-4709-8854-84D3C0268AE5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638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638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786724-E227-4CF3-B331-D3558DF14519}" type="slidenum">
              <a:rPr lang="en-AU" altLang="en-US" sz="1300">
                <a:latin typeface="Times New Roman" panose="02020603050405020304" pitchFamily="18" charset="0"/>
              </a:rPr>
              <a:pPr/>
              <a:t>20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638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575998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C48BF5-1CF1-4E8C-A634-CB6C4BE19D9B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648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648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7D3AC7E-5738-41B5-A04B-371D2EDD2FBD}" type="slidenum">
              <a:rPr lang="en-AU" altLang="en-US" sz="1300">
                <a:latin typeface="Times New Roman" panose="02020603050405020304" pitchFamily="18" charset="0"/>
              </a:rPr>
              <a:pPr/>
              <a:t>21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648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485402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F5F215-8DAD-4655-B1EA-10FBDBD2C379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658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658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DA05CBB-DA26-4853-AB0A-8C6FC5D5B170}" type="slidenum">
              <a:rPr lang="en-AU" altLang="en-US" sz="1300">
                <a:latin typeface="Times New Roman" panose="02020603050405020304" pitchFamily="18" charset="0"/>
              </a:rPr>
              <a:pPr/>
              <a:t>22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658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728714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675FA9-AE8B-438B-B964-ED31BCB7666E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669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669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B2D8925-AF4E-4A24-B87B-94F50B600B59}" type="slidenum">
              <a:rPr lang="en-AU" altLang="en-US" sz="1300">
                <a:latin typeface="Times New Roman" panose="02020603050405020304" pitchFamily="18" charset="0"/>
              </a:rPr>
              <a:pPr/>
              <a:t>23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669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590195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C4260E-22F5-4F57-9889-B083DB4AF65D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679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679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F062442-F6AA-40AE-9788-9EF82A3BBA38}" type="slidenum">
              <a:rPr lang="en-AU" altLang="en-US" sz="1300">
                <a:latin typeface="Times New Roman" panose="02020603050405020304" pitchFamily="18" charset="0"/>
              </a:rPr>
              <a:pPr/>
              <a:t>24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679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84465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B11F90-74A9-4C67-BB3B-0D7543D47118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689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689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88A6DE2-1F76-445A-A7B7-6194147782A7}" type="slidenum">
              <a:rPr lang="en-AU" altLang="en-US" sz="1300">
                <a:latin typeface="Times New Roman" panose="02020603050405020304" pitchFamily="18" charset="0"/>
              </a:rPr>
              <a:pPr/>
              <a:t>25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689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482691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2A390D4-EA37-4D1C-B671-4A6B20AEA0E3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69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699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AE9C63D-04A2-4F88-B633-15E563BCA44E}" type="slidenum">
              <a:rPr lang="en-AU" altLang="en-US" sz="1300">
                <a:latin typeface="Times New Roman" panose="02020603050405020304" pitchFamily="18" charset="0"/>
              </a:rPr>
              <a:pPr/>
              <a:t>26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69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681168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FF67DB-E953-4845-9BBD-EC42C792957F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10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710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7F47705-8784-4597-88FC-12843D6A173C}" type="slidenum">
              <a:rPr lang="en-AU" altLang="en-US" sz="1300">
                <a:latin typeface="Times New Roman" panose="02020603050405020304" pitchFamily="18" charset="0"/>
              </a:rPr>
              <a:pPr/>
              <a:t>27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710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557689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A58B57-9745-44E8-973F-2C7A4FF64351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20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720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730A26D-FB24-4992-9B05-45B16CD43BC7}" type="slidenum">
              <a:rPr lang="en-AU" altLang="en-US" sz="1300">
                <a:latin typeface="Times New Roman" panose="02020603050405020304" pitchFamily="18" charset="0"/>
              </a:rPr>
              <a:pPr/>
              <a:t>28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720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37131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EDE23E2-2D96-4C37-8AF7-262B46DDFADD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30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730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284824-BEA6-460F-A2CC-12FB09368365}" type="slidenum">
              <a:rPr lang="en-AU" altLang="en-US" sz="1300">
                <a:latin typeface="Times New Roman" panose="02020603050405020304" pitchFamily="18" charset="0"/>
              </a:rPr>
              <a:pPr/>
              <a:t>29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730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36840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E6CB0DC-6C60-41B9-9BF8-8B82BEE01D77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464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464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292907-C0A5-460E-9B6E-B7FD0BCE9E45}" type="slidenum">
              <a:rPr lang="en-AU" altLang="en-US" sz="1300">
                <a:latin typeface="Times New Roman" panose="02020603050405020304" pitchFamily="18" charset="0"/>
              </a:rPr>
              <a:pPr/>
              <a:t>3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46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206769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D636894-45DC-4A40-AF4E-22A449311CFF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0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740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2F515B5-DE5E-47FB-88A1-2DEE74DD3C58}" type="slidenum">
              <a:rPr lang="en-AU" altLang="en-US" sz="1300">
                <a:latin typeface="Times New Roman" panose="02020603050405020304" pitchFamily="18" charset="0"/>
              </a:rPr>
              <a:pPr/>
              <a:t>30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740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726157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2D5F007-CAE0-4B05-9027-A6BC165D45F8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71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771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3473348-5849-48C4-9397-C4DB7FA62031}" type="slidenum">
              <a:rPr lang="en-AU" altLang="en-US" sz="1300">
                <a:latin typeface="Times New Roman" panose="02020603050405020304" pitchFamily="18" charset="0"/>
              </a:rPr>
              <a:pPr/>
              <a:t>31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771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35025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927A0F9-1923-4C89-8871-C403DBB0E284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51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751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0DF0F42-38F6-40FD-AD32-3A01C5E1694B}" type="slidenum">
              <a:rPr lang="en-AU" altLang="en-US" sz="1300">
                <a:latin typeface="Times New Roman" panose="02020603050405020304" pitchFamily="18" charset="0"/>
              </a:rPr>
              <a:pPr/>
              <a:t>32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751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281388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11E77EE-819A-4F2C-9F07-1DF3793F350E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61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761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C7AAE21-9C59-4D59-8E0B-6B89B23C34C7}" type="slidenum">
              <a:rPr lang="en-AU" altLang="en-US" sz="1300">
                <a:latin typeface="Times New Roman" panose="02020603050405020304" pitchFamily="18" charset="0"/>
              </a:rPr>
              <a:pPr/>
              <a:t>33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761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819090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DBBA0DA-0719-4DAB-B164-DF3BF0A1BCDE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81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781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A769B7-DDBB-47DD-AFE9-31EF8DA7AC98}" type="slidenum">
              <a:rPr lang="en-AU" altLang="en-US" sz="1300">
                <a:latin typeface="Times New Roman" panose="02020603050405020304" pitchFamily="18" charset="0"/>
              </a:rPr>
              <a:pPr/>
              <a:t>34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781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709290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33D8F1-2BC7-4299-944A-1E8996FDB653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92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792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E7B41F2-8C1A-413F-94BA-CDF05D3B8436}" type="slidenum">
              <a:rPr lang="en-AU" altLang="en-US" sz="1300">
                <a:latin typeface="Times New Roman" panose="02020603050405020304" pitchFamily="18" charset="0"/>
              </a:rPr>
              <a:pPr/>
              <a:t>35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792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878073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EC8C05-CF89-4099-9029-63A606681D25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802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802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DC5CF8-1E30-4A08-8556-A8902CD9CD13}" type="slidenum">
              <a:rPr lang="en-AU" altLang="en-US" sz="1300">
                <a:latin typeface="Times New Roman" panose="02020603050405020304" pitchFamily="18" charset="0"/>
              </a:rPr>
              <a:pPr/>
              <a:t>36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802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57278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120773-448C-456E-A480-A66EEF8120E1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935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935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7F46A0D-DB56-4F62-969D-8397608995B2}" type="slidenum">
              <a:rPr lang="en-AU" altLang="en-US" sz="1300">
                <a:latin typeface="Times New Roman" panose="02020603050405020304" pitchFamily="18" charset="0"/>
              </a:rPr>
              <a:pPr/>
              <a:t>37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935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74762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3D0CB4-C2AF-4B0E-8CD8-1C222C0797B8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945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945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C0FB7B5-80DD-412D-8F80-3B0E62AF27AA}" type="slidenum">
              <a:rPr lang="en-AU" altLang="en-US" sz="1300">
                <a:latin typeface="Times New Roman" panose="02020603050405020304" pitchFamily="18" charset="0"/>
              </a:rPr>
              <a:pPr/>
              <a:t>38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945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34619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D265A8-A243-4892-97F8-EFD35EFD6CD7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955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955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C063F0A-9084-4896-A3DB-63BCFCF24D52}" type="slidenum">
              <a:rPr lang="en-AU" altLang="en-US" sz="1300">
                <a:latin typeface="Times New Roman" panose="02020603050405020304" pitchFamily="18" charset="0"/>
              </a:rPr>
              <a:pPr/>
              <a:t>39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955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07704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7B54BF5-F279-43FA-AEDB-C743FF24178D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474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474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BF483DA-6226-42D2-BB81-075A4694E72E}" type="slidenum">
              <a:rPr lang="en-AU" altLang="en-US" sz="1300">
                <a:latin typeface="Times New Roman" panose="02020603050405020304" pitchFamily="18" charset="0"/>
              </a:rPr>
              <a:pPr/>
              <a:t>4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47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2531376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A54C14-E929-47E7-A3FB-77D268530F9B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966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966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13389E-A7E3-474B-8FF2-D3C6694E58A8}" type="slidenum">
              <a:rPr lang="en-AU" altLang="en-US" sz="1300">
                <a:latin typeface="Times New Roman" panose="02020603050405020304" pitchFamily="18" charset="0"/>
              </a:rPr>
              <a:pPr/>
              <a:t>40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966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056784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5A83F5-C5C1-4833-B6DA-7F2AB4E06FD5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976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976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3A558B-B645-461A-9924-248DFDF2FAC4}" type="slidenum">
              <a:rPr lang="en-AU" altLang="en-US" sz="1300">
                <a:latin typeface="Times New Roman" panose="02020603050405020304" pitchFamily="18" charset="0"/>
              </a:rPr>
              <a:pPr/>
              <a:t>41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976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7480604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DAF0C30-004A-4FD3-A3B9-3EB13D05451A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986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986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C04BDC-F611-45D8-A2C6-694BA9D55CF8}" type="slidenum">
              <a:rPr lang="en-AU" altLang="en-US" sz="1300">
                <a:latin typeface="Times New Roman" panose="02020603050405020304" pitchFamily="18" charset="0"/>
              </a:rPr>
              <a:pPr/>
              <a:t>42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986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564671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2F1D72B-5898-4BC9-AF83-37D3FC6048CF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996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996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12F7B3-285A-44E5-9485-E2C57A3C61C2}" type="slidenum">
              <a:rPr lang="en-AU" altLang="en-US" sz="1300">
                <a:latin typeface="Times New Roman" panose="02020603050405020304" pitchFamily="18" charset="0"/>
              </a:rPr>
              <a:pPr/>
              <a:t>43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996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149782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0111A99-BE8B-485B-82E9-38DF8693945F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007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007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D942BBE-0660-4EED-ABA3-6F32A4D3C84F}" type="slidenum">
              <a:rPr lang="en-AU" altLang="en-US" sz="1300">
                <a:latin typeface="Times New Roman" panose="02020603050405020304" pitchFamily="18" charset="0"/>
              </a:rPr>
              <a:pPr/>
              <a:t>44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2007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0390560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A34E55-005D-4BC5-8093-AEA445D6085D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017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017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3D1DBB-ADA5-41D2-95E4-C9CC6A150BDD}" type="slidenum">
              <a:rPr lang="en-AU" altLang="en-US" sz="1300">
                <a:latin typeface="Times New Roman" panose="02020603050405020304" pitchFamily="18" charset="0"/>
              </a:rPr>
              <a:pPr/>
              <a:t>45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2017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7270265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A1143F-B411-4652-A51E-BCA42FBFC77A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027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027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A4B2B9-1177-4416-8C75-425891DD0B28}" type="slidenum">
              <a:rPr lang="en-AU" altLang="en-US" sz="1300">
                <a:latin typeface="Times New Roman" panose="02020603050405020304" pitchFamily="18" charset="0"/>
              </a:rPr>
              <a:pPr/>
              <a:t>46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2027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1444696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33A69A8-E700-4D3C-9111-7CF9DC9FAD58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037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037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31EB9C4-900A-4AC0-B6DE-58614F61A017}" type="slidenum">
              <a:rPr lang="en-AU" altLang="en-US" sz="1300">
                <a:latin typeface="Times New Roman" panose="02020603050405020304" pitchFamily="18" charset="0"/>
              </a:rPr>
              <a:pPr/>
              <a:t>47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2037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9376935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51D919-9D38-4135-8CCA-EE47F89FAF6B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048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048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A1196E-4AC4-4B4E-8191-E1151A779DDC}" type="slidenum">
              <a:rPr lang="en-AU" altLang="en-US" sz="1300">
                <a:latin typeface="Times New Roman" panose="02020603050405020304" pitchFamily="18" charset="0"/>
              </a:rPr>
              <a:pPr/>
              <a:t>48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2048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2970098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32BBA76-22E1-4573-84EC-3DAEC076617C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058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058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D9E630A-7AE7-4E02-8FA0-4B3520B5C1C3}" type="slidenum">
              <a:rPr lang="en-AU" altLang="en-US" sz="1300">
                <a:latin typeface="Times New Roman" panose="02020603050405020304" pitchFamily="18" charset="0"/>
              </a:rPr>
              <a:pPr/>
              <a:t>49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2058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75836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9A2713-911B-4205-B6C4-25261325180B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484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484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116CE6-9BA6-40B5-AD13-E1C577E70462}" type="slidenum">
              <a:rPr lang="en-AU" altLang="en-US" sz="1300">
                <a:latin typeface="Times New Roman" panose="02020603050405020304" pitchFamily="18" charset="0"/>
              </a:rPr>
              <a:pPr/>
              <a:t>5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48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116023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392EDC-B53B-43A8-B46F-292CEF72B76A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0685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068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60FF6E-5EA2-4121-AB98-4C161DE5FB48}" type="slidenum">
              <a:rPr lang="en-AU" altLang="en-US" sz="1300">
                <a:latin typeface="Times New Roman" panose="02020603050405020304" pitchFamily="18" charset="0"/>
              </a:rPr>
              <a:pPr/>
              <a:t>50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2068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6592696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FC0283-8366-44B4-BFE0-9067D5F902F3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078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078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96EB932-55E7-45D5-87AF-CF2DDCF675A7}" type="slidenum">
              <a:rPr lang="en-AU" altLang="en-US" sz="1300">
                <a:latin typeface="Times New Roman" panose="02020603050405020304" pitchFamily="18" charset="0"/>
              </a:rPr>
              <a:pPr/>
              <a:t>51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2078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6498522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FCB8445-0BD4-45BF-A229-49C5F965787C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089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089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E0DB36C-9E05-46C7-AFB9-2325AF12C58A}" type="slidenum">
              <a:rPr lang="en-AU" altLang="en-US" sz="1300">
                <a:latin typeface="Times New Roman" panose="02020603050405020304" pitchFamily="18" charset="0"/>
              </a:rPr>
              <a:pPr/>
              <a:t>52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2089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8258520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9B9C51-276D-4D45-8646-398C18E98CDD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099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099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4175E3-A28A-44DF-87D9-3427D6694E88}" type="slidenum">
              <a:rPr lang="en-AU" altLang="en-US" sz="1300">
                <a:latin typeface="Times New Roman" panose="02020603050405020304" pitchFamily="18" charset="0"/>
              </a:rPr>
              <a:pPr/>
              <a:t>53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2099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61293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C1D2409-2A34-4A9B-9D31-D7C3AC546046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109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109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3F9B02D-0A80-4B74-B3EA-86E0C771DB93}" type="slidenum">
              <a:rPr lang="en-AU" altLang="en-US" sz="1300">
                <a:latin typeface="Times New Roman" panose="02020603050405020304" pitchFamily="18" charset="0"/>
              </a:rPr>
              <a:pPr/>
              <a:t>54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2109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7622095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E589B2D-E831-46F2-8EB8-39183A1CD377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8125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812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BF4C430-D2F0-408D-9B88-067599A87482}" type="slidenum">
              <a:rPr lang="en-AU" altLang="en-US" sz="1300">
                <a:latin typeface="Times New Roman" panose="02020603050405020304" pitchFamily="18" charset="0"/>
              </a:rPr>
              <a:pPr/>
              <a:t>55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812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363671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11B17C-A22B-4C55-BD4D-45A346D674E3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822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822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43296E-C80A-4EC5-97B0-BD59AF6A28D4}" type="slidenum">
              <a:rPr lang="en-AU" altLang="en-US" sz="1300">
                <a:latin typeface="Times New Roman" panose="02020603050405020304" pitchFamily="18" charset="0"/>
              </a:rPr>
              <a:pPr/>
              <a:t>56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822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5250557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330150-E7F0-4EB7-AC92-CDA09A388265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833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833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D91B90-F16C-4ACE-8D89-68CEC1CDD93E}" type="slidenum">
              <a:rPr lang="en-AU" altLang="en-US" sz="1300">
                <a:latin typeface="Times New Roman" panose="02020603050405020304" pitchFamily="18" charset="0"/>
              </a:rPr>
              <a:pPr/>
              <a:t>57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833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6308395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16C41A-DDF7-478B-A9D6-CD3C493EBFBC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44DF3B-723E-4A18-9749-87140A6341FA}" type="slidenum">
              <a:rPr lang="en-AU" altLang="en-US" sz="1300">
                <a:latin typeface="Times New Roman" panose="02020603050405020304" pitchFamily="18" charset="0"/>
              </a:rPr>
              <a:pPr/>
              <a:t>58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1053494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E3A6FDC-474B-443E-9948-D60E5EA2EB96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119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119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A3FC28B-1983-4BB5-B36C-99BF9569BF69}" type="slidenum">
              <a:rPr lang="en-AU" altLang="en-US" sz="1300">
                <a:latin typeface="Times New Roman" panose="02020603050405020304" pitchFamily="18" charset="0"/>
              </a:rPr>
              <a:pPr/>
              <a:t>59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2119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30346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14E350-81DF-451D-B400-6D2E87D6EF24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495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495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55D4EA-DECD-4697-BC0A-07C5C2F36AE4}" type="slidenum">
              <a:rPr lang="en-AU" altLang="en-US" sz="1300">
                <a:latin typeface="Times New Roman" panose="02020603050405020304" pitchFamily="18" charset="0"/>
              </a:rPr>
              <a:pPr/>
              <a:t>6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495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6509816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304C14-9C54-431C-B273-E5342111031E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129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129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3E1604-E597-4A5E-8C85-E6FBAAECB85C}" type="slidenum">
              <a:rPr lang="en-AU" altLang="en-US" sz="1300">
                <a:latin typeface="Times New Roman" panose="02020603050405020304" pitchFamily="18" charset="0"/>
              </a:rPr>
              <a:pPr/>
              <a:t>60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2129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3052249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336002-D770-4C99-B458-ACE3869D6C24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140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140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C421835-24AC-402C-90EE-64F8EBFEC2D9}" type="slidenum">
              <a:rPr lang="en-AU" altLang="en-US" sz="1300">
                <a:latin typeface="Times New Roman" panose="02020603050405020304" pitchFamily="18" charset="0"/>
              </a:rPr>
              <a:pPr/>
              <a:t>61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2140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5659601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2EDE9A8-FB5F-4026-8B89-D0A783359E11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150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150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21F49C-E71C-4E73-9284-A3D0A50FE326}" type="slidenum">
              <a:rPr lang="en-AU" altLang="en-US" sz="1300">
                <a:latin typeface="Times New Roman" panose="02020603050405020304" pitchFamily="18" charset="0"/>
              </a:rPr>
              <a:pPr/>
              <a:t>62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2150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7481607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BE83D61-5C7F-4C21-97AF-E9C8AC8011A8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160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160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B093A52-C5D1-4F94-8CDD-5D5B44147EC7}" type="slidenum">
              <a:rPr lang="en-AU" altLang="en-US" sz="1300">
                <a:latin typeface="Times New Roman" panose="02020603050405020304" pitchFamily="18" charset="0"/>
              </a:rPr>
              <a:pPr/>
              <a:t>63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2160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3273300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1B731A-FCC8-487A-8C28-3AD3AAC789DA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170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170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7962B9-08CD-41BF-895A-1C86EE6A98EB}" type="slidenum">
              <a:rPr lang="en-AU" altLang="en-US" sz="1300">
                <a:latin typeface="Times New Roman" panose="02020603050405020304" pitchFamily="18" charset="0"/>
              </a:rPr>
              <a:pPr/>
              <a:t>64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2170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6219949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1BCD90-D58C-465D-9CB0-90B4C490B16A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181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181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3300B2-CF43-4038-8C25-3ADBF63A5E6E}" type="slidenum">
              <a:rPr lang="en-AU" altLang="en-US" sz="1300">
                <a:latin typeface="Times New Roman" panose="02020603050405020304" pitchFamily="18" charset="0"/>
              </a:rPr>
              <a:pPr/>
              <a:t>65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2181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9149079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3C9237-24AB-490E-8CC2-D4885AF07E14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191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191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BE56C8C-17FB-46CF-BADF-0451FEAC4AE6}" type="slidenum">
              <a:rPr lang="en-AU" altLang="en-US" sz="1300">
                <a:latin typeface="Times New Roman" panose="02020603050405020304" pitchFamily="18" charset="0"/>
              </a:rPr>
              <a:pPr/>
              <a:t>66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2191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1668781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9BC8407-AC20-4588-BFEC-6F660F7FF7C8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853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853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5575FE5-4CFC-4222-84FD-B1A55D0EE442}" type="slidenum">
              <a:rPr lang="en-AU" altLang="en-US" sz="1300">
                <a:latin typeface="Times New Roman" panose="02020603050405020304" pitchFamily="18" charset="0"/>
              </a:rPr>
              <a:pPr/>
              <a:t>67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853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8271326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407BB8B-7357-46F3-B3FC-4996E114F805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232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232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FA4970-CF6A-4D07-94E3-3B18B558BE9B}" type="slidenum">
              <a:rPr lang="en-AU" altLang="en-US" sz="1300">
                <a:latin typeface="Times New Roman" panose="02020603050405020304" pitchFamily="18" charset="0"/>
              </a:rPr>
              <a:pPr/>
              <a:t>68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2232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7179029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083B7D2-8EBE-4EFE-A375-FED8C0626BF3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242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242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C0E4F2E-7BCF-4B6C-A831-2642A6007A08}" type="slidenum">
              <a:rPr lang="en-AU" altLang="en-US" sz="1300">
                <a:latin typeface="Times New Roman" panose="02020603050405020304" pitchFamily="18" charset="0"/>
              </a:rPr>
              <a:pPr/>
              <a:t>69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224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36515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735137-E28E-4BA3-A41B-E74195C2F2EF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05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505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EA2695-9210-4681-9908-209513BFAB79}" type="slidenum">
              <a:rPr lang="en-AU" altLang="en-US" sz="1300">
                <a:latin typeface="Times New Roman" panose="02020603050405020304" pitchFamily="18" charset="0"/>
              </a:rPr>
              <a:pPr/>
              <a:t>7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505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8387734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5C9563F-7E21-428A-9647-94619CC7A6BB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252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252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3F4F86C-C740-4599-B2BF-789218A2B4F2}" type="slidenum">
              <a:rPr lang="en-AU" altLang="en-US" sz="1300">
                <a:latin typeface="Times New Roman" panose="02020603050405020304" pitchFamily="18" charset="0"/>
              </a:rPr>
              <a:pPr/>
              <a:t>70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2252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5819199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F708D27-2D2B-427F-8AF5-EB51A5742A23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211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211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43788A-2ABB-40D9-94A8-D67FA1D15FD5}" type="slidenum">
              <a:rPr lang="en-AU" altLang="en-US" sz="1300">
                <a:latin typeface="Times New Roman" panose="02020603050405020304" pitchFamily="18" charset="0"/>
              </a:rPr>
              <a:pPr/>
              <a:t>71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2211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2555502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8805CE-BBC5-4002-9B16-911C26289853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222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222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9F6D1D-3DD9-467F-9CCC-331ECA06D6DA}" type="slidenum">
              <a:rPr lang="en-AU" altLang="en-US" sz="1300">
                <a:latin typeface="Times New Roman" panose="02020603050405020304" pitchFamily="18" charset="0"/>
              </a:rPr>
              <a:pPr/>
              <a:t>72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2222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3890394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898D26-7658-4CC3-81DF-C75413C7C250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201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201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4DA9DAF-9DA2-465A-9FB2-69B60B5B84B5}" type="slidenum">
              <a:rPr lang="en-AU" altLang="en-US" sz="1300">
                <a:latin typeface="Times New Roman" panose="02020603050405020304" pitchFamily="18" charset="0"/>
              </a:rPr>
              <a:pPr/>
              <a:t>73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2201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4333449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E8C787-E9B0-4504-A467-CE5F71A26C66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263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263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7966F54-66C5-41D8-AD0E-B69ACB75B8F2}" type="slidenum">
              <a:rPr lang="en-AU" altLang="en-US" sz="1300">
                <a:latin typeface="Times New Roman" panose="02020603050405020304" pitchFamily="18" charset="0"/>
              </a:rPr>
              <a:pPr/>
              <a:t>74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2263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0532586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A3443B-339C-41BC-AE45-E3F55288217D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863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863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E832B1-AA2A-44EF-AC19-4CA39EE1A3B9}" type="slidenum">
              <a:rPr lang="en-AU" altLang="en-US" sz="1300">
                <a:latin typeface="Times New Roman" panose="02020603050405020304" pitchFamily="18" charset="0"/>
              </a:rPr>
              <a:pPr/>
              <a:t>75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863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3138188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7E9191-28D6-495C-A634-34451E47C79E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873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873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EAC50E7-4718-4169-8172-9C2B8FB68340}" type="slidenum">
              <a:rPr lang="en-AU" altLang="en-US" sz="1300">
                <a:latin typeface="Times New Roman" panose="02020603050405020304" pitchFamily="18" charset="0"/>
              </a:rPr>
              <a:pPr/>
              <a:t>76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873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8571038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EB524FC-96A0-4E67-9845-E477F733DD2C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884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884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978ADA3-F853-4122-BB0A-A49D88EF7A9F}" type="slidenum">
              <a:rPr lang="en-AU" altLang="en-US" sz="1300">
                <a:latin typeface="Times New Roman" panose="02020603050405020304" pitchFamily="18" charset="0"/>
              </a:rPr>
              <a:pPr/>
              <a:t>77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884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04018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1235CE1-16B3-4A63-8EC4-46D7C3BDA9B6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894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894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EEF7C2-9659-434C-B577-2F0329A0E399}" type="slidenum">
              <a:rPr lang="en-AU" altLang="en-US" sz="1300">
                <a:latin typeface="Times New Roman" panose="02020603050405020304" pitchFamily="18" charset="0"/>
              </a:rPr>
              <a:pPr/>
              <a:t>78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894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4945891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9261768-6D6A-43EB-B27D-545340638A5A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904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904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C625506-8F64-4208-BF18-07BE3C60BC6E}" type="slidenum">
              <a:rPr lang="en-AU" altLang="en-US" sz="1300">
                <a:latin typeface="Times New Roman" panose="02020603050405020304" pitchFamily="18" charset="0"/>
              </a:rPr>
              <a:pPr/>
              <a:t>79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904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96191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1A7F32-8702-4442-B354-53BF3ABAC83A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15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515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7B33B9-839D-4075-8782-39E62B180889}" type="slidenum">
              <a:rPr lang="en-AU" altLang="en-US" sz="1300">
                <a:latin typeface="Times New Roman" panose="02020603050405020304" pitchFamily="18" charset="0"/>
              </a:rPr>
              <a:pPr/>
              <a:t>8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51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2106184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066F83F-8F2A-47CC-9CAC-C8B6126EA8DB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914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914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6DEE927-B4CA-46A8-98CB-B2DA6A160CEA}" type="slidenum">
              <a:rPr lang="en-AU" altLang="en-US" sz="1300">
                <a:latin typeface="Times New Roman" panose="02020603050405020304" pitchFamily="18" charset="0"/>
              </a:rPr>
              <a:pPr/>
              <a:t>80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914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5617135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C4DA7ED-3205-4FA0-BE10-479B6B21C14B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283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283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AAEAF14-8358-44DA-B334-1093EB8430F8}" type="slidenum">
              <a:rPr lang="en-AU" altLang="en-US" sz="1300">
                <a:latin typeface="Times New Roman" panose="02020603050405020304" pitchFamily="18" charset="0"/>
              </a:rPr>
              <a:pPr/>
              <a:t>81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2283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5249460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ED1E1E-083B-4607-BFA1-07AC04CDDFF7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293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293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9D70D8-B869-4FD8-918C-19DCCF32954B}" type="slidenum">
              <a:rPr lang="en-AU" altLang="en-US" sz="1300">
                <a:latin typeface="Times New Roman" panose="02020603050405020304" pitchFamily="18" charset="0"/>
              </a:rPr>
              <a:pPr/>
              <a:t>82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2293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3734719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F7AFCD0-A97A-42AB-BB4D-C08FC50F34F6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304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304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6F50998-99DC-40D3-81A1-55CA5C7FABAB}" type="slidenum">
              <a:rPr lang="en-AU" altLang="en-US" sz="1300">
                <a:latin typeface="Times New Roman" panose="02020603050405020304" pitchFamily="18" charset="0"/>
              </a:rPr>
              <a:pPr/>
              <a:t>83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2304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7643781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D67187-9A70-4932-8C8F-777D354F7D41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314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314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FF44921-3BCB-4AAD-87D7-640991345B52}" type="slidenum">
              <a:rPr lang="en-AU" altLang="en-US" sz="1300">
                <a:latin typeface="Times New Roman" panose="02020603050405020304" pitchFamily="18" charset="0"/>
              </a:rPr>
              <a:pPr/>
              <a:t>84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2314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41066029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767C45-D4DD-4C50-A005-8BF5799C408A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3245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324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FB0C87-703D-4B3B-B85D-0E4FFBE71C85}" type="slidenum">
              <a:rPr lang="en-AU" altLang="en-US" sz="1300">
                <a:latin typeface="Times New Roman" panose="02020603050405020304" pitchFamily="18" charset="0"/>
              </a:rPr>
              <a:pPr/>
              <a:t>85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2324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3375637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2D9424-C924-43BA-9F1F-041F1BC606F2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334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334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B5F45C-3E50-4390-A6EB-C202D0E51070}" type="slidenum">
              <a:rPr lang="en-AU" altLang="en-US" sz="1300">
                <a:latin typeface="Times New Roman" panose="02020603050405020304" pitchFamily="18" charset="0"/>
              </a:rPr>
              <a:pPr/>
              <a:t>86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2334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1739391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EF3AE53-4B75-4F29-BDC3-E3D8FB907731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345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345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A6FC7D-EF7A-46D8-8BB3-CBFA6561C5FF}" type="slidenum">
              <a:rPr lang="en-AU" altLang="en-US" sz="1300">
                <a:latin typeface="Times New Roman" panose="02020603050405020304" pitchFamily="18" charset="0"/>
              </a:rPr>
              <a:pPr/>
              <a:t>87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2345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5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90724386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688D016-EF15-4AB1-9112-EB1360F741B5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355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355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E346BDA-0D08-41CA-8BF8-4F75181DF5FA}" type="slidenum">
              <a:rPr lang="en-AU" altLang="en-US" sz="1300">
                <a:latin typeface="Times New Roman" panose="02020603050405020304" pitchFamily="18" charset="0"/>
              </a:rPr>
              <a:pPr/>
              <a:t>88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2355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32820063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9E4E9D-F9D8-413D-B2DB-E4E21B2ADC45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365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365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1770926-92AD-4572-8BE9-5BDED01FFE3E}" type="slidenum">
              <a:rPr lang="en-AU" altLang="en-US" sz="1300">
                <a:latin typeface="Times New Roman" panose="02020603050405020304" pitchFamily="18" charset="0"/>
              </a:rPr>
              <a:pPr/>
              <a:t>89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2365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03799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1BCBFE-53AD-4095-A544-FE90CAED5EC8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25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525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4F3D4D-658F-4107-9158-1A66F056142F}" type="slidenum">
              <a:rPr lang="en-AU" altLang="en-US" sz="1300">
                <a:latin typeface="Times New Roman" panose="02020603050405020304" pitchFamily="18" charset="0"/>
              </a:rPr>
              <a:pPr/>
              <a:t>9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52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75364772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DD33F5D-7B7B-45B9-922E-40AC414B3739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375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375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3771BEC-E218-4C54-84FE-6FFF2C626282}" type="slidenum">
              <a:rPr lang="en-AU" altLang="en-US" sz="1300">
                <a:latin typeface="Times New Roman" panose="02020603050405020304" pitchFamily="18" charset="0"/>
              </a:rPr>
              <a:pPr/>
              <a:t>90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2375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14502417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FC6451-62F3-4048-A25B-96A91D347D28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385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385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C524A39-1D85-4573-A303-35016A71E1BD}" type="slidenum">
              <a:rPr lang="en-AU" altLang="en-US" sz="1300">
                <a:latin typeface="Times New Roman" panose="02020603050405020304" pitchFamily="18" charset="0"/>
              </a:rPr>
              <a:pPr/>
              <a:t>91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2385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71344399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AF3729-30C8-4115-834A-33194392B73A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519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519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24C73B-6CEA-4F88-AD3E-CCBD54F83D17}" type="slidenum">
              <a:rPr lang="en-AU" altLang="en-US" sz="1300">
                <a:latin typeface="Times New Roman" panose="02020603050405020304" pitchFamily="18" charset="0"/>
              </a:rPr>
              <a:pPr/>
              <a:t>92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2519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75660325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368CE6-BAA5-439F-9B5F-13B1ED7D8FD6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529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529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DB7BAEF-13BF-4DDD-908E-D6E6E2FDE22D}" type="slidenum">
              <a:rPr lang="en-AU" altLang="en-US" sz="1300">
                <a:latin typeface="Times New Roman" panose="02020603050405020304" pitchFamily="18" charset="0"/>
              </a:rPr>
              <a:pPr/>
              <a:t>93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2529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61417466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6535D7A-8484-431E-AA9D-74CF5DF7268B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539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539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2F82C0A-FA25-47CE-BFED-AAE63182552D}" type="slidenum">
              <a:rPr lang="en-AU" altLang="en-US" sz="1300">
                <a:latin typeface="Times New Roman" panose="02020603050405020304" pitchFamily="18" charset="0"/>
              </a:rPr>
              <a:pPr/>
              <a:t>94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2539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27191508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DAA825-A92B-4867-B022-FB6F0AD3A054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549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549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E74DD2C-77BB-4757-80DB-B4C54EAE2304}" type="slidenum">
              <a:rPr lang="en-AU" altLang="en-US" sz="1300">
                <a:latin typeface="Times New Roman" panose="02020603050405020304" pitchFamily="18" charset="0"/>
              </a:rPr>
              <a:pPr/>
              <a:t>95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2549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76265485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A93149-3003-4A6D-A86A-775BB2D3A193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560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560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72BF736-31A3-4C6A-B7AC-FEA61456ED2F}" type="slidenum">
              <a:rPr lang="en-AU" altLang="en-US" sz="1300">
                <a:latin typeface="Times New Roman" panose="02020603050405020304" pitchFamily="18" charset="0"/>
              </a:rPr>
              <a:pPr/>
              <a:t>96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2560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53126170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7D13E2-7698-4D3E-9A8B-626673561D2A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570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570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3AB79-E928-4D30-B83F-2CDF5AE609AF}" type="slidenum">
              <a:rPr lang="en-AU" altLang="en-US" sz="1300">
                <a:latin typeface="Times New Roman" panose="02020603050405020304" pitchFamily="18" charset="0"/>
              </a:rPr>
              <a:pPr/>
              <a:t>97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2570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82512990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112916-8D83-4ACF-B7FD-B59567164E41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5805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580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82AEC9-A0B0-4336-B7A5-20A08A2B26E7}" type="slidenum">
              <a:rPr lang="en-AU" altLang="en-US" sz="1300">
                <a:latin typeface="Times New Roman" panose="02020603050405020304" pitchFamily="18" charset="0"/>
              </a:rPr>
              <a:pPr/>
              <a:t>98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2580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89003629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E4FBFB-A06E-403E-AAFC-D0C1331D90F6}" type="datetime3">
              <a:rPr lang="en-AU" altLang="en-US" sz="1300" smtClean="0">
                <a:latin typeface="Times New Roman" panose="02020603050405020304" pitchFamily="18" charset="0"/>
              </a:rPr>
              <a:pPr/>
              <a:t>11 November, 2014</a:t>
            </a:fld>
            <a:endParaRPr lang="en-AU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590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 smtClean="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590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09A1A1-0748-4186-A775-BAE392176036}" type="slidenum">
              <a:rPr lang="en-AU" altLang="en-US" sz="1300">
                <a:latin typeface="Times New Roman" panose="02020603050405020304" pitchFamily="18" charset="0"/>
              </a:rPr>
              <a:pPr/>
              <a:t>99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2590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30123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3124200"/>
            <a:ext cx="5715000" cy="304800"/>
          </a:xfrm>
          <a:prstGeom prst="rect">
            <a:avLst/>
          </a:prstGeom>
          <a:solidFill>
            <a:srgbClr val="990033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00200" y="4800600"/>
            <a:ext cx="7391400" cy="304800"/>
          </a:xfrm>
          <a:prstGeom prst="rect">
            <a:avLst/>
          </a:prstGeom>
          <a:solidFill>
            <a:srgbClr val="990033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6" name="Picture 10" descr="us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72200"/>
            <a:ext cx="28956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457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44960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CSCE 212 </a:t>
            </a:r>
            <a:fld id="{DBCC991E-C9BE-44AA-8B5E-008E81F352A0}" type="slidenum">
              <a:rPr lang="en-US" altLang="en-US" i="0">
                <a:solidFill>
                  <a:schemeClr val="tx1"/>
                </a:solidFill>
              </a:rPr>
              <a:pPr/>
              <a:t>‹#›</a:t>
            </a:fld>
            <a:endParaRPr lang="en-US" altLang="en-US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96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CSCE 212 </a:t>
            </a:r>
            <a:fld id="{58416867-4096-41FF-9379-12FAFA68E000}" type="slidenum">
              <a:rPr lang="en-US" altLang="en-US" i="0">
                <a:solidFill>
                  <a:schemeClr val="tx1"/>
                </a:solidFill>
              </a:rPr>
              <a:pPr/>
              <a:t>‹#›</a:t>
            </a:fld>
            <a:endParaRPr lang="en-US" altLang="en-US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080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CSCE 212 </a:t>
            </a:r>
            <a:fld id="{28EC1511-53D6-4255-BB13-6B75C5A066FC}" type="slidenum">
              <a:rPr lang="en-US" altLang="en-US" i="0">
                <a:solidFill>
                  <a:schemeClr val="tx1"/>
                </a:solidFill>
              </a:rPr>
              <a:pPr/>
              <a:t>‹#›</a:t>
            </a:fld>
            <a:endParaRPr lang="en-US" altLang="en-US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039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40386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771900"/>
            <a:ext cx="40386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40386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CSCE 212 </a:t>
            </a:r>
            <a:fld id="{A313AB80-B48E-4D59-B3F0-C6060306B2BE}" type="slidenum">
              <a:rPr lang="en-US" altLang="en-US" i="0">
                <a:solidFill>
                  <a:schemeClr val="tx1"/>
                </a:solidFill>
              </a:rPr>
              <a:pPr/>
              <a:t>‹#›</a:t>
            </a:fld>
            <a:endParaRPr lang="en-US" altLang="en-US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637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CSCE 212 </a:t>
            </a:r>
            <a:fld id="{FF195784-B92F-4450-B323-FDE67F263656}" type="slidenum">
              <a:rPr lang="en-US" altLang="en-US" i="0">
                <a:solidFill>
                  <a:schemeClr val="tx1"/>
                </a:solidFill>
              </a:rPr>
              <a:pPr/>
              <a:t>‹#›</a:t>
            </a:fld>
            <a:endParaRPr lang="en-US" altLang="en-US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810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CSCE 212 </a:t>
            </a:r>
            <a:fld id="{815E74CA-EB86-4841-9BDF-6D28D34B0E22}" type="slidenum">
              <a:rPr lang="en-US" altLang="en-US" i="0">
                <a:solidFill>
                  <a:schemeClr val="tx1"/>
                </a:solidFill>
              </a:rPr>
              <a:pPr/>
              <a:t>‹#›</a:t>
            </a:fld>
            <a:endParaRPr lang="en-US" altLang="en-US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63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CSCE 212 </a:t>
            </a:r>
            <a:fld id="{2AEEFA91-88FB-420B-9D39-B598B7D5B029}" type="slidenum">
              <a:rPr lang="en-US" altLang="en-US" i="0">
                <a:solidFill>
                  <a:schemeClr val="tx1"/>
                </a:solidFill>
              </a:rPr>
              <a:pPr/>
              <a:t>‹#›</a:t>
            </a:fld>
            <a:endParaRPr lang="en-US" altLang="en-US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705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CSCE 212 </a:t>
            </a:r>
            <a:fld id="{57EF7C83-8AE0-4E23-9B2B-83BFCC6B7887}" type="slidenum">
              <a:rPr lang="en-US" altLang="en-US" i="0">
                <a:solidFill>
                  <a:schemeClr val="tx1"/>
                </a:solidFill>
              </a:rPr>
              <a:pPr/>
              <a:t>‹#›</a:t>
            </a:fld>
            <a:endParaRPr lang="en-US" altLang="en-US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024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CSCE 212 </a:t>
            </a:r>
            <a:fld id="{ABE9132D-5346-42B8-8396-FF3DCF19F9C4}" type="slidenum">
              <a:rPr lang="en-US" altLang="en-US" i="0">
                <a:solidFill>
                  <a:schemeClr val="tx1"/>
                </a:solidFill>
              </a:rPr>
              <a:pPr/>
              <a:t>‹#›</a:t>
            </a:fld>
            <a:endParaRPr lang="en-US" altLang="en-US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464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CSCE 212 </a:t>
            </a:r>
            <a:fld id="{916E27FD-A492-45D7-8946-D8B24D7BB092}" type="slidenum">
              <a:rPr lang="en-US" altLang="en-US" i="0">
                <a:solidFill>
                  <a:schemeClr val="tx1"/>
                </a:solidFill>
              </a:rPr>
              <a:pPr/>
              <a:t>‹#›</a:t>
            </a:fld>
            <a:endParaRPr lang="en-US" altLang="en-US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614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CSCE 212 </a:t>
            </a:r>
            <a:fld id="{06B9B3EF-DCBB-496C-9957-7099774FDBFD}" type="slidenum">
              <a:rPr lang="en-US" altLang="en-US" i="0">
                <a:solidFill>
                  <a:schemeClr val="tx1"/>
                </a:solidFill>
              </a:rPr>
              <a:pPr/>
              <a:t>‹#›</a:t>
            </a:fld>
            <a:endParaRPr lang="en-US" altLang="en-US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745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CSCE 212 </a:t>
            </a:r>
            <a:fld id="{DCB5403A-4473-48DC-8D6B-5B6CE069C8D7}" type="slidenum">
              <a:rPr lang="en-US" altLang="en-US" i="0">
                <a:solidFill>
                  <a:schemeClr val="tx1"/>
                </a:solidFill>
              </a:rPr>
              <a:pPr/>
              <a:t>‹#›</a:t>
            </a:fld>
            <a:endParaRPr lang="en-US" altLang="en-US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02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324600"/>
            <a:ext cx="556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1">
                <a:solidFill>
                  <a:srgbClr val="990033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 altLang="en-US"/>
              <a:t>CSCE 212 </a:t>
            </a:r>
            <a:fld id="{05F671A7-DA41-4F3B-9304-F42AFD215E71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3077" name="Picture 8" descr="usc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72200"/>
            <a:ext cx="28956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76200" y="6096000"/>
            <a:ext cx="8991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76200" y="1295400"/>
            <a:ext cx="8991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76200" y="457200"/>
            <a:ext cx="8991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AU" altLang="en-US" smtClean="0">
                <a:solidFill>
                  <a:schemeClr val="tx1"/>
                </a:solidFill>
              </a:rPr>
              <a:t>Chapter 4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AU" altLang="en-US" sz="2800" dirty="0" smtClean="0"/>
              <a:t>The Processor</a:t>
            </a:r>
          </a:p>
        </p:txBody>
      </p:sp>
    </p:spTree>
    <p:extLst>
      <p:ext uri="{BB962C8B-B14F-4D97-AF65-F5344CB8AC3E}">
        <p14:creationId xmlns:p14="http://schemas.microsoft.com/office/powerpoint/2010/main" val="101086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6A7F52E4-13FA-4A91-82D1-6AD58E28AB11}" type="slidenum">
              <a:rPr lang="en-AU" altLang="en-US" sz="1400"/>
              <a:pPr/>
              <a:t>10</a:t>
            </a:fld>
            <a:endParaRPr lang="en-AU" altLang="en-US" sz="140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Sequential Elements</a:t>
            </a:r>
            <a:endParaRPr lang="en-AU" altLang="en-US" smtClean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6556" y="1421817"/>
            <a:ext cx="8270875" cy="23034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Register with write control</a:t>
            </a:r>
          </a:p>
          <a:p>
            <a:pPr lvl="1" eaLnBrk="1" hangingPunct="1"/>
            <a:r>
              <a:rPr lang="en-US" altLang="en-US" dirty="0" smtClean="0"/>
              <a:t>Only updates on clock edge when write control input is 1</a:t>
            </a:r>
          </a:p>
          <a:p>
            <a:pPr lvl="1" eaLnBrk="1" hangingPunct="1"/>
            <a:r>
              <a:rPr lang="en-US" altLang="en-US" dirty="0" smtClean="0"/>
              <a:t>Used when stored value is required later</a:t>
            </a:r>
            <a:endParaRPr lang="en-AU" altLang="en-US" dirty="0" smtClean="0"/>
          </a:p>
        </p:txBody>
      </p:sp>
      <p:grpSp>
        <p:nvGrpSpPr>
          <p:cNvPr id="12293" name="Group 4"/>
          <p:cNvGrpSpPr>
            <a:grpSpLocks/>
          </p:cNvGrpSpPr>
          <p:nvPr/>
        </p:nvGrpSpPr>
        <p:grpSpPr bwMode="auto">
          <a:xfrm>
            <a:off x="539750" y="4365625"/>
            <a:ext cx="2306638" cy="1223963"/>
            <a:chOff x="340" y="2750"/>
            <a:chExt cx="1453" cy="771"/>
          </a:xfrm>
        </p:grpSpPr>
        <p:sp>
          <p:nvSpPr>
            <p:cNvPr id="12330" name="Rectangle 5"/>
            <p:cNvSpPr>
              <a:spLocks noChangeArrowheads="1"/>
            </p:cNvSpPr>
            <p:nvPr/>
          </p:nvSpPr>
          <p:spPr bwMode="auto">
            <a:xfrm>
              <a:off x="930" y="2750"/>
              <a:ext cx="499" cy="77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31" name="Line 6"/>
            <p:cNvSpPr>
              <a:spLocks noChangeShapeType="1"/>
            </p:cNvSpPr>
            <p:nvPr/>
          </p:nvSpPr>
          <p:spPr bwMode="auto">
            <a:xfrm>
              <a:off x="794" y="2932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2" name="Line 7"/>
            <p:cNvSpPr>
              <a:spLocks noChangeShapeType="1"/>
            </p:cNvSpPr>
            <p:nvPr/>
          </p:nvSpPr>
          <p:spPr bwMode="auto">
            <a:xfrm>
              <a:off x="794" y="334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3" name="Line 8"/>
            <p:cNvSpPr>
              <a:spLocks noChangeShapeType="1"/>
            </p:cNvSpPr>
            <p:nvPr/>
          </p:nvSpPr>
          <p:spPr bwMode="auto">
            <a:xfrm>
              <a:off x="1429" y="2932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4" name="Text Box 9"/>
            <p:cNvSpPr txBox="1">
              <a:spLocks noChangeArrowheads="1"/>
            </p:cNvSpPr>
            <p:nvPr/>
          </p:nvSpPr>
          <p:spPr bwMode="auto">
            <a:xfrm>
              <a:off x="567" y="2799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/>
                <a:t>D</a:t>
              </a:r>
              <a:endParaRPr lang="en-AU" altLang="en-US" sz="1800"/>
            </a:p>
          </p:txBody>
        </p:sp>
        <p:sp>
          <p:nvSpPr>
            <p:cNvPr id="12335" name="Text Box 10"/>
            <p:cNvSpPr txBox="1">
              <a:spLocks noChangeArrowheads="1"/>
            </p:cNvSpPr>
            <p:nvPr/>
          </p:nvSpPr>
          <p:spPr bwMode="auto">
            <a:xfrm>
              <a:off x="476" y="3207"/>
              <a:ext cx="3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/>
                <a:t>Clk</a:t>
              </a:r>
              <a:endParaRPr lang="en-AU" altLang="en-US" sz="1800"/>
            </a:p>
          </p:txBody>
        </p:sp>
        <p:sp>
          <p:nvSpPr>
            <p:cNvPr id="12336" name="Text Box 11"/>
            <p:cNvSpPr txBox="1">
              <a:spLocks noChangeArrowheads="1"/>
            </p:cNvSpPr>
            <p:nvPr/>
          </p:nvSpPr>
          <p:spPr bwMode="auto">
            <a:xfrm>
              <a:off x="1565" y="2799"/>
              <a:ext cx="2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/>
                <a:t>Q</a:t>
              </a:r>
              <a:endParaRPr lang="en-AU" altLang="en-US" sz="1800"/>
            </a:p>
          </p:txBody>
        </p:sp>
        <p:sp>
          <p:nvSpPr>
            <p:cNvPr id="12337" name="Line 12"/>
            <p:cNvSpPr>
              <a:spLocks noChangeShapeType="1"/>
            </p:cNvSpPr>
            <p:nvPr/>
          </p:nvSpPr>
          <p:spPr bwMode="auto">
            <a:xfrm>
              <a:off x="930" y="3294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8" name="Line 13"/>
            <p:cNvSpPr>
              <a:spLocks noChangeShapeType="1"/>
            </p:cNvSpPr>
            <p:nvPr/>
          </p:nvSpPr>
          <p:spPr bwMode="auto">
            <a:xfrm flipV="1">
              <a:off x="930" y="3340"/>
              <a:ext cx="91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9" name="Line 14"/>
            <p:cNvSpPr>
              <a:spLocks noChangeShapeType="1"/>
            </p:cNvSpPr>
            <p:nvPr/>
          </p:nvSpPr>
          <p:spPr bwMode="auto">
            <a:xfrm>
              <a:off x="793" y="3154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0" name="Text Box 15"/>
            <p:cNvSpPr txBox="1">
              <a:spLocks noChangeArrowheads="1"/>
            </p:cNvSpPr>
            <p:nvPr/>
          </p:nvSpPr>
          <p:spPr bwMode="auto">
            <a:xfrm>
              <a:off x="340" y="3021"/>
              <a:ext cx="4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/>
                <a:t>Write</a:t>
              </a:r>
              <a:endParaRPr lang="en-AU" altLang="en-US" sz="1800"/>
            </a:p>
          </p:txBody>
        </p:sp>
      </p:grpSp>
      <p:grpSp>
        <p:nvGrpSpPr>
          <p:cNvPr id="12294" name="Group 52"/>
          <p:cNvGrpSpPr>
            <a:grpSpLocks/>
          </p:cNvGrpSpPr>
          <p:nvPr/>
        </p:nvGrpSpPr>
        <p:grpSpPr bwMode="auto">
          <a:xfrm>
            <a:off x="3203575" y="3644900"/>
            <a:ext cx="4991100" cy="2376488"/>
            <a:chOff x="2004" y="2387"/>
            <a:chExt cx="3144" cy="1497"/>
          </a:xfrm>
        </p:grpSpPr>
        <p:sp>
          <p:nvSpPr>
            <p:cNvPr id="12295" name="Line 20"/>
            <p:cNvSpPr>
              <a:spLocks noChangeShapeType="1"/>
            </p:cNvSpPr>
            <p:nvPr/>
          </p:nvSpPr>
          <p:spPr bwMode="auto">
            <a:xfrm>
              <a:off x="2517" y="2840"/>
              <a:ext cx="81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6" name="Line 21"/>
            <p:cNvSpPr>
              <a:spLocks noChangeShapeType="1"/>
            </p:cNvSpPr>
            <p:nvPr/>
          </p:nvSpPr>
          <p:spPr bwMode="auto">
            <a:xfrm>
              <a:off x="3334" y="2840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7" name="Line 22"/>
            <p:cNvSpPr>
              <a:spLocks noChangeShapeType="1"/>
            </p:cNvSpPr>
            <p:nvPr/>
          </p:nvSpPr>
          <p:spPr bwMode="auto">
            <a:xfrm>
              <a:off x="3334" y="3022"/>
              <a:ext cx="12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8" name="Line 23"/>
            <p:cNvSpPr>
              <a:spLocks noChangeShapeType="1"/>
            </p:cNvSpPr>
            <p:nvPr/>
          </p:nvSpPr>
          <p:spPr bwMode="auto">
            <a:xfrm>
              <a:off x="4558" y="2840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9" name="Line 24"/>
            <p:cNvSpPr>
              <a:spLocks noChangeShapeType="1"/>
            </p:cNvSpPr>
            <p:nvPr/>
          </p:nvSpPr>
          <p:spPr bwMode="auto">
            <a:xfrm flipV="1">
              <a:off x="4558" y="2840"/>
              <a:ext cx="5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0" name="Line 25"/>
            <p:cNvSpPr>
              <a:spLocks noChangeShapeType="1"/>
            </p:cNvSpPr>
            <p:nvPr/>
          </p:nvSpPr>
          <p:spPr bwMode="auto">
            <a:xfrm>
              <a:off x="2517" y="3884"/>
              <a:ext cx="26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Line 26"/>
            <p:cNvSpPr>
              <a:spLocks noChangeShapeType="1"/>
            </p:cNvSpPr>
            <p:nvPr/>
          </p:nvSpPr>
          <p:spPr bwMode="auto">
            <a:xfrm flipH="1" flipV="1">
              <a:off x="2503" y="2387"/>
              <a:ext cx="14" cy="14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Text Box 27"/>
            <p:cNvSpPr txBox="1">
              <a:spLocks noChangeArrowheads="1"/>
            </p:cNvSpPr>
            <p:nvPr/>
          </p:nvSpPr>
          <p:spPr bwMode="auto">
            <a:xfrm>
              <a:off x="2004" y="2844"/>
              <a:ext cx="41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/>
                <a:t>Write</a:t>
              </a:r>
              <a:endParaRPr lang="en-AU" altLang="en-US"/>
            </a:p>
          </p:txBody>
        </p:sp>
        <p:sp>
          <p:nvSpPr>
            <p:cNvPr id="12303" name="Text Box 28"/>
            <p:cNvSpPr txBox="1">
              <a:spLocks noChangeArrowheads="1"/>
            </p:cNvSpPr>
            <p:nvPr/>
          </p:nvSpPr>
          <p:spPr bwMode="auto">
            <a:xfrm>
              <a:off x="2140" y="3176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/>
                <a:t>D</a:t>
              </a:r>
              <a:endParaRPr lang="en-AU" altLang="en-US"/>
            </a:p>
          </p:txBody>
        </p:sp>
        <p:sp>
          <p:nvSpPr>
            <p:cNvPr id="12304" name="Text Box 29"/>
            <p:cNvSpPr txBox="1">
              <a:spLocks noChangeArrowheads="1"/>
            </p:cNvSpPr>
            <p:nvPr/>
          </p:nvSpPr>
          <p:spPr bwMode="auto">
            <a:xfrm>
              <a:off x="2140" y="3524"/>
              <a:ext cx="2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/>
                <a:t>Q</a:t>
              </a:r>
              <a:endParaRPr lang="en-AU" altLang="en-US"/>
            </a:p>
          </p:txBody>
        </p:sp>
        <p:sp>
          <p:nvSpPr>
            <p:cNvPr id="12305" name="Freeform 30"/>
            <p:cNvSpPr>
              <a:spLocks/>
            </p:cNvSpPr>
            <p:nvPr/>
          </p:nvSpPr>
          <p:spPr bwMode="auto">
            <a:xfrm>
              <a:off x="2517" y="3203"/>
              <a:ext cx="635" cy="182"/>
            </a:xfrm>
            <a:custGeom>
              <a:avLst/>
              <a:gdLst>
                <a:gd name="T0" fmla="*/ 0 w 635"/>
                <a:gd name="T1" fmla="*/ 0 h 182"/>
                <a:gd name="T2" fmla="*/ 590 w 635"/>
                <a:gd name="T3" fmla="*/ 0 h 182"/>
                <a:gd name="T4" fmla="*/ 635 w 635"/>
                <a:gd name="T5" fmla="*/ 91 h 182"/>
                <a:gd name="T6" fmla="*/ 590 w 635"/>
                <a:gd name="T7" fmla="*/ 182 h 182"/>
                <a:gd name="T8" fmla="*/ 0 w 635"/>
                <a:gd name="T9" fmla="*/ 182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5"/>
                <a:gd name="T16" fmla="*/ 0 h 182"/>
                <a:gd name="T17" fmla="*/ 635 w 635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5" h="182">
                  <a:moveTo>
                    <a:pt x="0" y="0"/>
                  </a:moveTo>
                  <a:lnTo>
                    <a:pt x="590" y="0"/>
                  </a:lnTo>
                  <a:lnTo>
                    <a:pt x="635" y="91"/>
                  </a:lnTo>
                  <a:lnTo>
                    <a:pt x="590" y="182"/>
                  </a:lnTo>
                  <a:lnTo>
                    <a:pt x="0" y="182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6" name="Freeform 31"/>
            <p:cNvSpPr>
              <a:spLocks/>
            </p:cNvSpPr>
            <p:nvPr/>
          </p:nvSpPr>
          <p:spPr bwMode="auto">
            <a:xfrm>
              <a:off x="3152" y="3203"/>
              <a:ext cx="1089" cy="182"/>
            </a:xfrm>
            <a:custGeom>
              <a:avLst/>
              <a:gdLst>
                <a:gd name="T0" fmla="*/ 0 w 1089"/>
                <a:gd name="T1" fmla="*/ 91 h 182"/>
                <a:gd name="T2" fmla="*/ 45 w 1089"/>
                <a:gd name="T3" fmla="*/ 0 h 182"/>
                <a:gd name="T4" fmla="*/ 1043 w 1089"/>
                <a:gd name="T5" fmla="*/ 0 h 182"/>
                <a:gd name="T6" fmla="*/ 1089 w 1089"/>
                <a:gd name="T7" fmla="*/ 91 h 182"/>
                <a:gd name="T8" fmla="*/ 1043 w 1089"/>
                <a:gd name="T9" fmla="*/ 182 h 182"/>
                <a:gd name="T10" fmla="*/ 45 w 1089"/>
                <a:gd name="T11" fmla="*/ 182 h 182"/>
                <a:gd name="T12" fmla="*/ 0 w 1089"/>
                <a:gd name="T13" fmla="*/ 91 h 1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89"/>
                <a:gd name="T22" fmla="*/ 0 h 182"/>
                <a:gd name="T23" fmla="*/ 1089 w 1089"/>
                <a:gd name="T24" fmla="*/ 182 h 1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89" h="182">
                  <a:moveTo>
                    <a:pt x="0" y="91"/>
                  </a:moveTo>
                  <a:lnTo>
                    <a:pt x="45" y="0"/>
                  </a:lnTo>
                  <a:lnTo>
                    <a:pt x="1043" y="0"/>
                  </a:lnTo>
                  <a:lnTo>
                    <a:pt x="1089" y="91"/>
                  </a:lnTo>
                  <a:lnTo>
                    <a:pt x="1043" y="182"/>
                  </a:lnTo>
                  <a:lnTo>
                    <a:pt x="45" y="182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7" name="Freeform 32"/>
            <p:cNvSpPr>
              <a:spLocks/>
            </p:cNvSpPr>
            <p:nvPr/>
          </p:nvSpPr>
          <p:spPr bwMode="auto">
            <a:xfrm>
              <a:off x="2517" y="3567"/>
              <a:ext cx="272" cy="181"/>
            </a:xfrm>
            <a:custGeom>
              <a:avLst/>
              <a:gdLst>
                <a:gd name="T0" fmla="*/ 0 w 272"/>
                <a:gd name="T1" fmla="*/ 0 h 181"/>
                <a:gd name="T2" fmla="*/ 227 w 272"/>
                <a:gd name="T3" fmla="*/ 0 h 181"/>
                <a:gd name="T4" fmla="*/ 272 w 272"/>
                <a:gd name="T5" fmla="*/ 90 h 181"/>
                <a:gd name="T6" fmla="*/ 227 w 272"/>
                <a:gd name="T7" fmla="*/ 181 h 181"/>
                <a:gd name="T8" fmla="*/ 0 w 272"/>
                <a:gd name="T9" fmla="*/ 181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181"/>
                <a:gd name="T17" fmla="*/ 272 w 272"/>
                <a:gd name="T18" fmla="*/ 181 h 1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181">
                  <a:moveTo>
                    <a:pt x="0" y="0"/>
                  </a:moveTo>
                  <a:lnTo>
                    <a:pt x="227" y="0"/>
                  </a:lnTo>
                  <a:lnTo>
                    <a:pt x="272" y="90"/>
                  </a:lnTo>
                  <a:lnTo>
                    <a:pt x="227" y="181"/>
                  </a:lnTo>
                  <a:lnTo>
                    <a:pt x="0" y="181"/>
                  </a:lnTo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8" name="Freeform 33"/>
            <p:cNvSpPr>
              <a:spLocks/>
            </p:cNvSpPr>
            <p:nvPr/>
          </p:nvSpPr>
          <p:spPr bwMode="auto">
            <a:xfrm>
              <a:off x="2698" y="3294"/>
              <a:ext cx="169" cy="270"/>
            </a:xfrm>
            <a:custGeom>
              <a:avLst/>
              <a:gdLst>
                <a:gd name="T0" fmla="*/ 0 w 169"/>
                <a:gd name="T1" fmla="*/ 0 h 270"/>
                <a:gd name="T2" fmla="*/ 45 w 169"/>
                <a:gd name="T3" fmla="*/ 190 h 270"/>
                <a:gd name="T4" fmla="*/ 137 w 169"/>
                <a:gd name="T5" fmla="*/ 158 h 270"/>
                <a:gd name="T6" fmla="*/ 169 w 169"/>
                <a:gd name="T7" fmla="*/ 270 h 2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9"/>
                <a:gd name="T13" fmla="*/ 0 h 270"/>
                <a:gd name="T14" fmla="*/ 169 w 169"/>
                <a:gd name="T15" fmla="*/ 270 h 2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9" h="270">
                  <a:moveTo>
                    <a:pt x="0" y="0"/>
                  </a:moveTo>
                  <a:cubicBezTo>
                    <a:pt x="7" y="32"/>
                    <a:pt x="22" y="164"/>
                    <a:pt x="45" y="190"/>
                  </a:cubicBezTo>
                  <a:cubicBezTo>
                    <a:pt x="68" y="216"/>
                    <a:pt x="116" y="145"/>
                    <a:pt x="137" y="158"/>
                  </a:cubicBezTo>
                  <a:cubicBezTo>
                    <a:pt x="158" y="171"/>
                    <a:pt x="162" y="247"/>
                    <a:pt x="169" y="270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9" name="Freeform 34"/>
            <p:cNvSpPr>
              <a:spLocks/>
            </p:cNvSpPr>
            <p:nvPr/>
          </p:nvSpPr>
          <p:spPr bwMode="auto">
            <a:xfrm>
              <a:off x="2699" y="2840"/>
              <a:ext cx="157" cy="688"/>
            </a:xfrm>
            <a:custGeom>
              <a:avLst/>
              <a:gdLst>
                <a:gd name="T0" fmla="*/ 0 w 157"/>
                <a:gd name="T1" fmla="*/ 0 h 688"/>
                <a:gd name="T2" fmla="*/ 45 w 157"/>
                <a:gd name="T3" fmla="*/ 190 h 688"/>
                <a:gd name="T4" fmla="*/ 137 w 157"/>
                <a:gd name="T5" fmla="*/ 158 h 688"/>
                <a:gd name="T6" fmla="*/ 157 w 157"/>
                <a:gd name="T7" fmla="*/ 688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7"/>
                <a:gd name="T13" fmla="*/ 0 h 688"/>
                <a:gd name="T14" fmla="*/ 157 w 157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7" h="688">
                  <a:moveTo>
                    <a:pt x="0" y="0"/>
                  </a:moveTo>
                  <a:cubicBezTo>
                    <a:pt x="7" y="32"/>
                    <a:pt x="22" y="164"/>
                    <a:pt x="45" y="190"/>
                  </a:cubicBezTo>
                  <a:cubicBezTo>
                    <a:pt x="68" y="216"/>
                    <a:pt x="118" y="75"/>
                    <a:pt x="137" y="158"/>
                  </a:cubicBezTo>
                  <a:cubicBezTo>
                    <a:pt x="156" y="241"/>
                    <a:pt x="153" y="578"/>
                    <a:pt x="157" y="688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0" name="Freeform 35"/>
            <p:cNvSpPr>
              <a:spLocks/>
            </p:cNvSpPr>
            <p:nvPr/>
          </p:nvSpPr>
          <p:spPr bwMode="auto">
            <a:xfrm>
              <a:off x="4966" y="3566"/>
              <a:ext cx="136" cy="182"/>
            </a:xfrm>
            <a:custGeom>
              <a:avLst/>
              <a:gdLst>
                <a:gd name="T0" fmla="*/ 136 w 136"/>
                <a:gd name="T1" fmla="*/ 0 h 182"/>
                <a:gd name="T2" fmla="*/ 45 w 136"/>
                <a:gd name="T3" fmla="*/ 0 h 182"/>
                <a:gd name="T4" fmla="*/ 0 w 136"/>
                <a:gd name="T5" fmla="*/ 91 h 182"/>
                <a:gd name="T6" fmla="*/ 45 w 136"/>
                <a:gd name="T7" fmla="*/ 182 h 182"/>
                <a:gd name="T8" fmla="*/ 136 w 136"/>
                <a:gd name="T9" fmla="*/ 182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182"/>
                <a:gd name="T17" fmla="*/ 136 w 136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182">
                  <a:moveTo>
                    <a:pt x="136" y="0"/>
                  </a:moveTo>
                  <a:lnTo>
                    <a:pt x="45" y="0"/>
                  </a:lnTo>
                  <a:lnTo>
                    <a:pt x="0" y="91"/>
                  </a:lnTo>
                  <a:lnTo>
                    <a:pt x="45" y="182"/>
                  </a:lnTo>
                  <a:lnTo>
                    <a:pt x="136" y="182"/>
                  </a:lnTo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1" name="Freeform 36"/>
            <p:cNvSpPr>
              <a:spLocks/>
            </p:cNvSpPr>
            <p:nvPr/>
          </p:nvSpPr>
          <p:spPr bwMode="auto">
            <a:xfrm>
              <a:off x="4241" y="3203"/>
              <a:ext cx="862" cy="182"/>
            </a:xfrm>
            <a:custGeom>
              <a:avLst/>
              <a:gdLst>
                <a:gd name="T0" fmla="*/ 862 w 862"/>
                <a:gd name="T1" fmla="*/ 0 h 182"/>
                <a:gd name="T2" fmla="*/ 46 w 862"/>
                <a:gd name="T3" fmla="*/ 0 h 182"/>
                <a:gd name="T4" fmla="*/ 0 w 862"/>
                <a:gd name="T5" fmla="*/ 91 h 182"/>
                <a:gd name="T6" fmla="*/ 46 w 862"/>
                <a:gd name="T7" fmla="*/ 182 h 182"/>
                <a:gd name="T8" fmla="*/ 862 w 862"/>
                <a:gd name="T9" fmla="*/ 182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2"/>
                <a:gd name="T16" fmla="*/ 0 h 182"/>
                <a:gd name="T17" fmla="*/ 862 w 862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2" h="182">
                  <a:moveTo>
                    <a:pt x="862" y="0"/>
                  </a:moveTo>
                  <a:lnTo>
                    <a:pt x="46" y="0"/>
                  </a:lnTo>
                  <a:lnTo>
                    <a:pt x="0" y="91"/>
                  </a:lnTo>
                  <a:lnTo>
                    <a:pt x="46" y="182"/>
                  </a:lnTo>
                  <a:lnTo>
                    <a:pt x="862" y="182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2" name="Line 37"/>
            <p:cNvSpPr>
              <a:spLocks noChangeShapeType="1"/>
            </p:cNvSpPr>
            <p:nvPr/>
          </p:nvSpPr>
          <p:spPr bwMode="auto">
            <a:xfrm>
              <a:off x="2698" y="2478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3" name="Line 38"/>
            <p:cNvSpPr>
              <a:spLocks noChangeShapeType="1"/>
            </p:cNvSpPr>
            <p:nvPr/>
          </p:nvSpPr>
          <p:spPr bwMode="auto">
            <a:xfrm>
              <a:off x="2698" y="247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4" name="Line 39"/>
            <p:cNvSpPr>
              <a:spLocks noChangeShapeType="1"/>
            </p:cNvSpPr>
            <p:nvPr/>
          </p:nvSpPr>
          <p:spPr bwMode="auto">
            <a:xfrm>
              <a:off x="3242" y="247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5" name="Line 40"/>
            <p:cNvSpPr>
              <a:spLocks noChangeShapeType="1"/>
            </p:cNvSpPr>
            <p:nvPr/>
          </p:nvSpPr>
          <p:spPr bwMode="auto">
            <a:xfrm>
              <a:off x="3242" y="2659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6" name="Line 41"/>
            <p:cNvSpPr>
              <a:spLocks noChangeShapeType="1"/>
            </p:cNvSpPr>
            <p:nvPr/>
          </p:nvSpPr>
          <p:spPr bwMode="auto">
            <a:xfrm>
              <a:off x="2517" y="2659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7" name="Line 42"/>
            <p:cNvSpPr>
              <a:spLocks noChangeShapeType="1"/>
            </p:cNvSpPr>
            <p:nvPr/>
          </p:nvSpPr>
          <p:spPr bwMode="auto">
            <a:xfrm>
              <a:off x="3787" y="2478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8" name="Line 43"/>
            <p:cNvSpPr>
              <a:spLocks noChangeShapeType="1"/>
            </p:cNvSpPr>
            <p:nvPr/>
          </p:nvSpPr>
          <p:spPr bwMode="auto">
            <a:xfrm>
              <a:off x="3787" y="247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9" name="Line 44"/>
            <p:cNvSpPr>
              <a:spLocks noChangeShapeType="1"/>
            </p:cNvSpPr>
            <p:nvPr/>
          </p:nvSpPr>
          <p:spPr bwMode="auto">
            <a:xfrm>
              <a:off x="4331" y="247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0" name="Line 45"/>
            <p:cNvSpPr>
              <a:spLocks noChangeShapeType="1"/>
            </p:cNvSpPr>
            <p:nvPr/>
          </p:nvSpPr>
          <p:spPr bwMode="auto">
            <a:xfrm>
              <a:off x="4331" y="2659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1" name="Line 46"/>
            <p:cNvSpPr>
              <a:spLocks noChangeShapeType="1"/>
            </p:cNvSpPr>
            <p:nvPr/>
          </p:nvSpPr>
          <p:spPr bwMode="auto">
            <a:xfrm>
              <a:off x="4875" y="247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2" name="Line 47"/>
            <p:cNvSpPr>
              <a:spLocks noChangeShapeType="1"/>
            </p:cNvSpPr>
            <p:nvPr/>
          </p:nvSpPr>
          <p:spPr bwMode="auto">
            <a:xfrm flipV="1">
              <a:off x="4876" y="2477"/>
              <a:ext cx="227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3" name="Text Box 48"/>
            <p:cNvSpPr txBox="1">
              <a:spLocks noChangeArrowheads="1"/>
            </p:cNvSpPr>
            <p:nvPr/>
          </p:nvSpPr>
          <p:spPr bwMode="auto">
            <a:xfrm>
              <a:off x="2140" y="2481"/>
              <a:ext cx="30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/>
                <a:t>Clk</a:t>
              </a:r>
              <a:endParaRPr lang="en-AU" altLang="en-US"/>
            </a:p>
          </p:txBody>
        </p:sp>
        <p:sp>
          <p:nvSpPr>
            <p:cNvPr id="12324" name="Freeform 49"/>
            <p:cNvSpPr>
              <a:spLocks/>
            </p:cNvSpPr>
            <p:nvPr/>
          </p:nvSpPr>
          <p:spPr bwMode="auto">
            <a:xfrm>
              <a:off x="2789" y="3566"/>
              <a:ext cx="2178" cy="182"/>
            </a:xfrm>
            <a:custGeom>
              <a:avLst/>
              <a:gdLst>
                <a:gd name="T0" fmla="*/ 0 w 2178"/>
                <a:gd name="T1" fmla="*/ 91 h 182"/>
                <a:gd name="T2" fmla="*/ 46 w 2178"/>
                <a:gd name="T3" fmla="*/ 0 h 182"/>
                <a:gd name="T4" fmla="*/ 2132 w 2178"/>
                <a:gd name="T5" fmla="*/ 0 h 182"/>
                <a:gd name="T6" fmla="*/ 2178 w 2178"/>
                <a:gd name="T7" fmla="*/ 91 h 182"/>
                <a:gd name="T8" fmla="*/ 2132 w 2178"/>
                <a:gd name="T9" fmla="*/ 182 h 182"/>
                <a:gd name="T10" fmla="*/ 46 w 2178"/>
                <a:gd name="T11" fmla="*/ 182 h 182"/>
                <a:gd name="T12" fmla="*/ 0 w 2178"/>
                <a:gd name="T13" fmla="*/ 91 h 1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78"/>
                <a:gd name="T22" fmla="*/ 0 h 182"/>
                <a:gd name="T23" fmla="*/ 2178 w 2178"/>
                <a:gd name="T24" fmla="*/ 182 h 1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78" h="182">
                  <a:moveTo>
                    <a:pt x="0" y="91"/>
                  </a:moveTo>
                  <a:lnTo>
                    <a:pt x="46" y="0"/>
                  </a:lnTo>
                  <a:lnTo>
                    <a:pt x="2132" y="0"/>
                  </a:lnTo>
                  <a:lnTo>
                    <a:pt x="2178" y="91"/>
                  </a:lnTo>
                  <a:lnTo>
                    <a:pt x="2132" y="182"/>
                  </a:lnTo>
                  <a:lnTo>
                    <a:pt x="46" y="182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5" name="Freeform 50"/>
            <p:cNvSpPr>
              <a:spLocks/>
            </p:cNvSpPr>
            <p:nvPr/>
          </p:nvSpPr>
          <p:spPr bwMode="auto">
            <a:xfrm>
              <a:off x="4875" y="3294"/>
              <a:ext cx="169" cy="270"/>
            </a:xfrm>
            <a:custGeom>
              <a:avLst/>
              <a:gdLst>
                <a:gd name="T0" fmla="*/ 0 w 169"/>
                <a:gd name="T1" fmla="*/ 0 h 270"/>
                <a:gd name="T2" fmla="*/ 45 w 169"/>
                <a:gd name="T3" fmla="*/ 190 h 270"/>
                <a:gd name="T4" fmla="*/ 137 w 169"/>
                <a:gd name="T5" fmla="*/ 158 h 270"/>
                <a:gd name="T6" fmla="*/ 169 w 169"/>
                <a:gd name="T7" fmla="*/ 270 h 2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9"/>
                <a:gd name="T13" fmla="*/ 0 h 270"/>
                <a:gd name="T14" fmla="*/ 169 w 169"/>
                <a:gd name="T15" fmla="*/ 270 h 2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9" h="270">
                  <a:moveTo>
                    <a:pt x="0" y="0"/>
                  </a:moveTo>
                  <a:cubicBezTo>
                    <a:pt x="7" y="32"/>
                    <a:pt x="22" y="164"/>
                    <a:pt x="45" y="190"/>
                  </a:cubicBezTo>
                  <a:cubicBezTo>
                    <a:pt x="68" y="216"/>
                    <a:pt x="116" y="145"/>
                    <a:pt x="137" y="158"/>
                  </a:cubicBezTo>
                  <a:cubicBezTo>
                    <a:pt x="158" y="171"/>
                    <a:pt x="162" y="247"/>
                    <a:pt x="169" y="270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6" name="Freeform 51"/>
            <p:cNvSpPr>
              <a:spLocks/>
            </p:cNvSpPr>
            <p:nvPr/>
          </p:nvSpPr>
          <p:spPr bwMode="auto">
            <a:xfrm>
              <a:off x="4876" y="2840"/>
              <a:ext cx="157" cy="688"/>
            </a:xfrm>
            <a:custGeom>
              <a:avLst/>
              <a:gdLst>
                <a:gd name="T0" fmla="*/ 0 w 157"/>
                <a:gd name="T1" fmla="*/ 0 h 688"/>
                <a:gd name="T2" fmla="*/ 45 w 157"/>
                <a:gd name="T3" fmla="*/ 190 h 688"/>
                <a:gd name="T4" fmla="*/ 137 w 157"/>
                <a:gd name="T5" fmla="*/ 158 h 688"/>
                <a:gd name="T6" fmla="*/ 157 w 157"/>
                <a:gd name="T7" fmla="*/ 688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7"/>
                <a:gd name="T13" fmla="*/ 0 h 688"/>
                <a:gd name="T14" fmla="*/ 157 w 157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7" h="688">
                  <a:moveTo>
                    <a:pt x="0" y="0"/>
                  </a:moveTo>
                  <a:cubicBezTo>
                    <a:pt x="7" y="32"/>
                    <a:pt x="22" y="164"/>
                    <a:pt x="45" y="190"/>
                  </a:cubicBezTo>
                  <a:cubicBezTo>
                    <a:pt x="68" y="216"/>
                    <a:pt x="118" y="75"/>
                    <a:pt x="137" y="158"/>
                  </a:cubicBezTo>
                  <a:cubicBezTo>
                    <a:pt x="156" y="241"/>
                    <a:pt x="153" y="578"/>
                    <a:pt x="157" y="688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7" name="Line 17"/>
            <p:cNvSpPr>
              <a:spLocks noChangeShapeType="1"/>
            </p:cNvSpPr>
            <p:nvPr/>
          </p:nvSpPr>
          <p:spPr bwMode="auto">
            <a:xfrm>
              <a:off x="2698" y="2387"/>
              <a:ext cx="0" cy="14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8" name="Line 18"/>
            <p:cNvSpPr>
              <a:spLocks noChangeShapeType="1"/>
            </p:cNvSpPr>
            <p:nvPr/>
          </p:nvSpPr>
          <p:spPr bwMode="auto">
            <a:xfrm>
              <a:off x="3787" y="2387"/>
              <a:ext cx="0" cy="14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9" name="Line 19"/>
            <p:cNvSpPr>
              <a:spLocks noChangeShapeType="1"/>
            </p:cNvSpPr>
            <p:nvPr/>
          </p:nvSpPr>
          <p:spPr bwMode="auto">
            <a:xfrm>
              <a:off x="4875" y="2387"/>
              <a:ext cx="1" cy="14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5423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7F6583D0-4FFD-4974-B861-E9F77FF4C0AD}" type="slidenum">
              <a:rPr lang="en-AU" altLang="en-US" sz="1400"/>
              <a:pPr/>
              <a:t>100</a:t>
            </a:fld>
            <a:endParaRPr lang="en-AU" altLang="en-US" sz="1400"/>
          </a:p>
        </p:txBody>
      </p:sp>
      <p:pic>
        <p:nvPicPr>
          <p:cNvPr id="118787" name="Picture 5" descr="f04-69-P37449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542212" cy="4621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MIPS with Static Dual Issue</a:t>
            </a:r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330103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843FA7E1-A1C0-45B9-9A34-9B2AA29979F5}" type="slidenum">
              <a:rPr lang="en-AU" altLang="en-US" sz="1400"/>
              <a:pPr/>
              <a:t>101</a:t>
            </a:fld>
            <a:endParaRPr lang="en-AU" altLang="en-US" sz="1400"/>
          </a:p>
        </p:txBody>
      </p:sp>
      <p:sp>
        <p:nvSpPr>
          <p:cNvPr id="1198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Hazards in the Dual-Issue MIPS</a:t>
            </a:r>
            <a:endParaRPr lang="en-AU" altLang="en-US" sz="3600" dirty="0" smtClean="0"/>
          </a:p>
        </p:txBody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/>
              <a:t>More instructions executing in parallel</a:t>
            </a:r>
          </a:p>
          <a:p>
            <a:pPr eaLnBrk="1" hangingPunct="1"/>
            <a:r>
              <a:rPr lang="en-US" altLang="en-US" sz="2400" dirty="0" smtClean="0"/>
              <a:t>EX data hazard</a:t>
            </a:r>
          </a:p>
          <a:p>
            <a:pPr lvl="1" eaLnBrk="1" hangingPunct="1"/>
            <a:r>
              <a:rPr lang="en-US" altLang="en-US" sz="2000" dirty="0" smtClean="0"/>
              <a:t>Forwarding avoided stalls with single-issue</a:t>
            </a:r>
          </a:p>
          <a:p>
            <a:pPr lvl="1" eaLnBrk="1" hangingPunct="1"/>
            <a:r>
              <a:rPr lang="en-US" altLang="en-US" sz="2000" dirty="0" smtClean="0"/>
              <a:t>Now can’t use ALU result in load/store in same packet</a:t>
            </a:r>
          </a:p>
          <a:p>
            <a:pPr lvl="2" eaLnBrk="1" hangingPunct="1"/>
            <a:r>
              <a:rPr lang="en-US" altLang="en-US" sz="1800" dirty="0" smtClean="0">
                <a:latin typeface="Lucida Console" panose="020B0609040504020204" pitchFamily="49" charset="0"/>
              </a:rPr>
              <a:t>add  </a:t>
            </a:r>
            <a:r>
              <a:rPr lang="en-US" altLang="en-US" sz="1800" dirty="0" smtClean="0">
                <a:solidFill>
                  <a:schemeClr val="hlink"/>
                </a:solidFill>
                <a:latin typeface="Lucida Console" panose="020B0609040504020204" pitchFamily="49" charset="0"/>
              </a:rPr>
              <a:t>$t0</a:t>
            </a:r>
            <a:r>
              <a:rPr lang="en-US" altLang="en-US" sz="1800" dirty="0" smtClean="0">
                <a:latin typeface="Lucida Console" panose="020B0609040504020204" pitchFamily="49" charset="0"/>
              </a:rPr>
              <a:t>, $s0, $s1</a:t>
            </a:r>
            <a:br>
              <a:rPr lang="en-US" altLang="en-US" sz="1800" dirty="0" smtClean="0">
                <a:latin typeface="Lucida Console" panose="020B0609040504020204" pitchFamily="49" charset="0"/>
              </a:rPr>
            </a:br>
            <a:r>
              <a:rPr lang="en-US" altLang="en-US" sz="1800" dirty="0" smtClean="0">
                <a:latin typeface="Lucida Console" panose="020B0609040504020204" pitchFamily="49" charset="0"/>
              </a:rPr>
              <a:t>load $s2, 0(</a:t>
            </a:r>
            <a:r>
              <a:rPr lang="en-US" altLang="en-US" sz="1800" dirty="0" smtClean="0">
                <a:solidFill>
                  <a:schemeClr val="hlink"/>
                </a:solidFill>
                <a:latin typeface="Lucida Console" panose="020B0609040504020204" pitchFamily="49" charset="0"/>
              </a:rPr>
              <a:t>$t0</a:t>
            </a:r>
            <a:r>
              <a:rPr lang="en-US" altLang="en-US" sz="1800" dirty="0" smtClean="0">
                <a:latin typeface="Lucida Console" panose="020B0609040504020204" pitchFamily="49" charset="0"/>
              </a:rPr>
              <a:t>)</a:t>
            </a:r>
          </a:p>
          <a:p>
            <a:pPr lvl="2" eaLnBrk="1" hangingPunct="1"/>
            <a:r>
              <a:rPr lang="en-US" altLang="en-US" sz="1800" dirty="0" smtClean="0"/>
              <a:t>Split into two packets, effectively a stall</a:t>
            </a:r>
          </a:p>
          <a:p>
            <a:pPr eaLnBrk="1" hangingPunct="1"/>
            <a:r>
              <a:rPr lang="en-US" altLang="en-US" sz="2400" dirty="0" smtClean="0"/>
              <a:t>Load-use hazard</a:t>
            </a:r>
          </a:p>
          <a:p>
            <a:pPr lvl="1" eaLnBrk="1" hangingPunct="1"/>
            <a:r>
              <a:rPr lang="en-US" altLang="en-US" sz="2000" dirty="0" smtClean="0"/>
              <a:t>Still one cycle use latency, but now two instructions</a:t>
            </a:r>
          </a:p>
          <a:p>
            <a:pPr eaLnBrk="1" hangingPunct="1"/>
            <a:r>
              <a:rPr lang="en-US" altLang="en-US" sz="2400" dirty="0" smtClean="0"/>
              <a:t>More aggressive scheduling required</a:t>
            </a:r>
            <a:endParaRPr lang="en-AU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0115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91FF873A-664D-43E0-8F01-B455259B5171}" type="slidenum">
              <a:rPr lang="en-AU" altLang="en-US" sz="1400"/>
              <a:pPr/>
              <a:t>102</a:t>
            </a:fld>
            <a:endParaRPr lang="en-AU" altLang="en-US" sz="1400"/>
          </a:p>
        </p:txBody>
      </p:sp>
      <p:sp>
        <p:nvSpPr>
          <p:cNvPr id="1208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Scheduling Example</a:t>
            </a:r>
            <a:endParaRPr lang="en-AU" altLang="en-US" smtClean="0"/>
          </a:p>
        </p:txBody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70875" cy="6905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Schedule this for dual-issue MIPS</a:t>
            </a:r>
            <a:endParaRPr lang="en-AU" altLang="en-US" sz="2400" dirty="0" smtClean="0">
              <a:latin typeface="Lucida Console" panose="020B0609040504020204" pitchFamily="49" charset="0"/>
            </a:endParaRPr>
          </a:p>
        </p:txBody>
      </p:sp>
      <p:sp>
        <p:nvSpPr>
          <p:cNvPr id="120837" name="Rectangle 4"/>
          <p:cNvSpPr>
            <a:spLocks noChangeArrowheads="1"/>
          </p:cNvSpPr>
          <p:nvPr/>
        </p:nvSpPr>
        <p:spPr bwMode="auto">
          <a:xfrm>
            <a:off x="1258888" y="1989138"/>
            <a:ext cx="734695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AU" altLang="en-US" sz="2000" dirty="0">
                <a:latin typeface="Lucida Console" panose="020B0609040504020204" pitchFamily="49" charset="0"/>
              </a:rPr>
              <a:t>Loop: </a:t>
            </a:r>
            <a:r>
              <a:rPr lang="en-AU" altLang="en-US" sz="2000" dirty="0" err="1">
                <a:latin typeface="Lucida Console" panose="020B0609040504020204" pitchFamily="49" charset="0"/>
              </a:rPr>
              <a:t>lw</a:t>
            </a:r>
            <a:r>
              <a:rPr lang="en-AU" altLang="en-US" sz="2000" dirty="0">
                <a:latin typeface="Lucida Console" panose="020B0609040504020204" pitchFamily="49" charset="0"/>
              </a:rPr>
              <a:t>   </a:t>
            </a:r>
            <a:r>
              <a:rPr lang="en-AU" altLang="en-US" sz="2000" dirty="0">
                <a:solidFill>
                  <a:schemeClr val="hlink"/>
                </a:solidFill>
                <a:latin typeface="Lucida Console" panose="020B0609040504020204" pitchFamily="49" charset="0"/>
              </a:rPr>
              <a:t>$t0</a:t>
            </a:r>
            <a:r>
              <a:rPr lang="en-AU" altLang="en-US" sz="2000" dirty="0">
                <a:latin typeface="Lucida Console" panose="020B0609040504020204" pitchFamily="49" charset="0"/>
              </a:rPr>
              <a:t>, 0($s1)      # $t0=array element</a:t>
            </a:r>
            <a:br>
              <a:rPr lang="en-AU" altLang="en-US" sz="2000" dirty="0">
                <a:latin typeface="Lucida Console" panose="020B0609040504020204" pitchFamily="49" charset="0"/>
              </a:rPr>
            </a:br>
            <a:r>
              <a:rPr lang="en-AU" altLang="en-US" sz="2000" dirty="0">
                <a:latin typeface="Lucida Console" panose="020B0609040504020204" pitchFamily="49" charset="0"/>
              </a:rPr>
              <a:t>      </a:t>
            </a:r>
            <a:r>
              <a:rPr lang="en-AU" altLang="en-US" sz="2000" dirty="0" err="1">
                <a:latin typeface="Lucida Console" panose="020B0609040504020204" pitchFamily="49" charset="0"/>
              </a:rPr>
              <a:t>addu</a:t>
            </a:r>
            <a:r>
              <a:rPr lang="en-AU" altLang="en-US" sz="2000" dirty="0">
                <a:latin typeface="Lucida Console" panose="020B0609040504020204" pitchFamily="49" charset="0"/>
              </a:rPr>
              <a:t> </a:t>
            </a:r>
            <a:r>
              <a:rPr lang="en-AU" altLang="en-US" sz="2000" dirty="0">
                <a:solidFill>
                  <a:srgbClr val="009900"/>
                </a:solidFill>
                <a:latin typeface="Lucida Console" panose="020B0609040504020204" pitchFamily="49" charset="0"/>
              </a:rPr>
              <a:t>$t0</a:t>
            </a:r>
            <a:r>
              <a:rPr lang="en-AU" altLang="en-US" sz="2000" dirty="0">
                <a:latin typeface="Lucida Console" panose="020B0609040504020204" pitchFamily="49" charset="0"/>
              </a:rPr>
              <a:t>, </a:t>
            </a:r>
            <a:r>
              <a:rPr lang="en-AU" altLang="en-US" sz="2000" dirty="0">
                <a:solidFill>
                  <a:schemeClr val="hlink"/>
                </a:solidFill>
                <a:latin typeface="Lucida Console" panose="020B0609040504020204" pitchFamily="49" charset="0"/>
              </a:rPr>
              <a:t>$t0</a:t>
            </a:r>
            <a:r>
              <a:rPr lang="en-AU" altLang="en-US" sz="2000" dirty="0">
                <a:latin typeface="Lucida Console" panose="020B0609040504020204" pitchFamily="49" charset="0"/>
              </a:rPr>
              <a:t>, $s2    # add scalar in $s2</a:t>
            </a:r>
            <a:br>
              <a:rPr lang="en-AU" altLang="en-US" sz="2000" dirty="0">
                <a:latin typeface="Lucida Console" panose="020B0609040504020204" pitchFamily="49" charset="0"/>
              </a:rPr>
            </a:br>
            <a:r>
              <a:rPr lang="en-AU" altLang="en-US" sz="2000" dirty="0">
                <a:latin typeface="Lucida Console" panose="020B0609040504020204" pitchFamily="49" charset="0"/>
              </a:rPr>
              <a:t>      </a:t>
            </a:r>
            <a:r>
              <a:rPr lang="en-AU" altLang="en-US" sz="2000" dirty="0" err="1">
                <a:latin typeface="Lucida Console" panose="020B0609040504020204" pitchFamily="49" charset="0"/>
              </a:rPr>
              <a:t>sw</a:t>
            </a:r>
            <a:r>
              <a:rPr lang="en-AU" altLang="en-US" sz="2000" dirty="0">
                <a:latin typeface="Lucida Console" panose="020B0609040504020204" pitchFamily="49" charset="0"/>
              </a:rPr>
              <a:t>   </a:t>
            </a:r>
            <a:r>
              <a:rPr lang="en-AU" altLang="en-US" sz="2000" dirty="0">
                <a:solidFill>
                  <a:srgbClr val="009900"/>
                </a:solidFill>
                <a:latin typeface="Lucida Console" panose="020B0609040504020204" pitchFamily="49" charset="0"/>
              </a:rPr>
              <a:t>$t0</a:t>
            </a:r>
            <a:r>
              <a:rPr lang="en-AU" altLang="en-US" sz="2000" dirty="0">
                <a:latin typeface="Lucida Console" panose="020B0609040504020204" pitchFamily="49" charset="0"/>
              </a:rPr>
              <a:t>, 0($s1)      # store result</a:t>
            </a:r>
            <a:br>
              <a:rPr lang="en-AU" altLang="en-US" sz="2000" dirty="0">
                <a:latin typeface="Lucida Console" panose="020B0609040504020204" pitchFamily="49" charset="0"/>
              </a:rPr>
            </a:br>
            <a:r>
              <a:rPr lang="en-AU" altLang="en-US" sz="2000" dirty="0">
                <a:latin typeface="Lucida Console" panose="020B0609040504020204" pitchFamily="49" charset="0"/>
              </a:rPr>
              <a:t>      </a:t>
            </a:r>
            <a:r>
              <a:rPr lang="en-AU" altLang="en-US" sz="2000" dirty="0" err="1">
                <a:latin typeface="Lucida Console" panose="020B0609040504020204" pitchFamily="49" charset="0"/>
              </a:rPr>
              <a:t>addi</a:t>
            </a:r>
            <a:r>
              <a:rPr lang="en-AU" altLang="en-US" sz="2000" dirty="0">
                <a:latin typeface="Lucida Console" panose="020B0609040504020204" pitchFamily="49" charset="0"/>
              </a:rPr>
              <a:t> </a:t>
            </a:r>
            <a:r>
              <a:rPr lang="en-AU" altLang="en-US" sz="2000" dirty="0">
                <a:solidFill>
                  <a:srgbClr val="A47B38"/>
                </a:solidFill>
                <a:latin typeface="Lucida Console" panose="020B0609040504020204" pitchFamily="49" charset="0"/>
              </a:rPr>
              <a:t>$s1</a:t>
            </a:r>
            <a:r>
              <a:rPr lang="en-AU" altLang="en-US" sz="2000" dirty="0">
                <a:latin typeface="Lucida Console" panose="020B0609040504020204" pitchFamily="49" charset="0"/>
              </a:rPr>
              <a:t>, $s1,–4      # decrement pointer</a:t>
            </a:r>
            <a:br>
              <a:rPr lang="en-AU" altLang="en-US" sz="2000" dirty="0">
                <a:latin typeface="Lucida Console" panose="020B0609040504020204" pitchFamily="49" charset="0"/>
              </a:rPr>
            </a:br>
            <a:r>
              <a:rPr lang="en-AU" altLang="en-US" sz="2000" dirty="0">
                <a:latin typeface="Lucida Console" panose="020B0609040504020204" pitchFamily="49" charset="0"/>
              </a:rPr>
              <a:t>      </a:t>
            </a:r>
            <a:r>
              <a:rPr lang="en-AU" altLang="en-US" sz="2000" dirty="0" err="1">
                <a:latin typeface="Lucida Console" panose="020B0609040504020204" pitchFamily="49" charset="0"/>
              </a:rPr>
              <a:t>bne</a:t>
            </a:r>
            <a:r>
              <a:rPr lang="en-AU" altLang="en-US" sz="2000" dirty="0">
                <a:latin typeface="Lucida Console" panose="020B0609040504020204" pitchFamily="49" charset="0"/>
              </a:rPr>
              <a:t>  </a:t>
            </a:r>
            <a:r>
              <a:rPr lang="en-AU" altLang="en-US" sz="2000" dirty="0">
                <a:solidFill>
                  <a:srgbClr val="A47B38"/>
                </a:solidFill>
                <a:latin typeface="Lucida Console" panose="020B0609040504020204" pitchFamily="49" charset="0"/>
              </a:rPr>
              <a:t>$s1</a:t>
            </a:r>
            <a:r>
              <a:rPr lang="en-AU" altLang="en-US" sz="2000" dirty="0">
                <a:latin typeface="Lucida Console" panose="020B0609040504020204" pitchFamily="49" charset="0"/>
              </a:rPr>
              <a:t>, $zero, Loop # branch $s1!=0</a:t>
            </a:r>
          </a:p>
        </p:txBody>
      </p:sp>
      <p:graphicFrame>
        <p:nvGraphicFramePr>
          <p:cNvPr id="499754" name="Group 42"/>
          <p:cNvGraphicFramePr>
            <a:graphicFrameLocks noGrp="1"/>
          </p:cNvGraphicFramePr>
          <p:nvPr/>
        </p:nvGraphicFramePr>
        <p:xfrm>
          <a:off x="1187450" y="3789363"/>
          <a:ext cx="7272338" cy="1676400"/>
        </p:xfrm>
        <a:graphic>
          <a:graphicData uri="http://schemas.openxmlformats.org/drawingml/2006/table">
            <a:tbl>
              <a:tblPr/>
              <a:tblGrid>
                <a:gridCol w="817563"/>
                <a:gridCol w="2803525"/>
                <a:gridCol w="2803525"/>
                <a:gridCol w="847725"/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ALU/branch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Load/store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cycle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Loop: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Lucida Console" pitchFamily="49" charset="0"/>
                        </a:rPr>
                        <a:t>nop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0C0C0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lw   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Lucida Console" pitchFamily="49" charset="0"/>
                        </a:rPr>
                        <a:t>$t0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, 0($s1)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1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addi 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47B38"/>
                          </a:solidFill>
                          <a:effectLst/>
                          <a:latin typeface="Lucida Console" pitchFamily="49" charset="0"/>
                        </a:rPr>
                        <a:t>$s1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, $s1,–4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Lucida Console" pitchFamily="49" charset="0"/>
                        </a:rPr>
                        <a:t>nop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2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addu 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Lucida Console" pitchFamily="49" charset="0"/>
                        </a:rPr>
                        <a:t>$t0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, 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Lucida Console" pitchFamily="49" charset="0"/>
                        </a:rPr>
                        <a:t>$t0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, $s2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Lucida Console" pitchFamily="49" charset="0"/>
                        </a:rPr>
                        <a:t>nop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0C0C0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3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bne  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47B38"/>
                          </a:solidFill>
                          <a:effectLst/>
                          <a:latin typeface="Lucida Console" pitchFamily="49" charset="0"/>
                        </a:rPr>
                        <a:t>$s1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, $zero, Loop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sw   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Lucida Console" pitchFamily="49" charset="0"/>
                        </a:rPr>
                        <a:t>$t0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, 4($s1)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4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0870" name="Rectangle 37"/>
          <p:cNvSpPr>
            <a:spLocks noChangeArrowheads="1"/>
          </p:cNvSpPr>
          <p:nvPr/>
        </p:nvSpPr>
        <p:spPr bwMode="auto">
          <a:xfrm>
            <a:off x="1182688" y="5661025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l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en-US" sz="2800"/>
              <a:t>IPC = 5/4 = 1.25 (c.f. peak IPC = 2)</a:t>
            </a:r>
            <a:endParaRPr lang="en-AU" altLang="en-US" sz="200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31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6AAA1B85-16ED-4366-9835-78AFD6463DFC}" type="slidenum">
              <a:rPr lang="en-AU" altLang="en-US" sz="1400"/>
              <a:pPr/>
              <a:t>103</a:t>
            </a:fld>
            <a:endParaRPr lang="en-AU" altLang="en-US" sz="1400"/>
          </a:p>
        </p:txBody>
      </p:sp>
      <p:sp>
        <p:nvSpPr>
          <p:cNvPr id="1218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Loop Unrolling</a:t>
            </a:r>
            <a:endParaRPr lang="en-AU" altLang="en-US" smtClean="0"/>
          </a:p>
        </p:txBody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Replicate loop body to expose more parallelism</a:t>
            </a:r>
          </a:p>
          <a:p>
            <a:pPr lvl="1" eaLnBrk="1" hangingPunct="1"/>
            <a:r>
              <a:rPr lang="en-US" altLang="en-US" dirty="0" smtClean="0"/>
              <a:t>Reduces loop-control overhead</a:t>
            </a:r>
          </a:p>
          <a:p>
            <a:pPr eaLnBrk="1" hangingPunct="1"/>
            <a:r>
              <a:rPr lang="en-US" altLang="en-US" dirty="0" smtClean="0"/>
              <a:t>Use different registers per replication</a:t>
            </a:r>
          </a:p>
          <a:p>
            <a:pPr lvl="1" eaLnBrk="1" hangingPunct="1"/>
            <a:r>
              <a:rPr lang="en-US" altLang="en-US" dirty="0" smtClean="0"/>
              <a:t>Called “register renaming”</a:t>
            </a:r>
            <a:endParaRPr lang="en-AU" altLang="en-US" dirty="0" smtClean="0"/>
          </a:p>
          <a:p>
            <a:pPr lvl="1" eaLnBrk="1" hangingPunct="1"/>
            <a:r>
              <a:rPr lang="en-US" altLang="en-US" dirty="0" smtClean="0"/>
              <a:t>Avoid loop-carried “anti-dependencies”</a:t>
            </a:r>
          </a:p>
          <a:p>
            <a:pPr lvl="2" eaLnBrk="1" hangingPunct="1"/>
            <a:r>
              <a:rPr lang="en-US" altLang="en-US" dirty="0" smtClean="0"/>
              <a:t>Store followed by a load of the same register</a:t>
            </a:r>
          </a:p>
          <a:p>
            <a:pPr lvl="2" eaLnBrk="1" hangingPunct="1"/>
            <a:r>
              <a:rPr lang="en-US" altLang="en-US" dirty="0" smtClean="0"/>
              <a:t>Aka “name dependence”</a:t>
            </a:r>
            <a:r>
              <a:rPr lang="en-US" altLang="en-US" dirty="0" smtClean="0">
                <a:cs typeface="Arial" panose="020B0604020202020204" pitchFamily="34" charset="0"/>
              </a:rPr>
              <a:t> </a:t>
            </a:r>
          </a:p>
          <a:p>
            <a:pPr lvl="3" eaLnBrk="1" hangingPunct="1"/>
            <a:r>
              <a:rPr lang="en-US" altLang="en-US" dirty="0" smtClean="0"/>
              <a:t>Reuse of a register name</a:t>
            </a:r>
          </a:p>
        </p:txBody>
      </p:sp>
    </p:spTree>
    <p:extLst>
      <p:ext uri="{BB962C8B-B14F-4D97-AF65-F5344CB8AC3E}">
        <p14:creationId xmlns:p14="http://schemas.microsoft.com/office/powerpoint/2010/main" val="353039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2A4EF7E1-5624-4687-A2D0-3B2140E40724}" type="slidenum">
              <a:rPr lang="en-AU" altLang="en-US" sz="1400"/>
              <a:pPr/>
              <a:t>104</a:t>
            </a:fld>
            <a:endParaRPr lang="en-AU" altLang="en-US" sz="1400"/>
          </a:p>
        </p:txBody>
      </p:sp>
      <p:sp>
        <p:nvSpPr>
          <p:cNvPr id="1228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Loop Unrolling Example</a:t>
            </a:r>
            <a:endParaRPr lang="en-AU" altLang="en-US" smtClean="0"/>
          </a:p>
        </p:txBody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889500"/>
            <a:ext cx="8270875" cy="1347788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IPC = 14/8 = 1.75</a:t>
            </a:r>
          </a:p>
          <a:p>
            <a:pPr lvl="1" eaLnBrk="1" hangingPunct="1"/>
            <a:r>
              <a:rPr lang="en-US" altLang="en-US" sz="2000" dirty="0" smtClean="0"/>
              <a:t>Closer to 2, but at cost of registers and code size</a:t>
            </a:r>
            <a:endParaRPr lang="en-AU" altLang="en-US" sz="2000" dirty="0" smtClean="0"/>
          </a:p>
        </p:txBody>
      </p:sp>
      <p:graphicFrame>
        <p:nvGraphicFramePr>
          <p:cNvPr id="503867" name="Group 59"/>
          <p:cNvGraphicFramePr>
            <a:graphicFrameLocks noGrp="1"/>
          </p:cNvGraphicFramePr>
          <p:nvPr/>
        </p:nvGraphicFramePr>
        <p:xfrm>
          <a:off x="1187450" y="1557338"/>
          <a:ext cx="7272338" cy="3017835"/>
        </p:xfrm>
        <a:graphic>
          <a:graphicData uri="http://schemas.openxmlformats.org/drawingml/2006/table">
            <a:tbl>
              <a:tblPr/>
              <a:tblGrid>
                <a:gridCol w="817563"/>
                <a:gridCol w="2803525"/>
                <a:gridCol w="2803525"/>
                <a:gridCol w="847725"/>
              </a:tblGrid>
              <a:tr h="335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ALU/branch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Load/store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cycle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Loop: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addi 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47B38"/>
                          </a:solidFill>
                          <a:effectLst/>
                          <a:latin typeface="Lucida Console" pitchFamily="49" charset="0"/>
                        </a:rPr>
                        <a:t>$s1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, $s1,–16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lw   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Lucida Console" pitchFamily="49" charset="0"/>
                        </a:rPr>
                        <a:t>$t0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, 0($s1)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1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Lucida Console" pitchFamily="49" charset="0"/>
                        </a:rPr>
                        <a:t>nop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0C0C0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lw   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Lucida Console" pitchFamily="49" charset="0"/>
                        </a:rPr>
                        <a:t>$t1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, 12($s1)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2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addu 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Lucida Console" pitchFamily="49" charset="0"/>
                        </a:rPr>
                        <a:t>$t0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, 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Lucida Console" pitchFamily="49" charset="0"/>
                        </a:rPr>
                        <a:t>$t0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, $s2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lw   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Lucida Console" pitchFamily="49" charset="0"/>
                        </a:rPr>
                        <a:t>$t2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, 8($s1)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3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addu 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Lucida Console" pitchFamily="49" charset="0"/>
                        </a:rPr>
                        <a:t>$t1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, 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Lucida Console" pitchFamily="49" charset="0"/>
                        </a:rPr>
                        <a:t>$t1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, $s2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lw   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Lucida Console" pitchFamily="49" charset="0"/>
                        </a:rPr>
                        <a:t>$t3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, 4($s1)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4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addu 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Lucida Console" pitchFamily="49" charset="0"/>
                        </a:rPr>
                        <a:t>$t2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, 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Lucida Console" pitchFamily="49" charset="0"/>
                        </a:rPr>
                        <a:t>$t2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, $s2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sw   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Lucida Console" pitchFamily="49" charset="0"/>
                        </a:rPr>
                        <a:t>$t0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, 16($s1)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5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addu 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Lucida Console" pitchFamily="49" charset="0"/>
                        </a:rPr>
                        <a:t>$t3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, 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Lucida Console" pitchFamily="49" charset="0"/>
                        </a:rPr>
                        <a:t>$t4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, $s2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sw   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Lucida Console" pitchFamily="49" charset="0"/>
                        </a:rPr>
                        <a:t>$t1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, 12($s1)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6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Lucida Console" pitchFamily="49" charset="0"/>
                        </a:rPr>
                        <a:t>nop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0C0C0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sw   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Lucida Console" pitchFamily="49" charset="0"/>
                        </a:rPr>
                        <a:t>$t2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, 8($s1)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7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bne  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47B38"/>
                          </a:solidFill>
                          <a:effectLst/>
                          <a:latin typeface="Lucida Console" pitchFamily="49" charset="0"/>
                        </a:rPr>
                        <a:t>$s1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, $zero, Loop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sw   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Lucida Console" pitchFamily="49" charset="0"/>
                        </a:rPr>
                        <a:t>$t3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, 4($s1)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8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642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A9917057-D4FA-4313-A315-B4C2ADE19DBB}" type="slidenum">
              <a:rPr lang="en-AU" altLang="en-US" sz="1400"/>
              <a:pPr/>
              <a:t>105</a:t>
            </a:fld>
            <a:endParaRPr lang="en-AU" altLang="en-US" sz="1400"/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Dynamic Multiple Issue</a:t>
            </a:r>
            <a:endParaRPr lang="en-AU" altLang="en-US" smtClean="0"/>
          </a:p>
        </p:txBody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“Superscalar” processors</a:t>
            </a:r>
          </a:p>
          <a:p>
            <a:pPr eaLnBrk="1" hangingPunct="1"/>
            <a:r>
              <a:rPr lang="en-US" altLang="en-US" smtClean="0"/>
              <a:t>CPU decides whether to issue 0, 1, 2, … each cycle</a:t>
            </a:r>
          </a:p>
          <a:p>
            <a:pPr lvl="1" eaLnBrk="1" hangingPunct="1"/>
            <a:r>
              <a:rPr lang="en-US" altLang="en-US" smtClean="0"/>
              <a:t>Avoiding structural and data hazards</a:t>
            </a:r>
          </a:p>
          <a:p>
            <a:pPr eaLnBrk="1" hangingPunct="1"/>
            <a:r>
              <a:rPr lang="en-US" altLang="en-US" smtClean="0"/>
              <a:t>Avoids the need for compiler scheduling</a:t>
            </a:r>
          </a:p>
          <a:p>
            <a:pPr lvl="1" eaLnBrk="1" hangingPunct="1"/>
            <a:r>
              <a:rPr lang="en-US" altLang="en-US" smtClean="0"/>
              <a:t>Though it may still help</a:t>
            </a:r>
          </a:p>
          <a:p>
            <a:pPr lvl="1" eaLnBrk="1" hangingPunct="1"/>
            <a:r>
              <a:rPr lang="en-US" altLang="en-US" smtClean="0"/>
              <a:t>Code semantics ensured by the CPU</a:t>
            </a:r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233518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CD254D41-8FF3-4414-B809-FAE052792E55}" type="slidenum">
              <a:rPr lang="en-AU" altLang="en-US" sz="1400"/>
              <a:pPr/>
              <a:t>106</a:t>
            </a:fld>
            <a:endParaRPr lang="en-AU" altLang="en-US" sz="1400"/>
          </a:p>
        </p:txBody>
      </p:sp>
      <p:sp>
        <p:nvSpPr>
          <p:cNvPr id="1249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Dynamic Pipeline Scheduling</a:t>
            </a:r>
            <a:endParaRPr lang="en-AU" altLang="en-US" smtClean="0"/>
          </a:p>
        </p:txBody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Allow the CPU to execute instructions out of order to avoid stalls</a:t>
            </a:r>
          </a:p>
          <a:p>
            <a:pPr lvl="1" eaLnBrk="1" hangingPunct="1"/>
            <a:r>
              <a:rPr lang="en-US" altLang="en-US" smtClean="0"/>
              <a:t>But commit result to registers in order</a:t>
            </a:r>
          </a:p>
          <a:p>
            <a:pPr eaLnBrk="1" hangingPunct="1"/>
            <a:r>
              <a:rPr lang="en-US" altLang="en-US" smtClean="0"/>
              <a:t>Example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	</a:t>
            </a:r>
            <a:r>
              <a:rPr lang="fr-FR" altLang="en-US" smtClean="0">
                <a:latin typeface="Lucida Console" panose="020B0609040504020204" pitchFamily="49" charset="0"/>
              </a:rPr>
              <a:t>lw    </a:t>
            </a:r>
            <a:r>
              <a:rPr lang="fr-FR" altLang="en-US" smtClean="0">
                <a:solidFill>
                  <a:schemeClr val="hlink"/>
                </a:solidFill>
                <a:latin typeface="Lucida Console" panose="020B0609040504020204" pitchFamily="49" charset="0"/>
              </a:rPr>
              <a:t>$t0</a:t>
            </a:r>
            <a:r>
              <a:rPr lang="fr-FR" altLang="en-US" smtClean="0">
                <a:latin typeface="Lucida Console" panose="020B0609040504020204" pitchFamily="49" charset="0"/>
              </a:rPr>
              <a:t>, 20($s2)</a:t>
            </a:r>
            <a:br>
              <a:rPr lang="fr-FR" altLang="en-US" smtClean="0">
                <a:latin typeface="Lucida Console" panose="020B0609040504020204" pitchFamily="49" charset="0"/>
              </a:rPr>
            </a:br>
            <a:r>
              <a:rPr lang="fr-FR" altLang="en-US" smtClean="0">
                <a:latin typeface="Lucida Console" panose="020B0609040504020204" pitchFamily="49" charset="0"/>
              </a:rPr>
              <a:t>addu  $t1, </a:t>
            </a:r>
            <a:r>
              <a:rPr lang="fr-FR" altLang="en-US" smtClean="0">
                <a:solidFill>
                  <a:schemeClr val="hlink"/>
                </a:solidFill>
                <a:latin typeface="Lucida Console" panose="020B0609040504020204" pitchFamily="49" charset="0"/>
              </a:rPr>
              <a:t>$t0</a:t>
            </a:r>
            <a:r>
              <a:rPr lang="fr-FR" altLang="en-US" smtClean="0">
                <a:latin typeface="Lucida Console" panose="020B0609040504020204" pitchFamily="49" charset="0"/>
              </a:rPr>
              <a:t>, $t2</a:t>
            </a:r>
            <a:br>
              <a:rPr lang="fr-FR" altLang="en-US" smtClean="0">
                <a:latin typeface="Lucida Console" panose="020B0609040504020204" pitchFamily="49" charset="0"/>
              </a:rPr>
            </a:br>
            <a:r>
              <a:rPr lang="fr-FR" altLang="en-US" smtClean="0">
                <a:latin typeface="Lucida Console" panose="020B0609040504020204" pitchFamily="49" charset="0"/>
              </a:rPr>
              <a:t>sub   $s4, $s4, $t3</a:t>
            </a:r>
            <a:br>
              <a:rPr lang="fr-FR" altLang="en-US" smtClean="0">
                <a:latin typeface="Lucida Console" panose="020B0609040504020204" pitchFamily="49" charset="0"/>
              </a:rPr>
            </a:br>
            <a:r>
              <a:rPr lang="fr-FR" altLang="en-US" smtClean="0">
                <a:latin typeface="Lucida Console" panose="020B0609040504020204" pitchFamily="49" charset="0"/>
              </a:rPr>
              <a:t>slti  $t5, $s4, 20</a:t>
            </a:r>
          </a:p>
          <a:p>
            <a:pPr lvl="1" eaLnBrk="1" hangingPunct="1"/>
            <a:r>
              <a:rPr lang="en-US" altLang="en-US" smtClean="0"/>
              <a:t>Can start </a:t>
            </a:r>
            <a:r>
              <a:rPr lang="en-US" altLang="en-US" smtClean="0">
                <a:latin typeface="Lucida Console" panose="020B0609040504020204" pitchFamily="49" charset="0"/>
              </a:rPr>
              <a:t>sub</a:t>
            </a:r>
            <a:r>
              <a:rPr lang="en-US" altLang="en-US" smtClean="0"/>
              <a:t> while </a:t>
            </a:r>
            <a:r>
              <a:rPr lang="en-US" altLang="en-US" smtClean="0">
                <a:latin typeface="Lucida Console" panose="020B0609040504020204" pitchFamily="49" charset="0"/>
              </a:rPr>
              <a:t>addu</a:t>
            </a:r>
            <a:r>
              <a:rPr lang="en-US" altLang="en-US" smtClean="0"/>
              <a:t> is waiting for lw</a:t>
            </a:r>
          </a:p>
        </p:txBody>
      </p:sp>
    </p:spTree>
    <p:extLst>
      <p:ext uri="{BB962C8B-B14F-4D97-AF65-F5344CB8AC3E}">
        <p14:creationId xmlns:p14="http://schemas.microsoft.com/office/powerpoint/2010/main" val="183995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ABA51CFA-7A3D-4C55-88F6-0D6F968A7FC8}" type="slidenum">
              <a:rPr lang="en-AU" altLang="en-US" sz="1400"/>
              <a:pPr/>
              <a:t>107</a:t>
            </a:fld>
            <a:endParaRPr lang="en-AU" altLang="en-US" sz="1400"/>
          </a:p>
        </p:txBody>
      </p:sp>
      <p:sp>
        <p:nvSpPr>
          <p:cNvPr id="125955" name="Freeform 9"/>
          <p:cNvSpPr>
            <a:spLocks/>
          </p:cNvSpPr>
          <p:nvPr/>
        </p:nvSpPr>
        <p:spPr bwMode="auto">
          <a:xfrm>
            <a:off x="5295900" y="3194050"/>
            <a:ext cx="1065213" cy="1362075"/>
          </a:xfrm>
          <a:custGeom>
            <a:avLst/>
            <a:gdLst>
              <a:gd name="T0" fmla="*/ 0 w 671"/>
              <a:gd name="T1" fmla="*/ 2147483647 h 858"/>
              <a:gd name="T2" fmla="*/ 1436489737 w 671"/>
              <a:gd name="T3" fmla="*/ 1859875313 h 858"/>
              <a:gd name="T4" fmla="*/ 1527215404 w 671"/>
              <a:gd name="T5" fmla="*/ 468749063 h 858"/>
              <a:gd name="T6" fmla="*/ 740926285 w 671"/>
              <a:gd name="T7" fmla="*/ 0 h 858"/>
              <a:gd name="T8" fmla="*/ 0 60000 65536"/>
              <a:gd name="T9" fmla="*/ 0 60000 65536"/>
              <a:gd name="T10" fmla="*/ 0 60000 65536"/>
              <a:gd name="T11" fmla="*/ 0 60000 65536"/>
              <a:gd name="T12" fmla="*/ 0 w 671"/>
              <a:gd name="T13" fmla="*/ 0 h 858"/>
              <a:gd name="T14" fmla="*/ 671 w 671"/>
              <a:gd name="T15" fmla="*/ 858 h 8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1" h="858">
                <a:moveTo>
                  <a:pt x="0" y="858"/>
                </a:moveTo>
                <a:cubicBezTo>
                  <a:pt x="95" y="838"/>
                  <a:pt x="469" y="850"/>
                  <a:pt x="570" y="738"/>
                </a:cubicBezTo>
                <a:cubicBezTo>
                  <a:pt x="671" y="626"/>
                  <a:pt x="652" y="309"/>
                  <a:pt x="606" y="186"/>
                </a:cubicBezTo>
                <a:cubicBezTo>
                  <a:pt x="560" y="63"/>
                  <a:pt x="359" y="39"/>
                  <a:pt x="294" y="0"/>
                </a:cubicBezTo>
              </a:path>
            </a:pathLst>
          </a:custGeom>
          <a:noFill/>
          <a:ln w="28575" cmpd="sng">
            <a:solidFill>
              <a:schemeClr val="hlink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56" name="Freeform 13"/>
          <p:cNvSpPr>
            <a:spLocks/>
          </p:cNvSpPr>
          <p:nvPr/>
        </p:nvSpPr>
        <p:spPr bwMode="auto">
          <a:xfrm>
            <a:off x="4257675" y="3041650"/>
            <a:ext cx="2459038" cy="2152650"/>
          </a:xfrm>
          <a:custGeom>
            <a:avLst/>
            <a:gdLst>
              <a:gd name="T0" fmla="*/ 0 w 1549"/>
              <a:gd name="T1" fmla="*/ 2147483647 h 1356"/>
              <a:gd name="T2" fmla="*/ 2147483647 w 1549"/>
              <a:gd name="T3" fmla="*/ 2147483647 h 1356"/>
              <a:gd name="T4" fmla="*/ 2147483647 w 1549"/>
              <a:gd name="T5" fmla="*/ 544353750 h 1356"/>
              <a:gd name="T6" fmla="*/ 2147483647 w 1549"/>
              <a:gd name="T7" fmla="*/ 0 h 1356"/>
              <a:gd name="T8" fmla="*/ 0 60000 65536"/>
              <a:gd name="T9" fmla="*/ 0 60000 65536"/>
              <a:gd name="T10" fmla="*/ 0 60000 65536"/>
              <a:gd name="T11" fmla="*/ 0 60000 65536"/>
              <a:gd name="T12" fmla="*/ 0 w 1549"/>
              <a:gd name="T13" fmla="*/ 0 h 1356"/>
              <a:gd name="T14" fmla="*/ 1549 w 1549"/>
              <a:gd name="T15" fmla="*/ 1356 h 13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49" h="1356">
                <a:moveTo>
                  <a:pt x="0" y="1356"/>
                </a:moveTo>
                <a:cubicBezTo>
                  <a:pt x="219" y="1298"/>
                  <a:pt x="1079" y="1198"/>
                  <a:pt x="1314" y="1008"/>
                </a:cubicBezTo>
                <a:cubicBezTo>
                  <a:pt x="1549" y="818"/>
                  <a:pt x="1466" y="384"/>
                  <a:pt x="1410" y="216"/>
                </a:cubicBezTo>
                <a:cubicBezTo>
                  <a:pt x="1354" y="48"/>
                  <a:pt x="1068" y="45"/>
                  <a:pt x="978" y="0"/>
                </a:cubicBezTo>
              </a:path>
            </a:pathLst>
          </a:custGeom>
          <a:noFill/>
          <a:ln w="28575" cmpd="sng">
            <a:solidFill>
              <a:schemeClr val="hlink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57" name="Rectangle 14"/>
          <p:cNvSpPr>
            <a:spLocks noChangeArrowheads="1"/>
          </p:cNvSpPr>
          <p:nvPr/>
        </p:nvSpPr>
        <p:spPr bwMode="auto">
          <a:xfrm>
            <a:off x="5580063" y="3717925"/>
            <a:ext cx="1512887" cy="287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59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Dynamically Scheduled CPU</a:t>
            </a:r>
            <a:endParaRPr lang="en-AU" altLang="en-US" smtClean="0"/>
          </a:p>
        </p:txBody>
      </p:sp>
      <p:pic>
        <p:nvPicPr>
          <p:cNvPr id="125959" name="Picture 4" descr="f04-72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6550025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60" name="AutoShape 11"/>
          <p:cNvSpPr>
            <a:spLocks/>
          </p:cNvSpPr>
          <p:nvPr/>
        </p:nvSpPr>
        <p:spPr bwMode="auto">
          <a:xfrm>
            <a:off x="7235825" y="4292600"/>
            <a:ext cx="1727200" cy="936625"/>
          </a:xfrm>
          <a:prstGeom prst="borderCallout1">
            <a:avLst>
              <a:gd name="adj1" fmla="val 12204"/>
              <a:gd name="adj2" fmla="val -4412"/>
              <a:gd name="adj3" fmla="val 6273"/>
              <a:gd name="adj4" fmla="val -5514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Results also sent to any waiting reservation stations</a:t>
            </a:r>
          </a:p>
        </p:txBody>
      </p:sp>
      <p:sp>
        <p:nvSpPr>
          <p:cNvPr id="125961" name="AutoShape 12"/>
          <p:cNvSpPr>
            <a:spLocks/>
          </p:cNvSpPr>
          <p:nvPr/>
        </p:nvSpPr>
        <p:spPr bwMode="auto">
          <a:xfrm>
            <a:off x="323850" y="5229225"/>
            <a:ext cx="1692275" cy="649288"/>
          </a:xfrm>
          <a:prstGeom prst="borderCallout1">
            <a:avLst>
              <a:gd name="adj1" fmla="val 17602"/>
              <a:gd name="adj2" fmla="val 104505"/>
              <a:gd name="adj3" fmla="val 12958"/>
              <a:gd name="adj4" fmla="val 13189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Reorders buffer for register writes</a:t>
            </a:r>
          </a:p>
        </p:txBody>
      </p:sp>
      <p:sp>
        <p:nvSpPr>
          <p:cNvPr id="125962" name="AutoShape 15"/>
          <p:cNvSpPr>
            <a:spLocks/>
          </p:cNvSpPr>
          <p:nvPr/>
        </p:nvSpPr>
        <p:spPr bwMode="auto">
          <a:xfrm>
            <a:off x="5003800" y="5589588"/>
            <a:ext cx="1692275" cy="792162"/>
          </a:xfrm>
          <a:prstGeom prst="borderCallout1">
            <a:avLst>
              <a:gd name="adj1" fmla="val 14431"/>
              <a:gd name="adj2" fmla="val -4505"/>
              <a:gd name="adj3" fmla="val -45292"/>
              <a:gd name="adj4" fmla="val -3620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Can supply operands for issued instructions</a:t>
            </a:r>
          </a:p>
        </p:txBody>
      </p:sp>
      <p:sp>
        <p:nvSpPr>
          <p:cNvPr id="125963" name="AutoShape 16"/>
          <p:cNvSpPr>
            <a:spLocks/>
          </p:cNvSpPr>
          <p:nvPr/>
        </p:nvSpPr>
        <p:spPr bwMode="auto">
          <a:xfrm>
            <a:off x="7235825" y="1268413"/>
            <a:ext cx="1404938" cy="649287"/>
          </a:xfrm>
          <a:prstGeom prst="borderCallout1">
            <a:avLst>
              <a:gd name="adj1" fmla="val 17602"/>
              <a:gd name="adj2" fmla="val -5426"/>
              <a:gd name="adj3" fmla="val 65769"/>
              <a:gd name="adj4" fmla="val -45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Preserves dependencies</a:t>
            </a:r>
          </a:p>
        </p:txBody>
      </p:sp>
      <p:sp>
        <p:nvSpPr>
          <p:cNvPr id="125964" name="AutoShape 17"/>
          <p:cNvSpPr>
            <a:spLocks/>
          </p:cNvSpPr>
          <p:nvPr/>
        </p:nvSpPr>
        <p:spPr bwMode="auto">
          <a:xfrm>
            <a:off x="7235825" y="2565400"/>
            <a:ext cx="1404938" cy="649288"/>
          </a:xfrm>
          <a:prstGeom prst="borderCallout1">
            <a:avLst>
              <a:gd name="adj1" fmla="val 17602"/>
              <a:gd name="adj2" fmla="val -5426"/>
              <a:gd name="adj3" fmla="val 22736"/>
              <a:gd name="adj4" fmla="val -10067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Hold pending operands</a:t>
            </a:r>
          </a:p>
        </p:txBody>
      </p:sp>
    </p:spTree>
    <p:extLst>
      <p:ext uri="{BB962C8B-B14F-4D97-AF65-F5344CB8AC3E}">
        <p14:creationId xmlns:p14="http://schemas.microsoft.com/office/powerpoint/2010/main" val="202538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F3BE8051-A469-4F3C-97BD-D9E02676884C}" type="slidenum">
              <a:rPr lang="en-AU" altLang="en-US" sz="1400"/>
              <a:pPr/>
              <a:t>108</a:t>
            </a:fld>
            <a:endParaRPr lang="en-AU" altLang="en-US" sz="1400"/>
          </a:p>
        </p:txBody>
      </p:sp>
      <p:sp>
        <p:nvSpPr>
          <p:cNvPr id="1269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Register Renaming</a:t>
            </a:r>
            <a:endParaRPr lang="en-AU" altLang="en-US" smtClean="0"/>
          </a:p>
        </p:txBody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Reservation stations and reorder buffer effectively provide register renaming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On instruction issue to reservation station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If operand is available in register file or reorder buffer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Copied to reservation station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No longer required in the register; can be overwritten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If operand is not yet available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It will be provided to the reservation station by a function unit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Register update may not be required</a:t>
            </a:r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403921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062DE630-173F-4327-92E7-C5B31977446E}" type="slidenum">
              <a:rPr lang="en-AU" altLang="en-US" sz="1400"/>
              <a:pPr/>
              <a:t>109</a:t>
            </a:fld>
            <a:endParaRPr lang="en-AU" altLang="en-US" sz="1400"/>
          </a:p>
        </p:txBody>
      </p:sp>
      <p:sp>
        <p:nvSpPr>
          <p:cNvPr id="12800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Speculation</a:t>
            </a:r>
            <a:endParaRPr lang="en-AU" altLang="en-US" smtClean="0"/>
          </a:p>
        </p:txBody>
      </p:sp>
      <p:sp>
        <p:nvSpPr>
          <p:cNvPr id="12800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Predict branch and continue issuing</a:t>
            </a:r>
          </a:p>
          <a:p>
            <a:pPr lvl="1" eaLnBrk="1" hangingPunct="1"/>
            <a:r>
              <a:rPr lang="en-US" altLang="en-US" smtClean="0"/>
              <a:t>Don’t commit until branch outcome determined</a:t>
            </a:r>
          </a:p>
          <a:p>
            <a:pPr eaLnBrk="1" hangingPunct="1"/>
            <a:r>
              <a:rPr lang="en-US" altLang="en-US" smtClean="0"/>
              <a:t>Load speculation</a:t>
            </a:r>
          </a:p>
          <a:p>
            <a:pPr lvl="1" eaLnBrk="1" hangingPunct="1"/>
            <a:r>
              <a:rPr lang="en-US" altLang="en-US" smtClean="0"/>
              <a:t>Avoid load and cache miss delay</a:t>
            </a:r>
          </a:p>
          <a:p>
            <a:pPr lvl="2" eaLnBrk="1" hangingPunct="1"/>
            <a:r>
              <a:rPr lang="en-US" altLang="en-US" smtClean="0"/>
              <a:t>Predict the effective address</a:t>
            </a:r>
          </a:p>
          <a:p>
            <a:pPr lvl="2" eaLnBrk="1" hangingPunct="1"/>
            <a:r>
              <a:rPr lang="en-US" altLang="en-US" smtClean="0"/>
              <a:t>Predict loaded value</a:t>
            </a:r>
          </a:p>
          <a:p>
            <a:pPr lvl="2" eaLnBrk="1" hangingPunct="1"/>
            <a:r>
              <a:rPr lang="en-US" altLang="en-US" smtClean="0"/>
              <a:t>Load before completing outstanding stores</a:t>
            </a:r>
          </a:p>
          <a:p>
            <a:pPr lvl="2" eaLnBrk="1" hangingPunct="1"/>
            <a:r>
              <a:rPr lang="en-US" altLang="en-US" smtClean="0"/>
              <a:t>Bypass stored values to load unit</a:t>
            </a:r>
          </a:p>
          <a:p>
            <a:pPr lvl="1" eaLnBrk="1" hangingPunct="1"/>
            <a:r>
              <a:rPr lang="en-US" altLang="en-US" smtClean="0"/>
              <a:t>Don’t commit load until speculation cleared</a:t>
            </a:r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192980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06685843-14BA-4EEF-BEC9-50D1B9645F1F}" type="slidenum">
              <a:rPr lang="en-AU" altLang="en-US" sz="1400"/>
              <a:pPr/>
              <a:t>11</a:t>
            </a:fld>
            <a:endParaRPr lang="en-AU" altLang="en-US" sz="140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Clocking Methodology</a:t>
            </a:r>
            <a:endParaRPr lang="en-AU" altLang="en-US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6562" y="1494631"/>
            <a:ext cx="8270875" cy="2841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Combinational logic transforms data during clock cycles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Between clock edges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Input from state elements, output to state element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Longest delay determines clock period</a:t>
            </a:r>
            <a:endParaRPr lang="en-AU" altLang="en-US" dirty="0" smtClean="0"/>
          </a:p>
        </p:txBody>
      </p:sp>
      <p:pic>
        <p:nvPicPr>
          <p:cNvPr id="13317" name="Picture 6" descr="f04-04-P37449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581525"/>
            <a:ext cx="286543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7" descr="f04-03-P37449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437063"/>
            <a:ext cx="385127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5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10705B9C-3EE4-4A04-85DC-5B3D2F7067E9}" type="slidenum">
              <a:rPr lang="en-AU" altLang="en-US" sz="1400"/>
              <a:pPr/>
              <a:t>110</a:t>
            </a:fld>
            <a:endParaRPr lang="en-AU" altLang="en-US" sz="1400"/>
          </a:p>
        </p:txBody>
      </p:sp>
      <p:sp>
        <p:nvSpPr>
          <p:cNvPr id="129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Why Do Dynamic Scheduling?</a:t>
            </a:r>
            <a:endParaRPr lang="en-AU" altLang="en-US" smtClean="0"/>
          </a:p>
        </p:txBody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Why not just let the compiler schedule code?</a:t>
            </a:r>
          </a:p>
          <a:p>
            <a:pPr eaLnBrk="1" hangingPunct="1"/>
            <a:r>
              <a:rPr lang="en-US" altLang="en-US" smtClean="0"/>
              <a:t>Not all stalls are predicable</a:t>
            </a:r>
          </a:p>
          <a:p>
            <a:pPr lvl="1" eaLnBrk="1" hangingPunct="1"/>
            <a:r>
              <a:rPr lang="en-US" altLang="en-US" smtClean="0"/>
              <a:t>e.g., cache misses</a:t>
            </a:r>
          </a:p>
          <a:p>
            <a:pPr eaLnBrk="1" hangingPunct="1"/>
            <a:r>
              <a:rPr lang="en-US" altLang="en-US" smtClean="0"/>
              <a:t>Can’t always schedule around branches</a:t>
            </a:r>
          </a:p>
          <a:p>
            <a:pPr lvl="1" eaLnBrk="1" hangingPunct="1"/>
            <a:r>
              <a:rPr lang="en-US" altLang="en-US" smtClean="0"/>
              <a:t>Branch outcome is dynamically determined</a:t>
            </a:r>
          </a:p>
          <a:p>
            <a:pPr eaLnBrk="1" hangingPunct="1"/>
            <a:r>
              <a:rPr lang="en-US" altLang="en-US" smtClean="0"/>
              <a:t>Different implementations of an ISA have different latencies and hazards</a:t>
            </a:r>
          </a:p>
        </p:txBody>
      </p:sp>
    </p:spTree>
    <p:extLst>
      <p:ext uri="{BB962C8B-B14F-4D97-AF65-F5344CB8AC3E}">
        <p14:creationId xmlns:p14="http://schemas.microsoft.com/office/powerpoint/2010/main" val="60416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8BC5CA0E-78B3-434A-B6DD-E563536A7684}" type="slidenum">
              <a:rPr lang="en-AU" altLang="en-US" sz="1400"/>
              <a:pPr/>
              <a:t>111</a:t>
            </a:fld>
            <a:endParaRPr lang="en-AU" altLang="en-US" sz="1400"/>
          </a:p>
        </p:txBody>
      </p:sp>
      <p:sp>
        <p:nvSpPr>
          <p:cNvPr id="130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Does Multiple Issue Work?</a:t>
            </a:r>
            <a:endParaRPr lang="en-AU" altLang="en-US" smtClean="0"/>
          </a:p>
        </p:txBody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844675"/>
            <a:ext cx="8270875" cy="4392613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Yes, but not as much as we’d like</a:t>
            </a:r>
          </a:p>
          <a:p>
            <a:pPr eaLnBrk="1" hangingPunct="1"/>
            <a:r>
              <a:rPr lang="en-US" altLang="en-US" sz="2400" dirty="0" smtClean="0"/>
              <a:t>Programs have real dependencies that limit ILP</a:t>
            </a:r>
          </a:p>
          <a:p>
            <a:pPr eaLnBrk="1" hangingPunct="1"/>
            <a:r>
              <a:rPr lang="en-US" altLang="en-US" sz="2400" dirty="0" smtClean="0"/>
              <a:t>Some dependencies are hard to eliminate</a:t>
            </a:r>
          </a:p>
          <a:p>
            <a:pPr lvl="1" eaLnBrk="1" hangingPunct="1"/>
            <a:r>
              <a:rPr lang="en-US" altLang="en-US" sz="2000" dirty="0" smtClean="0"/>
              <a:t>e.g., pointer aliasing</a:t>
            </a:r>
          </a:p>
          <a:p>
            <a:pPr eaLnBrk="1" hangingPunct="1"/>
            <a:r>
              <a:rPr lang="en-US" altLang="en-US" sz="2400" dirty="0" smtClean="0"/>
              <a:t>Some parallelism is hard to expose</a:t>
            </a:r>
          </a:p>
          <a:p>
            <a:pPr lvl="1" eaLnBrk="1" hangingPunct="1"/>
            <a:r>
              <a:rPr lang="en-US" altLang="en-US" sz="2000" dirty="0" smtClean="0"/>
              <a:t>Limited window size during instruction issue</a:t>
            </a:r>
          </a:p>
          <a:p>
            <a:pPr eaLnBrk="1" hangingPunct="1"/>
            <a:r>
              <a:rPr lang="en-US" altLang="en-US" sz="2400" dirty="0" smtClean="0"/>
              <a:t>Memory delays and limited bandwidth</a:t>
            </a:r>
          </a:p>
          <a:p>
            <a:pPr lvl="1" eaLnBrk="1" hangingPunct="1"/>
            <a:r>
              <a:rPr lang="en-US" altLang="en-US" sz="2000" dirty="0" smtClean="0"/>
              <a:t>Hard to keep pipelines full</a:t>
            </a:r>
          </a:p>
          <a:p>
            <a:pPr eaLnBrk="1" hangingPunct="1"/>
            <a:r>
              <a:rPr lang="en-AU" altLang="en-US" sz="2400" dirty="0" smtClean="0"/>
              <a:t>Speculation can help if done well</a:t>
            </a:r>
          </a:p>
        </p:txBody>
      </p:sp>
      <p:sp>
        <p:nvSpPr>
          <p:cNvPr id="130053" name="Text Box 4"/>
          <p:cNvSpPr txBox="1">
            <a:spLocks noChangeArrowheads="1"/>
          </p:cNvSpPr>
          <p:nvPr/>
        </p:nvSpPr>
        <p:spPr bwMode="auto">
          <a:xfrm>
            <a:off x="684213" y="1403100"/>
            <a:ext cx="282575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>
                <a:solidFill>
                  <a:schemeClr val="folHlink"/>
                </a:solidFill>
                <a:latin typeface="Arial Black" panose="020B0A04020102020204" pitchFamily="34" charset="0"/>
              </a:rPr>
              <a:t>The BIG Picture</a:t>
            </a:r>
          </a:p>
        </p:txBody>
      </p:sp>
    </p:spTree>
    <p:extLst>
      <p:ext uri="{BB962C8B-B14F-4D97-AF65-F5344CB8AC3E}">
        <p14:creationId xmlns:p14="http://schemas.microsoft.com/office/powerpoint/2010/main" val="325881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E8E8D395-92AF-4D2E-908E-2ECFA085EC89}" type="slidenum">
              <a:rPr lang="en-AU" altLang="en-US" sz="1400"/>
              <a:pPr/>
              <a:t>112</a:t>
            </a:fld>
            <a:endParaRPr lang="en-AU" altLang="en-US" sz="1400"/>
          </a:p>
        </p:txBody>
      </p:sp>
      <p:sp>
        <p:nvSpPr>
          <p:cNvPr id="131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smtClean="0"/>
              <a:t>Power Efficiency</a:t>
            </a:r>
          </a:p>
        </p:txBody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232" y="1371600"/>
            <a:ext cx="8270875" cy="1727200"/>
          </a:xfrm>
        </p:spPr>
        <p:txBody>
          <a:bodyPr/>
          <a:lstStyle/>
          <a:p>
            <a:pPr eaLnBrk="1" hangingPunct="1"/>
            <a:r>
              <a:rPr lang="en-AU" altLang="en-US" dirty="0" smtClean="0"/>
              <a:t>Complexity of dynamic scheduling and speculations requires power</a:t>
            </a:r>
          </a:p>
          <a:p>
            <a:pPr eaLnBrk="1" hangingPunct="1"/>
            <a:r>
              <a:rPr lang="en-AU" altLang="en-US" dirty="0" smtClean="0"/>
              <a:t>Multiple simpler cores may be better</a:t>
            </a:r>
          </a:p>
        </p:txBody>
      </p:sp>
      <p:graphicFrame>
        <p:nvGraphicFramePr>
          <p:cNvPr id="522391" name="Group 151"/>
          <p:cNvGraphicFramePr>
            <a:graphicFrameLocks noGrp="1"/>
          </p:cNvGraphicFramePr>
          <p:nvPr/>
        </p:nvGraphicFramePr>
        <p:xfrm>
          <a:off x="684213" y="2924175"/>
          <a:ext cx="8208962" cy="3109919"/>
        </p:xfrm>
        <a:graphic>
          <a:graphicData uri="http://schemas.openxmlformats.org/drawingml/2006/table">
            <a:tbl>
              <a:tblPr/>
              <a:tblGrid>
                <a:gridCol w="1422400"/>
                <a:gridCol w="881062"/>
                <a:gridCol w="1058863"/>
                <a:gridCol w="968375"/>
                <a:gridCol w="863600"/>
                <a:gridCol w="1209675"/>
                <a:gridCol w="835025"/>
                <a:gridCol w="969962"/>
              </a:tblGrid>
              <a:tr h="51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Microprocessor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Year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Clock Rate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Pipeline Stages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Issue width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Out-of-order/ Speculation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Cores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Power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i486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1989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25MHz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5W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Pentium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1993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66MHz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10W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Pentium Pro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1997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200MHz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29W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P4 Willamette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2000MHz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75W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P4 Prescott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2004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3600MHz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103W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Core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2006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2930MHz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75W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UltraSparc III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2003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1950MHz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90W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UltraSparc T1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2005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1200MHz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70W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251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Cortex A8 and Intel i7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6718009"/>
              </p:ext>
            </p:extLst>
          </p:nvPr>
        </p:nvGraphicFramePr>
        <p:xfrm>
          <a:off x="684213" y="1125538"/>
          <a:ext cx="7527926" cy="497363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24076"/>
                <a:gridCol w="2351925"/>
                <a:gridCol w="2351925"/>
              </a:tblGrid>
              <a:tr h="37079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Processor</a:t>
                      </a:r>
                      <a:endParaRPr lang="en-US" sz="1400" dirty="0"/>
                    </a:p>
                  </a:txBody>
                  <a:tcPr marL="91427" marR="91427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ARM A8</a:t>
                      </a:r>
                      <a:endParaRPr lang="en-US" sz="1400" dirty="0"/>
                    </a:p>
                  </a:txBody>
                  <a:tcPr marL="91427" marR="91427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Intel Core i7 920</a:t>
                      </a:r>
                      <a:endParaRPr lang="en-US" sz="1400" dirty="0"/>
                    </a:p>
                  </a:txBody>
                  <a:tcPr marL="91427" marR="91427" marT="45715" marB="45715"/>
                </a:tc>
              </a:tr>
              <a:tr h="33530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Market</a:t>
                      </a:r>
                      <a:endParaRPr lang="en-US" sz="1400" dirty="0"/>
                    </a:p>
                  </a:txBody>
                  <a:tcPr marL="91427" marR="91427" marT="45715" marB="4571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Personal</a:t>
                      </a:r>
                      <a:r>
                        <a:rPr lang="en-US" sz="1400" baseline="0" dirty="0" smtClean="0"/>
                        <a:t> Mobile Device</a:t>
                      </a:r>
                      <a:endParaRPr lang="en-US" sz="1400" dirty="0"/>
                    </a:p>
                  </a:txBody>
                  <a:tcPr marL="91427" marR="91427" marT="45715" marB="4571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Server, cloud</a:t>
                      </a:r>
                      <a:endParaRPr lang="en-US" sz="1400" dirty="0"/>
                    </a:p>
                  </a:txBody>
                  <a:tcPr marL="91427" marR="91427" marT="45715" marB="45715"/>
                </a:tc>
              </a:tr>
              <a:tr h="33530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Thermal design</a:t>
                      </a:r>
                      <a:r>
                        <a:rPr lang="en-US" sz="1400" baseline="0" dirty="0" smtClean="0"/>
                        <a:t> power</a:t>
                      </a:r>
                      <a:endParaRPr lang="en-US" sz="1400" dirty="0"/>
                    </a:p>
                  </a:txBody>
                  <a:tcPr marL="91427" marR="91427" marT="45715" marB="4571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 Watts</a:t>
                      </a:r>
                      <a:endParaRPr lang="en-US" sz="1400" dirty="0"/>
                    </a:p>
                  </a:txBody>
                  <a:tcPr marL="91427" marR="91427" marT="45715" marB="4571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130 Watts</a:t>
                      </a:r>
                      <a:endParaRPr lang="en-US" sz="1400" dirty="0"/>
                    </a:p>
                  </a:txBody>
                  <a:tcPr marL="91427" marR="91427" marT="45715" marB="45715"/>
                </a:tc>
              </a:tr>
              <a:tr h="33530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Clock rate</a:t>
                      </a:r>
                      <a:endParaRPr lang="en-US" sz="1400" dirty="0"/>
                    </a:p>
                  </a:txBody>
                  <a:tcPr marL="91427" marR="91427" marT="45715" marB="4571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 GHz</a:t>
                      </a:r>
                      <a:endParaRPr lang="en-US" sz="1400" dirty="0"/>
                    </a:p>
                  </a:txBody>
                  <a:tcPr marL="91427" marR="91427" marT="45715" marB="4571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2.66 GHz</a:t>
                      </a:r>
                      <a:endParaRPr lang="en-US" sz="1400" dirty="0"/>
                    </a:p>
                  </a:txBody>
                  <a:tcPr marL="91427" marR="91427" marT="45715" marB="45715"/>
                </a:tc>
              </a:tr>
              <a:tr h="33530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Cores/Chip</a:t>
                      </a:r>
                      <a:endParaRPr lang="en-US" sz="1400" dirty="0"/>
                    </a:p>
                  </a:txBody>
                  <a:tcPr marL="91427" marR="91427" marT="45715" marB="4571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L="91427" marR="91427" marT="45715" marB="4571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marL="91427" marR="91427" marT="45715" marB="45715"/>
                </a:tc>
              </a:tr>
              <a:tr h="33530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Floating point?</a:t>
                      </a:r>
                      <a:endParaRPr lang="en-US" sz="1400" dirty="0"/>
                    </a:p>
                  </a:txBody>
                  <a:tcPr marL="91427" marR="91427" marT="45715" marB="4571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 marL="91427" marR="91427" marT="45715" marB="4571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 marL="91427" marR="91427" marT="45715" marB="45715"/>
                </a:tc>
              </a:tr>
              <a:tr h="33530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Multiple issue?</a:t>
                      </a:r>
                      <a:endParaRPr lang="en-US" sz="1400" dirty="0"/>
                    </a:p>
                  </a:txBody>
                  <a:tcPr marL="91427" marR="91427" marT="45715" marB="4571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Dynamic</a:t>
                      </a:r>
                      <a:endParaRPr lang="en-US" sz="1400" dirty="0"/>
                    </a:p>
                  </a:txBody>
                  <a:tcPr marL="91427" marR="91427" marT="45715" marB="4571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Dynamic</a:t>
                      </a:r>
                      <a:endParaRPr lang="en-US" sz="1400" dirty="0"/>
                    </a:p>
                  </a:txBody>
                  <a:tcPr marL="91427" marR="91427" marT="45715" marB="45715"/>
                </a:tc>
              </a:tr>
              <a:tr h="33530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Peak</a:t>
                      </a:r>
                      <a:r>
                        <a:rPr lang="en-US" sz="1400" baseline="0" dirty="0" smtClean="0"/>
                        <a:t> instructions/clock cycle</a:t>
                      </a:r>
                      <a:endParaRPr lang="en-US" sz="1400" dirty="0"/>
                    </a:p>
                  </a:txBody>
                  <a:tcPr marL="91427" marR="91427" marT="45715" marB="4571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marL="91427" marR="91427" marT="45715" marB="4571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marL="91427" marR="91427" marT="45715" marB="45715"/>
                </a:tc>
              </a:tr>
              <a:tr h="33530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Pipeline</a:t>
                      </a:r>
                      <a:r>
                        <a:rPr lang="en-US" sz="1400" baseline="0" dirty="0" smtClean="0"/>
                        <a:t> stages</a:t>
                      </a:r>
                      <a:endParaRPr lang="en-US" sz="1400" dirty="0"/>
                    </a:p>
                  </a:txBody>
                  <a:tcPr marL="91427" marR="91427" marT="45715" marB="4571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 marL="91427" marR="91427" marT="45715" marB="4571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 marL="91427" marR="91427" marT="45715" marB="45715"/>
                </a:tc>
              </a:tr>
              <a:tr h="5791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Pipeline schedule</a:t>
                      </a:r>
                      <a:endParaRPr lang="en-US" sz="1400" dirty="0"/>
                    </a:p>
                  </a:txBody>
                  <a:tcPr marL="91427" marR="91427" marT="45715" marB="4571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Static in-order</a:t>
                      </a:r>
                      <a:endParaRPr lang="en-US" sz="1400" dirty="0"/>
                    </a:p>
                  </a:txBody>
                  <a:tcPr marL="91427" marR="91427" marT="45715" marB="4571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Dynamic</a:t>
                      </a:r>
                      <a:r>
                        <a:rPr lang="en-US" sz="1400" baseline="0" dirty="0" smtClean="0"/>
                        <a:t> out-of-order with speculation</a:t>
                      </a:r>
                      <a:endParaRPr lang="en-US" sz="1400" dirty="0"/>
                    </a:p>
                  </a:txBody>
                  <a:tcPr marL="91427" marR="91427" marT="45715" marB="45715"/>
                </a:tc>
              </a:tr>
              <a:tr h="33530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Branch</a:t>
                      </a:r>
                      <a:r>
                        <a:rPr lang="en-US" sz="1400" baseline="0" dirty="0" smtClean="0"/>
                        <a:t> prediction</a:t>
                      </a:r>
                      <a:endParaRPr lang="en-US" sz="1400" dirty="0"/>
                    </a:p>
                  </a:txBody>
                  <a:tcPr marL="91427" marR="91427" marT="45715" marB="4571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2-level</a:t>
                      </a:r>
                      <a:endParaRPr lang="en-US" sz="1400" dirty="0"/>
                    </a:p>
                  </a:txBody>
                  <a:tcPr marL="91427" marR="91427" marT="45715" marB="4571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2-level</a:t>
                      </a:r>
                      <a:endParaRPr lang="en-US" sz="1400" dirty="0"/>
                    </a:p>
                  </a:txBody>
                  <a:tcPr marL="91427" marR="91427" marT="45715" marB="45715"/>
                </a:tc>
              </a:tr>
              <a:tr h="33530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r>
                        <a:rPr lang="en-US" sz="1400" baseline="30000" dirty="0" smtClean="0"/>
                        <a:t>st</a:t>
                      </a:r>
                      <a:r>
                        <a:rPr lang="en-US" sz="1400" dirty="0" smtClean="0"/>
                        <a:t> level caches/core</a:t>
                      </a:r>
                      <a:endParaRPr lang="en-US" sz="1400" dirty="0"/>
                    </a:p>
                  </a:txBody>
                  <a:tcPr marL="91427" marR="91427" marT="45715" marB="4571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32 </a:t>
                      </a:r>
                      <a:r>
                        <a:rPr lang="en-US" sz="1400" dirty="0" err="1" smtClean="0"/>
                        <a:t>KiB</a:t>
                      </a:r>
                      <a:r>
                        <a:rPr lang="en-US" sz="1400" dirty="0" smtClean="0"/>
                        <a:t> I, 32 </a:t>
                      </a:r>
                      <a:r>
                        <a:rPr lang="en-US" sz="1400" dirty="0" err="1" smtClean="0"/>
                        <a:t>KiB</a:t>
                      </a:r>
                      <a:r>
                        <a:rPr lang="en-US" sz="1400" dirty="0" smtClean="0"/>
                        <a:t> D</a:t>
                      </a:r>
                      <a:endParaRPr lang="en-US" sz="1400" dirty="0"/>
                    </a:p>
                  </a:txBody>
                  <a:tcPr marL="91427" marR="91427" marT="45715" marB="4571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32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KiB</a:t>
                      </a:r>
                      <a:r>
                        <a:rPr lang="en-US" sz="1400" baseline="0" dirty="0" smtClean="0"/>
                        <a:t> I, 32 </a:t>
                      </a:r>
                      <a:r>
                        <a:rPr lang="en-US" sz="1400" baseline="0" dirty="0" err="1" smtClean="0"/>
                        <a:t>KiB</a:t>
                      </a:r>
                      <a:r>
                        <a:rPr lang="en-US" sz="1400" baseline="0" dirty="0" smtClean="0"/>
                        <a:t> D</a:t>
                      </a:r>
                      <a:endParaRPr lang="en-US" sz="1400" dirty="0"/>
                    </a:p>
                  </a:txBody>
                  <a:tcPr marL="91427" marR="91427" marT="45715" marB="45715"/>
                </a:tc>
              </a:tr>
              <a:tr h="33530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r>
                        <a:rPr lang="en-US" sz="1400" baseline="30000" dirty="0" smtClean="0"/>
                        <a:t>nd</a:t>
                      </a:r>
                      <a:r>
                        <a:rPr lang="en-US" sz="1400" dirty="0" smtClean="0"/>
                        <a:t> level caches/core</a:t>
                      </a:r>
                      <a:endParaRPr lang="en-US" sz="1400" dirty="0"/>
                    </a:p>
                  </a:txBody>
                  <a:tcPr marL="91427" marR="91427" marT="45715" marB="4571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128-1024 </a:t>
                      </a:r>
                      <a:r>
                        <a:rPr lang="en-US" sz="1400" dirty="0" err="1" smtClean="0"/>
                        <a:t>KiB</a:t>
                      </a:r>
                      <a:endParaRPr lang="en-US" sz="1400" dirty="0"/>
                    </a:p>
                  </a:txBody>
                  <a:tcPr marL="91427" marR="91427" marT="45715" marB="4571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256 </a:t>
                      </a:r>
                      <a:r>
                        <a:rPr lang="en-US" sz="1400" dirty="0" err="1" smtClean="0"/>
                        <a:t>KiB</a:t>
                      </a:r>
                      <a:endParaRPr lang="en-US" sz="1400" dirty="0"/>
                    </a:p>
                  </a:txBody>
                  <a:tcPr marL="91427" marR="91427" marT="45715" marB="45715"/>
                </a:tc>
              </a:tr>
              <a:tr h="33530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r>
                        <a:rPr lang="en-US" sz="1400" baseline="30000" dirty="0" smtClean="0"/>
                        <a:t>rd</a:t>
                      </a:r>
                      <a:r>
                        <a:rPr lang="en-US" sz="1400" dirty="0" smtClean="0"/>
                        <a:t> level caches</a:t>
                      </a:r>
                      <a:r>
                        <a:rPr lang="en-US" sz="1400" baseline="0" dirty="0" smtClean="0"/>
                        <a:t> (shared)</a:t>
                      </a:r>
                      <a:endParaRPr lang="en-US" sz="1400" dirty="0"/>
                    </a:p>
                  </a:txBody>
                  <a:tcPr marL="91427" marR="91427" marT="45715" marB="4571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 marL="91427" marR="91427" marT="45715" marB="4571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2- 8 MB</a:t>
                      </a:r>
                      <a:endParaRPr lang="en-US" sz="1400" dirty="0"/>
                    </a:p>
                  </a:txBody>
                  <a:tcPr marL="91427" marR="91427" marT="45715" marB="45715"/>
                </a:tc>
              </a:tr>
            </a:tbl>
          </a:graphicData>
        </a:graphic>
      </p:graphicFrame>
      <p:sp>
        <p:nvSpPr>
          <p:cNvPr id="132161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E86878AB-1429-47B0-90A4-20AB54BDFC9D}" type="slidenum">
              <a:rPr lang="en-AU" altLang="en-US" sz="1400"/>
              <a:pPr/>
              <a:t>113</a:t>
            </a:fld>
            <a:endParaRPr lang="en-AU" altLang="en-US" sz="1400"/>
          </a:p>
        </p:txBody>
      </p:sp>
    </p:spTree>
    <p:extLst>
      <p:ext uri="{BB962C8B-B14F-4D97-AF65-F5344CB8AC3E}">
        <p14:creationId xmlns:p14="http://schemas.microsoft.com/office/powerpoint/2010/main" val="278089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ARM Cortex-A8 Performance</a:t>
            </a:r>
          </a:p>
        </p:txBody>
      </p:sp>
      <p:sp>
        <p:nvSpPr>
          <p:cNvPr id="134147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EFE69BD6-A889-44FD-9F55-0B4DFA9F8023}" type="slidenum">
              <a:rPr lang="en-AU" altLang="en-US" sz="1400"/>
              <a:pPr/>
              <a:t>114</a:t>
            </a:fld>
            <a:endParaRPr lang="en-AU" altLang="en-US" sz="1400"/>
          </a:p>
        </p:txBody>
      </p:sp>
      <p:pic>
        <p:nvPicPr>
          <p:cNvPr id="134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947863"/>
            <a:ext cx="72390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78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Core i7 Performance</a:t>
            </a:r>
          </a:p>
        </p:txBody>
      </p:sp>
      <p:sp>
        <p:nvSpPr>
          <p:cNvPr id="136195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4CE41337-95B8-42D9-BCE3-AC0C206305F4}" type="slidenum">
              <a:rPr lang="en-AU" altLang="en-US" sz="1400"/>
              <a:pPr/>
              <a:t>115</a:t>
            </a:fld>
            <a:endParaRPr lang="en-AU" altLang="en-US" sz="1400"/>
          </a:p>
        </p:txBody>
      </p:sp>
      <p:pic>
        <p:nvPicPr>
          <p:cNvPr id="1361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13" y="2205038"/>
            <a:ext cx="4195762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01788"/>
            <a:ext cx="4256088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00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Matrix Multiply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Unrolled C code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100" dirty="0">
                <a:latin typeface="Courier New" pitchFamily="49" charset="0"/>
                <a:cs typeface="Courier New" pitchFamily="49" charset="0"/>
              </a:rPr>
              <a:t>1 #include &lt;x86intrin.h&gt;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100" dirty="0">
                <a:latin typeface="Courier New" pitchFamily="49" charset="0"/>
                <a:cs typeface="Courier New" pitchFamily="49" charset="0"/>
              </a:rPr>
              <a:t>2 #define UNROLL (4)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100" dirty="0">
                <a:latin typeface="Courier New" pitchFamily="49" charset="0"/>
                <a:cs typeface="Courier New" pitchFamily="49" charset="0"/>
              </a:rPr>
              <a:t>3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fr-FR" sz="1100" dirty="0">
                <a:latin typeface="Courier New" pitchFamily="49" charset="0"/>
                <a:cs typeface="Courier New" pitchFamily="49" charset="0"/>
              </a:rPr>
              <a:t>4 </a:t>
            </a:r>
            <a:r>
              <a:rPr lang="fr-FR" sz="1100" dirty="0" err="1">
                <a:latin typeface="Courier New" pitchFamily="49" charset="0"/>
                <a:cs typeface="Courier New" pitchFamily="49" charset="0"/>
              </a:rPr>
              <a:t>void</a:t>
            </a:r>
            <a:r>
              <a:rPr lang="fr-FR" sz="11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sz="1100" dirty="0" err="1">
                <a:latin typeface="Courier New" pitchFamily="49" charset="0"/>
                <a:cs typeface="Courier New" pitchFamily="49" charset="0"/>
              </a:rPr>
              <a:t>dgemm</a:t>
            </a:r>
            <a:r>
              <a:rPr lang="fr-FR" sz="11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fr-FR" sz="11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fr-FR" sz="1100" dirty="0">
                <a:latin typeface="Courier New" pitchFamily="49" charset="0"/>
                <a:cs typeface="Courier New" pitchFamily="49" charset="0"/>
              </a:rPr>
              <a:t> n, double* A, double* B, double* C)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100" dirty="0">
                <a:latin typeface="Courier New" pitchFamily="49" charset="0"/>
                <a:cs typeface="Courier New" pitchFamily="49" charset="0"/>
              </a:rPr>
              <a:t>5 {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nn-NO" sz="1100" dirty="0">
                <a:latin typeface="Courier New" pitchFamily="49" charset="0"/>
                <a:cs typeface="Courier New" pitchFamily="49" charset="0"/>
              </a:rPr>
              <a:t>6 </a:t>
            </a:r>
            <a:r>
              <a:rPr lang="nn-NO" sz="1100" dirty="0" smtClean="0">
                <a:latin typeface="Courier New" pitchFamily="49" charset="0"/>
                <a:cs typeface="Courier New" pitchFamily="49" charset="0"/>
              </a:rPr>
              <a:t> for </a:t>
            </a:r>
            <a:r>
              <a:rPr lang="nn-NO" sz="1100" dirty="0">
                <a:latin typeface="Courier New" pitchFamily="49" charset="0"/>
                <a:cs typeface="Courier New" pitchFamily="49" charset="0"/>
              </a:rPr>
              <a:t>( int i = 0; i &lt; n; i+=UNROLL*4 )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100" dirty="0">
                <a:latin typeface="Courier New" pitchFamily="49" charset="0"/>
                <a:cs typeface="Courier New" pitchFamily="49" charset="0"/>
              </a:rPr>
              <a:t>7 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 for 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 j = 0; j &lt; n; j++ ) {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100" dirty="0">
                <a:latin typeface="Courier New" pitchFamily="49" charset="0"/>
                <a:cs typeface="Courier New" pitchFamily="49" charset="0"/>
              </a:rPr>
              <a:t>8 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  __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m256d c[4];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100" dirty="0">
                <a:latin typeface="Courier New" pitchFamily="49" charset="0"/>
                <a:cs typeface="Courier New" pitchFamily="49" charset="0"/>
              </a:rPr>
              <a:t>9 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  for 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 x = 0; x &lt; UNROLL; x++ 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100" dirty="0">
                <a:latin typeface="Courier New" pitchFamily="49" charset="0"/>
                <a:cs typeface="Courier New" pitchFamily="49" charset="0"/>
              </a:rPr>
              <a:t>10 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  c[x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] = _mm256_load_pd(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C+i+x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*4+j*n);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11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12   for( 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k = 0; k &lt; n; k++ 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13   {</a:t>
            </a:r>
            <a:endParaRPr lang="en-US" sz="11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100" dirty="0">
                <a:latin typeface="Courier New" pitchFamily="49" charset="0"/>
                <a:cs typeface="Courier New" pitchFamily="49" charset="0"/>
              </a:rPr>
              <a:t>14 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  __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m256d b = _mm256_broadcast_sd(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B+k+j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*n);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100" dirty="0">
                <a:latin typeface="Courier New" pitchFamily="49" charset="0"/>
                <a:cs typeface="Courier New" pitchFamily="49" charset="0"/>
              </a:rPr>
              <a:t>15 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  for 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 x = 0; x &lt; UNROLL; x++)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100" dirty="0">
                <a:latin typeface="Courier New" pitchFamily="49" charset="0"/>
                <a:cs typeface="Courier New" pitchFamily="49" charset="0"/>
              </a:rPr>
              <a:t>16 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  c[x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] = _mm256_add_pd(c[x],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100" dirty="0">
                <a:latin typeface="Courier New" pitchFamily="49" charset="0"/>
                <a:cs typeface="Courier New" pitchFamily="49" charset="0"/>
              </a:rPr>
              <a:t>17 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                      _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mm256_mul_pd(_mm256_load_pd(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A+n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k+x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*4+i), b));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100" dirty="0">
                <a:latin typeface="Courier New" pitchFamily="49" charset="0"/>
                <a:cs typeface="Courier New" pitchFamily="49" charset="0"/>
              </a:rPr>
              <a:t>18 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 }</a:t>
            </a:r>
            <a:endParaRPr lang="en-US" sz="11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100" dirty="0">
                <a:latin typeface="Courier New" pitchFamily="49" charset="0"/>
                <a:cs typeface="Courier New" pitchFamily="49" charset="0"/>
              </a:rPr>
              <a:t>19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100" dirty="0">
                <a:latin typeface="Courier New" pitchFamily="49" charset="0"/>
                <a:cs typeface="Courier New" pitchFamily="49" charset="0"/>
              </a:rPr>
              <a:t>20 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  for 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 x = 0; x &lt; UNROLL; x++ 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100" dirty="0">
                <a:latin typeface="Courier New" pitchFamily="49" charset="0"/>
                <a:cs typeface="Courier New" pitchFamily="49" charset="0"/>
              </a:rPr>
              <a:t>21 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   _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mm256_store_pd(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C+i+x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*4+j*n, c[x]);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100" dirty="0">
                <a:latin typeface="Courier New" pitchFamily="49" charset="0"/>
                <a:cs typeface="Courier New" pitchFamily="49" charset="0"/>
              </a:rPr>
              <a:t>22 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}</a:t>
            </a:r>
            <a:endParaRPr lang="en-US" sz="11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100" dirty="0">
                <a:latin typeface="Courier New" pitchFamily="49" charset="0"/>
                <a:cs typeface="Courier New" pitchFamily="49" charset="0"/>
              </a:rPr>
              <a:t>23 }</a:t>
            </a:r>
          </a:p>
        </p:txBody>
      </p:sp>
      <p:sp>
        <p:nvSpPr>
          <p:cNvPr id="13722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C6182E5F-8C46-43DD-BB09-0471EEDB14CF}" type="slidenum">
              <a:rPr lang="en-AU" altLang="en-US" sz="1400"/>
              <a:pPr/>
              <a:t>116</a:t>
            </a:fld>
            <a:endParaRPr lang="en-AU" altLang="en-US" sz="1400"/>
          </a:p>
        </p:txBody>
      </p:sp>
    </p:spTree>
    <p:extLst>
      <p:ext uri="{BB962C8B-B14F-4D97-AF65-F5344CB8AC3E}">
        <p14:creationId xmlns:p14="http://schemas.microsoft.com/office/powerpoint/2010/main" val="147423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Matrix Multiply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125538"/>
            <a:ext cx="8270875" cy="55435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Assembly code: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vmovapd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(%r11),%ymm4                # Load 4 elements of C into %ymm4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2 </a:t>
            </a: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%</a:t>
            </a: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rbx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,%</a:t>
            </a: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rax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                      # register %</a:t>
            </a: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rax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= %</a:t>
            </a: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rbx</a:t>
            </a:r>
            <a:endParaRPr lang="en-US" sz="105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pt-BR" sz="1050" dirty="0" smtClean="0">
                <a:latin typeface="Courier New" pitchFamily="49" charset="0"/>
                <a:cs typeface="Courier New" pitchFamily="49" charset="0"/>
              </a:rPr>
              <a:t>3 xor %ecx,%ecx                       # register %ecx = 0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4 </a:t>
            </a: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vmovapd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0x20(%r11),%ymm3            # Load 4 elements of C into %ymm3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5 </a:t>
            </a: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vmovapd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0x40(%r11),%ymm2            # Load 4 elements of C into %ymm2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6 </a:t>
            </a: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vmovapd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0x60(%r11),%ymm1            # Load 4 elements of C into %ymm1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7 </a:t>
            </a: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vbroadcastsd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(%rcx,%r9,1),%ymm0     # Make 4 copies of B element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8 add $0x8,%rcx # register %</a:t>
            </a: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rcx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= %</a:t>
            </a: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rcx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+ 8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9 </a:t>
            </a: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vmulpd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(%</a:t>
            </a: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rax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),%ymm0,%ymm5           # Parallel </a:t>
            </a: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mul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%ymm1,4 A elements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10 </a:t>
            </a: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vaddpd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%ymm5,%ymm4,%ymm4           # Parallel add %ymm5, %ymm4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11 </a:t>
            </a: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vmulpd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0x20(%</a:t>
            </a: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rax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),%ymm0,%ymm5      # Parallel </a:t>
            </a: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mul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%ymm1,4 A elements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12 </a:t>
            </a: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vaddpd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%ymm5,%ymm3,%ymm3           # Parallel add %ymm5, %ymm3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13 </a:t>
            </a: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vmulpd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0x40(%</a:t>
            </a: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rax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),%ymm0,%ymm5      # Parallel </a:t>
            </a: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mul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%ymm1,4 A elements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14 </a:t>
            </a: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vmulpd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0x60(%</a:t>
            </a: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rax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),%ymm0,%ymm0      # Parallel </a:t>
            </a: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mul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%ymm1,4 A elements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pt-BR" sz="1050" dirty="0" smtClean="0">
                <a:latin typeface="Courier New" pitchFamily="49" charset="0"/>
                <a:cs typeface="Courier New" pitchFamily="49" charset="0"/>
              </a:rPr>
              <a:t>15 add %r8,%rax                       # register %rax = %rax + %r8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pt-BR" sz="1050" dirty="0" smtClean="0">
                <a:latin typeface="Courier New" pitchFamily="49" charset="0"/>
                <a:cs typeface="Courier New" pitchFamily="49" charset="0"/>
              </a:rPr>
              <a:t>16 cmp %r10,%rcx                      # compare %r8 to %rax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17 </a:t>
            </a: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vaddpd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%ymm5,%ymm2,%ymm2           # Parallel add %ymm5, %ymm2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18 </a:t>
            </a: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vaddpd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%ymm0,%ymm1,%ymm1           # Parallel add %ymm0, %ymm1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19 </a:t>
            </a: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jne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68 &lt;dgemm+0x68&gt;                # jump if not %r8 != %</a:t>
            </a: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rax</a:t>
            </a:r>
            <a:endParaRPr lang="en-US" sz="105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it-IT" sz="1050" dirty="0" smtClean="0">
                <a:latin typeface="Courier New" pitchFamily="49" charset="0"/>
                <a:cs typeface="Courier New" pitchFamily="49" charset="0"/>
              </a:rPr>
              <a:t>20 add $0x1,%esi                      # register % esi = % esi + 1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21 </a:t>
            </a: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vmovapd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%ymm4,(%r11)               # Store %ymm4 into 4 C elements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22 </a:t>
            </a: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vmovapd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%ymm3,0x20(%r11)           # Store %ymm3 into 4 C elements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23 </a:t>
            </a: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vmovapd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%ymm2,0x40(%r11)           # Store %ymm2 into 4 C elements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24 </a:t>
            </a: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vmovapd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%ymm1,0x60(%r11)           # Store %ymm1 into 4 C elements</a:t>
            </a:r>
            <a:endParaRPr lang="en-US" sz="105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824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67A5B42D-5C29-4FD6-B048-C7B5B4D9DED3}" type="slidenum">
              <a:rPr lang="en-AU" altLang="en-US" sz="1400"/>
              <a:pPr/>
              <a:t>117</a:t>
            </a:fld>
            <a:endParaRPr lang="en-AU" altLang="en-US" sz="1400"/>
          </a:p>
        </p:txBody>
      </p:sp>
    </p:spTree>
    <p:extLst>
      <p:ext uri="{BB962C8B-B14F-4D97-AF65-F5344CB8AC3E}">
        <p14:creationId xmlns:p14="http://schemas.microsoft.com/office/powerpoint/2010/main" val="344252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Performance Impact</a:t>
            </a:r>
          </a:p>
        </p:txBody>
      </p:sp>
      <p:sp>
        <p:nvSpPr>
          <p:cNvPr id="139267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F49D1FD9-249B-4C48-992A-A8A3A48980E1}" type="slidenum">
              <a:rPr lang="en-AU" altLang="en-US" sz="1400"/>
              <a:pPr/>
              <a:t>118</a:t>
            </a:fld>
            <a:endParaRPr lang="en-AU" altLang="en-US" sz="1400"/>
          </a:p>
        </p:txBody>
      </p:sp>
      <p:pic>
        <p:nvPicPr>
          <p:cNvPr id="13926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657350"/>
            <a:ext cx="6130925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725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0552F72B-E23E-4DCD-BD7C-8FB91DE4E37E}" type="slidenum">
              <a:rPr lang="en-AU" altLang="en-US" sz="1400"/>
              <a:pPr/>
              <a:t>119</a:t>
            </a:fld>
            <a:endParaRPr lang="en-AU" altLang="en-US" sz="1400"/>
          </a:p>
        </p:txBody>
      </p:sp>
      <p:sp>
        <p:nvSpPr>
          <p:cNvPr id="140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Fallacies</a:t>
            </a:r>
            <a:endParaRPr lang="en-AU" altLang="en-US" sz="4000" smtClean="0"/>
          </a:p>
        </p:txBody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Pipelining is easy (!)</a:t>
            </a:r>
          </a:p>
          <a:p>
            <a:pPr lvl="1" eaLnBrk="1" hangingPunct="1"/>
            <a:r>
              <a:rPr lang="en-US" altLang="en-US" sz="2400" smtClean="0"/>
              <a:t>The basic idea is easy</a:t>
            </a:r>
          </a:p>
          <a:p>
            <a:pPr lvl="1" eaLnBrk="1" hangingPunct="1"/>
            <a:r>
              <a:rPr lang="en-US" altLang="en-US" sz="2400" smtClean="0"/>
              <a:t>The devil is in the details</a:t>
            </a:r>
          </a:p>
          <a:p>
            <a:pPr lvl="2" eaLnBrk="1" hangingPunct="1"/>
            <a:r>
              <a:rPr lang="en-US" altLang="en-US" sz="2000" smtClean="0"/>
              <a:t>e.g., detecting data hazards</a:t>
            </a:r>
          </a:p>
          <a:p>
            <a:pPr eaLnBrk="1" hangingPunct="1"/>
            <a:r>
              <a:rPr lang="en-US" altLang="en-US" sz="2800" smtClean="0"/>
              <a:t>Pipelining is independent of technology</a:t>
            </a:r>
          </a:p>
          <a:p>
            <a:pPr lvl="1" eaLnBrk="1" hangingPunct="1"/>
            <a:r>
              <a:rPr lang="en-US" altLang="en-US" sz="2400" smtClean="0"/>
              <a:t>So why haven’t we always done pipelining?</a:t>
            </a:r>
          </a:p>
          <a:p>
            <a:pPr lvl="1" eaLnBrk="1" hangingPunct="1"/>
            <a:r>
              <a:rPr lang="en-US" altLang="en-US" sz="2400" smtClean="0"/>
              <a:t>More transistors make more advanced techniques feasible</a:t>
            </a:r>
          </a:p>
          <a:p>
            <a:pPr lvl="1" eaLnBrk="1" hangingPunct="1"/>
            <a:r>
              <a:rPr lang="en-US" altLang="en-US" sz="2400" smtClean="0"/>
              <a:t>Pipeline-related ISA design needs to take account of technology trends</a:t>
            </a:r>
          </a:p>
          <a:p>
            <a:pPr lvl="2" eaLnBrk="1" hangingPunct="1"/>
            <a:r>
              <a:rPr lang="en-US" altLang="en-US" sz="2000" smtClean="0"/>
              <a:t>e.g., predicated instructions</a:t>
            </a:r>
            <a:endParaRPr lang="en-AU" altLang="en-US" sz="2000" smtClean="0"/>
          </a:p>
        </p:txBody>
      </p:sp>
    </p:spTree>
    <p:extLst>
      <p:ext uri="{BB962C8B-B14F-4D97-AF65-F5344CB8AC3E}">
        <p14:creationId xmlns:p14="http://schemas.microsoft.com/office/powerpoint/2010/main" val="74620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D51F79EA-2ACB-4103-A1E5-14A66221EC01}" type="slidenum">
              <a:rPr lang="en-AU" altLang="en-US" sz="1400"/>
              <a:pPr/>
              <a:t>12</a:t>
            </a:fld>
            <a:endParaRPr lang="en-AU" altLang="en-US" sz="140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Building a Datapath</a:t>
            </a:r>
            <a:endParaRPr lang="en-AU" altLang="en-US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Datapath</a:t>
            </a:r>
          </a:p>
          <a:p>
            <a:pPr lvl="1" eaLnBrk="1" hangingPunct="1"/>
            <a:r>
              <a:rPr lang="en-US" altLang="en-US" smtClean="0"/>
              <a:t>Elements that process data and addresses</a:t>
            </a:r>
            <a:br>
              <a:rPr lang="en-US" altLang="en-US" smtClean="0"/>
            </a:br>
            <a:r>
              <a:rPr lang="en-US" altLang="en-US" smtClean="0"/>
              <a:t>in the CPU</a:t>
            </a:r>
          </a:p>
          <a:p>
            <a:pPr lvl="2" eaLnBrk="1" hangingPunct="1"/>
            <a:r>
              <a:rPr lang="en-US" altLang="en-US" smtClean="0"/>
              <a:t>Registers, ALUs, mux’s, memories, …</a:t>
            </a:r>
          </a:p>
          <a:p>
            <a:pPr eaLnBrk="1" hangingPunct="1"/>
            <a:r>
              <a:rPr lang="en-US" altLang="en-US" smtClean="0"/>
              <a:t>We will build a MIPS datapath incrementally</a:t>
            </a:r>
          </a:p>
          <a:p>
            <a:pPr lvl="1" eaLnBrk="1" hangingPunct="1"/>
            <a:r>
              <a:rPr lang="en-US" altLang="en-US" smtClean="0"/>
              <a:t>Refining the overview design</a:t>
            </a:r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33442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E6BAC2B3-2585-4461-8A9E-A314278B8AB7}" type="slidenum">
              <a:rPr lang="en-AU" altLang="en-US" sz="1400"/>
              <a:pPr/>
              <a:t>120</a:t>
            </a:fld>
            <a:endParaRPr lang="en-AU" altLang="en-US" sz="1400"/>
          </a:p>
        </p:txBody>
      </p:sp>
      <p:sp>
        <p:nvSpPr>
          <p:cNvPr id="141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Pitfalls</a:t>
            </a:r>
            <a:endParaRPr lang="en-AU" altLang="en-US" smtClean="0"/>
          </a:p>
        </p:txBody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Poor ISA design can make pipelining harder</a:t>
            </a:r>
          </a:p>
          <a:p>
            <a:pPr lvl="1" eaLnBrk="1" hangingPunct="1"/>
            <a:r>
              <a:rPr lang="en-US" altLang="en-US" smtClean="0"/>
              <a:t>e.g., complex instruction sets (VAX, IA-32)</a:t>
            </a:r>
          </a:p>
          <a:p>
            <a:pPr lvl="2" eaLnBrk="1" hangingPunct="1"/>
            <a:r>
              <a:rPr lang="en-US" altLang="en-US" smtClean="0"/>
              <a:t>Significant overhead to make pipelining work</a:t>
            </a:r>
          </a:p>
          <a:p>
            <a:pPr lvl="2" eaLnBrk="1" hangingPunct="1"/>
            <a:r>
              <a:rPr lang="en-US" altLang="en-US" smtClean="0"/>
              <a:t>IA-32 micro-op approach</a:t>
            </a:r>
          </a:p>
          <a:p>
            <a:pPr lvl="1" eaLnBrk="1" hangingPunct="1"/>
            <a:r>
              <a:rPr lang="en-US" altLang="en-US" smtClean="0"/>
              <a:t>e.g., complex addressing modes</a:t>
            </a:r>
          </a:p>
          <a:p>
            <a:pPr lvl="2" eaLnBrk="1" hangingPunct="1"/>
            <a:r>
              <a:rPr lang="en-US" altLang="en-US" smtClean="0"/>
              <a:t>Register update side effects, memory indirection</a:t>
            </a:r>
          </a:p>
          <a:p>
            <a:pPr lvl="1" eaLnBrk="1" hangingPunct="1"/>
            <a:r>
              <a:rPr lang="en-US" altLang="en-US" smtClean="0"/>
              <a:t>e.g., delayed branches</a:t>
            </a:r>
          </a:p>
          <a:p>
            <a:pPr lvl="2" eaLnBrk="1" hangingPunct="1"/>
            <a:r>
              <a:rPr lang="en-US" altLang="en-US" smtClean="0"/>
              <a:t>Advanced pipelines have long delay slots</a:t>
            </a:r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82739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4F77C1FA-59BA-4F17-9E59-3EBBAA20C28D}" type="slidenum">
              <a:rPr lang="en-AU" altLang="en-US" sz="1400"/>
              <a:pPr/>
              <a:t>121</a:t>
            </a:fld>
            <a:endParaRPr lang="en-AU" altLang="en-US" sz="1400"/>
          </a:p>
        </p:txBody>
      </p:sp>
      <p:sp>
        <p:nvSpPr>
          <p:cNvPr id="142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Concluding Remarks</a:t>
            </a:r>
            <a:endParaRPr lang="en-AU" altLang="en-US" smtClean="0"/>
          </a:p>
        </p:txBody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/>
              <a:t>ISA influences design of </a:t>
            </a:r>
            <a:r>
              <a:rPr lang="en-US" altLang="en-US" sz="2400" dirty="0" err="1" smtClean="0"/>
              <a:t>datapath</a:t>
            </a:r>
            <a:r>
              <a:rPr lang="en-US" altLang="en-US" sz="2400" dirty="0" smtClean="0"/>
              <a:t> and control</a:t>
            </a:r>
          </a:p>
          <a:p>
            <a:pPr eaLnBrk="1" hangingPunct="1"/>
            <a:r>
              <a:rPr lang="en-US" altLang="en-US" sz="2400" dirty="0" err="1" smtClean="0"/>
              <a:t>Datapath</a:t>
            </a:r>
            <a:r>
              <a:rPr lang="en-US" altLang="en-US" sz="2400" dirty="0" smtClean="0"/>
              <a:t> and control influence design of ISA</a:t>
            </a:r>
          </a:p>
          <a:p>
            <a:pPr eaLnBrk="1" hangingPunct="1"/>
            <a:r>
              <a:rPr lang="en-US" altLang="en-US" sz="2400" dirty="0" smtClean="0"/>
              <a:t>Pipelining improves instruction throughput</a:t>
            </a:r>
            <a:br>
              <a:rPr lang="en-US" altLang="en-US" sz="2400" dirty="0" smtClean="0"/>
            </a:br>
            <a:r>
              <a:rPr lang="en-US" altLang="en-US" sz="2400" dirty="0" smtClean="0"/>
              <a:t>using parallelism</a:t>
            </a:r>
          </a:p>
          <a:p>
            <a:pPr lvl="1" eaLnBrk="1" hangingPunct="1"/>
            <a:r>
              <a:rPr lang="en-US" altLang="en-US" sz="2000" dirty="0" smtClean="0"/>
              <a:t>More instructions completed per second</a:t>
            </a:r>
          </a:p>
          <a:p>
            <a:pPr lvl="1" eaLnBrk="1" hangingPunct="1"/>
            <a:r>
              <a:rPr lang="en-US" altLang="en-US" sz="2000" dirty="0" smtClean="0"/>
              <a:t>Latency for each instruction not reduced</a:t>
            </a:r>
          </a:p>
          <a:p>
            <a:pPr eaLnBrk="1" hangingPunct="1"/>
            <a:r>
              <a:rPr lang="en-US" altLang="en-US" sz="2400" dirty="0" smtClean="0"/>
              <a:t>Hazards: structural, data, control</a:t>
            </a:r>
          </a:p>
          <a:p>
            <a:pPr eaLnBrk="1" hangingPunct="1"/>
            <a:r>
              <a:rPr lang="en-US" altLang="en-US" sz="2400" dirty="0" smtClean="0"/>
              <a:t>Multiple issue and dynamic scheduling (ILP)</a:t>
            </a:r>
          </a:p>
          <a:p>
            <a:pPr lvl="1" eaLnBrk="1" hangingPunct="1"/>
            <a:r>
              <a:rPr lang="en-US" altLang="en-US" sz="2000" dirty="0" smtClean="0"/>
              <a:t>Dependencies limit achievable parallelism</a:t>
            </a:r>
          </a:p>
          <a:p>
            <a:pPr lvl="1" eaLnBrk="1" hangingPunct="1"/>
            <a:r>
              <a:rPr lang="en-US" altLang="en-US" sz="2000" dirty="0" smtClean="0"/>
              <a:t>Complexity leads to the power wall</a:t>
            </a:r>
          </a:p>
        </p:txBody>
      </p:sp>
    </p:spTree>
    <p:extLst>
      <p:ext uri="{BB962C8B-B14F-4D97-AF65-F5344CB8AC3E}">
        <p14:creationId xmlns:p14="http://schemas.microsoft.com/office/powerpoint/2010/main" val="36852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038B7E2D-102B-4DF2-A8A2-C4816EF8E178}" type="slidenum">
              <a:rPr lang="en-AU" altLang="en-US" sz="1400"/>
              <a:pPr/>
              <a:t>13</a:t>
            </a:fld>
            <a:endParaRPr lang="en-AU" altLang="en-US" sz="140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Instruction Fetch</a:t>
            </a:r>
            <a:endParaRPr lang="en-AU" altLang="en-US" smtClean="0"/>
          </a:p>
        </p:txBody>
      </p:sp>
      <p:sp>
        <p:nvSpPr>
          <p:cNvPr id="15364" name="AutoShape 4"/>
          <p:cNvSpPr>
            <a:spLocks/>
          </p:cNvSpPr>
          <p:nvPr/>
        </p:nvSpPr>
        <p:spPr bwMode="auto">
          <a:xfrm>
            <a:off x="611188" y="4437063"/>
            <a:ext cx="914400" cy="609600"/>
          </a:xfrm>
          <a:prstGeom prst="borderCallout1">
            <a:avLst>
              <a:gd name="adj1" fmla="val 18750"/>
              <a:gd name="adj2" fmla="val 108333"/>
              <a:gd name="adj3" fmla="val -16667"/>
              <a:gd name="adj4" fmla="val 1713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32-bit register</a:t>
            </a:r>
            <a:endParaRPr lang="en-AU" altLang="en-US"/>
          </a:p>
        </p:txBody>
      </p:sp>
      <p:sp>
        <p:nvSpPr>
          <p:cNvPr id="15365" name="AutoShape 5"/>
          <p:cNvSpPr>
            <a:spLocks/>
          </p:cNvSpPr>
          <p:nvPr/>
        </p:nvSpPr>
        <p:spPr bwMode="auto">
          <a:xfrm>
            <a:off x="7308850" y="3860800"/>
            <a:ext cx="1439863" cy="863600"/>
          </a:xfrm>
          <a:prstGeom prst="borderCallout1">
            <a:avLst>
              <a:gd name="adj1" fmla="val 13236"/>
              <a:gd name="adj2" fmla="val -5292"/>
              <a:gd name="adj3" fmla="val -41912"/>
              <a:gd name="adj4" fmla="val -5545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Increment by 4 for next instruction</a:t>
            </a:r>
            <a:endParaRPr lang="en-AU" altLang="en-US"/>
          </a:p>
        </p:txBody>
      </p:sp>
      <p:pic>
        <p:nvPicPr>
          <p:cNvPr id="15366" name="Picture 6" descr="f04-06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628775"/>
            <a:ext cx="514350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03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56F409EB-EA91-411F-B051-DB037FD5DFD3}" type="slidenum">
              <a:rPr lang="en-AU" altLang="en-US" sz="1400"/>
              <a:pPr/>
              <a:t>14</a:t>
            </a:fld>
            <a:endParaRPr lang="en-AU" altLang="en-US" sz="1400"/>
          </a:p>
        </p:txBody>
      </p:sp>
      <p:pic>
        <p:nvPicPr>
          <p:cNvPr id="16387" name="Picture 6" descr="f04-07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284538"/>
            <a:ext cx="6316662" cy="257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R-Format Instructions</a:t>
            </a:r>
            <a:endParaRPr lang="en-AU" altLang="en-US" smtClean="0"/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806" y="1447800"/>
            <a:ext cx="8270875" cy="192087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Read two register operands</a:t>
            </a:r>
          </a:p>
          <a:p>
            <a:pPr eaLnBrk="1" hangingPunct="1"/>
            <a:r>
              <a:rPr lang="en-US" altLang="en-US" dirty="0" smtClean="0"/>
              <a:t>Perform arithmetic/logical operation</a:t>
            </a:r>
          </a:p>
          <a:p>
            <a:pPr eaLnBrk="1" hangingPunct="1"/>
            <a:r>
              <a:rPr lang="en-US" altLang="en-US" dirty="0" smtClean="0"/>
              <a:t>Write register result</a:t>
            </a:r>
            <a:endParaRPr lang="en-A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716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7679E8E2-F8BD-47B8-A4A5-EF4CB599D418}" type="slidenum">
              <a:rPr lang="en-AU" altLang="en-US" sz="1400"/>
              <a:pPr/>
              <a:t>15</a:t>
            </a:fld>
            <a:endParaRPr lang="en-AU" altLang="en-US" sz="1400"/>
          </a:p>
        </p:txBody>
      </p:sp>
      <p:pic>
        <p:nvPicPr>
          <p:cNvPr id="17411" name="Picture 6" descr="f04-08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644900"/>
            <a:ext cx="4437062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Load/Store Instructions</a:t>
            </a:r>
            <a:endParaRPr lang="en-AU" altLang="en-US" dirty="0" smtClean="0"/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232" y="1460500"/>
            <a:ext cx="8204200" cy="26114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Read register operands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Calculate address using 16-bit offset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Use ALU, but sign-extend offset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Load: Read memory and update register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Store: Write register value to memory</a:t>
            </a:r>
            <a:endParaRPr lang="en-AU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8805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50598FBA-962C-4553-920E-1EE8180B0B1C}" type="slidenum">
              <a:rPr lang="en-AU" altLang="en-US" sz="1400"/>
              <a:pPr/>
              <a:t>16</a:t>
            </a:fld>
            <a:endParaRPr lang="en-AU" altLang="en-US" sz="140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Branch Instructions</a:t>
            </a:r>
            <a:endParaRPr lang="en-AU" altLang="en-US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Read register operands</a:t>
            </a:r>
          </a:p>
          <a:p>
            <a:pPr eaLnBrk="1" hangingPunct="1"/>
            <a:r>
              <a:rPr lang="en-US" altLang="en-US" smtClean="0"/>
              <a:t>Compare operands</a:t>
            </a:r>
          </a:p>
          <a:p>
            <a:pPr lvl="1" eaLnBrk="1" hangingPunct="1"/>
            <a:r>
              <a:rPr lang="en-US" altLang="en-US" smtClean="0"/>
              <a:t>Use ALU, subtract and check Zero output</a:t>
            </a:r>
          </a:p>
          <a:p>
            <a:pPr eaLnBrk="1" hangingPunct="1"/>
            <a:r>
              <a:rPr lang="en-US" altLang="en-US" smtClean="0"/>
              <a:t>Calculate target address</a:t>
            </a:r>
          </a:p>
          <a:p>
            <a:pPr lvl="1" eaLnBrk="1" hangingPunct="1"/>
            <a:r>
              <a:rPr lang="en-US" altLang="en-US" smtClean="0"/>
              <a:t>Sign-extend displacement</a:t>
            </a:r>
          </a:p>
          <a:p>
            <a:pPr lvl="1" eaLnBrk="1" hangingPunct="1"/>
            <a:r>
              <a:rPr lang="en-US" altLang="en-US" smtClean="0"/>
              <a:t>Shift left 2 places (word displacement)</a:t>
            </a:r>
          </a:p>
          <a:p>
            <a:pPr lvl="1" eaLnBrk="1" hangingPunct="1"/>
            <a:r>
              <a:rPr lang="en-US" altLang="en-US" smtClean="0"/>
              <a:t>Add to PC + 4</a:t>
            </a:r>
          </a:p>
          <a:p>
            <a:pPr lvl="2" eaLnBrk="1" hangingPunct="1"/>
            <a:r>
              <a:rPr lang="en-US" altLang="en-US" smtClean="0"/>
              <a:t>Already calculated by instruction fetch</a:t>
            </a:r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38820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AA70BDBB-E7D9-431B-A53C-7E44CB99B59B}" type="slidenum">
              <a:rPr lang="en-AU" altLang="en-US" sz="1400"/>
              <a:pPr/>
              <a:t>17</a:t>
            </a:fld>
            <a:endParaRPr lang="en-AU" altLang="en-US" sz="1400"/>
          </a:p>
        </p:txBody>
      </p:sp>
      <p:pic>
        <p:nvPicPr>
          <p:cNvPr id="19459" name="Picture 7" descr="f04-09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268413"/>
            <a:ext cx="655637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Branch Instructions</a:t>
            </a:r>
            <a:endParaRPr lang="en-AU" altLang="en-US" smtClean="0"/>
          </a:p>
        </p:txBody>
      </p:sp>
      <p:sp>
        <p:nvSpPr>
          <p:cNvPr id="19461" name="AutoShape 4"/>
          <p:cNvSpPr>
            <a:spLocks/>
          </p:cNvSpPr>
          <p:nvPr/>
        </p:nvSpPr>
        <p:spPr bwMode="auto">
          <a:xfrm>
            <a:off x="1187450" y="1557338"/>
            <a:ext cx="1079500" cy="865187"/>
          </a:xfrm>
          <a:prstGeom prst="borderCallout1">
            <a:avLst>
              <a:gd name="adj1" fmla="val 13213"/>
              <a:gd name="adj2" fmla="val 107060"/>
              <a:gd name="adj3" fmla="val 66241"/>
              <a:gd name="adj4" fmla="val 3552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Just</a:t>
            </a:r>
            <a:br>
              <a:rPr lang="en-US" altLang="en-US"/>
            </a:br>
            <a:r>
              <a:rPr lang="en-US" altLang="en-US"/>
              <a:t>re-routes wires</a:t>
            </a:r>
            <a:endParaRPr lang="en-AU" altLang="en-US"/>
          </a:p>
        </p:txBody>
      </p:sp>
      <p:sp>
        <p:nvSpPr>
          <p:cNvPr id="19462" name="AutoShape 5"/>
          <p:cNvSpPr>
            <a:spLocks/>
          </p:cNvSpPr>
          <p:nvPr/>
        </p:nvSpPr>
        <p:spPr bwMode="auto">
          <a:xfrm>
            <a:off x="5364163" y="5661025"/>
            <a:ext cx="1368425" cy="647700"/>
          </a:xfrm>
          <a:prstGeom prst="borderCallout1">
            <a:avLst>
              <a:gd name="adj1" fmla="val 17648"/>
              <a:gd name="adj2" fmla="val -5569"/>
              <a:gd name="adj3" fmla="val 8579"/>
              <a:gd name="adj4" fmla="val -596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Sign-bit wire replicated</a:t>
            </a:r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6905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3290A4D0-D3C7-4893-8C6C-770468AA0892}" type="slidenum">
              <a:rPr lang="en-AU" altLang="en-US" sz="1400"/>
              <a:pPr/>
              <a:t>18</a:t>
            </a:fld>
            <a:endParaRPr lang="en-AU" altLang="en-US" sz="140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Composing the Elements</a:t>
            </a:r>
            <a:endParaRPr lang="en-AU" altLang="en-US" smtClean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First-cut data path does an instruction in one clock cycle</a:t>
            </a:r>
          </a:p>
          <a:p>
            <a:pPr lvl="1" eaLnBrk="1" hangingPunct="1"/>
            <a:r>
              <a:rPr lang="en-US" altLang="en-US" dirty="0" smtClean="0"/>
              <a:t>Each </a:t>
            </a:r>
            <a:r>
              <a:rPr lang="en-US" altLang="en-US" dirty="0" err="1" smtClean="0"/>
              <a:t>datapath</a:t>
            </a:r>
            <a:r>
              <a:rPr lang="en-US" altLang="en-US" dirty="0" smtClean="0"/>
              <a:t> element can only do one function at a time</a:t>
            </a:r>
          </a:p>
          <a:p>
            <a:pPr lvl="1" eaLnBrk="1" hangingPunct="1"/>
            <a:r>
              <a:rPr lang="en-US" altLang="en-US" dirty="0" smtClean="0"/>
              <a:t>Hence, we need separate instruction and data memories</a:t>
            </a:r>
          </a:p>
          <a:p>
            <a:pPr eaLnBrk="1" hangingPunct="1"/>
            <a:r>
              <a:rPr lang="en-US" altLang="en-US" dirty="0" smtClean="0"/>
              <a:t>Use multiplexers where alternate data sources are used for different instructions</a:t>
            </a:r>
            <a:endParaRPr lang="en-A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939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831C47D9-7AD4-43E5-AD53-6E3013F92226}" type="slidenum">
              <a:rPr lang="en-AU" altLang="en-US" sz="1400"/>
              <a:pPr/>
              <a:t>19</a:t>
            </a:fld>
            <a:endParaRPr lang="en-AU" altLang="en-US" sz="1400"/>
          </a:p>
        </p:txBody>
      </p:sp>
      <p:pic>
        <p:nvPicPr>
          <p:cNvPr id="21507" name="Picture 5" descr="f04-10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28775"/>
            <a:ext cx="7893050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R-Type/Load/Store Datapath</a:t>
            </a:r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426064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E7C953A6-5C55-4762-AA2D-C470302764D4}" type="slidenum">
              <a:rPr lang="en-AU" altLang="en-US" sz="1400"/>
              <a:pPr/>
              <a:t>2</a:t>
            </a:fld>
            <a:endParaRPr lang="en-AU" altLang="en-US" sz="140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Introduction</a:t>
            </a:r>
            <a:endParaRPr lang="en-AU" altLang="en-US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CPU performance factors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Instruction count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 smtClean="0"/>
              <a:t>Determined by ISA and compiler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CPI and Cycle time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 smtClean="0"/>
              <a:t>Determined by CPU hardware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We will examine two MIPS implementations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A simplified version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A more realistic pipelined version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Simple subset, shows most aspects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Memory reference: </a:t>
            </a:r>
            <a:r>
              <a:rPr lang="en-US" altLang="en-US" sz="2000" dirty="0" err="1" smtClean="0">
                <a:latin typeface="Lucida Console" panose="020B0609040504020204" pitchFamily="49" charset="0"/>
              </a:rPr>
              <a:t>lw</a:t>
            </a:r>
            <a:r>
              <a:rPr lang="en-US" altLang="en-US" sz="2000" dirty="0" smtClean="0"/>
              <a:t>, </a:t>
            </a:r>
            <a:r>
              <a:rPr lang="en-US" altLang="en-US" sz="2000" dirty="0" err="1" smtClean="0">
                <a:latin typeface="Lucida Console" panose="020B0609040504020204" pitchFamily="49" charset="0"/>
              </a:rPr>
              <a:t>sw</a:t>
            </a:r>
            <a:endParaRPr lang="en-US" altLang="en-US" sz="2000" dirty="0" smtClean="0">
              <a:latin typeface="Lucida Console" panose="020B0609040504020204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Arithmetic/logical: </a:t>
            </a:r>
            <a:r>
              <a:rPr lang="en-US" altLang="en-US" sz="2000" dirty="0" smtClean="0">
                <a:latin typeface="Lucida Console" panose="020B0609040504020204" pitchFamily="49" charset="0"/>
              </a:rPr>
              <a:t>add</a:t>
            </a:r>
            <a:r>
              <a:rPr lang="en-US" altLang="en-US" sz="2000" dirty="0" smtClean="0"/>
              <a:t>, </a:t>
            </a:r>
            <a:r>
              <a:rPr lang="en-US" altLang="en-US" sz="2000" dirty="0" smtClean="0">
                <a:latin typeface="Lucida Console" panose="020B0609040504020204" pitchFamily="49" charset="0"/>
              </a:rPr>
              <a:t>sub</a:t>
            </a:r>
            <a:r>
              <a:rPr lang="en-US" altLang="en-US" sz="2000" dirty="0" smtClean="0"/>
              <a:t>, </a:t>
            </a:r>
            <a:r>
              <a:rPr lang="en-US" altLang="en-US" sz="2000" dirty="0" smtClean="0">
                <a:latin typeface="Lucida Console" panose="020B0609040504020204" pitchFamily="49" charset="0"/>
              </a:rPr>
              <a:t>and</a:t>
            </a:r>
            <a:r>
              <a:rPr lang="en-US" altLang="en-US" sz="2000" dirty="0" smtClean="0"/>
              <a:t>, </a:t>
            </a:r>
            <a:r>
              <a:rPr lang="en-US" altLang="en-US" sz="2000" dirty="0" smtClean="0">
                <a:latin typeface="Lucida Console" panose="020B0609040504020204" pitchFamily="49" charset="0"/>
              </a:rPr>
              <a:t>or</a:t>
            </a:r>
            <a:r>
              <a:rPr lang="en-US" altLang="en-US" sz="2000" dirty="0" smtClean="0"/>
              <a:t>, </a:t>
            </a:r>
            <a:r>
              <a:rPr lang="en-US" altLang="en-US" sz="2000" dirty="0" err="1" smtClean="0">
                <a:latin typeface="Lucida Console" panose="020B0609040504020204" pitchFamily="49" charset="0"/>
              </a:rPr>
              <a:t>slt</a:t>
            </a:r>
            <a:endParaRPr lang="en-US" altLang="en-US" sz="2000" dirty="0" smtClean="0">
              <a:latin typeface="Lucida Console" panose="020B0609040504020204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Control transfer: </a:t>
            </a:r>
            <a:r>
              <a:rPr lang="en-US" altLang="en-US" sz="2000" dirty="0" err="1" smtClean="0">
                <a:latin typeface="Lucida Console" panose="020B0609040504020204" pitchFamily="49" charset="0"/>
              </a:rPr>
              <a:t>beq</a:t>
            </a:r>
            <a:r>
              <a:rPr lang="en-US" altLang="en-US" sz="2000" dirty="0" smtClean="0"/>
              <a:t>, </a:t>
            </a:r>
            <a:r>
              <a:rPr lang="en-US" altLang="en-US" sz="2000" dirty="0" smtClean="0">
                <a:latin typeface="Lucida Console" panose="020B0609040504020204" pitchFamily="49" charset="0"/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289902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49CCBB86-B665-4A26-8B95-0B12CF3FF023}" type="slidenum">
              <a:rPr lang="en-AU" altLang="en-US" sz="1400"/>
              <a:pPr/>
              <a:t>20</a:t>
            </a:fld>
            <a:endParaRPr lang="en-AU" altLang="en-US" sz="1400"/>
          </a:p>
        </p:txBody>
      </p:sp>
      <p:pic>
        <p:nvPicPr>
          <p:cNvPr id="22531" name="Picture 5" descr="f04-11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41438"/>
            <a:ext cx="6948487" cy="461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Full Datapath</a:t>
            </a:r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114643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84BD3837-D53B-43D8-A298-332538EE0AB1}" type="slidenum">
              <a:rPr lang="en-AU" altLang="en-US" sz="1400"/>
              <a:pPr/>
              <a:t>21</a:t>
            </a:fld>
            <a:endParaRPr lang="en-AU" altLang="en-US" sz="140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ALU Control</a:t>
            </a:r>
            <a:endParaRPr lang="en-AU" altLang="en-US" smtClean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6562" y="1405731"/>
            <a:ext cx="8270875" cy="238125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ALU used for</a:t>
            </a:r>
          </a:p>
          <a:p>
            <a:pPr lvl="1" eaLnBrk="1" hangingPunct="1"/>
            <a:r>
              <a:rPr lang="en-US" altLang="en-US" dirty="0" smtClean="0"/>
              <a:t>Load/Store: F = add</a:t>
            </a:r>
          </a:p>
          <a:p>
            <a:pPr lvl="1" eaLnBrk="1" hangingPunct="1"/>
            <a:r>
              <a:rPr lang="en-US" altLang="en-US" dirty="0" smtClean="0"/>
              <a:t>Branch: F = subtract</a:t>
            </a:r>
          </a:p>
          <a:p>
            <a:pPr lvl="1" eaLnBrk="1" hangingPunct="1"/>
            <a:r>
              <a:rPr lang="en-US" altLang="en-US" dirty="0" smtClean="0"/>
              <a:t>R-type: F depends on </a:t>
            </a:r>
            <a:r>
              <a:rPr lang="en-US" altLang="en-US" dirty="0" err="1" smtClean="0"/>
              <a:t>funct</a:t>
            </a:r>
            <a:r>
              <a:rPr lang="en-US" altLang="en-US" dirty="0" smtClean="0"/>
              <a:t> field</a:t>
            </a:r>
            <a:endParaRPr lang="en-AU" altLang="en-US" dirty="0" smtClean="0"/>
          </a:p>
        </p:txBody>
      </p:sp>
      <p:graphicFrame>
        <p:nvGraphicFramePr>
          <p:cNvPr id="297989" name="Group 5"/>
          <p:cNvGraphicFramePr>
            <a:graphicFrameLocks noGrp="1"/>
          </p:cNvGraphicFramePr>
          <p:nvPr/>
        </p:nvGraphicFramePr>
        <p:xfrm>
          <a:off x="1187450" y="3500438"/>
          <a:ext cx="6096000" cy="2560635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365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ALU control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Function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0000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AND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0001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0010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add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0110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subtract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0111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set-on-less-than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1100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NOR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481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DCFC8C4A-CFFD-4157-86B9-392B29C6F2FA}" type="slidenum">
              <a:rPr lang="en-AU" altLang="en-US" sz="1400"/>
              <a:pPr/>
              <a:t>22</a:t>
            </a:fld>
            <a:endParaRPr lang="en-AU" altLang="en-US" sz="140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ALU Control</a:t>
            </a:r>
            <a:endParaRPr lang="en-AU" altLang="en-US" smtClean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Assume 2-bit ALUOp derived from opcode</a:t>
            </a:r>
          </a:p>
          <a:p>
            <a:pPr lvl="1" eaLnBrk="1" hangingPunct="1"/>
            <a:r>
              <a:rPr lang="en-US" altLang="en-US" smtClean="0"/>
              <a:t>Combinational logic derives ALU control</a:t>
            </a:r>
            <a:endParaRPr lang="en-AU" altLang="en-US" smtClean="0"/>
          </a:p>
        </p:txBody>
      </p:sp>
      <p:graphicFrame>
        <p:nvGraphicFramePr>
          <p:cNvPr id="300101" name="Group 69"/>
          <p:cNvGraphicFramePr>
            <a:graphicFrameLocks noGrp="1"/>
          </p:cNvGraphicFramePr>
          <p:nvPr/>
        </p:nvGraphicFramePr>
        <p:xfrm>
          <a:off x="827088" y="2636838"/>
          <a:ext cx="7921625" cy="3025776"/>
        </p:xfrm>
        <a:graphic>
          <a:graphicData uri="http://schemas.openxmlformats.org/drawingml/2006/table">
            <a:tbl>
              <a:tblPr/>
              <a:tblGrid>
                <a:gridCol w="1208087"/>
                <a:gridCol w="906463"/>
                <a:gridCol w="1733550"/>
                <a:gridCol w="1057275"/>
                <a:gridCol w="1733550"/>
                <a:gridCol w="1282700"/>
              </a:tblGrid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opcode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ALUOp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Operation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funct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ALU function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ALU control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lw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load word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XXXXXX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add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0010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sw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store word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XXXXXX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add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0010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beq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branch equal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XXXXXX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subtract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0110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R-type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add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100000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add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0010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subtract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100010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subtract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0110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AND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100100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AND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0000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100101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0001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set-on-less-than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101010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set-on-less-than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0111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485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54CA6851-ACB6-4FBE-8CB6-A7C974A46EDC}" type="slidenum">
              <a:rPr lang="en-AU" altLang="en-US" sz="1400"/>
              <a:pPr/>
              <a:t>23</a:t>
            </a:fld>
            <a:endParaRPr lang="en-AU" altLang="en-US" sz="140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Main Control Unit</a:t>
            </a:r>
            <a:endParaRPr lang="en-AU" altLang="en-US" smtClean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1350587"/>
            <a:ext cx="8270875" cy="6905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Control signals derived from instruction</a:t>
            </a:r>
            <a:endParaRPr lang="en-AU" altLang="en-US" dirty="0" smtClean="0"/>
          </a:p>
        </p:txBody>
      </p:sp>
      <p:grpSp>
        <p:nvGrpSpPr>
          <p:cNvPr id="25605" name="Group 4"/>
          <p:cNvGrpSpPr>
            <a:grpSpLocks/>
          </p:cNvGrpSpPr>
          <p:nvPr/>
        </p:nvGrpSpPr>
        <p:grpSpPr bwMode="auto">
          <a:xfrm>
            <a:off x="1619250" y="2060575"/>
            <a:ext cx="6913563" cy="773113"/>
            <a:chOff x="703" y="981"/>
            <a:chExt cx="4355" cy="487"/>
          </a:xfrm>
        </p:grpSpPr>
        <p:sp>
          <p:nvSpPr>
            <p:cNvPr id="25639" name="Text Box 5"/>
            <p:cNvSpPr txBox="1">
              <a:spLocks noChangeArrowheads="1"/>
            </p:cNvSpPr>
            <p:nvPr/>
          </p:nvSpPr>
          <p:spPr bwMode="auto">
            <a:xfrm>
              <a:off x="703" y="981"/>
              <a:ext cx="817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0</a:t>
              </a:r>
              <a:endParaRPr lang="en-AU" altLang="en-US" sz="2000"/>
            </a:p>
          </p:txBody>
        </p:sp>
        <p:sp>
          <p:nvSpPr>
            <p:cNvPr id="25640" name="Text Box 6"/>
            <p:cNvSpPr txBox="1">
              <a:spLocks noChangeArrowheads="1"/>
            </p:cNvSpPr>
            <p:nvPr/>
          </p:nvSpPr>
          <p:spPr bwMode="auto">
            <a:xfrm>
              <a:off x="1520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rs</a:t>
              </a:r>
              <a:endParaRPr lang="en-AU" altLang="en-US" sz="2000"/>
            </a:p>
          </p:txBody>
        </p:sp>
        <p:sp>
          <p:nvSpPr>
            <p:cNvPr id="25641" name="Text Box 7"/>
            <p:cNvSpPr txBox="1">
              <a:spLocks noChangeArrowheads="1"/>
            </p:cNvSpPr>
            <p:nvPr/>
          </p:nvSpPr>
          <p:spPr bwMode="auto">
            <a:xfrm>
              <a:off x="2200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rt</a:t>
              </a:r>
              <a:endParaRPr lang="en-AU" altLang="en-US" sz="2000"/>
            </a:p>
          </p:txBody>
        </p:sp>
        <p:sp>
          <p:nvSpPr>
            <p:cNvPr id="25642" name="Text Box 8"/>
            <p:cNvSpPr txBox="1">
              <a:spLocks noChangeArrowheads="1"/>
            </p:cNvSpPr>
            <p:nvPr/>
          </p:nvSpPr>
          <p:spPr bwMode="auto">
            <a:xfrm>
              <a:off x="2880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rd</a:t>
              </a:r>
              <a:endParaRPr lang="en-AU" altLang="en-US" sz="2000"/>
            </a:p>
          </p:txBody>
        </p:sp>
        <p:sp>
          <p:nvSpPr>
            <p:cNvPr id="25643" name="Text Box 9"/>
            <p:cNvSpPr txBox="1">
              <a:spLocks noChangeArrowheads="1"/>
            </p:cNvSpPr>
            <p:nvPr/>
          </p:nvSpPr>
          <p:spPr bwMode="auto">
            <a:xfrm>
              <a:off x="3561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shamt</a:t>
              </a:r>
              <a:endParaRPr lang="en-AU" altLang="en-US" sz="2000"/>
            </a:p>
          </p:txBody>
        </p:sp>
        <p:sp>
          <p:nvSpPr>
            <p:cNvPr id="25644" name="Text Box 10"/>
            <p:cNvSpPr txBox="1">
              <a:spLocks noChangeArrowheads="1"/>
            </p:cNvSpPr>
            <p:nvPr/>
          </p:nvSpPr>
          <p:spPr bwMode="auto">
            <a:xfrm>
              <a:off x="4241" y="981"/>
              <a:ext cx="817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funct</a:t>
              </a:r>
              <a:endParaRPr lang="en-AU" altLang="en-US" sz="2000"/>
            </a:p>
          </p:txBody>
        </p:sp>
        <p:sp>
          <p:nvSpPr>
            <p:cNvPr id="25645" name="Text Box 11"/>
            <p:cNvSpPr txBox="1">
              <a:spLocks noChangeArrowheads="1"/>
            </p:cNvSpPr>
            <p:nvPr/>
          </p:nvSpPr>
          <p:spPr bwMode="auto">
            <a:xfrm>
              <a:off x="879" y="1256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31:26</a:t>
              </a:r>
              <a:endParaRPr lang="en-AU" altLang="en-US"/>
            </a:p>
          </p:txBody>
        </p:sp>
        <p:sp>
          <p:nvSpPr>
            <p:cNvPr id="25646" name="Text Box 12"/>
            <p:cNvSpPr txBox="1">
              <a:spLocks noChangeArrowheads="1"/>
            </p:cNvSpPr>
            <p:nvPr/>
          </p:nvSpPr>
          <p:spPr bwMode="auto">
            <a:xfrm>
              <a:off x="4488" y="1256"/>
              <a:ext cx="2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5:0</a:t>
              </a:r>
              <a:endParaRPr lang="en-AU" altLang="en-US"/>
            </a:p>
          </p:txBody>
        </p:sp>
        <p:sp>
          <p:nvSpPr>
            <p:cNvPr id="25647" name="Text Box 13"/>
            <p:cNvSpPr txBox="1">
              <a:spLocks noChangeArrowheads="1"/>
            </p:cNvSpPr>
            <p:nvPr/>
          </p:nvSpPr>
          <p:spPr bwMode="auto">
            <a:xfrm>
              <a:off x="1650" y="1256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25:21</a:t>
              </a:r>
              <a:endParaRPr lang="en-AU" altLang="en-US"/>
            </a:p>
          </p:txBody>
        </p:sp>
        <p:sp>
          <p:nvSpPr>
            <p:cNvPr id="25648" name="Text Box 14"/>
            <p:cNvSpPr txBox="1">
              <a:spLocks noChangeArrowheads="1"/>
            </p:cNvSpPr>
            <p:nvPr/>
          </p:nvSpPr>
          <p:spPr bwMode="auto">
            <a:xfrm>
              <a:off x="2331" y="1256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20:16</a:t>
              </a:r>
              <a:endParaRPr lang="en-AU" altLang="en-US"/>
            </a:p>
          </p:txBody>
        </p:sp>
        <p:sp>
          <p:nvSpPr>
            <p:cNvPr id="25649" name="Text Box 15"/>
            <p:cNvSpPr txBox="1">
              <a:spLocks noChangeArrowheads="1"/>
            </p:cNvSpPr>
            <p:nvPr/>
          </p:nvSpPr>
          <p:spPr bwMode="auto">
            <a:xfrm>
              <a:off x="3011" y="1256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15:11</a:t>
              </a:r>
              <a:endParaRPr lang="en-AU" altLang="en-US"/>
            </a:p>
          </p:txBody>
        </p:sp>
        <p:sp>
          <p:nvSpPr>
            <p:cNvPr id="25650" name="Text Box 16"/>
            <p:cNvSpPr txBox="1">
              <a:spLocks noChangeArrowheads="1"/>
            </p:cNvSpPr>
            <p:nvPr/>
          </p:nvSpPr>
          <p:spPr bwMode="auto">
            <a:xfrm>
              <a:off x="3727" y="1256"/>
              <a:ext cx="36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10:6</a:t>
              </a:r>
              <a:endParaRPr lang="en-AU" altLang="en-US"/>
            </a:p>
          </p:txBody>
        </p:sp>
      </p:grpSp>
      <p:grpSp>
        <p:nvGrpSpPr>
          <p:cNvPr id="25606" name="Group 17"/>
          <p:cNvGrpSpPr>
            <a:grpSpLocks/>
          </p:cNvGrpSpPr>
          <p:nvPr/>
        </p:nvGrpSpPr>
        <p:grpSpPr bwMode="auto">
          <a:xfrm>
            <a:off x="1619250" y="3068638"/>
            <a:ext cx="6913563" cy="773112"/>
            <a:chOff x="884" y="981"/>
            <a:chExt cx="4355" cy="487"/>
          </a:xfrm>
        </p:grpSpPr>
        <p:sp>
          <p:nvSpPr>
            <p:cNvPr id="25631" name="Text Box 18"/>
            <p:cNvSpPr txBox="1">
              <a:spLocks noChangeArrowheads="1"/>
            </p:cNvSpPr>
            <p:nvPr/>
          </p:nvSpPr>
          <p:spPr bwMode="auto">
            <a:xfrm>
              <a:off x="884" y="981"/>
              <a:ext cx="817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35 or 43</a:t>
              </a:r>
              <a:endParaRPr lang="en-AU" altLang="en-US" sz="2000"/>
            </a:p>
          </p:txBody>
        </p:sp>
        <p:sp>
          <p:nvSpPr>
            <p:cNvPr id="25632" name="Text Box 19"/>
            <p:cNvSpPr txBox="1">
              <a:spLocks noChangeArrowheads="1"/>
            </p:cNvSpPr>
            <p:nvPr/>
          </p:nvSpPr>
          <p:spPr bwMode="auto">
            <a:xfrm>
              <a:off x="1701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rs</a:t>
              </a:r>
              <a:endParaRPr lang="en-AU" altLang="en-US" sz="2000"/>
            </a:p>
          </p:txBody>
        </p:sp>
        <p:sp>
          <p:nvSpPr>
            <p:cNvPr id="25633" name="Text Box 20"/>
            <p:cNvSpPr txBox="1">
              <a:spLocks noChangeArrowheads="1"/>
            </p:cNvSpPr>
            <p:nvPr/>
          </p:nvSpPr>
          <p:spPr bwMode="auto">
            <a:xfrm>
              <a:off x="2381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rt</a:t>
              </a:r>
              <a:endParaRPr lang="en-AU" altLang="en-US" sz="2000"/>
            </a:p>
          </p:txBody>
        </p:sp>
        <p:sp>
          <p:nvSpPr>
            <p:cNvPr id="25634" name="Text Box 21"/>
            <p:cNvSpPr txBox="1">
              <a:spLocks noChangeArrowheads="1"/>
            </p:cNvSpPr>
            <p:nvPr/>
          </p:nvSpPr>
          <p:spPr bwMode="auto">
            <a:xfrm>
              <a:off x="3061" y="981"/>
              <a:ext cx="2178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address</a:t>
              </a:r>
              <a:endParaRPr lang="en-AU" altLang="en-US" sz="2000"/>
            </a:p>
          </p:txBody>
        </p:sp>
        <p:sp>
          <p:nvSpPr>
            <p:cNvPr id="25635" name="Text Box 22"/>
            <p:cNvSpPr txBox="1">
              <a:spLocks noChangeArrowheads="1"/>
            </p:cNvSpPr>
            <p:nvPr/>
          </p:nvSpPr>
          <p:spPr bwMode="auto">
            <a:xfrm>
              <a:off x="1060" y="1256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31:26</a:t>
              </a:r>
              <a:endParaRPr lang="en-AU" altLang="en-US"/>
            </a:p>
          </p:txBody>
        </p:sp>
        <p:sp>
          <p:nvSpPr>
            <p:cNvPr id="25636" name="Text Box 23"/>
            <p:cNvSpPr txBox="1">
              <a:spLocks noChangeArrowheads="1"/>
            </p:cNvSpPr>
            <p:nvPr/>
          </p:nvSpPr>
          <p:spPr bwMode="auto">
            <a:xfrm>
              <a:off x="1831" y="1256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25:21</a:t>
              </a:r>
              <a:endParaRPr lang="en-AU" altLang="en-US"/>
            </a:p>
          </p:txBody>
        </p:sp>
        <p:sp>
          <p:nvSpPr>
            <p:cNvPr id="25637" name="Text Box 24"/>
            <p:cNvSpPr txBox="1">
              <a:spLocks noChangeArrowheads="1"/>
            </p:cNvSpPr>
            <p:nvPr/>
          </p:nvSpPr>
          <p:spPr bwMode="auto">
            <a:xfrm>
              <a:off x="2512" y="1256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20:16</a:t>
              </a:r>
              <a:endParaRPr lang="en-AU" altLang="en-US"/>
            </a:p>
          </p:txBody>
        </p:sp>
        <p:sp>
          <p:nvSpPr>
            <p:cNvPr id="25638" name="Text Box 25"/>
            <p:cNvSpPr txBox="1">
              <a:spLocks noChangeArrowheads="1"/>
            </p:cNvSpPr>
            <p:nvPr/>
          </p:nvSpPr>
          <p:spPr bwMode="auto">
            <a:xfrm>
              <a:off x="4000" y="1256"/>
              <a:ext cx="36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15:0</a:t>
              </a:r>
              <a:endParaRPr lang="en-AU" altLang="en-US"/>
            </a:p>
          </p:txBody>
        </p:sp>
      </p:grpSp>
      <p:grpSp>
        <p:nvGrpSpPr>
          <p:cNvPr id="25607" name="Group 26"/>
          <p:cNvGrpSpPr>
            <a:grpSpLocks/>
          </p:cNvGrpSpPr>
          <p:nvPr/>
        </p:nvGrpSpPr>
        <p:grpSpPr bwMode="auto">
          <a:xfrm>
            <a:off x="1619250" y="4052888"/>
            <a:ext cx="6913563" cy="773112"/>
            <a:chOff x="884" y="981"/>
            <a:chExt cx="4355" cy="487"/>
          </a:xfrm>
        </p:grpSpPr>
        <p:sp>
          <p:nvSpPr>
            <p:cNvPr id="25623" name="Text Box 27"/>
            <p:cNvSpPr txBox="1">
              <a:spLocks noChangeArrowheads="1"/>
            </p:cNvSpPr>
            <p:nvPr/>
          </p:nvSpPr>
          <p:spPr bwMode="auto">
            <a:xfrm>
              <a:off x="884" y="981"/>
              <a:ext cx="817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4</a:t>
              </a:r>
              <a:endParaRPr lang="en-AU" altLang="en-US" sz="2000"/>
            </a:p>
          </p:txBody>
        </p:sp>
        <p:sp>
          <p:nvSpPr>
            <p:cNvPr id="25624" name="Text Box 28"/>
            <p:cNvSpPr txBox="1">
              <a:spLocks noChangeArrowheads="1"/>
            </p:cNvSpPr>
            <p:nvPr/>
          </p:nvSpPr>
          <p:spPr bwMode="auto">
            <a:xfrm>
              <a:off x="1701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rs</a:t>
              </a:r>
              <a:endParaRPr lang="en-AU" altLang="en-US" sz="2000"/>
            </a:p>
          </p:txBody>
        </p:sp>
        <p:sp>
          <p:nvSpPr>
            <p:cNvPr id="25625" name="Text Box 29"/>
            <p:cNvSpPr txBox="1">
              <a:spLocks noChangeArrowheads="1"/>
            </p:cNvSpPr>
            <p:nvPr/>
          </p:nvSpPr>
          <p:spPr bwMode="auto">
            <a:xfrm>
              <a:off x="2381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rt</a:t>
              </a:r>
              <a:endParaRPr lang="en-AU" altLang="en-US" sz="2000"/>
            </a:p>
          </p:txBody>
        </p:sp>
        <p:sp>
          <p:nvSpPr>
            <p:cNvPr id="25626" name="Text Box 30"/>
            <p:cNvSpPr txBox="1">
              <a:spLocks noChangeArrowheads="1"/>
            </p:cNvSpPr>
            <p:nvPr/>
          </p:nvSpPr>
          <p:spPr bwMode="auto">
            <a:xfrm>
              <a:off x="3061" y="981"/>
              <a:ext cx="2178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address</a:t>
              </a:r>
              <a:endParaRPr lang="en-AU" altLang="en-US" sz="2000"/>
            </a:p>
          </p:txBody>
        </p:sp>
        <p:sp>
          <p:nvSpPr>
            <p:cNvPr id="25627" name="Text Box 31"/>
            <p:cNvSpPr txBox="1">
              <a:spLocks noChangeArrowheads="1"/>
            </p:cNvSpPr>
            <p:nvPr/>
          </p:nvSpPr>
          <p:spPr bwMode="auto">
            <a:xfrm>
              <a:off x="1060" y="1256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31:26</a:t>
              </a:r>
              <a:endParaRPr lang="en-AU" altLang="en-US"/>
            </a:p>
          </p:txBody>
        </p:sp>
        <p:sp>
          <p:nvSpPr>
            <p:cNvPr id="25628" name="Text Box 32"/>
            <p:cNvSpPr txBox="1">
              <a:spLocks noChangeArrowheads="1"/>
            </p:cNvSpPr>
            <p:nvPr/>
          </p:nvSpPr>
          <p:spPr bwMode="auto">
            <a:xfrm>
              <a:off x="1831" y="1256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25:21</a:t>
              </a:r>
              <a:endParaRPr lang="en-AU" altLang="en-US"/>
            </a:p>
          </p:txBody>
        </p:sp>
        <p:sp>
          <p:nvSpPr>
            <p:cNvPr id="25629" name="Text Box 33"/>
            <p:cNvSpPr txBox="1">
              <a:spLocks noChangeArrowheads="1"/>
            </p:cNvSpPr>
            <p:nvPr/>
          </p:nvSpPr>
          <p:spPr bwMode="auto">
            <a:xfrm>
              <a:off x="2512" y="1256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20:16</a:t>
              </a:r>
              <a:endParaRPr lang="en-AU" altLang="en-US"/>
            </a:p>
          </p:txBody>
        </p:sp>
        <p:sp>
          <p:nvSpPr>
            <p:cNvPr id="25630" name="Text Box 34"/>
            <p:cNvSpPr txBox="1">
              <a:spLocks noChangeArrowheads="1"/>
            </p:cNvSpPr>
            <p:nvPr/>
          </p:nvSpPr>
          <p:spPr bwMode="auto">
            <a:xfrm>
              <a:off x="4000" y="1256"/>
              <a:ext cx="36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15:0</a:t>
              </a:r>
              <a:endParaRPr lang="en-AU" altLang="en-US"/>
            </a:p>
          </p:txBody>
        </p:sp>
      </p:grpSp>
      <p:sp>
        <p:nvSpPr>
          <p:cNvPr id="25608" name="Text Box 35"/>
          <p:cNvSpPr txBox="1">
            <a:spLocks noChangeArrowheads="1"/>
          </p:cNvSpPr>
          <p:nvPr/>
        </p:nvSpPr>
        <p:spPr bwMode="auto">
          <a:xfrm>
            <a:off x="595313" y="2112963"/>
            <a:ext cx="857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800"/>
              <a:t>R-type</a:t>
            </a:r>
            <a:endParaRPr lang="en-AU" altLang="en-US" sz="1800"/>
          </a:p>
        </p:txBody>
      </p:sp>
      <p:sp>
        <p:nvSpPr>
          <p:cNvPr id="25609" name="Text Box 36"/>
          <p:cNvSpPr txBox="1">
            <a:spLocks noChangeArrowheads="1"/>
          </p:cNvSpPr>
          <p:nvPr/>
        </p:nvSpPr>
        <p:spPr bwMode="auto">
          <a:xfrm>
            <a:off x="595313" y="2978150"/>
            <a:ext cx="755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800"/>
              <a:t>Load/</a:t>
            </a:r>
            <a:br>
              <a:rPr lang="en-US" altLang="en-US" sz="1800"/>
            </a:br>
            <a:r>
              <a:rPr lang="en-US" altLang="en-US" sz="1800"/>
              <a:t>Store</a:t>
            </a:r>
            <a:endParaRPr lang="en-AU" altLang="en-US" sz="1800"/>
          </a:p>
        </p:txBody>
      </p:sp>
      <p:sp>
        <p:nvSpPr>
          <p:cNvPr id="25610" name="Text Box 37"/>
          <p:cNvSpPr txBox="1">
            <a:spLocks noChangeArrowheads="1"/>
          </p:cNvSpPr>
          <p:nvPr/>
        </p:nvSpPr>
        <p:spPr bwMode="auto">
          <a:xfrm>
            <a:off x="595313" y="412908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800"/>
              <a:t>Branch</a:t>
            </a:r>
            <a:endParaRPr lang="en-AU" altLang="en-US" sz="1800"/>
          </a:p>
        </p:txBody>
      </p:sp>
      <p:sp>
        <p:nvSpPr>
          <p:cNvPr id="25611" name="AutoShape 38"/>
          <p:cNvSpPr>
            <a:spLocks/>
          </p:cNvSpPr>
          <p:nvPr/>
        </p:nvSpPr>
        <p:spPr bwMode="auto">
          <a:xfrm rot="-5400000">
            <a:off x="2196307" y="4485481"/>
            <a:ext cx="144462" cy="1152525"/>
          </a:xfrm>
          <a:prstGeom prst="leftBrace">
            <a:avLst>
              <a:gd name="adj1" fmla="val 6648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12" name="AutoShape 39"/>
          <p:cNvSpPr>
            <a:spLocks/>
          </p:cNvSpPr>
          <p:nvPr/>
        </p:nvSpPr>
        <p:spPr bwMode="auto">
          <a:xfrm rot="-5400000">
            <a:off x="3384551" y="4594225"/>
            <a:ext cx="144462" cy="935037"/>
          </a:xfrm>
          <a:prstGeom prst="leftBrace">
            <a:avLst>
              <a:gd name="adj1" fmla="val 539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13" name="AutoShape 40"/>
          <p:cNvSpPr>
            <a:spLocks/>
          </p:cNvSpPr>
          <p:nvPr/>
        </p:nvSpPr>
        <p:spPr bwMode="auto">
          <a:xfrm rot="-5400000">
            <a:off x="4464051" y="4594225"/>
            <a:ext cx="144462" cy="935037"/>
          </a:xfrm>
          <a:prstGeom prst="leftBrace">
            <a:avLst>
              <a:gd name="adj1" fmla="val 539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14" name="Text Box 41"/>
          <p:cNvSpPr txBox="1">
            <a:spLocks noChangeArrowheads="1"/>
          </p:cNvSpPr>
          <p:nvPr/>
        </p:nvSpPr>
        <p:spPr bwMode="auto">
          <a:xfrm>
            <a:off x="1765300" y="5205413"/>
            <a:ext cx="1008063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/>
              <a:t>opcode</a:t>
            </a:r>
            <a:endParaRPr lang="en-AU" altLang="en-US" sz="1800"/>
          </a:p>
        </p:txBody>
      </p:sp>
      <p:sp>
        <p:nvSpPr>
          <p:cNvPr id="25615" name="Text Box 42"/>
          <p:cNvSpPr txBox="1">
            <a:spLocks noChangeArrowheads="1"/>
          </p:cNvSpPr>
          <p:nvPr/>
        </p:nvSpPr>
        <p:spPr bwMode="auto">
          <a:xfrm>
            <a:off x="2916238" y="5205413"/>
            <a:ext cx="1008062" cy="650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/>
              <a:t>always read</a:t>
            </a:r>
            <a:endParaRPr lang="en-AU" altLang="en-US" sz="1800"/>
          </a:p>
        </p:txBody>
      </p:sp>
      <p:sp>
        <p:nvSpPr>
          <p:cNvPr id="25616" name="Text Box 43"/>
          <p:cNvSpPr txBox="1">
            <a:spLocks noChangeArrowheads="1"/>
          </p:cNvSpPr>
          <p:nvPr/>
        </p:nvSpPr>
        <p:spPr bwMode="auto">
          <a:xfrm>
            <a:off x="4068763" y="5205413"/>
            <a:ext cx="1008062" cy="9255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/>
              <a:t>read, except for load</a:t>
            </a:r>
            <a:endParaRPr lang="en-AU" altLang="en-US" sz="1800"/>
          </a:p>
        </p:txBody>
      </p:sp>
      <p:sp>
        <p:nvSpPr>
          <p:cNvPr id="25617" name="Text Box 44"/>
          <p:cNvSpPr txBox="1">
            <a:spLocks noChangeArrowheads="1"/>
          </p:cNvSpPr>
          <p:nvPr/>
        </p:nvSpPr>
        <p:spPr bwMode="auto">
          <a:xfrm>
            <a:off x="5581650" y="5205413"/>
            <a:ext cx="1223963" cy="9255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/>
              <a:t>write for R-type and load</a:t>
            </a:r>
            <a:endParaRPr lang="en-AU" altLang="en-US" sz="1800"/>
          </a:p>
        </p:txBody>
      </p:sp>
      <p:sp>
        <p:nvSpPr>
          <p:cNvPr id="25618" name="Line 45"/>
          <p:cNvSpPr>
            <a:spLocks noChangeShapeType="1"/>
          </p:cNvSpPr>
          <p:nvPr/>
        </p:nvSpPr>
        <p:spPr bwMode="auto">
          <a:xfrm flipH="1" flipV="1">
            <a:off x="5005388" y="3548063"/>
            <a:ext cx="576262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9" name="Line 46"/>
          <p:cNvSpPr>
            <a:spLocks noChangeShapeType="1"/>
          </p:cNvSpPr>
          <p:nvPr/>
        </p:nvSpPr>
        <p:spPr bwMode="auto">
          <a:xfrm flipH="1" flipV="1">
            <a:off x="5292725" y="2540000"/>
            <a:ext cx="360363" cy="259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0" name="Text Box 47"/>
          <p:cNvSpPr txBox="1">
            <a:spLocks noChangeArrowheads="1"/>
          </p:cNvSpPr>
          <p:nvPr/>
        </p:nvSpPr>
        <p:spPr bwMode="auto">
          <a:xfrm>
            <a:off x="7308850" y="5205413"/>
            <a:ext cx="1439863" cy="650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/>
              <a:t>sign-extend and add</a:t>
            </a:r>
            <a:endParaRPr lang="en-AU" altLang="en-US" sz="1800"/>
          </a:p>
        </p:txBody>
      </p:sp>
      <p:sp>
        <p:nvSpPr>
          <p:cNvPr id="25621" name="Line 48"/>
          <p:cNvSpPr>
            <a:spLocks noChangeShapeType="1"/>
          </p:cNvSpPr>
          <p:nvPr/>
        </p:nvSpPr>
        <p:spPr bwMode="auto">
          <a:xfrm flipH="1" flipV="1">
            <a:off x="7453313" y="4556125"/>
            <a:ext cx="71437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2" name="Line 49"/>
          <p:cNvSpPr>
            <a:spLocks noChangeShapeType="1"/>
          </p:cNvSpPr>
          <p:nvPr/>
        </p:nvSpPr>
        <p:spPr bwMode="auto">
          <a:xfrm flipV="1">
            <a:off x="7597775" y="3548063"/>
            <a:ext cx="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3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464B9EF9-B1DB-4B2A-9E9C-B034298A1254}" type="slidenum">
              <a:rPr lang="en-AU" altLang="en-US" sz="1400"/>
              <a:pPr/>
              <a:t>24</a:t>
            </a:fld>
            <a:endParaRPr lang="en-AU" altLang="en-US" sz="1400"/>
          </a:p>
        </p:txBody>
      </p:sp>
      <p:pic>
        <p:nvPicPr>
          <p:cNvPr id="26627" name="Picture 5" descr="f04-17-P37449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96975"/>
            <a:ext cx="6127750" cy="476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smtClean="0"/>
              <a:t>Datapath With Control</a:t>
            </a:r>
          </a:p>
        </p:txBody>
      </p:sp>
    </p:spTree>
    <p:extLst>
      <p:ext uri="{BB962C8B-B14F-4D97-AF65-F5344CB8AC3E}">
        <p14:creationId xmlns:p14="http://schemas.microsoft.com/office/powerpoint/2010/main" val="400141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6E643B84-4381-4A5D-90DD-329376DAA6E2}" type="slidenum">
              <a:rPr lang="en-AU" altLang="en-US" sz="1400"/>
              <a:pPr/>
              <a:t>25</a:t>
            </a:fld>
            <a:endParaRPr lang="en-AU" altLang="en-US" sz="1400"/>
          </a:p>
        </p:txBody>
      </p:sp>
      <p:pic>
        <p:nvPicPr>
          <p:cNvPr id="27651" name="Picture 6" descr="f04-19-P37449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96975"/>
            <a:ext cx="6127750" cy="476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smtClean="0"/>
              <a:t>R-Type Instruction</a:t>
            </a:r>
          </a:p>
        </p:txBody>
      </p:sp>
    </p:spTree>
    <p:extLst>
      <p:ext uri="{BB962C8B-B14F-4D97-AF65-F5344CB8AC3E}">
        <p14:creationId xmlns:p14="http://schemas.microsoft.com/office/powerpoint/2010/main" val="410928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658995AC-4EB1-4EF7-B282-F253C128E9E5}" type="slidenum">
              <a:rPr lang="en-AU" altLang="en-US" sz="1400"/>
              <a:pPr/>
              <a:t>26</a:t>
            </a:fld>
            <a:endParaRPr lang="en-AU" altLang="en-US" sz="1400"/>
          </a:p>
        </p:txBody>
      </p:sp>
      <p:pic>
        <p:nvPicPr>
          <p:cNvPr id="28675" name="Picture 6" descr="f04-20-P37449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96975"/>
            <a:ext cx="6127750" cy="476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smtClean="0"/>
              <a:t>Load Instruction</a:t>
            </a:r>
          </a:p>
        </p:txBody>
      </p:sp>
    </p:spTree>
    <p:extLst>
      <p:ext uri="{BB962C8B-B14F-4D97-AF65-F5344CB8AC3E}">
        <p14:creationId xmlns:p14="http://schemas.microsoft.com/office/powerpoint/2010/main" val="312472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D4A4929C-5A2C-4635-B30E-769F34279A21}" type="slidenum">
              <a:rPr lang="en-AU" altLang="en-US" sz="1400"/>
              <a:pPr/>
              <a:t>27</a:t>
            </a:fld>
            <a:endParaRPr lang="en-AU" altLang="en-US" sz="1400"/>
          </a:p>
        </p:txBody>
      </p:sp>
      <p:pic>
        <p:nvPicPr>
          <p:cNvPr id="29699" name="Picture 6" descr="f04-21-P37449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96975"/>
            <a:ext cx="6127750" cy="476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smtClean="0"/>
              <a:t>Branch-on-Equal Instruction</a:t>
            </a:r>
          </a:p>
        </p:txBody>
      </p:sp>
    </p:spTree>
    <p:extLst>
      <p:ext uri="{BB962C8B-B14F-4D97-AF65-F5344CB8AC3E}">
        <p14:creationId xmlns:p14="http://schemas.microsoft.com/office/powerpoint/2010/main" val="200943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93DD387E-64E1-4CBB-8E42-3087717420BC}" type="slidenum">
              <a:rPr lang="en-AU" altLang="en-US" sz="1400"/>
              <a:pPr/>
              <a:t>28</a:t>
            </a:fld>
            <a:endParaRPr lang="en-AU" altLang="en-US" sz="140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smtClean="0"/>
              <a:t>Implementing Jumps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349500"/>
            <a:ext cx="8270875" cy="3887788"/>
          </a:xfrm>
        </p:spPr>
        <p:txBody>
          <a:bodyPr/>
          <a:lstStyle/>
          <a:p>
            <a:pPr eaLnBrk="1" hangingPunct="1"/>
            <a:r>
              <a:rPr lang="en-AU" altLang="en-US" smtClean="0"/>
              <a:t>Jump uses word address</a:t>
            </a:r>
          </a:p>
          <a:p>
            <a:pPr eaLnBrk="1" hangingPunct="1"/>
            <a:r>
              <a:rPr lang="en-AU" altLang="en-US" smtClean="0"/>
              <a:t>Update PC with concatenation of</a:t>
            </a:r>
          </a:p>
          <a:p>
            <a:pPr lvl="1" eaLnBrk="1" hangingPunct="1"/>
            <a:r>
              <a:rPr lang="en-AU" altLang="en-US" smtClean="0"/>
              <a:t>Top 4 bits of old PC</a:t>
            </a:r>
          </a:p>
          <a:p>
            <a:pPr lvl="1" eaLnBrk="1" hangingPunct="1"/>
            <a:r>
              <a:rPr lang="en-AU" altLang="en-US" smtClean="0"/>
              <a:t>26-bit jump address</a:t>
            </a:r>
          </a:p>
          <a:p>
            <a:pPr lvl="1" eaLnBrk="1" hangingPunct="1"/>
            <a:r>
              <a:rPr lang="en-AU" altLang="en-US" smtClean="0"/>
              <a:t>00</a:t>
            </a:r>
          </a:p>
          <a:p>
            <a:pPr eaLnBrk="1" hangingPunct="1"/>
            <a:r>
              <a:rPr lang="en-AU" altLang="en-US" smtClean="0"/>
              <a:t>Need an extra control signal decoded from opcode</a:t>
            </a:r>
          </a:p>
        </p:txBody>
      </p:sp>
      <p:grpSp>
        <p:nvGrpSpPr>
          <p:cNvPr id="30725" name="Group 14"/>
          <p:cNvGrpSpPr>
            <a:grpSpLocks/>
          </p:cNvGrpSpPr>
          <p:nvPr/>
        </p:nvGrpSpPr>
        <p:grpSpPr bwMode="auto">
          <a:xfrm>
            <a:off x="1835150" y="1412875"/>
            <a:ext cx="6913563" cy="773113"/>
            <a:chOff x="1156" y="890"/>
            <a:chExt cx="4355" cy="487"/>
          </a:xfrm>
        </p:grpSpPr>
        <p:sp>
          <p:nvSpPr>
            <p:cNvPr id="30727" name="Text Box 5"/>
            <p:cNvSpPr txBox="1">
              <a:spLocks noChangeArrowheads="1"/>
            </p:cNvSpPr>
            <p:nvPr/>
          </p:nvSpPr>
          <p:spPr bwMode="auto">
            <a:xfrm>
              <a:off x="1156" y="890"/>
              <a:ext cx="817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2</a:t>
              </a:r>
              <a:endParaRPr lang="en-AU" altLang="en-US" sz="2000"/>
            </a:p>
          </p:txBody>
        </p:sp>
        <p:sp>
          <p:nvSpPr>
            <p:cNvPr id="30728" name="Text Box 8"/>
            <p:cNvSpPr txBox="1">
              <a:spLocks noChangeArrowheads="1"/>
            </p:cNvSpPr>
            <p:nvPr/>
          </p:nvSpPr>
          <p:spPr bwMode="auto">
            <a:xfrm>
              <a:off x="1973" y="890"/>
              <a:ext cx="3538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address</a:t>
              </a:r>
              <a:endParaRPr lang="en-AU" altLang="en-US" sz="2000"/>
            </a:p>
          </p:txBody>
        </p:sp>
        <p:sp>
          <p:nvSpPr>
            <p:cNvPr id="30729" name="Text Box 9"/>
            <p:cNvSpPr txBox="1">
              <a:spLocks noChangeArrowheads="1"/>
            </p:cNvSpPr>
            <p:nvPr/>
          </p:nvSpPr>
          <p:spPr bwMode="auto">
            <a:xfrm>
              <a:off x="1332" y="1165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31:26</a:t>
              </a:r>
              <a:endParaRPr lang="en-AU" altLang="en-US"/>
            </a:p>
          </p:txBody>
        </p:sp>
        <p:sp>
          <p:nvSpPr>
            <p:cNvPr id="30730" name="Text Box 12"/>
            <p:cNvSpPr txBox="1">
              <a:spLocks noChangeArrowheads="1"/>
            </p:cNvSpPr>
            <p:nvPr/>
          </p:nvSpPr>
          <p:spPr bwMode="auto">
            <a:xfrm>
              <a:off x="3560" y="1165"/>
              <a:ext cx="41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25:0</a:t>
              </a:r>
              <a:endParaRPr lang="en-AU" altLang="en-US"/>
            </a:p>
          </p:txBody>
        </p:sp>
      </p:grpSp>
      <p:sp>
        <p:nvSpPr>
          <p:cNvPr id="30726" name="Text Box 13"/>
          <p:cNvSpPr txBox="1">
            <a:spLocks noChangeArrowheads="1"/>
          </p:cNvSpPr>
          <p:nvPr/>
        </p:nvSpPr>
        <p:spPr bwMode="auto">
          <a:xfrm>
            <a:off x="811213" y="1489075"/>
            <a:ext cx="742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800"/>
              <a:t>Jump</a:t>
            </a:r>
            <a:endParaRPr lang="en-AU" altLang="en-US" sz="1800"/>
          </a:p>
        </p:txBody>
      </p:sp>
    </p:spTree>
    <p:extLst>
      <p:ext uri="{BB962C8B-B14F-4D97-AF65-F5344CB8AC3E}">
        <p14:creationId xmlns:p14="http://schemas.microsoft.com/office/powerpoint/2010/main" val="136327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2527579B-2C13-439D-8949-8B77587CD130}" type="slidenum">
              <a:rPr lang="en-AU" altLang="en-US" sz="1400"/>
              <a:pPr/>
              <a:t>29</a:t>
            </a:fld>
            <a:endParaRPr lang="en-AU" altLang="en-US" sz="1400"/>
          </a:p>
        </p:txBody>
      </p:sp>
      <p:pic>
        <p:nvPicPr>
          <p:cNvPr id="31747" name="Picture 6" descr="f04-24-P37449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358" y="1371600"/>
            <a:ext cx="5910042" cy="463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smtClean="0"/>
              <a:t>Datapath With Jumps Added</a:t>
            </a:r>
          </a:p>
        </p:txBody>
      </p:sp>
    </p:spTree>
    <p:extLst>
      <p:ext uri="{BB962C8B-B14F-4D97-AF65-F5344CB8AC3E}">
        <p14:creationId xmlns:p14="http://schemas.microsoft.com/office/powerpoint/2010/main" val="118682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44B45A8D-6D80-43F6-A32B-8CDDD668648A}" type="slidenum">
              <a:rPr lang="en-AU" altLang="en-US" sz="1400"/>
              <a:pPr/>
              <a:t>3</a:t>
            </a:fld>
            <a:endParaRPr lang="en-AU" altLang="en-US" sz="140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Instruction Execution</a:t>
            </a:r>
            <a:endParaRPr lang="en-AU" altLang="en-US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/>
              <a:t>PC </a:t>
            </a:r>
            <a:r>
              <a:rPr lang="en-US" altLang="en-US" sz="2400" dirty="0" smtClean="0">
                <a:sym typeface="Symbol" panose="05050102010706020507" pitchFamily="18" charset="2"/>
              </a:rPr>
              <a:t> instruction memory, fetch instruction</a:t>
            </a:r>
          </a:p>
          <a:p>
            <a:pPr eaLnBrk="1" hangingPunct="1"/>
            <a:r>
              <a:rPr lang="en-US" altLang="en-US" sz="2400" dirty="0" smtClean="0">
                <a:sym typeface="Symbol" panose="05050102010706020507" pitchFamily="18" charset="2"/>
              </a:rPr>
              <a:t>Register numbers</a:t>
            </a:r>
            <a:r>
              <a:rPr lang="en-US" altLang="en-US" sz="2400" dirty="0" smtClean="0"/>
              <a:t> </a:t>
            </a:r>
            <a:r>
              <a:rPr lang="en-US" altLang="en-US" sz="2400" dirty="0" smtClean="0">
                <a:sym typeface="Symbol" panose="05050102010706020507" pitchFamily="18" charset="2"/>
              </a:rPr>
              <a:t> register file, read registers</a:t>
            </a:r>
          </a:p>
          <a:p>
            <a:pPr eaLnBrk="1" hangingPunct="1"/>
            <a:r>
              <a:rPr lang="en-US" altLang="en-US" sz="2400" dirty="0" smtClean="0">
                <a:sym typeface="Symbol" panose="05050102010706020507" pitchFamily="18" charset="2"/>
              </a:rPr>
              <a:t>Depending on instruction class</a:t>
            </a:r>
          </a:p>
          <a:p>
            <a:pPr lvl="1" eaLnBrk="1" hangingPunct="1"/>
            <a:r>
              <a:rPr lang="en-US" altLang="en-US" sz="2000" dirty="0" smtClean="0">
                <a:sym typeface="Symbol" panose="05050102010706020507" pitchFamily="18" charset="2"/>
              </a:rPr>
              <a:t>Use ALU to calculate</a:t>
            </a:r>
          </a:p>
          <a:p>
            <a:pPr lvl="2" eaLnBrk="1" hangingPunct="1"/>
            <a:r>
              <a:rPr lang="en-US" altLang="en-US" sz="1800" dirty="0" smtClean="0">
                <a:sym typeface="Symbol" panose="05050102010706020507" pitchFamily="18" charset="2"/>
              </a:rPr>
              <a:t>Arithmetic result</a:t>
            </a:r>
          </a:p>
          <a:p>
            <a:pPr lvl="2" eaLnBrk="1" hangingPunct="1"/>
            <a:r>
              <a:rPr lang="en-US" altLang="en-US" sz="1800" dirty="0" smtClean="0">
                <a:sym typeface="Symbol" panose="05050102010706020507" pitchFamily="18" charset="2"/>
              </a:rPr>
              <a:t>Memory address for load/store</a:t>
            </a:r>
          </a:p>
          <a:p>
            <a:pPr lvl="2" eaLnBrk="1" hangingPunct="1"/>
            <a:r>
              <a:rPr lang="en-US" altLang="en-US" sz="1800" dirty="0" smtClean="0">
                <a:sym typeface="Symbol" panose="05050102010706020507" pitchFamily="18" charset="2"/>
              </a:rPr>
              <a:t>Branch target address</a:t>
            </a:r>
          </a:p>
          <a:p>
            <a:pPr lvl="1" eaLnBrk="1" hangingPunct="1"/>
            <a:r>
              <a:rPr lang="en-US" altLang="en-US" sz="2000" dirty="0" smtClean="0">
                <a:sym typeface="Symbol" panose="05050102010706020507" pitchFamily="18" charset="2"/>
              </a:rPr>
              <a:t>Access data memory for load/store</a:t>
            </a:r>
          </a:p>
          <a:p>
            <a:pPr lvl="1" eaLnBrk="1" hangingPunct="1"/>
            <a:r>
              <a:rPr lang="en-US" altLang="en-US" sz="2000" dirty="0" smtClean="0">
                <a:sym typeface="Symbol" panose="05050102010706020507" pitchFamily="18" charset="2"/>
              </a:rPr>
              <a:t>PC  target address or PC + 4</a:t>
            </a:r>
          </a:p>
        </p:txBody>
      </p:sp>
    </p:spTree>
    <p:extLst>
      <p:ext uri="{BB962C8B-B14F-4D97-AF65-F5344CB8AC3E}">
        <p14:creationId xmlns:p14="http://schemas.microsoft.com/office/powerpoint/2010/main" val="108143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460C0220-E180-477D-BBA0-397881DA69DD}" type="slidenum">
              <a:rPr lang="en-AU" altLang="en-US" sz="1400"/>
              <a:pPr/>
              <a:t>30</a:t>
            </a:fld>
            <a:endParaRPr lang="en-AU" altLang="en-US" sz="140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Performance Issues</a:t>
            </a:r>
            <a:endParaRPr lang="en-AU" altLang="en-US" smtClean="0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Longest delay determines clock period</a:t>
            </a:r>
          </a:p>
          <a:p>
            <a:pPr lvl="1" eaLnBrk="1" hangingPunct="1"/>
            <a:r>
              <a:rPr lang="en-US" altLang="en-US" smtClean="0"/>
              <a:t>Critical path: load instruction</a:t>
            </a:r>
          </a:p>
          <a:p>
            <a:pPr lvl="1" eaLnBrk="1" hangingPunct="1"/>
            <a:r>
              <a:rPr lang="en-US" altLang="en-US" smtClean="0"/>
              <a:t>Instruction memory </a:t>
            </a:r>
            <a:r>
              <a:rPr lang="en-US" altLang="en-US" smtClean="0">
                <a:sym typeface="Symbol" panose="05050102010706020507" pitchFamily="18" charset="2"/>
              </a:rPr>
              <a:t></a:t>
            </a:r>
            <a:r>
              <a:rPr lang="en-US" altLang="en-US" smtClean="0"/>
              <a:t> register file </a:t>
            </a:r>
            <a:r>
              <a:rPr lang="en-US" altLang="en-US" smtClean="0">
                <a:sym typeface="Symbol" panose="05050102010706020507" pitchFamily="18" charset="2"/>
              </a:rPr>
              <a:t></a:t>
            </a:r>
            <a:r>
              <a:rPr lang="en-US" altLang="en-US" smtClean="0"/>
              <a:t> ALU </a:t>
            </a:r>
            <a:r>
              <a:rPr lang="en-US" altLang="en-US" smtClean="0">
                <a:sym typeface="Symbol" panose="05050102010706020507" pitchFamily="18" charset="2"/>
              </a:rPr>
              <a:t></a:t>
            </a:r>
            <a:r>
              <a:rPr lang="en-US" altLang="en-US" smtClean="0"/>
              <a:t> data memory </a:t>
            </a:r>
            <a:r>
              <a:rPr lang="en-US" altLang="en-US" smtClean="0">
                <a:sym typeface="Symbol" panose="05050102010706020507" pitchFamily="18" charset="2"/>
              </a:rPr>
              <a:t></a:t>
            </a:r>
            <a:r>
              <a:rPr lang="en-US" altLang="en-US" smtClean="0"/>
              <a:t> register file</a:t>
            </a:r>
          </a:p>
          <a:p>
            <a:pPr eaLnBrk="1" hangingPunct="1"/>
            <a:r>
              <a:rPr lang="en-US" altLang="en-US" smtClean="0"/>
              <a:t>Not feasible to vary period for different instructions</a:t>
            </a:r>
          </a:p>
          <a:p>
            <a:pPr eaLnBrk="1" hangingPunct="1"/>
            <a:r>
              <a:rPr lang="en-US" altLang="en-US" smtClean="0"/>
              <a:t>Violates design principle</a:t>
            </a:r>
          </a:p>
          <a:p>
            <a:pPr lvl="1" eaLnBrk="1" hangingPunct="1"/>
            <a:r>
              <a:rPr lang="en-US" altLang="en-US" smtClean="0"/>
              <a:t>Making the common case fast</a:t>
            </a:r>
          </a:p>
          <a:p>
            <a:pPr eaLnBrk="1" hangingPunct="1"/>
            <a:r>
              <a:rPr lang="en-US" altLang="en-US" smtClean="0"/>
              <a:t>We will improve performance by pipelining</a:t>
            </a:r>
          </a:p>
        </p:txBody>
      </p:sp>
    </p:spTree>
    <p:extLst>
      <p:ext uri="{BB962C8B-B14F-4D97-AF65-F5344CB8AC3E}">
        <p14:creationId xmlns:p14="http://schemas.microsoft.com/office/powerpoint/2010/main" val="338193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FAE89BB5-62B6-479D-B867-7CF9B61B3D58}" type="slidenum">
              <a:rPr lang="en-AU" altLang="en-US" sz="1400"/>
              <a:pPr/>
              <a:t>31</a:t>
            </a:fld>
            <a:endParaRPr lang="en-AU" altLang="en-US" sz="140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Pipeline Performance</a:t>
            </a:r>
            <a:endParaRPr lang="en-AU" altLang="en-US" smtClean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70875" cy="253365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Assume time for stages is</a:t>
            </a:r>
          </a:p>
          <a:p>
            <a:pPr lvl="1" eaLnBrk="1" hangingPunct="1"/>
            <a:r>
              <a:rPr lang="en-US" altLang="en-US" sz="2400" dirty="0" smtClean="0"/>
              <a:t>100ps for register read or write</a:t>
            </a:r>
          </a:p>
          <a:p>
            <a:pPr lvl="1" eaLnBrk="1" hangingPunct="1"/>
            <a:r>
              <a:rPr lang="en-US" altLang="en-US" sz="2400" dirty="0" smtClean="0"/>
              <a:t>200ps for other stages</a:t>
            </a:r>
          </a:p>
          <a:p>
            <a:pPr eaLnBrk="1" hangingPunct="1"/>
            <a:r>
              <a:rPr lang="en-US" altLang="en-US" sz="2800" dirty="0" smtClean="0"/>
              <a:t>Compare pipelined </a:t>
            </a:r>
            <a:r>
              <a:rPr lang="en-US" altLang="en-US" sz="2800" dirty="0" err="1" smtClean="0"/>
              <a:t>datapath</a:t>
            </a:r>
            <a:r>
              <a:rPr lang="en-US" altLang="en-US" sz="2800" dirty="0" smtClean="0"/>
              <a:t> with single-cycle </a:t>
            </a:r>
            <a:r>
              <a:rPr lang="en-US" altLang="en-US" sz="2800" dirty="0" err="1" smtClean="0"/>
              <a:t>datapath</a:t>
            </a:r>
            <a:endParaRPr lang="en-US" altLang="en-US" sz="2800" dirty="0" smtClean="0"/>
          </a:p>
        </p:txBody>
      </p:sp>
      <p:graphicFrame>
        <p:nvGraphicFramePr>
          <p:cNvPr id="327684" name="Group 4"/>
          <p:cNvGraphicFramePr>
            <a:graphicFrameLocks noGrp="1"/>
          </p:cNvGraphicFramePr>
          <p:nvPr/>
        </p:nvGraphicFramePr>
        <p:xfrm>
          <a:off x="395288" y="3846513"/>
          <a:ext cx="8353425" cy="2246319"/>
        </p:xfrm>
        <a:graphic>
          <a:graphicData uri="http://schemas.openxmlformats.org/drawingml/2006/table">
            <a:tbl>
              <a:tblPr/>
              <a:tblGrid>
                <a:gridCol w="1193800"/>
                <a:gridCol w="1192212"/>
                <a:gridCol w="1195388"/>
                <a:gridCol w="1190625"/>
                <a:gridCol w="1195387"/>
                <a:gridCol w="1192213"/>
                <a:gridCol w="1193800"/>
              </a:tblGrid>
              <a:tr h="640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Instr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Instr fetch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Register read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ALU op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Memory access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Register write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time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99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lw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ps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ps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800ps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47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sw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ps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700ps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99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R-format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ps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ps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600ps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5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beq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ps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500ps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209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6073F96F-3CB2-42D8-B45F-E09CDB180217}" type="slidenum">
              <a:rPr lang="en-AU" altLang="en-US" sz="1400"/>
              <a:pPr/>
              <a:t>32</a:t>
            </a:fld>
            <a:endParaRPr lang="en-AU" altLang="en-US" sz="1400"/>
          </a:p>
        </p:txBody>
      </p:sp>
      <p:pic>
        <p:nvPicPr>
          <p:cNvPr id="33795" name="Picture 8" descr="f04-25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420938"/>
            <a:ext cx="4484687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Pipelining Analogy</a:t>
            </a:r>
            <a:endParaRPr lang="en-AU" altLang="en-US" smtClean="0"/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6488"/>
            <a:ext cx="8270875" cy="12287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Pipelined laundry: overlapping execution</a:t>
            </a:r>
          </a:p>
          <a:p>
            <a:pPr lvl="1" eaLnBrk="1" hangingPunct="1"/>
            <a:r>
              <a:rPr lang="en-US" altLang="en-US" dirty="0" smtClean="0"/>
              <a:t>Parallelism improves performance</a:t>
            </a:r>
          </a:p>
        </p:txBody>
      </p:sp>
      <p:sp>
        <p:nvSpPr>
          <p:cNvPr id="33799" name="Rectangle 6"/>
          <p:cNvSpPr>
            <a:spLocks noChangeArrowheads="1"/>
          </p:cNvSpPr>
          <p:nvPr/>
        </p:nvSpPr>
        <p:spPr bwMode="auto">
          <a:xfrm>
            <a:off x="5292725" y="2708275"/>
            <a:ext cx="373538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2800"/>
              <a:t>Four loads:</a:t>
            </a:r>
          </a:p>
          <a:p>
            <a:pPr lvl="1" algn="l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en-US" sz="2400"/>
              <a:t>Speedup</a:t>
            </a:r>
            <a:br>
              <a:rPr lang="en-US" altLang="en-US" sz="2400"/>
            </a:br>
            <a:r>
              <a:rPr lang="en-US" altLang="en-US" sz="2400"/>
              <a:t>= 8/3.5 = 2.3</a:t>
            </a:r>
          </a:p>
          <a:p>
            <a:pPr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2800"/>
              <a:t>Non-stop:</a:t>
            </a:r>
          </a:p>
          <a:p>
            <a:pPr lvl="1" algn="l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en-US" sz="2400"/>
              <a:t>Speedup</a:t>
            </a:r>
            <a:br>
              <a:rPr lang="en-US" altLang="en-US" sz="2400"/>
            </a:br>
            <a:r>
              <a:rPr lang="en-US" altLang="en-US" sz="2400"/>
              <a:t>= 2n/0.5n + 1.5 ≈ 4</a:t>
            </a:r>
            <a:br>
              <a:rPr lang="en-US" altLang="en-US" sz="2400"/>
            </a:br>
            <a:r>
              <a:rPr lang="en-US" altLang="en-US" sz="2400"/>
              <a:t>= number of stages</a:t>
            </a:r>
          </a:p>
        </p:txBody>
      </p:sp>
    </p:spTree>
    <p:extLst>
      <p:ext uri="{BB962C8B-B14F-4D97-AF65-F5344CB8AC3E}">
        <p14:creationId xmlns:p14="http://schemas.microsoft.com/office/powerpoint/2010/main" val="392399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CAF85872-4CDD-450C-85A6-7DF93820603B}" type="slidenum">
              <a:rPr lang="en-AU" altLang="en-US" sz="1400"/>
              <a:pPr/>
              <a:t>33</a:t>
            </a:fld>
            <a:endParaRPr lang="en-AU" altLang="en-US" sz="140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MIPS Pipeline</a:t>
            </a:r>
            <a:endParaRPr lang="en-AU" altLang="en-US" smtClean="0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altLang="en-US" smtClean="0"/>
              <a:t>Five stages, one step per stage</a:t>
            </a:r>
          </a:p>
          <a:p>
            <a:pPr marL="990600" lvl="1" indent="-533400" eaLnBrk="1" hangingPunct="1">
              <a:buSzTx/>
              <a:buFont typeface="Wingdings" panose="05000000000000000000" pitchFamily="2" charset="2"/>
              <a:buAutoNum type="arabicPeriod"/>
            </a:pPr>
            <a:r>
              <a:rPr lang="en-US" altLang="en-US" smtClean="0"/>
              <a:t>IF: Instruction fetch from memory</a:t>
            </a:r>
          </a:p>
          <a:p>
            <a:pPr marL="990600" lvl="1" indent="-533400" eaLnBrk="1" hangingPunct="1">
              <a:buSzTx/>
              <a:buFont typeface="Wingdings" panose="05000000000000000000" pitchFamily="2" charset="2"/>
              <a:buAutoNum type="arabicPeriod"/>
            </a:pPr>
            <a:r>
              <a:rPr lang="en-US" altLang="en-US" smtClean="0"/>
              <a:t>ID: Instruction decode &amp; register read</a:t>
            </a:r>
          </a:p>
          <a:p>
            <a:pPr marL="990600" lvl="1" indent="-533400" eaLnBrk="1" hangingPunct="1">
              <a:buSzTx/>
              <a:buFont typeface="Wingdings" panose="05000000000000000000" pitchFamily="2" charset="2"/>
              <a:buAutoNum type="arabicPeriod"/>
            </a:pPr>
            <a:r>
              <a:rPr lang="en-US" altLang="en-US" smtClean="0"/>
              <a:t>EX: Execute operation or calculate address</a:t>
            </a:r>
          </a:p>
          <a:p>
            <a:pPr marL="990600" lvl="1" indent="-533400" eaLnBrk="1" hangingPunct="1">
              <a:buSzTx/>
              <a:buFont typeface="Wingdings" panose="05000000000000000000" pitchFamily="2" charset="2"/>
              <a:buAutoNum type="arabicPeriod"/>
            </a:pPr>
            <a:r>
              <a:rPr lang="en-US" altLang="en-US" smtClean="0"/>
              <a:t>MEM: Access memory operand</a:t>
            </a:r>
          </a:p>
          <a:p>
            <a:pPr marL="990600" lvl="1" indent="-533400" eaLnBrk="1" hangingPunct="1">
              <a:buSzTx/>
              <a:buFont typeface="Wingdings" panose="05000000000000000000" pitchFamily="2" charset="2"/>
              <a:buAutoNum type="arabicPeriod"/>
            </a:pPr>
            <a:r>
              <a:rPr lang="en-US" altLang="en-US" smtClean="0"/>
              <a:t>WB: Write result back to register</a:t>
            </a:r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153571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8523CBD9-EFBF-4331-946A-1D9BD24EAD68}" type="slidenum">
              <a:rPr lang="en-AU" altLang="en-US" sz="1400"/>
              <a:pPr/>
              <a:t>34</a:t>
            </a:fld>
            <a:endParaRPr lang="en-AU" altLang="en-US" sz="1400"/>
          </a:p>
        </p:txBody>
      </p:sp>
      <p:pic>
        <p:nvPicPr>
          <p:cNvPr id="36867" name="Picture 6" descr="f04-27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557338"/>
            <a:ext cx="6621463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Pipeline Performance</a:t>
            </a:r>
            <a:endParaRPr lang="en-AU" altLang="en-US" smtClean="0"/>
          </a:p>
        </p:txBody>
      </p: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3132138" y="1196975"/>
            <a:ext cx="2676525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800"/>
              <a:t>Single-cycle (T</a:t>
            </a:r>
            <a:r>
              <a:rPr lang="en-US" altLang="en-US" sz="1800" baseline="-25000"/>
              <a:t>c</a:t>
            </a:r>
            <a:r>
              <a:rPr lang="en-US" altLang="en-US" sz="1800"/>
              <a:t>= 800ps)</a:t>
            </a:r>
            <a:endParaRPr lang="en-AU" altLang="en-US" sz="1800"/>
          </a:p>
        </p:txBody>
      </p:sp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3276600" y="3644900"/>
            <a:ext cx="2384425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800"/>
              <a:t>Pipelined (T</a:t>
            </a:r>
            <a:r>
              <a:rPr lang="en-US" altLang="en-US" sz="1800" baseline="-25000"/>
              <a:t>c</a:t>
            </a:r>
            <a:r>
              <a:rPr lang="en-US" altLang="en-US" sz="1800"/>
              <a:t>= 200ps)</a:t>
            </a:r>
            <a:endParaRPr lang="en-AU" altLang="en-US" sz="1800"/>
          </a:p>
        </p:txBody>
      </p:sp>
    </p:spTree>
    <p:extLst>
      <p:ext uri="{BB962C8B-B14F-4D97-AF65-F5344CB8AC3E}">
        <p14:creationId xmlns:p14="http://schemas.microsoft.com/office/powerpoint/2010/main" val="63063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FBAC251D-F6F0-4CAB-B406-3ED4E7949C43}" type="slidenum">
              <a:rPr lang="en-AU" altLang="en-US" sz="1400"/>
              <a:pPr/>
              <a:t>35</a:t>
            </a:fld>
            <a:endParaRPr lang="en-AU" altLang="en-US" sz="140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Pipeline Speedup</a:t>
            </a:r>
            <a:endParaRPr lang="en-AU" altLang="en-US" smtClean="0"/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If all stages are balanced</a:t>
            </a:r>
          </a:p>
          <a:p>
            <a:pPr lvl="1" eaLnBrk="1" hangingPunct="1"/>
            <a:r>
              <a:rPr lang="en-US" altLang="en-US" smtClean="0"/>
              <a:t>i.e., all take the same time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mtClean="0"/>
              <a:t>Time between instructions</a:t>
            </a:r>
            <a:r>
              <a:rPr lang="en-US" altLang="en-US" baseline="-25000" smtClean="0"/>
              <a:t>pipelined</a:t>
            </a: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= Time between instructions</a:t>
            </a:r>
            <a:r>
              <a:rPr lang="en-US" altLang="en-US" baseline="-25000" smtClean="0"/>
              <a:t>nonpipelined</a:t>
            </a: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		Number of </a:t>
            </a:r>
            <a:r>
              <a:rPr lang="en-US" altLang="en-US" smtClean="0"/>
              <a:t>stages</a:t>
            </a:r>
          </a:p>
          <a:p>
            <a:pPr lvl="1" eaLnBrk="1" hangingPunct="1">
              <a:lnSpc>
                <a:spcPct val="110000"/>
              </a:lnSpc>
            </a:pPr>
            <a:endParaRPr lang="en-US" altLang="en-US" smtClean="0"/>
          </a:p>
          <a:p>
            <a:pPr eaLnBrk="1" hangingPunct="1"/>
            <a:r>
              <a:rPr lang="en-US" altLang="en-US" smtClean="0"/>
              <a:t>If not balanced, speedup is </a:t>
            </a:r>
            <a:r>
              <a:rPr lang="en-US" altLang="en-US" smtClean="0"/>
              <a:t>less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Speedup due to increased throughput</a:t>
            </a:r>
          </a:p>
          <a:p>
            <a:pPr lvl="1" eaLnBrk="1" hangingPunct="1"/>
            <a:r>
              <a:rPr lang="en-US" altLang="en-US" smtClean="0"/>
              <a:t>Latency (time for each instruction) does not decrease</a:t>
            </a:r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355593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B6AE74A8-294C-43D6-A8B1-65D83D9F2514}" type="slidenum">
              <a:rPr lang="en-AU" altLang="en-US" sz="1400"/>
              <a:pPr/>
              <a:t>36</a:t>
            </a:fld>
            <a:endParaRPr lang="en-AU" altLang="en-US" sz="140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Pipelining and ISA Design</a:t>
            </a:r>
            <a:endParaRPr lang="en-AU" altLang="en-US" smtClean="0"/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MIPS ISA designed for pipelining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All instructions are 32-bits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Easier to fetch and decode in one cycle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c.f. x86: 1- to 17-byte </a:t>
            </a:r>
            <a:r>
              <a:rPr lang="en-US" altLang="en-US" smtClean="0"/>
              <a:t>instructions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Few and regular instruction formats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Can decode and read registers in one </a:t>
            </a:r>
            <a:r>
              <a:rPr lang="en-US" altLang="en-US" smtClean="0"/>
              <a:t>step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Load/store addressing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Can calculate address in 3</a:t>
            </a:r>
            <a:r>
              <a:rPr lang="en-US" altLang="en-US" baseline="30000" smtClean="0"/>
              <a:t>rd</a:t>
            </a:r>
            <a:r>
              <a:rPr lang="en-US" altLang="en-US" smtClean="0"/>
              <a:t> stage, access memory in 4</a:t>
            </a:r>
            <a:r>
              <a:rPr lang="en-US" altLang="en-US" baseline="30000" smtClean="0"/>
              <a:t>th</a:t>
            </a:r>
            <a:r>
              <a:rPr lang="en-US" altLang="en-US" smtClean="0"/>
              <a:t> </a:t>
            </a:r>
            <a:r>
              <a:rPr lang="en-US" altLang="en-US" smtClean="0"/>
              <a:t>stage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Alignment of memory operands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Memory access takes only one cycle</a:t>
            </a:r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123449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F778F2AF-7DBE-4930-8E89-CFF16A055389}" type="slidenum">
              <a:rPr lang="en-AU" altLang="en-US" sz="1400"/>
              <a:pPr/>
              <a:t>37</a:t>
            </a:fld>
            <a:endParaRPr lang="en-AU" altLang="en-US" sz="1400"/>
          </a:p>
        </p:txBody>
      </p:sp>
      <p:pic>
        <p:nvPicPr>
          <p:cNvPr id="52227" name="Picture 9" descr="f04-33-P37449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6324600" cy="457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MIPS Pipelined Datapath</a:t>
            </a:r>
            <a:endParaRPr lang="en-AU" altLang="en-US" smtClean="0"/>
          </a:p>
        </p:txBody>
      </p:sp>
      <p:sp>
        <p:nvSpPr>
          <p:cNvPr id="52230" name="AutoShape 5"/>
          <p:cNvSpPr>
            <a:spLocks/>
          </p:cNvSpPr>
          <p:nvPr/>
        </p:nvSpPr>
        <p:spPr bwMode="auto">
          <a:xfrm>
            <a:off x="2124075" y="5157788"/>
            <a:ext cx="571500" cy="330200"/>
          </a:xfrm>
          <a:prstGeom prst="borderCallout1">
            <a:avLst>
              <a:gd name="adj1" fmla="val 34616"/>
              <a:gd name="adj2" fmla="val 113333"/>
              <a:gd name="adj3" fmla="val -118750"/>
              <a:gd name="adj4" fmla="val 2297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/>
              <a:t>WB</a:t>
            </a:r>
            <a:endParaRPr lang="en-AU" altLang="en-US" sz="1400"/>
          </a:p>
        </p:txBody>
      </p:sp>
      <p:sp>
        <p:nvSpPr>
          <p:cNvPr id="52231" name="AutoShape 6"/>
          <p:cNvSpPr>
            <a:spLocks/>
          </p:cNvSpPr>
          <p:nvPr/>
        </p:nvSpPr>
        <p:spPr bwMode="auto">
          <a:xfrm>
            <a:off x="395288" y="4292600"/>
            <a:ext cx="650875" cy="330200"/>
          </a:xfrm>
          <a:prstGeom prst="borderCallout1">
            <a:avLst>
              <a:gd name="adj1" fmla="val 34616"/>
              <a:gd name="adj2" fmla="val 111708"/>
              <a:gd name="adj3" fmla="val -68269"/>
              <a:gd name="adj4" fmla="val 1534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/>
              <a:t>MEM</a:t>
            </a:r>
            <a:endParaRPr lang="en-AU" altLang="en-US" sz="1400"/>
          </a:p>
        </p:txBody>
      </p:sp>
      <p:sp>
        <p:nvSpPr>
          <p:cNvPr id="52232" name="Text Box 7"/>
          <p:cNvSpPr txBox="1">
            <a:spLocks noChangeArrowheads="1"/>
          </p:cNvSpPr>
          <p:nvPr/>
        </p:nvSpPr>
        <p:spPr bwMode="auto">
          <a:xfrm>
            <a:off x="179388" y="5013325"/>
            <a:ext cx="1512887" cy="9255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800"/>
              <a:t>Right-to-left flow leads to hazards</a:t>
            </a:r>
            <a:endParaRPr lang="en-AU" altLang="en-US" sz="1800"/>
          </a:p>
        </p:txBody>
      </p:sp>
    </p:spTree>
    <p:extLst>
      <p:ext uri="{BB962C8B-B14F-4D97-AF65-F5344CB8AC3E}">
        <p14:creationId xmlns:p14="http://schemas.microsoft.com/office/powerpoint/2010/main" val="105208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64EE1FDB-3202-4350-A64D-664CAEF51545}" type="slidenum">
              <a:rPr lang="en-AU" altLang="en-US" sz="1400"/>
              <a:pPr/>
              <a:t>38</a:t>
            </a:fld>
            <a:endParaRPr lang="en-AU" altLang="en-US" sz="1400"/>
          </a:p>
        </p:txBody>
      </p:sp>
      <p:pic>
        <p:nvPicPr>
          <p:cNvPr id="53251" name="Picture 7" descr="f04-35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492375"/>
            <a:ext cx="7993063" cy="36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Pipeline </a:t>
            </a:r>
            <a:r>
              <a:rPr lang="en-US" altLang="en-US" smtClean="0"/>
              <a:t>Registers</a:t>
            </a:r>
            <a:endParaRPr lang="en-AU" altLang="en-US" smtClean="0"/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00175"/>
            <a:ext cx="8351837" cy="130651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Need registers between stages</a:t>
            </a:r>
          </a:p>
          <a:p>
            <a:pPr lvl="1" eaLnBrk="1" hangingPunct="1"/>
            <a:r>
              <a:rPr lang="en-US" altLang="en-US" dirty="0" smtClean="0"/>
              <a:t>To hold information produced in previous cycle</a:t>
            </a:r>
            <a:endParaRPr lang="en-A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098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AC6E952F-AC89-411A-957B-2E577FE56247}" type="slidenum">
              <a:rPr lang="en-AU" altLang="en-US" sz="1400"/>
              <a:pPr/>
              <a:t>39</a:t>
            </a:fld>
            <a:endParaRPr lang="en-AU" altLang="en-US" sz="140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Pipeline Operation</a:t>
            </a:r>
            <a:endParaRPr lang="en-AU" altLang="en-US" smtClean="0"/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Cycle-by-cycle flow of instructions through the pipelined datapath</a:t>
            </a:r>
          </a:p>
          <a:p>
            <a:pPr lvl="1" eaLnBrk="1" hangingPunct="1"/>
            <a:r>
              <a:rPr lang="en-US" altLang="en-US" smtClean="0"/>
              <a:t>“Single-clock-cycle” pipeline diagram</a:t>
            </a:r>
          </a:p>
          <a:p>
            <a:pPr lvl="2" eaLnBrk="1" hangingPunct="1"/>
            <a:r>
              <a:rPr lang="en-US" altLang="en-US" smtClean="0"/>
              <a:t>Shows pipeline usage in a single cycle</a:t>
            </a:r>
          </a:p>
          <a:p>
            <a:pPr lvl="2" eaLnBrk="1" hangingPunct="1"/>
            <a:r>
              <a:rPr lang="en-US" altLang="en-US" smtClean="0"/>
              <a:t>Highlight resources used</a:t>
            </a:r>
          </a:p>
          <a:p>
            <a:pPr lvl="1" eaLnBrk="1" hangingPunct="1"/>
            <a:r>
              <a:rPr lang="en-US" altLang="en-US" smtClean="0"/>
              <a:t>c.f. “multi-clock-cycle” diagram</a:t>
            </a:r>
          </a:p>
          <a:p>
            <a:pPr lvl="2" eaLnBrk="1" hangingPunct="1"/>
            <a:r>
              <a:rPr lang="en-US" altLang="en-US" smtClean="0"/>
              <a:t>Graph of operation over time</a:t>
            </a:r>
          </a:p>
          <a:p>
            <a:pPr eaLnBrk="1" hangingPunct="1"/>
            <a:r>
              <a:rPr lang="en-US" altLang="en-US" smtClean="0"/>
              <a:t>We’ll look at “single-clock-cycle” diagrams for load &amp; store</a:t>
            </a:r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279204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15A84BE4-F00D-45E3-92AA-E0924D913591}" type="slidenum">
              <a:rPr lang="en-AU" altLang="en-US" sz="1400"/>
              <a:pPr/>
              <a:t>4</a:t>
            </a:fld>
            <a:endParaRPr lang="en-AU" altLang="en-US" sz="140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CPU Overview</a:t>
            </a:r>
            <a:endParaRPr lang="en-AU" altLang="en-US" smtClean="0"/>
          </a:p>
        </p:txBody>
      </p:sp>
      <p:pic>
        <p:nvPicPr>
          <p:cNvPr id="6148" name="Picture 4" descr="f04-01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557338"/>
            <a:ext cx="7739062" cy="419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1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AA34A9FD-3D0C-4E64-A357-64D897CC2C13}" type="slidenum">
              <a:rPr lang="en-AU" altLang="en-US" sz="1400"/>
              <a:pPr/>
              <a:t>40</a:t>
            </a:fld>
            <a:endParaRPr lang="en-AU" altLang="en-US" sz="1400"/>
          </a:p>
        </p:txBody>
      </p:sp>
      <p:pic>
        <p:nvPicPr>
          <p:cNvPr id="55299" name="Picture 7" descr="f04-36-P374493-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447800"/>
            <a:ext cx="8186737" cy="439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IF for Load, Store, …</a:t>
            </a:r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135382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E267ABAD-AC44-415A-A23B-77CF173D297B}" type="slidenum">
              <a:rPr lang="en-AU" altLang="en-US" sz="1400"/>
              <a:pPr/>
              <a:t>41</a:t>
            </a:fld>
            <a:endParaRPr lang="en-AU" altLang="en-US" sz="1400"/>
          </a:p>
        </p:txBody>
      </p:sp>
      <p:pic>
        <p:nvPicPr>
          <p:cNvPr id="56323" name="Picture 7" descr="f04-36-P374493-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22" y="1447800"/>
            <a:ext cx="8183562" cy="438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ID for Load, Store, …</a:t>
            </a:r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379688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74837B48-16BB-49B9-8688-BE9B4C16D2C2}" type="slidenum">
              <a:rPr lang="en-AU" altLang="en-US" sz="1400"/>
              <a:pPr/>
              <a:t>42</a:t>
            </a:fld>
            <a:endParaRPr lang="en-AU" altLang="en-US" sz="1400"/>
          </a:p>
        </p:txBody>
      </p:sp>
      <p:pic>
        <p:nvPicPr>
          <p:cNvPr id="57347" name="Picture 6" descr="f04-37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28" y="1295400"/>
            <a:ext cx="8137525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 for Load</a:t>
            </a:r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113112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A3A5DBEC-6D07-4F8F-88AB-EC7E8554E9C6}" type="slidenum">
              <a:rPr lang="en-AU" altLang="en-US" sz="1400"/>
              <a:pPr/>
              <a:t>43</a:t>
            </a:fld>
            <a:endParaRPr lang="en-AU" altLang="en-US" sz="1400"/>
          </a:p>
        </p:txBody>
      </p:sp>
      <p:pic>
        <p:nvPicPr>
          <p:cNvPr id="58371" name="Picture 7" descr="f04-38-P374493-M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1371600"/>
            <a:ext cx="8183562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MEM for Load</a:t>
            </a:r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421962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E53EC5D4-7AD5-408E-BA03-AC6EF2C2A918}" type="slidenum">
              <a:rPr lang="en-AU" altLang="en-US" sz="1400"/>
              <a:pPr/>
              <a:t>44</a:t>
            </a:fld>
            <a:endParaRPr lang="en-AU" altLang="en-US" sz="1400"/>
          </a:p>
        </p:txBody>
      </p:sp>
      <p:pic>
        <p:nvPicPr>
          <p:cNvPr id="59395" name="Picture 10" descr="f04-38-P374493-W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81915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WB for Load</a:t>
            </a:r>
            <a:endParaRPr lang="en-AU" altLang="en-US" smtClean="0"/>
          </a:p>
        </p:txBody>
      </p:sp>
      <p:sp>
        <p:nvSpPr>
          <p:cNvPr id="374788" name="Oval 4"/>
          <p:cNvSpPr>
            <a:spLocks noChangeArrowheads="1"/>
          </p:cNvSpPr>
          <p:nvPr/>
        </p:nvSpPr>
        <p:spPr bwMode="auto">
          <a:xfrm>
            <a:off x="3059113" y="4076700"/>
            <a:ext cx="865187" cy="431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74789" name="AutoShape 5"/>
          <p:cNvSpPr>
            <a:spLocks/>
          </p:cNvSpPr>
          <p:nvPr/>
        </p:nvSpPr>
        <p:spPr bwMode="auto">
          <a:xfrm>
            <a:off x="1187450" y="5084763"/>
            <a:ext cx="1063625" cy="865187"/>
          </a:xfrm>
          <a:prstGeom prst="borderCallout1">
            <a:avLst>
              <a:gd name="adj1" fmla="val 13213"/>
              <a:gd name="adj2" fmla="val 107162"/>
              <a:gd name="adj3" fmla="val -54146"/>
              <a:gd name="adj4" fmla="val 18676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Wrong</a:t>
            </a:r>
            <a:br>
              <a:rPr lang="en-US" altLang="en-US"/>
            </a:br>
            <a:r>
              <a:rPr lang="en-US" altLang="en-US"/>
              <a:t>register</a:t>
            </a:r>
            <a:br>
              <a:rPr lang="en-US" altLang="en-US"/>
            </a:br>
            <a:r>
              <a:rPr lang="en-US" altLang="en-US"/>
              <a:t>number</a:t>
            </a:r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9068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4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8" grpId="0" animBg="1"/>
      <p:bldP spid="37478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1E7B82CB-7E6F-40E8-B2EE-BB9D8635D120}" type="slidenum">
              <a:rPr lang="en-AU" altLang="en-US" sz="1400"/>
              <a:pPr/>
              <a:t>45</a:t>
            </a:fld>
            <a:endParaRPr lang="en-AU" altLang="en-US" sz="1400"/>
          </a:p>
        </p:txBody>
      </p:sp>
      <p:pic>
        <p:nvPicPr>
          <p:cNvPr id="60419" name="Picture 6" descr="f04-41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8183562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Corrected Datapath for Load</a:t>
            </a:r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361965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76D9F6CC-F9A4-4AAD-B3BA-E8183CC0B9D7}" type="slidenum">
              <a:rPr lang="en-AU" altLang="en-US" sz="1400"/>
              <a:pPr/>
              <a:t>46</a:t>
            </a:fld>
            <a:endParaRPr lang="en-AU" altLang="en-US" sz="1400"/>
          </a:p>
        </p:txBody>
      </p:sp>
      <p:pic>
        <p:nvPicPr>
          <p:cNvPr id="61443" name="Picture 6" descr="f04-39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" y="1295400"/>
            <a:ext cx="8137525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 for Store</a:t>
            </a:r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65175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3357AB2B-883D-4985-BA75-48DA21CB1AEF}" type="slidenum">
              <a:rPr lang="en-AU" altLang="en-US" sz="1400"/>
              <a:pPr/>
              <a:t>47</a:t>
            </a:fld>
            <a:endParaRPr lang="en-AU" altLang="en-US" sz="1400"/>
          </a:p>
        </p:txBody>
      </p:sp>
      <p:pic>
        <p:nvPicPr>
          <p:cNvPr id="62467" name="Picture 6" descr="f04-40-P374493-M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16" y="1371600"/>
            <a:ext cx="8183563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MEM for Store</a:t>
            </a:r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288312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84E11B32-647B-43CB-876F-0C46C523EF2E}" type="slidenum">
              <a:rPr lang="en-AU" altLang="en-US" sz="1400"/>
              <a:pPr/>
              <a:t>48</a:t>
            </a:fld>
            <a:endParaRPr lang="en-AU" altLang="en-US" sz="1400"/>
          </a:p>
        </p:txBody>
      </p:sp>
      <p:pic>
        <p:nvPicPr>
          <p:cNvPr id="63491" name="Picture 5" descr="f04-40-P374493-W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191500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WB for Store</a:t>
            </a:r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128256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20A57E02-CD5F-4793-AA15-8BF2DD767725}" type="slidenum">
              <a:rPr lang="en-AU" altLang="en-US" sz="1400"/>
              <a:pPr/>
              <a:t>49</a:t>
            </a:fld>
            <a:endParaRPr lang="en-AU" altLang="en-US" sz="1400"/>
          </a:p>
        </p:txBody>
      </p:sp>
      <p:pic>
        <p:nvPicPr>
          <p:cNvPr id="64515" name="Picture 7" descr="f04-43-P37449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6136406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Multi-Cycle Pipeline Diagram</a:t>
            </a:r>
            <a:endParaRPr lang="en-AU" altLang="en-US" smtClean="0"/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49363"/>
            <a:ext cx="8270875" cy="6905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Form showing resource usage</a:t>
            </a:r>
            <a:endParaRPr lang="en-A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9539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4E56A52E-3C10-4568-B59D-1E7D695A380F}" type="slidenum">
              <a:rPr lang="en-AU" altLang="en-US" sz="1400"/>
              <a:pPr/>
              <a:t>5</a:t>
            </a:fld>
            <a:endParaRPr lang="en-AU" altLang="en-US" sz="1400"/>
          </a:p>
        </p:txBody>
      </p:sp>
      <p:pic>
        <p:nvPicPr>
          <p:cNvPr id="7171" name="Picture 14" descr="f04-01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557338"/>
            <a:ext cx="7739062" cy="419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Oval 3"/>
          <p:cNvSpPr>
            <a:spLocks noChangeArrowheads="1"/>
          </p:cNvSpPr>
          <p:nvPr/>
        </p:nvSpPr>
        <p:spPr bwMode="auto">
          <a:xfrm>
            <a:off x="6191250" y="2995613"/>
            <a:ext cx="936625" cy="86518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73" name="Oval 4"/>
          <p:cNvSpPr>
            <a:spLocks noChangeArrowheads="1"/>
          </p:cNvSpPr>
          <p:nvPr/>
        </p:nvSpPr>
        <p:spPr bwMode="auto">
          <a:xfrm>
            <a:off x="3132138" y="1195388"/>
            <a:ext cx="936625" cy="86518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7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Multiplexers</a:t>
            </a:r>
            <a:endParaRPr lang="en-AU" altLang="en-US" smtClean="0"/>
          </a:p>
        </p:txBody>
      </p:sp>
      <p:sp>
        <p:nvSpPr>
          <p:cNvPr id="7175" name="Line 6"/>
          <p:cNvSpPr>
            <a:spLocks noChangeShapeType="1"/>
          </p:cNvSpPr>
          <p:nvPr/>
        </p:nvSpPr>
        <p:spPr bwMode="auto">
          <a:xfrm flipH="1">
            <a:off x="3348038" y="1484313"/>
            <a:ext cx="57626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Arc 7"/>
          <p:cNvSpPr>
            <a:spLocks/>
          </p:cNvSpPr>
          <p:nvPr/>
        </p:nvSpPr>
        <p:spPr bwMode="auto">
          <a:xfrm rot="10800000" flipH="1" flipV="1">
            <a:off x="3348038" y="1700213"/>
            <a:ext cx="287337" cy="215900"/>
          </a:xfrm>
          <a:custGeom>
            <a:avLst/>
            <a:gdLst>
              <a:gd name="T0" fmla="*/ 0 w 21600"/>
              <a:gd name="T1" fmla="*/ 0 h 21600"/>
              <a:gd name="T2" fmla="*/ 50847209 w 21600"/>
              <a:gd name="T3" fmla="*/ 21570009 h 21600"/>
              <a:gd name="T4" fmla="*/ 0 w 21600"/>
              <a:gd name="T5" fmla="*/ 21570009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Line 8"/>
          <p:cNvSpPr>
            <a:spLocks noChangeShapeType="1"/>
          </p:cNvSpPr>
          <p:nvPr/>
        </p:nvSpPr>
        <p:spPr bwMode="auto">
          <a:xfrm flipH="1">
            <a:off x="6372225" y="3284538"/>
            <a:ext cx="57626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Arc 9"/>
          <p:cNvSpPr>
            <a:spLocks/>
          </p:cNvSpPr>
          <p:nvPr/>
        </p:nvSpPr>
        <p:spPr bwMode="auto">
          <a:xfrm rot="10800000" flipH="1" flipV="1">
            <a:off x="6372225" y="3500438"/>
            <a:ext cx="287338" cy="215900"/>
          </a:xfrm>
          <a:custGeom>
            <a:avLst/>
            <a:gdLst>
              <a:gd name="T0" fmla="*/ 0 w 21600"/>
              <a:gd name="T1" fmla="*/ 0 h 21600"/>
              <a:gd name="T2" fmla="*/ 50847745 w 21600"/>
              <a:gd name="T3" fmla="*/ 21570009 h 21600"/>
              <a:gd name="T4" fmla="*/ 0 w 21600"/>
              <a:gd name="T5" fmla="*/ 21570009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Oval 10"/>
          <p:cNvSpPr>
            <a:spLocks noChangeArrowheads="1"/>
          </p:cNvSpPr>
          <p:nvPr/>
        </p:nvSpPr>
        <p:spPr bwMode="auto">
          <a:xfrm>
            <a:off x="5362575" y="4581525"/>
            <a:ext cx="936625" cy="86518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80" name="Line 11"/>
          <p:cNvSpPr>
            <a:spLocks noChangeShapeType="1"/>
          </p:cNvSpPr>
          <p:nvPr/>
        </p:nvSpPr>
        <p:spPr bwMode="auto">
          <a:xfrm>
            <a:off x="5651500" y="4797425"/>
            <a:ext cx="3587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1" name="Arc 12"/>
          <p:cNvSpPr>
            <a:spLocks/>
          </p:cNvSpPr>
          <p:nvPr/>
        </p:nvSpPr>
        <p:spPr bwMode="auto">
          <a:xfrm rot="10800000" flipV="1">
            <a:off x="5899150" y="5013325"/>
            <a:ext cx="144463" cy="288925"/>
          </a:xfrm>
          <a:custGeom>
            <a:avLst/>
            <a:gdLst>
              <a:gd name="T0" fmla="*/ 0 w 21600"/>
              <a:gd name="T1" fmla="*/ 0 h 21600"/>
              <a:gd name="T2" fmla="*/ 6461930 w 21600"/>
              <a:gd name="T3" fmla="*/ 51694916 h 21600"/>
              <a:gd name="T4" fmla="*/ 0 w 21600"/>
              <a:gd name="T5" fmla="*/ 5169491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Rectangle 13"/>
          <p:cNvSpPr>
            <a:spLocks noChangeArrowheads="1"/>
          </p:cNvSpPr>
          <p:nvPr/>
        </p:nvSpPr>
        <p:spPr bwMode="auto">
          <a:xfrm>
            <a:off x="5508625" y="1196975"/>
            <a:ext cx="35274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2800"/>
              <a:t>Can’t just join wires together</a:t>
            </a:r>
          </a:p>
          <a:p>
            <a:pPr lvl="1" algn="l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AU" altLang="en-US" sz="2400"/>
              <a:t>Use multiplexers</a:t>
            </a:r>
          </a:p>
        </p:txBody>
      </p:sp>
    </p:spTree>
    <p:extLst>
      <p:ext uri="{BB962C8B-B14F-4D97-AF65-F5344CB8AC3E}">
        <p14:creationId xmlns:p14="http://schemas.microsoft.com/office/powerpoint/2010/main" val="415945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853AAB7A-ABA9-471F-A9C2-F5B6C0C79BEF}" type="slidenum">
              <a:rPr lang="en-AU" altLang="en-US" sz="1400"/>
              <a:pPr/>
              <a:t>50</a:t>
            </a:fld>
            <a:endParaRPr lang="en-AU" altLang="en-US" sz="1400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Multi-Cycle Pipeline Diagram</a:t>
            </a:r>
            <a:endParaRPr lang="en-AU" altLang="en-US" smtClean="0"/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09688"/>
            <a:ext cx="8270875" cy="6905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Traditional form</a:t>
            </a:r>
            <a:endParaRPr lang="en-AU" altLang="en-US" dirty="0" smtClean="0"/>
          </a:p>
        </p:txBody>
      </p:sp>
      <p:pic>
        <p:nvPicPr>
          <p:cNvPr id="65541" name="Picture 6" descr="f04-44-P37449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05" y="2060575"/>
            <a:ext cx="7757342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06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51BD7406-CFF3-4294-9EE1-035D2DA2A327}" type="slidenum">
              <a:rPr lang="en-AU" altLang="en-US" sz="1400"/>
              <a:pPr/>
              <a:t>51</a:t>
            </a:fld>
            <a:endParaRPr lang="en-AU" altLang="en-US" sz="1400"/>
          </a:p>
        </p:txBody>
      </p:sp>
      <p:pic>
        <p:nvPicPr>
          <p:cNvPr id="66563" name="Picture 5" descr="f04-45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1911351"/>
            <a:ext cx="7566025" cy="411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smtClean="0"/>
              <a:t>Single-Cycle Pipeline Diagram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3075" y="1350127"/>
            <a:ext cx="8270875" cy="647700"/>
          </a:xfrm>
        </p:spPr>
        <p:txBody>
          <a:bodyPr/>
          <a:lstStyle/>
          <a:p>
            <a:pPr eaLnBrk="1" hangingPunct="1"/>
            <a:r>
              <a:rPr lang="en-AU" altLang="en-US" dirty="0" smtClean="0"/>
              <a:t>State of pipeline in a given cycle</a:t>
            </a:r>
          </a:p>
        </p:txBody>
      </p:sp>
    </p:spTree>
    <p:extLst>
      <p:ext uri="{BB962C8B-B14F-4D97-AF65-F5344CB8AC3E}">
        <p14:creationId xmlns:p14="http://schemas.microsoft.com/office/powerpoint/2010/main" val="257966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6B20A618-0317-4260-979A-4BBC4C33CC2E}" type="slidenum">
              <a:rPr lang="en-AU" altLang="en-US" sz="1400"/>
              <a:pPr/>
              <a:t>52</a:t>
            </a:fld>
            <a:endParaRPr lang="en-AU" altLang="en-US" sz="1400"/>
          </a:p>
        </p:txBody>
      </p:sp>
      <p:pic>
        <p:nvPicPr>
          <p:cNvPr id="67587" name="Picture 7" descr="f04-46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" y="1447800"/>
            <a:ext cx="8015288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Pipelined Control (Simplified)</a:t>
            </a:r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75463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43331811-F077-4953-B79E-0190C4D52848}" type="slidenum">
              <a:rPr lang="en-AU" altLang="en-US" sz="1400"/>
              <a:pPr/>
              <a:t>53</a:t>
            </a:fld>
            <a:endParaRPr lang="en-AU" altLang="en-US" sz="1400"/>
          </a:p>
        </p:txBody>
      </p:sp>
      <p:pic>
        <p:nvPicPr>
          <p:cNvPr id="68611" name="Picture 6" descr="f04-50-P37449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492375"/>
            <a:ext cx="5462588" cy="340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Pipelined Control</a:t>
            </a:r>
            <a:endParaRPr lang="en-AU" altLang="en-US" smtClean="0"/>
          </a:p>
        </p:txBody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9459"/>
            <a:ext cx="8270875" cy="115093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Control signals derived from instruction</a:t>
            </a:r>
          </a:p>
          <a:p>
            <a:pPr lvl="1" eaLnBrk="1" hangingPunct="1"/>
            <a:r>
              <a:rPr lang="en-AU" altLang="en-US" dirty="0" smtClean="0"/>
              <a:t>As in single-cycle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59795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D4022B3B-986C-4991-A4DB-9B3A7AE66ECE}" type="slidenum">
              <a:rPr lang="en-AU" altLang="en-US" sz="1400"/>
              <a:pPr/>
              <a:t>54</a:t>
            </a:fld>
            <a:endParaRPr lang="en-AU" altLang="en-US" sz="1400"/>
          </a:p>
        </p:txBody>
      </p:sp>
      <p:pic>
        <p:nvPicPr>
          <p:cNvPr id="69635" name="Picture 5" descr="f04-51-P37449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6324439" cy="4490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Pipelined Control</a:t>
            </a:r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382706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26E33D8C-F714-4478-B031-B461057D3026}" type="slidenum">
              <a:rPr lang="en-AU" altLang="en-US" sz="1400"/>
              <a:pPr/>
              <a:t>55</a:t>
            </a:fld>
            <a:endParaRPr lang="en-AU" altLang="en-US" sz="140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Hazards</a:t>
            </a:r>
            <a:endParaRPr lang="en-AU" altLang="en-US" smtClean="0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Situations that prevent starting the next instruction in the next </a:t>
            </a:r>
            <a:r>
              <a:rPr lang="en-US" altLang="en-US" smtClean="0"/>
              <a:t>cycle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Structure hazards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A required resource is </a:t>
            </a:r>
            <a:r>
              <a:rPr lang="en-US" altLang="en-US" smtClean="0"/>
              <a:t>busy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Data hazard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Need to wait for previous instruction to complete its data </a:t>
            </a:r>
            <a:r>
              <a:rPr lang="en-US" altLang="en-US" smtClean="0"/>
              <a:t>read/write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Control hazard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Deciding on control action depends on previous instruction</a:t>
            </a:r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256238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F80AE433-663F-4104-ABFB-EDB3B2F847B5}" type="slidenum">
              <a:rPr lang="en-AU" altLang="en-US" sz="1400"/>
              <a:pPr/>
              <a:t>56</a:t>
            </a:fld>
            <a:endParaRPr lang="en-AU" altLang="en-US" sz="140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Structure Hazards</a:t>
            </a:r>
            <a:endParaRPr lang="en-AU" altLang="en-US" smtClean="0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Conflict for use of a </a:t>
            </a:r>
            <a:r>
              <a:rPr lang="en-US" altLang="en-US" smtClean="0"/>
              <a:t>resource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In MIPS pipeline with a single memory</a:t>
            </a:r>
          </a:p>
          <a:p>
            <a:pPr lvl="1" eaLnBrk="1" hangingPunct="1"/>
            <a:r>
              <a:rPr lang="en-US" altLang="en-US" smtClean="0"/>
              <a:t>Load/store requires data access</a:t>
            </a:r>
          </a:p>
          <a:p>
            <a:pPr lvl="1" eaLnBrk="1" hangingPunct="1"/>
            <a:r>
              <a:rPr lang="en-US" altLang="en-US" smtClean="0"/>
              <a:t>Instruction fetch would have to </a:t>
            </a:r>
            <a:r>
              <a:rPr lang="en-US" altLang="en-US" i="1" smtClean="0"/>
              <a:t>stall</a:t>
            </a:r>
            <a:r>
              <a:rPr lang="en-US" altLang="en-US" smtClean="0"/>
              <a:t> for that cycle</a:t>
            </a:r>
          </a:p>
          <a:p>
            <a:pPr lvl="2" eaLnBrk="1" hangingPunct="1"/>
            <a:r>
              <a:rPr lang="en-US" altLang="en-US" smtClean="0"/>
              <a:t>Would cause a pipeline “bubble</a:t>
            </a:r>
            <a:r>
              <a:rPr lang="en-US" altLang="en-US" smtClean="0"/>
              <a:t>”</a:t>
            </a:r>
          </a:p>
          <a:p>
            <a:pPr lvl="2"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Hence, pipelined datapaths require separate instruction/data memories</a:t>
            </a:r>
          </a:p>
          <a:p>
            <a:pPr lvl="1" eaLnBrk="1" hangingPunct="1"/>
            <a:r>
              <a:rPr lang="en-US" altLang="en-US" smtClean="0"/>
              <a:t>Or separate instruction/data caches</a:t>
            </a:r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227201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CCB0EE8C-72BC-4E85-9675-F8DAD692E0D8}" type="slidenum">
              <a:rPr lang="en-AU" altLang="en-US" sz="1400"/>
              <a:pPr/>
              <a:t>57</a:t>
            </a:fld>
            <a:endParaRPr lang="en-AU" altLang="en-US" sz="1400"/>
          </a:p>
        </p:txBody>
      </p:sp>
      <p:pic>
        <p:nvPicPr>
          <p:cNvPr id="41987" name="Picture 6" descr="data-hazard-bubble-no-forwar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93" y="3235408"/>
            <a:ext cx="7964488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Data Hazards</a:t>
            </a:r>
            <a:endParaRPr lang="en-AU" altLang="en-US" smtClean="0"/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82880"/>
            <a:ext cx="8270875" cy="15414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An instruction depends on completion of data access by a previous instruction</a:t>
            </a:r>
          </a:p>
          <a:p>
            <a:pPr lvl="1" eaLnBrk="1" hangingPunct="1"/>
            <a:r>
              <a:rPr lang="en-US" altLang="en-US" dirty="0" smtClean="0">
                <a:latin typeface="Lucida Console" panose="020B0609040504020204" pitchFamily="49" charset="0"/>
              </a:rPr>
              <a:t>add	</a:t>
            </a:r>
            <a:r>
              <a:rPr lang="en-US" altLang="en-US" dirty="0" smtClean="0">
                <a:solidFill>
                  <a:srgbClr val="FF0000"/>
                </a:solidFill>
                <a:latin typeface="Lucida Console" panose="020B0609040504020204" pitchFamily="49" charset="0"/>
              </a:rPr>
              <a:t>$s0</a:t>
            </a:r>
            <a:r>
              <a:rPr lang="en-US" altLang="en-US" dirty="0" smtClean="0">
                <a:latin typeface="Lucida Console" panose="020B0609040504020204" pitchFamily="49" charset="0"/>
              </a:rPr>
              <a:t>, $t0, $t1</a:t>
            </a:r>
            <a:br>
              <a:rPr lang="en-US" altLang="en-US" dirty="0" smtClean="0">
                <a:latin typeface="Lucida Console" panose="020B0609040504020204" pitchFamily="49" charset="0"/>
              </a:rPr>
            </a:br>
            <a:r>
              <a:rPr lang="en-US" altLang="en-US" dirty="0" smtClean="0">
                <a:latin typeface="Lucida Console" panose="020B0609040504020204" pitchFamily="49" charset="0"/>
              </a:rPr>
              <a:t>sub	$t2, </a:t>
            </a:r>
            <a:r>
              <a:rPr lang="en-US" altLang="en-US" dirty="0" smtClean="0">
                <a:solidFill>
                  <a:srgbClr val="FF0000"/>
                </a:solidFill>
                <a:latin typeface="Lucida Console" panose="020B0609040504020204" pitchFamily="49" charset="0"/>
              </a:rPr>
              <a:t>$s0</a:t>
            </a:r>
            <a:r>
              <a:rPr lang="en-US" altLang="en-US" dirty="0" smtClean="0">
                <a:latin typeface="Lucida Console" panose="020B0609040504020204" pitchFamily="49" charset="0"/>
              </a:rPr>
              <a:t>, $t3</a:t>
            </a:r>
          </a:p>
        </p:txBody>
      </p:sp>
    </p:spTree>
    <p:extLst>
      <p:ext uri="{BB962C8B-B14F-4D97-AF65-F5344CB8AC3E}">
        <p14:creationId xmlns:p14="http://schemas.microsoft.com/office/powerpoint/2010/main" val="258933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20B0CE84-7937-4BD8-BA3E-DDFEB984E2A6}" type="slidenum">
              <a:rPr lang="en-AU" altLang="en-US" sz="1400"/>
              <a:pPr/>
              <a:t>58</a:t>
            </a:fld>
            <a:endParaRPr lang="en-AU" altLang="en-US" sz="1400"/>
          </a:p>
        </p:txBody>
      </p:sp>
      <p:pic>
        <p:nvPicPr>
          <p:cNvPr id="43011" name="Picture 6" descr="f04-29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284538"/>
            <a:ext cx="6340475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Forwarding (aka Bypassing)</a:t>
            </a:r>
            <a:endParaRPr lang="en-AU" altLang="en-US" smtClean="0"/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1447800"/>
            <a:ext cx="8270875" cy="176688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Use result when it is computed</a:t>
            </a:r>
          </a:p>
          <a:p>
            <a:pPr lvl="1" eaLnBrk="1" hangingPunct="1"/>
            <a:r>
              <a:rPr lang="en-US" altLang="en-US" dirty="0" smtClean="0"/>
              <a:t>Don’t wait for it to be stored in a register</a:t>
            </a:r>
          </a:p>
          <a:p>
            <a:pPr lvl="1" eaLnBrk="1" hangingPunct="1"/>
            <a:r>
              <a:rPr lang="en-US" altLang="en-US" dirty="0" smtClean="0"/>
              <a:t>Requires extra connections in the </a:t>
            </a:r>
            <a:r>
              <a:rPr lang="en-US" altLang="en-US" dirty="0" err="1" smtClean="0"/>
              <a:t>datapath</a:t>
            </a:r>
            <a:endParaRPr lang="en-A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34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1CFD288C-DFF8-4C94-8D5F-2C8E167E757C}" type="slidenum">
              <a:rPr lang="en-AU" altLang="en-US" sz="1400"/>
              <a:pPr/>
              <a:t>59</a:t>
            </a:fld>
            <a:endParaRPr lang="en-AU" altLang="en-US" sz="1400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427038" y="547688"/>
            <a:ext cx="8259762" cy="671512"/>
          </a:xfrm>
        </p:spPr>
        <p:txBody>
          <a:bodyPr/>
          <a:lstStyle/>
          <a:p>
            <a:pPr eaLnBrk="1" hangingPunct="1"/>
            <a:r>
              <a:rPr lang="en-US" altLang="en-US" sz="3800" dirty="0" smtClean="0"/>
              <a:t>Data Hazards in ALU Instructions</a:t>
            </a:r>
            <a:endParaRPr lang="en-AU" altLang="en-US" sz="3800" dirty="0" smtClean="0"/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Consider this sequence: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AU" altLang="en-US" dirty="0" smtClean="0">
                <a:latin typeface="Lucida Console" panose="020B0609040504020204" pitchFamily="49" charset="0"/>
              </a:rPr>
              <a:t>	sub </a:t>
            </a:r>
            <a:r>
              <a:rPr lang="en-AU" altLang="en-US" dirty="0" smtClean="0">
                <a:solidFill>
                  <a:schemeClr val="hlink"/>
                </a:solidFill>
                <a:latin typeface="Lucida Console" panose="020B0609040504020204" pitchFamily="49" charset="0"/>
              </a:rPr>
              <a:t>$2</a:t>
            </a:r>
            <a:r>
              <a:rPr lang="en-AU" altLang="en-US" dirty="0" smtClean="0">
                <a:latin typeface="Lucida Console" panose="020B0609040504020204" pitchFamily="49" charset="0"/>
              </a:rPr>
              <a:t>, $1,$3</a:t>
            </a:r>
            <a:br>
              <a:rPr lang="en-AU" altLang="en-US" dirty="0" smtClean="0">
                <a:latin typeface="Lucida Console" panose="020B0609040504020204" pitchFamily="49" charset="0"/>
              </a:rPr>
            </a:br>
            <a:r>
              <a:rPr lang="en-AU" altLang="en-US" dirty="0" smtClean="0">
                <a:latin typeface="Lucida Console" panose="020B0609040504020204" pitchFamily="49" charset="0"/>
              </a:rPr>
              <a:t>and $12,</a:t>
            </a:r>
            <a:r>
              <a:rPr lang="en-AU" altLang="en-US" dirty="0" smtClean="0">
                <a:solidFill>
                  <a:schemeClr val="hlink"/>
                </a:solidFill>
                <a:latin typeface="Lucida Console" panose="020B0609040504020204" pitchFamily="49" charset="0"/>
              </a:rPr>
              <a:t>$2</a:t>
            </a:r>
            <a:r>
              <a:rPr lang="en-AU" altLang="en-US" dirty="0" smtClean="0">
                <a:latin typeface="Lucida Console" panose="020B0609040504020204" pitchFamily="49" charset="0"/>
              </a:rPr>
              <a:t>,$5</a:t>
            </a:r>
            <a:br>
              <a:rPr lang="en-AU" altLang="en-US" dirty="0" smtClean="0">
                <a:latin typeface="Lucida Console" panose="020B0609040504020204" pitchFamily="49" charset="0"/>
              </a:rPr>
            </a:br>
            <a:r>
              <a:rPr lang="en-AU" altLang="en-US" dirty="0" smtClean="0">
                <a:latin typeface="Lucida Console" panose="020B0609040504020204" pitchFamily="49" charset="0"/>
              </a:rPr>
              <a:t>or  $13,$6,</a:t>
            </a:r>
            <a:r>
              <a:rPr lang="en-AU" altLang="en-US" dirty="0" smtClean="0">
                <a:solidFill>
                  <a:schemeClr val="hlink"/>
                </a:solidFill>
                <a:latin typeface="Lucida Console" panose="020B0609040504020204" pitchFamily="49" charset="0"/>
              </a:rPr>
              <a:t>$2</a:t>
            </a:r>
            <a:r>
              <a:rPr lang="en-AU" altLang="en-US" dirty="0" smtClean="0">
                <a:latin typeface="Lucida Console" panose="020B0609040504020204" pitchFamily="49" charset="0"/>
              </a:rPr>
              <a:t/>
            </a:r>
            <a:br>
              <a:rPr lang="en-AU" altLang="en-US" dirty="0" smtClean="0">
                <a:latin typeface="Lucida Console" panose="020B0609040504020204" pitchFamily="49" charset="0"/>
              </a:rPr>
            </a:br>
            <a:r>
              <a:rPr lang="en-AU" altLang="en-US" dirty="0" smtClean="0">
                <a:latin typeface="Lucida Console" panose="020B0609040504020204" pitchFamily="49" charset="0"/>
              </a:rPr>
              <a:t>add $14,</a:t>
            </a:r>
            <a:r>
              <a:rPr lang="en-AU" altLang="en-US" dirty="0" smtClean="0">
                <a:solidFill>
                  <a:schemeClr val="hlink"/>
                </a:solidFill>
                <a:latin typeface="Lucida Console" panose="020B0609040504020204" pitchFamily="49" charset="0"/>
              </a:rPr>
              <a:t>$2</a:t>
            </a:r>
            <a:r>
              <a:rPr lang="en-AU" altLang="en-US" dirty="0" smtClean="0">
                <a:latin typeface="Lucida Console" panose="020B0609040504020204" pitchFamily="49" charset="0"/>
              </a:rPr>
              <a:t>,</a:t>
            </a:r>
            <a:r>
              <a:rPr lang="en-AU" altLang="en-US" dirty="0" smtClean="0">
                <a:solidFill>
                  <a:schemeClr val="hlink"/>
                </a:solidFill>
                <a:latin typeface="Lucida Console" panose="020B0609040504020204" pitchFamily="49" charset="0"/>
              </a:rPr>
              <a:t>$2</a:t>
            </a:r>
            <a:r>
              <a:rPr lang="en-AU" altLang="en-US" dirty="0" smtClean="0">
                <a:latin typeface="Lucida Console" panose="020B0609040504020204" pitchFamily="49" charset="0"/>
              </a:rPr>
              <a:t/>
            </a:r>
            <a:br>
              <a:rPr lang="en-AU" altLang="en-US" dirty="0" smtClean="0">
                <a:latin typeface="Lucida Console" panose="020B0609040504020204" pitchFamily="49" charset="0"/>
              </a:rPr>
            </a:br>
            <a:r>
              <a:rPr lang="en-AU" altLang="en-US" dirty="0" err="1" smtClean="0">
                <a:latin typeface="Lucida Console" panose="020B0609040504020204" pitchFamily="49" charset="0"/>
              </a:rPr>
              <a:t>sw</a:t>
            </a:r>
            <a:r>
              <a:rPr lang="en-AU" altLang="en-US" dirty="0" smtClean="0">
                <a:latin typeface="Lucida Console" panose="020B0609040504020204" pitchFamily="49" charset="0"/>
              </a:rPr>
              <a:t>  $15,100(</a:t>
            </a:r>
            <a:r>
              <a:rPr lang="en-AU" altLang="en-US" dirty="0" smtClean="0">
                <a:solidFill>
                  <a:schemeClr val="hlink"/>
                </a:solidFill>
                <a:latin typeface="Lucida Console" panose="020B0609040504020204" pitchFamily="49" charset="0"/>
              </a:rPr>
              <a:t>$2</a:t>
            </a:r>
            <a:r>
              <a:rPr lang="en-AU" altLang="en-US" dirty="0" smtClean="0">
                <a:latin typeface="Lucida Console" panose="020B0609040504020204" pitchFamily="49" charset="0"/>
              </a:rPr>
              <a:t>)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AU" altLang="en-US" dirty="0" smtClean="0">
              <a:latin typeface="Lucida Console" panose="020B0609040504020204" pitchFamily="49" charset="0"/>
            </a:endParaRPr>
          </a:p>
          <a:p>
            <a:pPr eaLnBrk="1" hangingPunct="1"/>
            <a:r>
              <a:rPr lang="en-US" altLang="en-US" dirty="0" smtClean="0"/>
              <a:t>We can resolve hazards with forwarding</a:t>
            </a:r>
          </a:p>
          <a:p>
            <a:pPr lvl="1" eaLnBrk="1" hangingPunct="1"/>
            <a:r>
              <a:rPr lang="en-US" altLang="en-US" dirty="0" smtClean="0"/>
              <a:t>How do we detect when to forward?</a:t>
            </a:r>
          </a:p>
        </p:txBody>
      </p:sp>
    </p:spTree>
    <p:extLst>
      <p:ext uri="{BB962C8B-B14F-4D97-AF65-F5344CB8AC3E}">
        <p14:creationId xmlns:p14="http://schemas.microsoft.com/office/powerpoint/2010/main" val="374377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BA098C52-1154-490D-A4E7-CD1902F28762}" type="slidenum">
              <a:rPr lang="en-AU" altLang="en-US" sz="1400"/>
              <a:pPr/>
              <a:t>6</a:t>
            </a:fld>
            <a:endParaRPr lang="en-AU" altLang="en-US" sz="1400"/>
          </a:p>
        </p:txBody>
      </p:sp>
      <p:pic>
        <p:nvPicPr>
          <p:cNvPr id="8195" name="Picture 5" descr="f04-02-P37449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6172200" cy="4642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Control</a:t>
            </a:r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258254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1D6D129D-00D8-43D4-AFB1-6C92A0CD5755}" type="slidenum">
              <a:rPr lang="en-AU" altLang="en-US" sz="1400"/>
              <a:pPr/>
              <a:t>60</a:t>
            </a:fld>
            <a:endParaRPr lang="en-AU" altLang="en-US" sz="1400"/>
          </a:p>
        </p:txBody>
      </p:sp>
      <p:pic>
        <p:nvPicPr>
          <p:cNvPr id="71683" name="Picture 7" descr="f04-52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346200"/>
            <a:ext cx="6999288" cy="488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Dependencies &amp; Forwarding</a:t>
            </a:r>
            <a:endParaRPr lang="en-AU" altLang="en-US" smtClean="0"/>
          </a:p>
        </p:txBody>
      </p:sp>
      <p:sp>
        <p:nvSpPr>
          <p:cNvPr id="71685" name="Line 4"/>
          <p:cNvSpPr>
            <a:spLocks noChangeShapeType="1"/>
          </p:cNvSpPr>
          <p:nvPr/>
        </p:nvSpPr>
        <p:spPr bwMode="auto">
          <a:xfrm>
            <a:off x="4086225" y="2959100"/>
            <a:ext cx="136525" cy="6318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6" name="Line 5"/>
          <p:cNvSpPr>
            <a:spLocks noChangeShapeType="1"/>
          </p:cNvSpPr>
          <p:nvPr/>
        </p:nvSpPr>
        <p:spPr bwMode="auto">
          <a:xfrm>
            <a:off x="4743450" y="2968625"/>
            <a:ext cx="138113" cy="15303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3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1737151C-F988-4598-807C-9FFC904FB181}" type="slidenum">
              <a:rPr lang="en-AU" altLang="en-US" sz="1400"/>
              <a:pPr/>
              <a:t>61</a:t>
            </a:fld>
            <a:endParaRPr lang="en-AU" altLang="en-US" sz="1400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Detecting the Need to Forward</a:t>
            </a:r>
            <a:endParaRPr lang="en-AU" altLang="en-US" sz="4000" smtClean="0"/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913" y="1341438"/>
            <a:ext cx="7772400" cy="47910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Pass register numbers along pipeline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e.g., ID/</a:t>
            </a:r>
            <a:r>
              <a:rPr lang="en-US" altLang="en-US" sz="2000" dirty="0" err="1" smtClean="0"/>
              <a:t>EX.RegisterRs</a:t>
            </a:r>
            <a:r>
              <a:rPr lang="en-US" altLang="en-US" sz="2000" dirty="0" smtClean="0"/>
              <a:t> = register number for </a:t>
            </a:r>
            <a:r>
              <a:rPr lang="en-US" altLang="en-US" sz="2000" dirty="0" err="1" smtClean="0"/>
              <a:t>Rs</a:t>
            </a:r>
            <a:r>
              <a:rPr lang="en-US" altLang="en-US" sz="2000" dirty="0" smtClean="0"/>
              <a:t> sitting in ID/EX pipeline register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ALU operand register numbers in EX stage are given by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ID/</a:t>
            </a:r>
            <a:r>
              <a:rPr lang="en-US" altLang="en-US" sz="2000" dirty="0" err="1" smtClean="0"/>
              <a:t>EX.RegisterRs</a:t>
            </a:r>
            <a:r>
              <a:rPr lang="en-US" altLang="en-US" sz="2000" dirty="0" smtClean="0"/>
              <a:t>, ID/</a:t>
            </a:r>
            <a:r>
              <a:rPr lang="en-US" altLang="en-US" sz="2000" dirty="0" err="1" smtClean="0"/>
              <a:t>EX.RegisterRt</a:t>
            </a:r>
            <a:endParaRPr lang="en-US" alt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Data hazards when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dirty="0" smtClean="0">
                <a:solidFill>
                  <a:schemeClr val="hlink"/>
                </a:solidFill>
              </a:rPr>
              <a:t>1a.</a:t>
            </a:r>
            <a:r>
              <a:rPr lang="en-US" altLang="en-US" sz="2000" dirty="0" smtClean="0"/>
              <a:t> EX/</a:t>
            </a:r>
            <a:r>
              <a:rPr lang="en-US" altLang="en-US" sz="2000" dirty="0" err="1" smtClean="0"/>
              <a:t>MEM.RegisterRd</a:t>
            </a:r>
            <a:r>
              <a:rPr lang="en-US" altLang="en-US" sz="2000" dirty="0" smtClean="0"/>
              <a:t> = ID/</a:t>
            </a:r>
            <a:r>
              <a:rPr lang="en-US" altLang="en-US" sz="2000" dirty="0" err="1" smtClean="0"/>
              <a:t>EX.RegisterRs</a:t>
            </a:r>
            <a:endParaRPr lang="en-US" altLang="en-US" sz="2000" dirty="0" smtClean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dirty="0" smtClean="0">
                <a:solidFill>
                  <a:schemeClr val="hlink"/>
                </a:solidFill>
              </a:rPr>
              <a:t>1b.</a:t>
            </a:r>
            <a:r>
              <a:rPr lang="en-US" altLang="en-US" sz="2000" dirty="0" smtClean="0"/>
              <a:t> EX/</a:t>
            </a:r>
            <a:r>
              <a:rPr lang="en-US" altLang="en-US" sz="2000" dirty="0" err="1" smtClean="0"/>
              <a:t>MEM.RegisterRd</a:t>
            </a:r>
            <a:r>
              <a:rPr lang="en-US" altLang="en-US" sz="2000" dirty="0" smtClean="0"/>
              <a:t> = ID/</a:t>
            </a:r>
            <a:r>
              <a:rPr lang="en-US" altLang="en-US" sz="2000" dirty="0" err="1" smtClean="0"/>
              <a:t>EX.RegisterRt</a:t>
            </a:r>
            <a:endParaRPr lang="en-US" altLang="en-US" sz="2000" dirty="0" smtClean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dirty="0" smtClean="0">
                <a:solidFill>
                  <a:schemeClr val="hlink"/>
                </a:solidFill>
              </a:rPr>
              <a:t>2a.</a:t>
            </a:r>
            <a:r>
              <a:rPr lang="en-US" altLang="en-US" sz="2000" dirty="0" smtClean="0"/>
              <a:t> MEM/</a:t>
            </a:r>
            <a:r>
              <a:rPr lang="en-US" altLang="en-US" sz="2000" dirty="0" err="1" smtClean="0"/>
              <a:t>WB.RegisterRd</a:t>
            </a:r>
            <a:r>
              <a:rPr lang="en-US" altLang="en-US" sz="2000" dirty="0" smtClean="0"/>
              <a:t> = ID/</a:t>
            </a:r>
            <a:r>
              <a:rPr lang="en-US" altLang="en-US" sz="2000" dirty="0" err="1" smtClean="0"/>
              <a:t>EX.RegisterRs</a:t>
            </a:r>
            <a:endParaRPr lang="en-US" altLang="en-US" sz="2000" dirty="0" smtClean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dirty="0" smtClean="0">
                <a:solidFill>
                  <a:schemeClr val="hlink"/>
                </a:solidFill>
              </a:rPr>
              <a:t>2b.</a:t>
            </a:r>
            <a:r>
              <a:rPr lang="en-US" altLang="en-US" sz="2000" dirty="0" smtClean="0"/>
              <a:t> MEM/</a:t>
            </a:r>
            <a:r>
              <a:rPr lang="en-US" altLang="en-US" sz="2000" dirty="0" err="1" smtClean="0"/>
              <a:t>WB.RegisterRd</a:t>
            </a:r>
            <a:r>
              <a:rPr lang="en-US" altLang="en-US" sz="2000" dirty="0" smtClean="0"/>
              <a:t> = ID/</a:t>
            </a:r>
            <a:r>
              <a:rPr lang="en-US" altLang="en-US" sz="2000" dirty="0" err="1" smtClean="0"/>
              <a:t>EX.RegisterRt</a:t>
            </a:r>
            <a:endParaRPr lang="en-AU" altLang="en-US" sz="2000" dirty="0" smtClean="0"/>
          </a:p>
        </p:txBody>
      </p:sp>
      <p:sp>
        <p:nvSpPr>
          <p:cNvPr id="72709" name="Text Box 4"/>
          <p:cNvSpPr txBox="1">
            <a:spLocks noChangeArrowheads="1"/>
          </p:cNvSpPr>
          <p:nvPr/>
        </p:nvSpPr>
        <p:spPr bwMode="auto">
          <a:xfrm>
            <a:off x="7350919" y="3601662"/>
            <a:ext cx="1241425" cy="835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dirty="0" err="1"/>
              <a:t>Fwd</a:t>
            </a:r>
            <a:r>
              <a:rPr lang="en-US" altLang="en-US" dirty="0"/>
              <a:t> from</a:t>
            </a:r>
            <a:br>
              <a:rPr lang="en-US" altLang="en-US" dirty="0"/>
            </a:br>
            <a:r>
              <a:rPr lang="en-US" altLang="en-US" dirty="0"/>
              <a:t>EX/MEM</a:t>
            </a:r>
            <a:br>
              <a:rPr lang="en-US" altLang="en-US" dirty="0"/>
            </a:br>
            <a:r>
              <a:rPr lang="en-US" altLang="en-US" dirty="0"/>
              <a:t>pipeline </a:t>
            </a:r>
            <a:r>
              <a:rPr lang="en-US" altLang="en-US" dirty="0" err="1"/>
              <a:t>reg</a:t>
            </a:r>
            <a:endParaRPr lang="en-AU" altLang="en-US" dirty="0"/>
          </a:p>
        </p:txBody>
      </p:sp>
      <p:sp>
        <p:nvSpPr>
          <p:cNvPr id="72710" name="AutoShape 5"/>
          <p:cNvSpPr>
            <a:spLocks/>
          </p:cNvSpPr>
          <p:nvPr/>
        </p:nvSpPr>
        <p:spPr bwMode="auto">
          <a:xfrm>
            <a:off x="7101681" y="3619125"/>
            <a:ext cx="166688" cy="849312"/>
          </a:xfrm>
          <a:prstGeom prst="rightBrace">
            <a:avLst>
              <a:gd name="adj1" fmla="val 4246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2711" name="AutoShape 6"/>
          <p:cNvSpPr>
            <a:spLocks/>
          </p:cNvSpPr>
          <p:nvPr/>
        </p:nvSpPr>
        <p:spPr bwMode="auto">
          <a:xfrm>
            <a:off x="7101681" y="4489075"/>
            <a:ext cx="166688" cy="849312"/>
          </a:xfrm>
          <a:prstGeom prst="rightBrace">
            <a:avLst>
              <a:gd name="adj1" fmla="val 4246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2712" name="Text Box 7"/>
          <p:cNvSpPr txBox="1">
            <a:spLocks noChangeArrowheads="1"/>
          </p:cNvSpPr>
          <p:nvPr/>
        </p:nvSpPr>
        <p:spPr bwMode="auto">
          <a:xfrm>
            <a:off x="7350919" y="4560512"/>
            <a:ext cx="1241425" cy="835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dirty="0" err="1"/>
              <a:t>Fwd</a:t>
            </a:r>
            <a:r>
              <a:rPr lang="en-US" altLang="en-US" dirty="0"/>
              <a:t> from</a:t>
            </a:r>
            <a:br>
              <a:rPr lang="en-US" altLang="en-US" dirty="0"/>
            </a:br>
            <a:r>
              <a:rPr lang="en-US" altLang="en-US" dirty="0"/>
              <a:t>MEM/WB</a:t>
            </a:r>
            <a:br>
              <a:rPr lang="en-US" altLang="en-US" dirty="0"/>
            </a:br>
            <a:r>
              <a:rPr lang="en-US" altLang="en-US" dirty="0"/>
              <a:t>pipeline </a:t>
            </a:r>
            <a:r>
              <a:rPr lang="en-US" altLang="en-US" dirty="0" err="1"/>
              <a:t>reg</a:t>
            </a:r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49240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6855D006-CC8B-4B89-97D1-219CAB5D4A11}" type="slidenum">
              <a:rPr lang="en-AU" altLang="en-US" sz="1400"/>
              <a:pPr/>
              <a:t>62</a:t>
            </a:fld>
            <a:endParaRPr lang="en-AU" altLang="en-US" sz="1400"/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Detecting the Need to Forward</a:t>
            </a:r>
            <a:endParaRPr lang="en-AU" altLang="en-US" sz="4000" smtClean="0"/>
          </a:p>
        </p:txBody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But only if forwarding instruction will write to a register!</a:t>
            </a:r>
          </a:p>
          <a:p>
            <a:pPr lvl="1" eaLnBrk="1" hangingPunct="1"/>
            <a:r>
              <a:rPr lang="en-US" altLang="en-US" smtClean="0"/>
              <a:t>EX/MEM.RegWrite, MEM/WB.RegWrite</a:t>
            </a:r>
          </a:p>
          <a:p>
            <a:pPr eaLnBrk="1" hangingPunct="1"/>
            <a:r>
              <a:rPr lang="en-US" altLang="en-US" smtClean="0"/>
              <a:t>And only if Rd for that instruction is not $zero</a:t>
            </a:r>
          </a:p>
          <a:p>
            <a:pPr lvl="1" eaLnBrk="1" hangingPunct="1"/>
            <a:r>
              <a:rPr lang="en-US" altLang="en-US" smtClean="0"/>
              <a:t>EX/MEM.RegisterRd ≠ 0,</a:t>
            </a:r>
            <a:br>
              <a:rPr lang="en-US" altLang="en-US" smtClean="0"/>
            </a:br>
            <a:r>
              <a:rPr lang="en-US" altLang="en-US" smtClean="0"/>
              <a:t>MEM/WB.RegisterRd ≠ 0</a:t>
            </a:r>
          </a:p>
        </p:txBody>
      </p:sp>
    </p:spTree>
    <p:extLst>
      <p:ext uri="{BB962C8B-B14F-4D97-AF65-F5344CB8AC3E}">
        <p14:creationId xmlns:p14="http://schemas.microsoft.com/office/powerpoint/2010/main" val="403582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AB5F1EDB-48EC-4C9F-83BB-68D7DFC00080}" type="slidenum">
              <a:rPr lang="en-AU" altLang="en-US" sz="1400"/>
              <a:pPr/>
              <a:t>63</a:t>
            </a:fld>
            <a:endParaRPr lang="en-AU" altLang="en-US" sz="1400"/>
          </a:p>
        </p:txBody>
      </p:sp>
      <p:pic>
        <p:nvPicPr>
          <p:cNvPr id="74755" name="Picture 6" descr="f04-54-P374493-bott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628775"/>
            <a:ext cx="6618287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Forwarding Paths</a:t>
            </a:r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324494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553BC44F-A1A6-49C0-9EDB-2E712AEFB93A}" type="slidenum">
              <a:rPr lang="en-AU" altLang="en-US" sz="1400"/>
              <a:pPr/>
              <a:t>64</a:t>
            </a:fld>
            <a:endParaRPr lang="en-AU" altLang="en-US" sz="1400"/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Forwarding Conditions</a:t>
            </a:r>
            <a:endParaRPr lang="en-AU" altLang="en-US" smtClean="0"/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EX hazard</a:t>
            </a:r>
            <a:endParaRPr lang="en-AU" altLang="en-US" sz="2400" smtClean="0"/>
          </a:p>
          <a:p>
            <a:pPr lvl="1" eaLnBrk="1" hangingPunct="1"/>
            <a:r>
              <a:rPr lang="en-AU" altLang="en-US" sz="2000" smtClean="0"/>
              <a:t>if (EX/MEM.RegWrite and (EX/MEM.RegisterRd ≠ 0)</a:t>
            </a:r>
            <a:br>
              <a:rPr lang="en-AU" altLang="en-US" sz="2000" smtClean="0"/>
            </a:br>
            <a:r>
              <a:rPr lang="en-AU" altLang="en-US" sz="2000" smtClean="0"/>
              <a:t>    and (EX/MEM.RegisterRd = ID/EX.RegisterRs))</a:t>
            </a:r>
            <a:br>
              <a:rPr lang="en-AU" altLang="en-US" sz="2000" smtClean="0"/>
            </a:br>
            <a:r>
              <a:rPr lang="en-AU" altLang="en-US" sz="2000" smtClean="0"/>
              <a:t>  </a:t>
            </a:r>
            <a:r>
              <a:rPr lang="en-AU" altLang="en-US" sz="2000" smtClean="0">
                <a:solidFill>
                  <a:schemeClr val="hlink"/>
                </a:solidFill>
              </a:rPr>
              <a:t>ForwardA = 10</a:t>
            </a:r>
          </a:p>
          <a:p>
            <a:pPr lvl="1" eaLnBrk="1" hangingPunct="1"/>
            <a:r>
              <a:rPr lang="en-AU" altLang="en-US" sz="2000" smtClean="0"/>
              <a:t>if (EX/MEM.RegWrite and (EX/MEM.RegisterRd ≠ 0)</a:t>
            </a:r>
            <a:br>
              <a:rPr lang="en-AU" altLang="en-US" sz="2000" smtClean="0"/>
            </a:br>
            <a:r>
              <a:rPr lang="en-AU" altLang="en-US" sz="2000" smtClean="0"/>
              <a:t>    and (EX/MEM.RegisterRd = ID/EX.RegisterRt))</a:t>
            </a:r>
            <a:br>
              <a:rPr lang="en-AU" altLang="en-US" sz="2000" smtClean="0"/>
            </a:br>
            <a:r>
              <a:rPr lang="en-AU" altLang="en-US" sz="2000" smtClean="0"/>
              <a:t>  </a:t>
            </a:r>
            <a:r>
              <a:rPr lang="en-AU" altLang="en-US" sz="2000" smtClean="0">
                <a:solidFill>
                  <a:schemeClr val="hlink"/>
                </a:solidFill>
              </a:rPr>
              <a:t>ForwardB = 10</a:t>
            </a:r>
          </a:p>
          <a:p>
            <a:pPr eaLnBrk="1" hangingPunct="1"/>
            <a:r>
              <a:rPr lang="en-US" altLang="en-US" sz="2400" smtClean="0"/>
              <a:t>MEM hazard</a:t>
            </a:r>
          </a:p>
          <a:p>
            <a:pPr lvl="1" eaLnBrk="1" hangingPunct="1"/>
            <a:r>
              <a:rPr lang="en-AU" altLang="en-US" sz="2000" smtClean="0"/>
              <a:t>if (MEM/WB.RegWrite and (MEM/WB.RegisterRd ≠ 0)</a:t>
            </a:r>
            <a:br>
              <a:rPr lang="en-AU" altLang="en-US" sz="2000" smtClean="0"/>
            </a:br>
            <a:r>
              <a:rPr lang="en-AU" altLang="en-US" sz="2000" smtClean="0"/>
              <a:t>    and (MEM/WB.RegisterRd = ID/EX.RegisterRs))</a:t>
            </a:r>
            <a:br>
              <a:rPr lang="en-AU" altLang="en-US" sz="2000" smtClean="0"/>
            </a:br>
            <a:r>
              <a:rPr lang="en-AU" altLang="en-US" sz="2000" smtClean="0"/>
              <a:t>  </a:t>
            </a:r>
            <a:r>
              <a:rPr lang="en-AU" altLang="en-US" sz="2000" smtClean="0">
                <a:solidFill>
                  <a:schemeClr val="hlink"/>
                </a:solidFill>
              </a:rPr>
              <a:t>ForwardA = 01</a:t>
            </a:r>
          </a:p>
          <a:p>
            <a:pPr lvl="1" eaLnBrk="1" hangingPunct="1"/>
            <a:r>
              <a:rPr lang="en-AU" altLang="en-US" sz="2000" smtClean="0"/>
              <a:t>if (MEM/WB.RegWrite and (MEM/WB.RegisterRd ≠ 0)</a:t>
            </a:r>
            <a:br>
              <a:rPr lang="en-AU" altLang="en-US" sz="2000" smtClean="0"/>
            </a:br>
            <a:r>
              <a:rPr lang="en-AU" altLang="en-US" sz="2000" smtClean="0"/>
              <a:t>    and (MEM/WB.RegisterRd = ID/EX.RegisterRt))</a:t>
            </a:r>
            <a:br>
              <a:rPr lang="en-AU" altLang="en-US" sz="2000" smtClean="0"/>
            </a:br>
            <a:r>
              <a:rPr lang="en-AU" altLang="en-US" sz="2000" smtClean="0"/>
              <a:t>  </a:t>
            </a:r>
            <a:r>
              <a:rPr lang="en-AU" altLang="en-US" sz="2000" smtClean="0">
                <a:solidFill>
                  <a:schemeClr val="hlink"/>
                </a:solidFill>
              </a:rPr>
              <a:t>ForwardB = 01</a:t>
            </a:r>
          </a:p>
        </p:txBody>
      </p:sp>
    </p:spTree>
    <p:extLst>
      <p:ext uri="{BB962C8B-B14F-4D97-AF65-F5344CB8AC3E}">
        <p14:creationId xmlns:p14="http://schemas.microsoft.com/office/powerpoint/2010/main" val="363754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08E35B85-17E9-43D8-8CE2-33CE1BF3E1AB}" type="slidenum">
              <a:rPr lang="en-AU" altLang="en-US" sz="1400"/>
              <a:pPr/>
              <a:t>65</a:t>
            </a:fld>
            <a:endParaRPr lang="en-AU" altLang="en-US" sz="1400"/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Double Data Hazard</a:t>
            </a:r>
            <a:endParaRPr lang="en-AU" altLang="en-US" smtClean="0"/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Consider the sequence: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mtClean="0">
                <a:latin typeface="Lucida Console" panose="020B0609040504020204" pitchFamily="49" charset="0"/>
              </a:rPr>
              <a:t>	add </a:t>
            </a:r>
            <a:r>
              <a:rPr lang="en-US" altLang="en-US" smtClean="0">
                <a:solidFill>
                  <a:schemeClr val="hlink"/>
                </a:solidFill>
                <a:latin typeface="Lucida Console" panose="020B0609040504020204" pitchFamily="49" charset="0"/>
              </a:rPr>
              <a:t>$1</a:t>
            </a:r>
            <a:r>
              <a:rPr lang="en-US" altLang="en-US" smtClean="0">
                <a:latin typeface="Lucida Console" panose="020B0609040504020204" pitchFamily="49" charset="0"/>
              </a:rPr>
              <a:t>,$1,$2</a:t>
            </a:r>
            <a:br>
              <a:rPr lang="en-US" altLang="en-US" smtClean="0">
                <a:latin typeface="Lucida Console" panose="020B0609040504020204" pitchFamily="49" charset="0"/>
              </a:rPr>
            </a:br>
            <a:r>
              <a:rPr lang="en-US" altLang="en-US" smtClean="0">
                <a:latin typeface="Lucida Console" panose="020B0609040504020204" pitchFamily="49" charset="0"/>
              </a:rPr>
              <a:t>add </a:t>
            </a:r>
            <a:r>
              <a:rPr lang="en-US" altLang="en-US" smtClean="0">
                <a:solidFill>
                  <a:schemeClr val="hlink"/>
                </a:solidFill>
                <a:latin typeface="Lucida Console" panose="020B0609040504020204" pitchFamily="49" charset="0"/>
              </a:rPr>
              <a:t>$1</a:t>
            </a:r>
            <a:r>
              <a:rPr lang="en-US" altLang="en-US" smtClean="0">
                <a:latin typeface="Lucida Console" panose="020B0609040504020204" pitchFamily="49" charset="0"/>
              </a:rPr>
              <a:t>,</a:t>
            </a:r>
            <a:r>
              <a:rPr lang="en-US" altLang="en-US" smtClean="0">
                <a:solidFill>
                  <a:schemeClr val="hlink"/>
                </a:solidFill>
                <a:latin typeface="Lucida Console" panose="020B0609040504020204" pitchFamily="49" charset="0"/>
              </a:rPr>
              <a:t>$1</a:t>
            </a:r>
            <a:r>
              <a:rPr lang="en-US" altLang="en-US" smtClean="0">
                <a:latin typeface="Lucida Console" panose="020B0609040504020204" pitchFamily="49" charset="0"/>
              </a:rPr>
              <a:t>,$3</a:t>
            </a:r>
            <a:br>
              <a:rPr lang="en-US" altLang="en-US" smtClean="0">
                <a:latin typeface="Lucida Console" panose="020B0609040504020204" pitchFamily="49" charset="0"/>
              </a:rPr>
            </a:br>
            <a:r>
              <a:rPr lang="en-US" altLang="en-US" smtClean="0">
                <a:latin typeface="Lucida Console" panose="020B0609040504020204" pitchFamily="49" charset="0"/>
              </a:rPr>
              <a:t>add $1,</a:t>
            </a:r>
            <a:r>
              <a:rPr lang="en-US" altLang="en-US" smtClean="0">
                <a:solidFill>
                  <a:schemeClr val="hlink"/>
                </a:solidFill>
                <a:latin typeface="Lucida Console" panose="020B0609040504020204" pitchFamily="49" charset="0"/>
              </a:rPr>
              <a:t>$1</a:t>
            </a:r>
            <a:r>
              <a:rPr lang="en-US" altLang="en-US" smtClean="0">
                <a:latin typeface="Lucida Console" panose="020B0609040504020204" pitchFamily="49" charset="0"/>
              </a:rPr>
              <a:t>,$4</a:t>
            </a:r>
          </a:p>
          <a:p>
            <a:pPr eaLnBrk="1" hangingPunct="1"/>
            <a:r>
              <a:rPr lang="en-US" altLang="en-US" smtClean="0"/>
              <a:t>Both hazards occur</a:t>
            </a:r>
          </a:p>
          <a:p>
            <a:pPr lvl="1" eaLnBrk="1" hangingPunct="1"/>
            <a:r>
              <a:rPr lang="en-US" altLang="en-US" smtClean="0"/>
              <a:t>Want to use the most recent</a:t>
            </a:r>
          </a:p>
          <a:p>
            <a:pPr eaLnBrk="1" hangingPunct="1"/>
            <a:r>
              <a:rPr lang="en-US" altLang="en-US" smtClean="0"/>
              <a:t>Revise MEM hazard condition</a:t>
            </a:r>
          </a:p>
          <a:p>
            <a:pPr lvl="1" eaLnBrk="1" hangingPunct="1"/>
            <a:r>
              <a:rPr lang="en-US" altLang="en-US" smtClean="0"/>
              <a:t>Only fwd if EX hazard condition isn’t true</a:t>
            </a:r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261535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0ED67DC1-0BC2-4261-BAA9-AEF314879C60}" type="slidenum">
              <a:rPr lang="en-AU" altLang="en-US" sz="1400"/>
              <a:pPr/>
              <a:t>66</a:t>
            </a:fld>
            <a:endParaRPr lang="en-AU" altLang="en-US" sz="1400"/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>
          <a:xfrm>
            <a:off x="485274" y="517525"/>
            <a:ext cx="8259762" cy="701675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Revised Forwarding Condition</a:t>
            </a:r>
            <a:endParaRPr lang="en-AU" altLang="en-US" sz="4000" dirty="0" smtClean="0"/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dirty="0" smtClean="0"/>
              <a:t>MEM hazard</a:t>
            </a:r>
          </a:p>
          <a:p>
            <a:pPr lvl="1" eaLnBrk="1" hangingPunct="1">
              <a:lnSpc>
                <a:spcPct val="120000"/>
              </a:lnSpc>
            </a:pPr>
            <a:r>
              <a:rPr lang="en-AU" altLang="en-US" dirty="0" smtClean="0"/>
              <a:t>if (MEM/</a:t>
            </a:r>
            <a:r>
              <a:rPr lang="en-AU" altLang="en-US" dirty="0" err="1" smtClean="0"/>
              <a:t>WB.RegWrite</a:t>
            </a:r>
            <a:r>
              <a:rPr lang="en-AU" altLang="en-US" dirty="0" smtClean="0"/>
              <a:t> and (MEM/</a:t>
            </a:r>
            <a:r>
              <a:rPr lang="en-AU" altLang="en-US" dirty="0" err="1" smtClean="0"/>
              <a:t>WB.RegisterRd</a:t>
            </a:r>
            <a:r>
              <a:rPr lang="en-AU" altLang="en-US" dirty="0" smtClean="0"/>
              <a:t> ≠ 0)</a:t>
            </a:r>
            <a:br>
              <a:rPr lang="en-AU" altLang="en-US" dirty="0" smtClean="0"/>
            </a:br>
            <a:r>
              <a:rPr lang="en-AU" altLang="en-US" dirty="0" smtClean="0"/>
              <a:t>    </a:t>
            </a:r>
            <a:r>
              <a:rPr lang="en-AU" altLang="en-US" dirty="0" smtClean="0">
                <a:solidFill>
                  <a:schemeClr val="hlink"/>
                </a:solidFill>
              </a:rPr>
              <a:t>and not (EX/</a:t>
            </a:r>
            <a:r>
              <a:rPr lang="en-AU" altLang="en-US" dirty="0" err="1" smtClean="0">
                <a:solidFill>
                  <a:schemeClr val="hlink"/>
                </a:solidFill>
              </a:rPr>
              <a:t>MEM.RegWrite</a:t>
            </a:r>
            <a:r>
              <a:rPr lang="en-AU" altLang="en-US" dirty="0" smtClean="0">
                <a:solidFill>
                  <a:schemeClr val="hlink"/>
                </a:solidFill>
              </a:rPr>
              <a:t> and (EX/</a:t>
            </a:r>
            <a:r>
              <a:rPr lang="en-AU" altLang="en-US" dirty="0" err="1" smtClean="0">
                <a:solidFill>
                  <a:schemeClr val="hlink"/>
                </a:solidFill>
              </a:rPr>
              <a:t>MEM.RegisterRd</a:t>
            </a:r>
            <a:r>
              <a:rPr lang="en-AU" altLang="en-US" dirty="0" smtClean="0">
                <a:solidFill>
                  <a:schemeClr val="hlink"/>
                </a:solidFill>
              </a:rPr>
              <a:t> ≠ 0)</a:t>
            </a:r>
            <a:br>
              <a:rPr lang="en-AU" altLang="en-US" dirty="0" smtClean="0">
                <a:solidFill>
                  <a:schemeClr val="hlink"/>
                </a:solidFill>
              </a:rPr>
            </a:br>
            <a:r>
              <a:rPr lang="en-AU" altLang="en-US" dirty="0" smtClean="0">
                <a:solidFill>
                  <a:schemeClr val="hlink"/>
                </a:solidFill>
              </a:rPr>
              <a:t>                 and (EX/</a:t>
            </a:r>
            <a:r>
              <a:rPr lang="en-AU" altLang="en-US" dirty="0" err="1" smtClean="0">
                <a:solidFill>
                  <a:schemeClr val="hlink"/>
                </a:solidFill>
              </a:rPr>
              <a:t>MEM.RegisterRd</a:t>
            </a:r>
            <a:r>
              <a:rPr lang="en-AU" altLang="en-US" dirty="0" smtClean="0">
                <a:solidFill>
                  <a:schemeClr val="hlink"/>
                </a:solidFill>
              </a:rPr>
              <a:t> = ID/</a:t>
            </a:r>
            <a:r>
              <a:rPr lang="en-AU" altLang="en-US" dirty="0" err="1" smtClean="0">
                <a:solidFill>
                  <a:schemeClr val="hlink"/>
                </a:solidFill>
              </a:rPr>
              <a:t>EX.RegisterRs</a:t>
            </a:r>
            <a:r>
              <a:rPr lang="en-AU" altLang="en-US" dirty="0" smtClean="0">
                <a:solidFill>
                  <a:schemeClr val="hlink"/>
                </a:solidFill>
              </a:rPr>
              <a:t>))</a:t>
            </a:r>
            <a:r>
              <a:rPr lang="en-AU" altLang="en-US" dirty="0" smtClean="0"/>
              <a:t/>
            </a:r>
            <a:br>
              <a:rPr lang="en-AU" altLang="en-US" dirty="0" smtClean="0"/>
            </a:br>
            <a:r>
              <a:rPr lang="en-AU" altLang="en-US" dirty="0" smtClean="0"/>
              <a:t>    and (MEM/</a:t>
            </a:r>
            <a:r>
              <a:rPr lang="en-AU" altLang="en-US" dirty="0" err="1" smtClean="0"/>
              <a:t>WB.RegisterRd</a:t>
            </a:r>
            <a:r>
              <a:rPr lang="en-AU" altLang="en-US" dirty="0" smtClean="0"/>
              <a:t> = ID/</a:t>
            </a:r>
            <a:r>
              <a:rPr lang="en-AU" altLang="en-US" dirty="0" err="1" smtClean="0"/>
              <a:t>EX.RegisterRs</a:t>
            </a:r>
            <a:r>
              <a:rPr lang="en-AU" altLang="en-US" dirty="0" smtClean="0"/>
              <a:t>))</a:t>
            </a:r>
            <a:br>
              <a:rPr lang="en-AU" altLang="en-US" dirty="0" smtClean="0"/>
            </a:br>
            <a:r>
              <a:rPr lang="en-AU" altLang="en-US" dirty="0" smtClean="0"/>
              <a:t>  </a:t>
            </a:r>
            <a:r>
              <a:rPr lang="en-AU" altLang="en-US" dirty="0" err="1" smtClean="0"/>
              <a:t>ForwardA</a:t>
            </a:r>
            <a:r>
              <a:rPr lang="en-AU" altLang="en-US" dirty="0" smtClean="0"/>
              <a:t> = 01</a:t>
            </a:r>
          </a:p>
          <a:p>
            <a:pPr lvl="1" eaLnBrk="1" hangingPunct="1">
              <a:lnSpc>
                <a:spcPct val="120000"/>
              </a:lnSpc>
            </a:pPr>
            <a:r>
              <a:rPr lang="en-AU" altLang="en-US" dirty="0" smtClean="0"/>
              <a:t>if (MEM/</a:t>
            </a:r>
            <a:r>
              <a:rPr lang="en-AU" altLang="en-US" dirty="0" err="1" smtClean="0"/>
              <a:t>WB.RegWrite</a:t>
            </a:r>
            <a:r>
              <a:rPr lang="en-AU" altLang="en-US" dirty="0" smtClean="0"/>
              <a:t> and (MEM/</a:t>
            </a:r>
            <a:r>
              <a:rPr lang="en-AU" altLang="en-US" dirty="0" err="1" smtClean="0"/>
              <a:t>WB.RegisterRd</a:t>
            </a:r>
            <a:r>
              <a:rPr lang="en-AU" altLang="en-US" dirty="0" smtClean="0"/>
              <a:t> ≠ 0)</a:t>
            </a:r>
            <a:br>
              <a:rPr lang="en-AU" altLang="en-US" dirty="0" smtClean="0"/>
            </a:br>
            <a:r>
              <a:rPr lang="en-AU" altLang="en-US" dirty="0" smtClean="0"/>
              <a:t>    </a:t>
            </a:r>
            <a:r>
              <a:rPr lang="en-AU" altLang="en-US" dirty="0" smtClean="0">
                <a:solidFill>
                  <a:schemeClr val="hlink"/>
                </a:solidFill>
              </a:rPr>
              <a:t>and not (EX/</a:t>
            </a:r>
            <a:r>
              <a:rPr lang="en-AU" altLang="en-US" dirty="0" err="1" smtClean="0">
                <a:solidFill>
                  <a:schemeClr val="hlink"/>
                </a:solidFill>
              </a:rPr>
              <a:t>MEM.RegWrite</a:t>
            </a:r>
            <a:r>
              <a:rPr lang="en-AU" altLang="en-US" dirty="0" smtClean="0">
                <a:solidFill>
                  <a:schemeClr val="hlink"/>
                </a:solidFill>
              </a:rPr>
              <a:t> and (EX/</a:t>
            </a:r>
            <a:r>
              <a:rPr lang="en-AU" altLang="en-US" dirty="0" err="1" smtClean="0">
                <a:solidFill>
                  <a:schemeClr val="hlink"/>
                </a:solidFill>
              </a:rPr>
              <a:t>MEM.RegisterRd</a:t>
            </a:r>
            <a:r>
              <a:rPr lang="en-AU" altLang="en-US" dirty="0" smtClean="0">
                <a:solidFill>
                  <a:schemeClr val="hlink"/>
                </a:solidFill>
              </a:rPr>
              <a:t> ≠ 0)</a:t>
            </a:r>
            <a:br>
              <a:rPr lang="en-AU" altLang="en-US" dirty="0" smtClean="0">
                <a:solidFill>
                  <a:schemeClr val="hlink"/>
                </a:solidFill>
              </a:rPr>
            </a:br>
            <a:r>
              <a:rPr lang="en-AU" altLang="en-US" dirty="0" smtClean="0">
                <a:solidFill>
                  <a:schemeClr val="hlink"/>
                </a:solidFill>
              </a:rPr>
              <a:t>                 and (EX/</a:t>
            </a:r>
            <a:r>
              <a:rPr lang="en-AU" altLang="en-US" dirty="0" err="1" smtClean="0">
                <a:solidFill>
                  <a:schemeClr val="hlink"/>
                </a:solidFill>
              </a:rPr>
              <a:t>MEM.RegisterRd</a:t>
            </a:r>
            <a:r>
              <a:rPr lang="en-AU" altLang="en-US" dirty="0" smtClean="0">
                <a:solidFill>
                  <a:schemeClr val="hlink"/>
                </a:solidFill>
              </a:rPr>
              <a:t> = ID/</a:t>
            </a:r>
            <a:r>
              <a:rPr lang="en-AU" altLang="en-US" dirty="0" err="1" smtClean="0">
                <a:solidFill>
                  <a:schemeClr val="hlink"/>
                </a:solidFill>
              </a:rPr>
              <a:t>EX.RegisterRt</a:t>
            </a:r>
            <a:r>
              <a:rPr lang="en-AU" altLang="en-US" dirty="0" smtClean="0">
                <a:solidFill>
                  <a:schemeClr val="hlink"/>
                </a:solidFill>
              </a:rPr>
              <a:t>))</a:t>
            </a:r>
            <a:r>
              <a:rPr lang="en-AU" altLang="en-US" dirty="0" smtClean="0"/>
              <a:t/>
            </a:r>
            <a:br>
              <a:rPr lang="en-AU" altLang="en-US" dirty="0" smtClean="0"/>
            </a:br>
            <a:r>
              <a:rPr lang="en-AU" altLang="en-US" dirty="0" smtClean="0"/>
              <a:t>    and (MEM/</a:t>
            </a:r>
            <a:r>
              <a:rPr lang="en-AU" altLang="en-US" dirty="0" err="1" smtClean="0"/>
              <a:t>WB.RegisterRd</a:t>
            </a:r>
            <a:r>
              <a:rPr lang="en-AU" altLang="en-US" dirty="0" smtClean="0"/>
              <a:t> = ID/</a:t>
            </a:r>
            <a:r>
              <a:rPr lang="en-AU" altLang="en-US" dirty="0" err="1" smtClean="0"/>
              <a:t>EX.RegisterRt</a:t>
            </a:r>
            <a:r>
              <a:rPr lang="en-AU" altLang="en-US" dirty="0" smtClean="0"/>
              <a:t>))</a:t>
            </a:r>
            <a:br>
              <a:rPr lang="en-AU" altLang="en-US" dirty="0" smtClean="0"/>
            </a:br>
            <a:r>
              <a:rPr lang="en-AU" altLang="en-US" dirty="0" smtClean="0"/>
              <a:t>  </a:t>
            </a:r>
            <a:r>
              <a:rPr lang="en-AU" altLang="en-US" dirty="0" err="1" smtClean="0"/>
              <a:t>ForwardB</a:t>
            </a:r>
            <a:r>
              <a:rPr lang="en-AU" altLang="en-US" dirty="0" smtClean="0"/>
              <a:t> = 01</a:t>
            </a:r>
          </a:p>
        </p:txBody>
      </p:sp>
    </p:spTree>
    <p:extLst>
      <p:ext uri="{BB962C8B-B14F-4D97-AF65-F5344CB8AC3E}">
        <p14:creationId xmlns:p14="http://schemas.microsoft.com/office/powerpoint/2010/main" val="267626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2D130F2D-500D-4CB0-91F8-5DED9548BFFB}" type="slidenum">
              <a:rPr lang="en-AU" altLang="en-US" sz="1400"/>
              <a:pPr/>
              <a:t>67</a:t>
            </a:fld>
            <a:endParaRPr lang="en-AU" altLang="en-US" sz="1400"/>
          </a:p>
        </p:txBody>
      </p:sp>
      <p:pic>
        <p:nvPicPr>
          <p:cNvPr id="44035" name="Picture 6" descr="f04-30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141663"/>
            <a:ext cx="6586537" cy="2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Load-Use Data Hazard</a:t>
            </a:r>
            <a:endParaRPr lang="en-AU" altLang="en-US" smtClean="0"/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9743" y="1524000"/>
            <a:ext cx="8270875" cy="184308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Can’t always avoid stalls by forwarding</a:t>
            </a:r>
          </a:p>
          <a:p>
            <a:pPr lvl="1" eaLnBrk="1" hangingPunct="1"/>
            <a:r>
              <a:rPr lang="en-US" altLang="en-US" dirty="0" smtClean="0"/>
              <a:t>If value not computed when needed</a:t>
            </a:r>
          </a:p>
          <a:p>
            <a:pPr lvl="1" eaLnBrk="1" hangingPunct="1"/>
            <a:r>
              <a:rPr lang="en-US" altLang="en-US" dirty="0" smtClean="0"/>
              <a:t>Can’t forward backward in time!</a:t>
            </a:r>
            <a:endParaRPr lang="en-A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8431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49AE762B-7D33-4B38-A884-362F850B000B}" type="slidenum">
              <a:rPr lang="en-AU" altLang="en-US" sz="1400"/>
              <a:pPr/>
              <a:t>68</a:t>
            </a:fld>
            <a:endParaRPr lang="en-AU" altLang="en-US" sz="1400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How to Stall the Pipeline</a:t>
            </a:r>
            <a:endParaRPr lang="en-AU" altLang="en-US" smtClean="0"/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Force control values in ID/EX register</a:t>
            </a:r>
            <a:br>
              <a:rPr lang="en-US" altLang="en-US" smtClean="0"/>
            </a:br>
            <a:r>
              <a:rPr lang="en-US" altLang="en-US" smtClean="0"/>
              <a:t>to 0</a:t>
            </a:r>
          </a:p>
          <a:p>
            <a:pPr lvl="1" eaLnBrk="1" hangingPunct="1"/>
            <a:r>
              <a:rPr lang="en-US" altLang="en-US" smtClean="0"/>
              <a:t>EX, MEM and WB do </a:t>
            </a:r>
            <a:r>
              <a:rPr lang="en-US" altLang="en-US" smtClean="0">
                <a:latin typeface="Lucida Console" panose="020B0609040504020204" pitchFamily="49" charset="0"/>
              </a:rPr>
              <a:t>nop</a:t>
            </a:r>
            <a:r>
              <a:rPr lang="en-US" altLang="en-US" smtClean="0"/>
              <a:t> (no-operation)</a:t>
            </a:r>
            <a:endParaRPr lang="en-AU" altLang="en-US" smtClean="0"/>
          </a:p>
          <a:p>
            <a:pPr eaLnBrk="1" hangingPunct="1"/>
            <a:r>
              <a:rPr lang="en-US" altLang="en-US" smtClean="0"/>
              <a:t>Prevent update of PC and IF/ID register</a:t>
            </a:r>
          </a:p>
          <a:p>
            <a:pPr lvl="1" eaLnBrk="1" hangingPunct="1"/>
            <a:r>
              <a:rPr lang="en-US" altLang="en-US" smtClean="0"/>
              <a:t>Using instruction is decoded again</a:t>
            </a:r>
          </a:p>
          <a:p>
            <a:pPr lvl="1" eaLnBrk="1" hangingPunct="1"/>
            <a:r>
              <a:rPr lang="en-US" altLang="en-US" smtClean="0"/>
              <a:t>Following instruction is fetched again</a:t>
            </a:r>
          </a:p>
          <a:p>
            <a:pPr lvl="1" eaLnBrk="1" hangingPunct="1"/>
            <a:r>
              <a:rPr lang="en-US" altLang="en-US" smtClean="0"/>
              <a:t>1-cycle stall allows MEM to read data for </a:t>
            </a:r>
            <a:r>
              <a:rPr lang="en-US" altLang="en-US" smtClean="0">
                <a:latin typeface="Lucida Console" panose="020B0609040504020204" pitchFamily="49" charset="0"/>
              </a:rPr>
              <a:t>lw</a:t>
            </a:r>
          </a:p>
          <a:p>
            <a:pPr lvl="2" eaLnBrk="1" hangingPunct="1"/>
            <a:r>
              <a:rPr lang="en-US" altLang="en-US" smtClean="0"/>
              <a:t>Can subsequently forward to EX stage</a:t>
            </a:r>
          </a:p>
        </p:txBody>
      </p:sp>
    </p:spTree>
    <p:extLst>
      <p:ext uri="{BB962C8B-B14F-4D97-AF65-F5344CB8AC3E}">
        <p14:creationId xmlns:p14="http://schemas.microsoft.com/office/powerpoint/2010/main" val="1264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59321659-2E36-4C31-AB7F-001F422A0FAE}" type="slidenum">
              <a:rPr lang="en-AU" altLang="en-US" sz="1400"/>
              <a:pPr/>
              <a:t>69</a:t>
            </a:fld>
            <a:endParaRPr lang="en-AU" altLang="en-US" sz="1400"/>
          </a:p>
        </p:txBody>
      </p:sp>
      <p:pic>
        <p:nvPicPr>
          <p:cNvPr id="82947" name="Picture 7" descr="f04-59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66838"/>
            <a:ext cx="7524750" cy="483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Stall/Bubble in the Pipeline</a:t>
            </a:r>
            <a:endParaRPr lang="en-AU" altLang="en-US" smtClean="0"/>
          </a:p>
        </p:txBody>
      </p:sp>
      <p:sp>
        <p:nvSpPr>
          <p:cNvPr id="82949" name="AutoShape 6"/>
          <p:cNvSpPr>
            <a:spLocks/>
          </p:cNvSpPr>
          <p:nvPr/>
        </p:nvSpPr>
        <p:spPr bwMode="auto">
          <a:xfrm>
            <a:off x="7235825" y="3068638"/>
            <a:ext cx="1579563" cy="690562"/>
          </a:xfrm>
          <a:prstGeom prst="borderCallout1">
            <a:avLst>
              <a:gd name="adj1" fmla="val 16551"/>
              <a:gd name="adj2" fmla="val -4824"/>
              <a:gd name="adj3" fmla="val 73792"/>
              <a:gd name="adj4" fmla="val -634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800"/>
              <a:t>Stall inserted here</a:t>
            </a:r>
          </a:p>
        </p:txBody>
      </p:sp>
    </p:spTree>
    <p:extLst>
      <p:ext uri="{BB962C8B-B14F-4D97-AF65-F5344CB8AC3E}">
        <p14:creationId xmlns:p14="http://schemas.microsoft.com/office/powerpoint/2010/main" val="50024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35E5C3F1-C746-4D17-8E73-BF9CB57D6976}" type="slidenum">
              <a:rPr lang="en-AU" altLang="en-US" sz="1400"/>
              <a:pPr/>
              <a:t>7</a:t>
            </a:fld>
            <a:endParaRPr lang="en-AU" altLang="en-US" sz="140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Logic Design Basics</a:t>
            </a:r>
            <a:endParaRPr lang="en-AU" altLang="en-US" smtClean="0"/>
          </a:p>
        </p:txBody>
      </p:sp>
      <p:sp>
        <p:nvSpPr>
          <p:cNvPr id="9221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Information encoded in binary</a:t>
            </a:r>
          </a:p>
          <a:p>
            <a:pPr lvl="1" eaLnBrk="1" hangingPunct="1"/>
            <a:r>
              <a:rPr lang="en-US" altLang="en-US" smtClean="0"/>
              <a:t>Low voltage = 0, High voltage = 1</a:t>
            </a:r>
          </a:p>
          <a:p>
            <a:pPr lvl="1" eaLnBrk="1" hangingPunct="1"/>
            <a:r>
              <a:rPr lang="en-US" altLang="en-US" smtClean="0"/>
              <a:t>One wire per bit</a:t>
            </a:r>
          </a:p>
          <a:p>
            <a:pPr lvl="1" eaLnBrk="1" hangingPunct="1"/>
            <a:r>
              <a:rPr lang="en-US" altLang="en-US" smtClean="0"/>
              <a:t>Multi-bit data encoded on multi-wire buses</a:t>
            </a:r>
          </a:p>
          <a:p>
            <a:pPr eaLnBrk="1" hangingPunct="1"/>
            <a:r>
              <a:rPr lang="en-US" altLang="en-US" smtClean="0"/>
              <a:t>Combinational element</a:t>
            </a:r>
          </a:p>
          <a:p>
            <a:pPr lvl="1" eaLnBrk="1" hangingPunct="1"/>
            <a:r>
              <a:rPr lang="en-US" altLang="en-US" smtClean="0"/>
              <a:t>Operate on data</a:t>
            </a:r>
          </a:p>
          <a:p>
            <a:pPr lvl="1" eaLnBrk="1" hangingPunct="1"/>
            <a:r>
              <a:rPr lang="en-US" altLang="en-US" smtClean="0"/>
              <a:t>Output is a function of input</a:t>
            </a:r>
          </a:p>
          <a:p>
            <a:pPr eaLnBrk="1" hangingPunct="1"/>
            <a:r>
              <a:rPr lang="en-US" altLang="en-US" smtClean="0"/>
              <a:t>State (sequential) elements</a:t>
            </a:r>
          </a:p>
          <a:p>
            <a:pPr lvl="1" eaLnBrk="1" hangingPunct="1"/>
            <a:r>
              <a:rPr lang="en-US" altLang="en-US" smtClean="0"/>
              <a:t>Store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318901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E091114B-F217-4EFE-9FC0-1A51B5E05B91}" type="slidenum">
              <a:rPr lang="en-AU" altLang="en-US" sz="1400"/>
              <a:pPr/>
              <a:t>70</a:t>
            </a:fld>
            <a:endParaRPr lang="en-AU" altLang="en-US" sz="1400"/>
          </a:p>
        </p:txBody>
      </p:sp>
      <p:pic>
        <p:nvPicPr>
          <p:cNvPr id="83971" name="Picture 7" descr="f04-59-P374493-what-really-happe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79538"/>
            <a:ext cx="7597775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Stall/Bubble in the Pipeline</a:t>
            </a:r>
            <a:endParaRPr lang="en-AU" altLang="en-US" smtClean="0"/>
          </a:p>
        </p:txBody>
      </p:sp>
      <p:sp>
        <p:nvSpPr>
          <p:cNvPr id="83973" name="AutoShape 6"/>
          <p:cNvSpPr>
            <a:spLocks/>
          </p:cNvSpPr>
          <p:nvPr/>
        </p:nvSpPr>
        <p:spPr bwMode="auto">
          <a:xfrm>
            <a:off x="2051050" y="5949950"/>
            <a:ext cx="1579563" cy="690563"/>
          </a:xfrm>
          <a:prstGeom prst="borderCallout1">
            <a:avLst>
              <a:gd name="adj1" fmla="val 16551"/>
              <a:gd name="adj2" fmla="val 104824"/>
              <a:gd name="adj3" fmla="val -80000"/>
              <a:gd name="adj4" fmla="val 1110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800"/>
              <a:t>Or, more accurately…</a:t>
            </a:r>
          </a:p>
        </p:txBody>
      </p:sp>
    </p:spTree>
    <p:extLst>
      <p:ext uri="{BB962C8B-B14F-4D97-AF65-F5344CB8AC3E}">
        <p14:creationId xmlns:p14="http://schemas.microsoft.com/office/powerpoint/2010/main" val="276848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241EE674-78E5-433F-BA68-865FF7FA47EA}" type="slidenum">
              <a:rPr lang="en-AU" altLang="en-US" sz="1400"/>
              <a:pPr/>
              <a:t>71</a:t>
            </a:fld>
            <a:endParaRPr lang="en-AU" altLang="en-US" sz="1400"/>
          </a:p>
        </p:txBody>
      </p:sp>
      <p:pic>
        <p:nvPicPr>
          <p:cNvPr id="79875" name="Picture 8" descr="f04-58-P37449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346200"/>
            <a:ext cx="683418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Load-Use Data Hazard</a:t>
            </a:r>
            <a:endParaRPr lang="en-AU" altLang="en-US" smtClean="0"/>
          </a:p>
        </p:txBody>
      </p:sp>
      <p:sp>
        <p:nvSpPr>
          <p:cNvPr id="79877" name="Oval 6"/>
          <p:cNvSpPr>
            <a:spLocks noChangeArrowheads="1"/>
          </p:cNvSpPr>
          <p:nvPr/>
        </p:nvSpPr>
        <p:spPr bwMode="auto">
          <a:xfrm rot="2714808">
            <a:off x="4352131" y="2715419"/>
            <a:ext cx="360363" cy="10699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9878" name="AutoShape 7"/>
          <p:cNvSpPr>
            <a:spLocks/>
          </p:cNvSpPr>
          <p:nvPr/>
        </p:nvSpPr>
        <p:spPr bwMode="auto">
          <a:xfrm>
            <a:off x="6953250" y="2593975"/>
            <a:ext cx="1579563" cy="690563"/>
          </a:xfrm>
          <a:prstGeom prst="borderCallout1">
            <a:avLst>
              <a:gd name="adj1" fmla="val 16551"/>
              <a:gd name="adj2" fmla="val -4824"/>
              <a:gd name="adj3" fmla="val 76324"/>
              <a:gd name="adj4" fmla="val -10160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800"/>
              <a:t>Need to stall for one cycle</a:t>
            </a:r>
          </a:p>
        </p:txBody>
      </p:sp>
    </p:spTree>
    <p:extLst>
      <p:ext uri="{BB962C8B-B14F-4D97-AF65-F5344CB8AC3E}">
        <p14:creationId xmlns:p14="http://schemas.microsoft.com/office/powerpoint/2010/main" val="137376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1E2FD047-A441-47FE-AB92-46FA1AF4DB0A}" type="slidenum">
              <a:rPr lang="en-AU" altLang="en-US" sz="1400"/>
              <a:pPr/>
              <a:t>72</a:t>
            </a:fld>
            <a:endParaRPr lang="en-AU" altLang="en-US" sz="1400"/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Load-Use Hazard Detection</a:t>
            </a:r>
            <a:endParaRPr lang="en-AU" altLang="en-US" smtClean="0"/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Check when using instruction is decoded in ID stage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ALU operand register numbers in ID stage are given by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IF/ID.RegisterRs, IF/ID.RegisterRt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Load-use hazard when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ID/EX.MemRead and</a:t>
            </a:r>
            <a:br>
              <a:rPr lang="en-US" altLang="en-US" smtClean="0"/>
            </a:br>
            <a:r>
              <a:rPr lang="en-US" altLang="en-US" smtClean="0"/>
              <a:t>  ((ID/EX.RegisterRt = IF/ID.RegisterRs) or</a:t>
            </a:r>
            <a:br>
              <a:rPr lang="en-US" altLang="en-US" smtClean="0"/>
            </a:br>
            <a:r>
              <a:rPr lang="en-US" altLang="en-US" smtClean="0"/>
              <a:t>   (ID/EX.RegisterRt = IF/ID.RegisterRt))</a:t>
            </a:r>
            <a:endParaRPr lang="en-AU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If detected, stall and insert bubble</a:t>
            </a:r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66585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2BADA8A1-3FC5-4773-BF72-98B536108221}" type="slidenum">
              <a:rPr lang="en-AU" altLang="en-US" sz="1400"/>
              <a:pPr/>
              <a:t>73</a:t>
            </a:fld>
            <a:endParaRPr lang="en-AU" altLang="en-US" sz="1400"/>
          </a:p>
        </p:txBody>
      </p:sp>
      <p:sp>
        <p:nvSpPr>
          <p:cNvPr id="413701" name="Rectangle 5"/>
          <p:cNvSpPr>
            <a:spLocks noChangeArrowheads="1"/>
          </p:cNvSpPr>
          <p:nvPr/>
        </p:nvSpPr>
        <p:spPr bwMode="auto">
          <a:xfrm>
            <a:off x="323850" y="1773238"/>
            <a:ext cx="360363" cy="1871662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78852" name="Picture 6" descr="f04-56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1938"/>
            <a:ext cx="8278812" cy="460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Datapath with Forwarding</a:t>
            </a:r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319123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C4CA47BA-B024-4998-81EB-489FBA72B94B}" type="slidenum">
              <a:rPr lang="en-AU" altLang="en-US" sz="1400"/>
              <a:pPr/>
              <a:t>74</a:t>
            </a:fld>
            <a:endParaRPr lang="en-AU" altLang="en-US" sz="1400"/>
          </a:p>
        </p:txBody>
      </p:sp>
      <p:pic>
        <p:nvPicPr>
          <p:cNvPr id="84995" name="Picture 5" descr="f04-60-P37449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391400" cy="450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err="1" smtClean="0"/>
              <a:t>Datapath</a:t>
            </a:r>
            <a:r>
              <a:rPr lang="en-US" altLang="en-US" sz="3600" dirty="0" smtClean="0"/>
              <a:t> with Hazard Detection</a:t>
            </a:r>
            <a:endParaRPr lang="en-AU" alt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60100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A970920D-43EF-4356-97A8-9802E74A37CE}" type="slidenum">
              <a:rPr lang="en-AU" altLang="en-US" sz="1400"/>
              <a:pPr/>
              <a:t>75</a:t>
            </a:fld>
            <a:endParaRPr lang="en-AU" altLang="en-US" sz="140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Code Scheduling to Avoid Stalls</a:t>
            </a:r>
            <a:endParaRPr lang="en-AU" altLang="en-US" sz="3600" dirty="0" smtClean="0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82738"/>
            <a:ext cx="8270875" cy="184308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Reorder code to avoid use of load result in the next instruction</a:t>
            </a:r>
          </a:p>
          <a:p>
            <a:pPr eaLnBrk="1" hangingPunct="1"/>
            <a:r>
              <a:rPr lang="en-US" altLang="en-US" dirty="0" smtClean="0"/>
              <a:t>C code for </a:t>
            </a:r>
            <a:r>
              <a:rPr lang="en-US" altLang="en-US" dirty="0" smtClean="0">
                <a:latin typeface="Lucida Console" panose="020B0609040504020204" pitchFamily="49" charset="0"/>
              </a:rPr>
              <a:t>A = B + E; C = B + F;</a:t>
            </a:r>
            <a:endParaRPr lang="en-AU" altLang="en-US" dirty="0" smtClean="0">
              <a:latin typeface="Lucida Console" panose="020B0609040504020204" pitchFamily="49" charset="0"/>
            </a:endParaRPr>
          </a:p>
        </p:txBody>
      </p:sp>
      <p:sp>
        <p:nvSpPr>
          <p:cNvPr id="45061" name="Text Box 4"/>
          <p:cNvSpPr txBox="1">
            <a:spLocks noChangeArrowheads="1"/>
          </p:cNvSpPr>
          <p:nvPr/>
        </p:nvSpPr>
        <p:spPr bwMode="auto">
          <a:xfrm>
            <a:off x="2146300" y="3225800"/>
            <a:ext cx="2794000" cy="2587625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286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286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286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286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286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6286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6286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6286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6286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2000">
                <a:latin typeface="Lucida Console" panose="020B0609040504020204" pitchFamily="49" charset="0"/>
              </a:rPr>
              <a:t>lw	$t1, 0($t0)</a:t>
            </a:r>
          </a:p>
          <a:p>
            <a:pPr algn="l">
              <a:spcBef>
                <a:spcPct val="20000"/>
              </a:spcBef>
            </a:pPr>
            <a:r>
              <a:rPr lang="en-US" altLang="en-US" sz="2000">
                <a:latin typeface="Lucida Console" panose="020B0609040504020204" pitchFamily="49" charset="0"/>
              </a:rPr>
              <a:t>lw	</a:t>
            </a:r>
            <a:r>
              <a:rPr lang="en-US" altLang="en-US" sz="2000">
                <a:solidFill>
                  <a:srgbClr val="FF0000"/>
                </a:solidFill>
                <a:latin typeface="Lucida Console" panose="020B0609040504020204" pitchFamily="49" charset="0"/>
              </a:rPr>
              <a:t>$t2</a:t>
            </a:r>
            <a:r>
              <a:rPr lang="en-US" altLang="en-US" sz="2000">
                <a:latin typeface="Lucida Console" panose="020B0609040504020204" pitchFamily="49" charset="0"/>
              </a:rPr>
              <a:t>, 4($t0)</a:t>
            </a:r>
          </a:p>
          <a:p>
            <a:pPr algn="l">
              <a:spcBef>
                <a:spcPct val="20000"/>
              </a:spcBef>
            </a:pPr>
            <a:r>
              <a:rPr lang="en-US" altLang="en-US" sz="2000">
                <a:latin typeface="Lucida Console" panose="020B0609040504020204" pitchFamily="49" charset="0"/>
              </a:rPr>
              <a:t>add	$t3, $t1, </a:t>
            </a:r>
            <a:r>
              <a:rPr lang="en-US" altLang="en-US" sz="2000">
                <a:solidFill>
                  <a:srgbClr val="FF0000"/>
                </a:solidFill>
                <a:latin typeface="Lucida Console" panose="020B0609040504020204" pitchFamily="49" charset="0"/>
              </a:rPr>
              <a:t>$t2</a:t>
            </a:r>
          </a:p>
          <a:p>
            <a:pPr algn="l">
              <a:spcBef>
                <a:spcPct val="20000"/>
              </a:spcBef>
            </a:pPr>
            <a:r>
              <a:rPr lang="en-US" altLang="en-US" sz="2000">
                <a:latin typeface="Lucida Console" panose="020B0609040504020204" pitchFamily="49" charset="0"/>
              </a:rPr>
              <a:t>sw	$t3, 12($t0)</a:t>
            </a:r>
          </a:p>
          <a:p>
            <a:pPr algn="l">
              <a:spcBef>
                <a:spcPct val="20000"/>
              </a:spcBef>
            </a:pPr>
            <a:r>
              <a:rPr lang="en-US" altLang="en-US" sz="2000">
                <a:latin typeface="Lucida Console" panose="020B0609040504020204" pitchFamily="49" charset="0"/>
              </a:rPr>
              <a:t>lw	</a:t>
            </a:r>
            <a:r>
              <a:rPr lang="en-US" altLang="en-US" sz="2000">
                <a:solidFill>
                  <a:srgbClr val="FF0000"/>
                </a:solidFill>
                <a:latin typeface="Lucida Console" panose="020B0609040504020204" pitchFamily="49" charset="0"/>
              </a:rPr>
              <a:t>$t4</a:t>
            </a:r>
            <a:r>
              <a:rPr lang="en-US" altLang="en-US" sz="2000">
                <a:latin typeface="Lucida Console" panose="020B0609040504020204" pitchFamily="49" charset="0"/>
              </a:rPr>
              <a:t>, 8($t0)</a:t>
            </a:r>
          </a:p>
          <a:p>
            <a:pPr algn="l">
              <a:spcBef>
                <a:spcPct val="20000"/>
              </a:spcBef>
            </a:pPr>
            <a:r>
              <a:rPr lang="en-US" altLang="en-US" sz="2000">
                <a:latin typeface="Lucida Console" panose="020B0609040504020204" pitchFamily="49" charset="0"/>
              </a:rPr>
              <a:t>add	$t5, $t1, </a:t>
            </a:r>
            <a:r>
              <a:rPr lang="en-US" altLang="en-US" sz="2000">
                <a:solidFill>
                  <a:srgbClr val="FF0000"/>
                </a:solidFill>
                <a:latin typeface="Lucida Console" panose="020B0609040504020204" pitchFamily="49" charset="0"/>
              </a:rPr>
              <a:t>$t4</a:t>
            </a:r>
          </a:p>
          <a:p>
            <a:pPr algn="l">
              <a:spcBef>
                <a:spcPct val="20000"/>
              </a:spcBef>
            </a:pPr>
            <a:r>
              <a:rPr lang="en-US" altLang="en-US" sz="2000">
                <a:latin typeface="Lucida Console" panose="020B0609040504020204" pitchFamily="49" charset="0"/>
              </a:rPr>
              <a:t>sw	$t5, 16($t0)</a:t>
            </a:r>
            <a:endParaRPr lang="en-AU" altLang="en-US" sz="2000">
              <a:latin typeface="Lucida Console" panose="020B0609040504020204" pitchFamily="49" charset="0"/>
            </a:endParaRPr>
          </a:p>
        </p:txBody>
      </p:sp>
      <p:sp>
        <p:nvSpPr>
          <p:cNvPr id="45062" name="AutoShape 5"/>
          <p:cNvSpPr>
            <a:spLocks/>
          </p:cNvSpPr>
          <p:nvPr/>
        </p:nvSpPr>
        <p:spPr bwMode="auto">
          <a:xfrm>
            <a:off x="777875" y="4078288"/>
            <a:ext cx="914400" cy="401637"/>
          </a:xfrm>
          <a:prstGeom prst="borderCallout1">
            <a:avLst>
              <a:gd name="adj1" fmla="val 28458"/>
              <a:gd name="adj2" fmla="val 108333"/>
              <a:gd name="adj3" fmla="val 25296"/>
              <a:gd name="adj4" fmla="val 14791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/>
              <a:t>stall</a:t>
            </a:r>
            <a:endParaRPr lang="en-AU" altLang="en-US" sz="1800"/>
          </a:p>
        </p:txBody>
      </p:sp>
      <p:sp>
        <p:nvSpPr>
          <p:cNvPr id="45063" name="AutoShape 6"/>
          <p:cNvSpPr>
            <a:spLocks/>
          </p:cNvSpPr>
          <p:nvPr/>
        </p:nvSpPr>
        <p:spPr bwMode="auto">
          <a:xfrm>
            <a:off x="777875" y="5157788"/>
            <a:ext cx="914400" cy="401637"/>
          </a:xfrm>
          <a:prstGeom prst="borderCallout1">
            <a:avLst>
              <a:gd name="adj1" fmla="val 28458"/>
              <a:gd name="adj2" fmla="val 108333"/>
              <a:gd name="adj3" fmla="val 25296"/>
              <a:gd name="adj4" fmla="val 14791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/>
              <a:t>stall</a:t>
            </a:r>
            <a:endParaRPr lang="en-AU" altLang="en-US" sz="1800"/>
          </a:p>
        </p:txBody>
      </p:sp>
      <p:sp>
        <p:nvSpPr>
          <p:cNvPr id="45064" name="Text Box 7"/>
          <p:cNvSpPr txBox="1">
            <a:spLocks noChangeArrowheads="1"/>
          </p:cNvSpPr>
          <p:nvPr/>
        </p:nvSpPr>
        <p:spPr bwMode="auto">
          <a:xfrm>
            <a:off x="5457825" y="3225800"/>
            <a:ext cx="2794000" cy="2587625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286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286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286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286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286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6286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6286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6286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6286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2000">
                <a:latin typeface="Lucida Console" panose="020B0609040504020204" pitchFamily="49" charset="0"/>
              </a:rPr>
              <a:t>lw	$t1, 0($t0)</a:t>
            </a:r>
          </a:p>
          <a:p>
            <a:pPr algn="l">
              <a:spcBef>
                <a:spcPct val="20000"/>
              </a:spcBef>
            </a:pPr>
            <a:r>
              <a:rPr lang="en-US" altLang="en-US" sz="2000">
                <a:latin typeface="Lucida Console" panose="020B0609040504020204" pitchFamily="49" charset="0"/>
              </a:rPr>
              <a:t>lw	</a:t>
            </a:r>
            <a:r>
              <a:rPr lang="en-US" altLang="en-US" sz="2000">
                <a:solidFill>
                  <a:srgbClr val="FF0000"/>
                </a:solidFill>
                <a:latin typeface="Lucida Console" panose="020B0609040504020204" pitchFamily="49" charset="0"/>
              </a:rPr>
              <a:t>$t2</a:t>
            </a:r>
            <a:r>
              <a:rPr lang="en-US" altLang="en-US" sz="2000">
                <a:latin typeface="Lucida Console" panose="020B0609040504020204" pitchFamily="49" charset="0"/>
              </a:rPr>
              <a:t>, 4($t0)</a:t>
            </a:r>
          </a:p>
          <a:p>
            <a:pPr algn="l">
              <a:spcBef>
                <a:spcPct val="20000"/>
              </a:spcBef>
            </a:pPr>
            <a:r>
              <a:rPr lang="en-US" altLang="en-US" sz="2000">
                <a:latin typeface="Lucida Console" panose="020B0609040504020204" pitchFamily="49" charset="0"/>
              </a:rPr>
              <a:t>lw	</a:t>
            </a:r>
            <a:r>
              <a:rPr lang="en-US" altLang="en-US" sz="2000">
                <a:solidFill>
                  <a:srgbClr val="FF0000"/>
                </a:solidFill>
                <a:latin typeface="Lucida Console" panose="020B0609040504020204" pitchFamily="49" charset="0"/>
              </a:rPr>
              <a:t>$t4</a:t>
            </a:r>
            <a:r>
              <a:rPr lang="en-US" altLang="en-US" sz="2000">
                <a:latin typeface="Lucida Console" panose="020B0609040504020204" pitchFamily="49" charset="0"/>
              </a:rPr>
              <a:t>, 8($t0)</a:t>
            </a:r>
          </a:p>
          <a:p>
            <a:pPr algn="l">
              <a:spcBef>
                <a:spcPct val="20000"/>
              </a:spcBef>
            </a:pPr>
            <a:r>
              <a:rPr lang="en-US" altLang="en-US" sz="2000">
                <a:latin typeface="Lucida Console" panose="020B0609040504020204" pitchFamily="49" charset="0"/>
              </a:rPr>
              <a:t>add	$t3, $t1, </a:t>
            </a:r>
            <a:r>
              <a:rPr lang="en-US" altLang="en-US" sz="2000">
                <a:solidFill>
                  <a:srgbClr val="FF0000"/>
                </a:solidFill>
                <a:latin typeface="Lucida Console" panose="020B0609040504020204" pitchFamily="49" charset="0"/>
              </a:rPr>
              <a:t>$t2</a:t>
            </a:r>
          </a:p>
          <a:p>
            <a:pPr algn="l">
              <a:spcBef>
                <a:spcPct val="20000"/>
              </a:spcBef>
            </a:pPr>
            <a:r>
              <a:rPr lang="en-US" altLang="en-US" sz="2000">
                <a:latin typeface="Lucida Console" panose="020B0609040504020204" pitchFamily="49" charset="0"/>
              </a:rPr>
              <a:t>sw	$t3, 12($t0)</a:t>
            </a:r>
          </a:p>
          <a:p>
            <a:pPr algn="l">
              <a:spcBef>
                <a:spcPct val="20000"/>
              </a:spcBef>
            </a:pPr>
            <a:r>
              <a:rPr lang="en-US" altLang="en-US" sz="2000">
                <a:latin typeface="Lucida Console" panose="020B0609040504020204" pitchFamily="49" charset="0"/>
              </a:rPr>
              <a:t>add	$t5, $t1, </a:t>
            </a:r>
            <a:r>
              <a:rPr lang="en-US" altLang="en-US" sz="2000">
                <a:solidFill>
                  <a:srgbClr val="FF0000"/>
                </a:solidFill>
                <a:latin typeface="Lucida Console" panose="020B0609040504020204" pitchFamily="49" charset="0"/>
              </a:rPr>
              <a:t>$t4</a:t>
            </a:r>
          </a:p>
          <a:p>
            <a:pPr algn="l">
              <a:spcBef>
                <a:spcPct val="20000"/>
              </a:spcBef>
            </a:pPr>
            <a:r>
              <a:rPr lang="en-US" altLang="en-US" sz="2000">
                <a:latin typeface="Lucida Console" panose="020B0609040504020204" pitchFamily="49" charset="0"/>
              </a:rPr>
              <a:t>sw	$t5, 16($t0)</a:t>
            </a:r>
            <a:endParaRPr lang="en-AU" altLang="en-US" sz="2000">
              <a:latin typeface="Lucida Console" panose="020B0609040504020204" pitchFamily="49" charset="0"/>
            </a:endParaRPr>
          </a:p>
        </p:txBody>
      </p:sp>
      <p:sp>
        <p:nvSpPr>
          <p:cNvPr id="45065" name="Line 8"/>
          <p:cNvSpPr>
            <a:spLocks noChangeShapeType="1"/>
          </p:cNvSpPr>
          <p:nvPr/>
        </p:nvSpPr>
        <p:spPr bwMode="auto">
          <a:xfrm flipV="1">
            <a:off x="4572000" y="4221163"/>
            <a:ext cx="936625" cy="6477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6" name="Oval 9"/>
          <p:cNvSpPr>
            <a:spLocks noChangeArrowheads="1"/>
          </p:cNvSpPr>
          <p:nvPr/>
        </p:nvSpPr>
        <p:spPr bwMode="auto">
          <a:xfrm>
            <a:off x="2771775" y="3573463"/>
            <a:ext cx="647700" cy="431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5067" name="Oval 10"/>
          <p:cNvSpPr>
            <a:spLocks noChangeArrowheads="1"/>
          </p:cNvSpPr>
          <p:nvPr/>
        </p:nvSpPr>
        <p:spPr bwMode="auto">
          <a:xfrm>
            <a:off x="4284663" y="3933825"/>
            <a:ext cx="647700" cy="431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5068" name="Oval 11"/>
          <p:cNvSpPr>
            <a:spLocks noChangeArrowheads="1"/>
          </p:cNvSpPr>
          <p:nvPr/>
        </p:nvSpPr>
        <p:spPr bwMode="auto">
          <a:xfrm>
            <a:off x="2771775" y="4652963"/>
            <a:ext cx="647700" cy="431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5069" name="Oval 12"/>
          <p:cNvSpPr>
            <a:spLocks noChangeArrowheads="1"/>
          </p:cNvSpPr>
          <p:nvPr/>
        </p:nvSpPr>
        <p:spPr bwMode="auto">
          <a:xfrm>
            <a:off x="4284663" y="5013325"/>
            <a:ext cx="647700" cy="431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5070" name="Oval 13"/>
          <p:cNvSpPr>
            <a:spLocks noChangeArrowheads="1"/>
          </p:cNvSpPr>
          <p:nvPr/>
        </p:nvSpPr>
        <p:spPr bwMode="auto">
          <a:xfrm>
            <a:off x="6084888" y="3573463"/>
            <a:ext cx="647700" cy="431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5071" name="Oval 14"/>
          <p:cNvSpPr>
            <a:spLocks noChangeArrowheads="1"/>
          </p:cNvSpPr>
          <p:nvPr/>
        </p:nvSpPr>
        <p:spPr bwMode="auto">
          <a:xfrm>
            <a:off x="7596188" y="4292600"/>
            <a:ext cx="647700" cy="431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5072" name="Oval 15"/>
          <p:cNvSpPr>
            <a:spLocks noChangeArrowheads="1"/>
          </p:cNvSpPr>
          <p:nvPr/>
        </p:nvSpPr>
        <p:spPr bwMode="auto">
          <a:xfrm>
            <a:off x="7596188" y="5013325"/>
            <a:ext cx="647700" cy="431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5073" name="Oval 16"/>
          <p:cNvSpPr>
            <a:spLocks noChangeArrowheads="1"/>
          </p:cNvSpPr>
          <p:nvPr/>
        </p:nvSpPr>
        <p:spPr bwMode="auto">
          <a:xfrm>
            <a:off x="6084888" y="3933825"/>
            <a:ext cx="647700" cy="431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5074" name="Line 17"/>
          <p:cNvSpPr>
            <a:spLocks noChangeShapeType="1"/>
          </p:cNvSpPr>
          <p:nvPr/>
        </p:nvSpPr>
        <p:spPr bwMode="auto">
          <a:xfrm>
            <a:off x="3409950" y="3819525"/>
            <a:ext cx="879475" cy="2921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5" name="Line 18"/>
          <p:cNvSpPr>
            <a:spLocks noChangeShapeType="1"/>
          </p:cNvSpPr>
          <p:nvPr/>
        </p:nvSpPr>
        <p:spPr bwMode="auto">
          <a:xfrm>
            <a:off x="3400425" y="4918075"/>
            <a:ext cx="903288" cy="215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6" name="Line 19"/>
          <p:cNvSpPr>
            <a:spLocks noChangeShapeType="1"/>
          </p:cNvSpPr>
          <p:nvPr/>
        </p:nvSpPr>
        <p:spPr bwMode="auto">
          <a:xfrm>
            <a:off x="6726238" y="3829050"/>
            <a:ext cx="895350" cy="6080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7" name="Line 20"/>
          <p:cNvSpPr>
            <a:spLocks noChangeShapeType="1"/>
          </p:cNvSpPr>
          <p:nvPr/>
        </p:nvSpPr>
        <p:spPr bwMode="auto">
          <a:xfrm>
            <a:off x="6654800" y="4287838"/>
            <a:ext cx="966788" cy="8461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8" name="Text Box 21"/>
          <p:cNvSpPr txBox="1">
            <a:spLocks noChangeArrowheads="1"/>
          </p:cNvSpPr>
          <p:nvPr/>
        </p:nvSpPr>
        <p:spPr bwMode="auto">
          <a:xfrm>
            <a:off x="6300788" y="5876925"/>
            <a:ext cx="1146175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800"/>
              <a:t>11 cycles</a:t>
            </a:r>
            <a:endParaRPr lang="en-AU" altLang="en-US" sz="1800"/>
          </a:p>
        </p:txBody>
      </p:sp>
      <p:sp>
        <p:nvSpPr>
          <p:cNvPr id="45079" name="Text Box 22"/>
          <p:cNvSpPr txBox="1">
            <a:spLocks noChangeArrowheads="1"/>
          </p:cNvSpPr>
          <p:nvPr/>
        </p:nvSpPr>
        <p:spPr bwMode="auto">
          <a:xfrm>
            <a:off x="2987675" y="5876925"/>
            <a:ext cx="1146175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800"/>
              <a:t>13 cycles</a:t>
            </a:r>
            <a:endParaRPr lang="en-AU" altLang="en-US" sz="1800"/>
          </a:p>
        </p:txBody>
      </p:sp>
    </p:spTree>
    <p:extLst>
      <p:ext uri="{BB962C8B-B14F-4D97-AF65-F5344CB8AC3E}">
        <p14:creationId xmlns:p14="http://schemas.microsoft.com/office/powerpoint/2010/main" val="184282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ABBCE351-BC67-4252-9BC8-7FD422AD7943}" type="slidenum">
              <a:rPr lang="en-AU" altLang="en-US" sz="1400"/>
              <a:pPr/>
              <a:t>76</a:t>
            </a:fld>
            <a:endParaRPr lang="en-AU" altLang="en-US" sz="140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Control Hazards</a:t>
            </a:r>
            <a:endParaRPr lang="en-AU" altLang="en-US" smtClean="0"/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Branch determines flow of control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Fetching next instruction depends on branch outcome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Pipeline can’t always fetch correct instruction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/>
              <a:t>Still working on ID stage of branch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In MIPS pipeline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Need to compare registers and compute target early in the pipeline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Add hardware to do it in ID stage</a:t>
            </a:r>
            <a:endParaRPr lang="en-A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620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308B36E2-5497-480F-8F89-27FC5E2459AC}" type="slidenum">
              <a:rPr lang="en-AU" altLang="en-US" sz="1400"/>
              <a:pPr/>
              <a:t>77</a:t>
            </a:fld>
            <a:endParaRPr lang="en-AU" altLang="en-US" sz="1400"/>
          </a:p>
        </p:txBody>
      </p:sp>
      <p:pic>
        <p:nvPicPr>
          <p:cNvPr id="47107" name="Picture 6" descr="f04-31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852738"/>
            <a:ext cx="6042025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Stall on Branch</a:t>
            </a:r>
            <a:endParaRPr lang="en-AU" altLang="en-US" smtClean="0"/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46226"/>
            <a:ext cx="8270875" cy="130651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Wait until branch outcome determined before fetching next instruction</a:t>
            </a:r>
            <a:endParaRPr lang="en-A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641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457CBE3E-8598-4607-A108-30151B675D7D}" type="slidenum">
              <a:rPr lang="en-AU" altLang="en-US" sz="1400"/>
              <a:pPr/>
              <a:t>78</a:t>
            </a:fld>
            <a:endParaRPr lang="en-AU" altLang="en-US" sz="140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Branch Prediction</a:t>
            </a:r>
            <a:endParaRPr lang="en-AU" altLang="en-US" smtClean="0"/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Longer pipelines can’t readily determine branch outcome early</a:t>
            </a:r>
          </a:p>
          <a:p>
            <a:pPr lvl="1" eaLnBrk="1" hangingPunct="1"/>
            <a:r>
              <a:rPr lang="en-US" altLang="en-US" smtClean="0"/>
              <a:t>Stall penalty becomes unacceptable</a:t>
            </a:r>
          </a:p>
          <a:p>
            <a:pPr eaLnBrk="1" hangingPunct="1"/>
            <a:r>
              <a:rPr lang="en-US" altLang="en-US" smtClean="0"/>
              <a:t>Predict outcome of branch</a:t>
            </a:r>
          </a:p>
          <a:p>
            <a:pPr lvl="1" eaLnBrk="1" hangingPunct="1"/>
            <a:r>
              <a:rPr lang="en-US" altLang="en-US" smtClean="0"/>
              <a:t>Only stall if prediction is wrong</a:t>
            </a:r>
          </a:p>
          <a:p>
            <a:pPr eaLnBrk="1" hangingPunct="1"/>
            <a:r>
              <a:rPr lang="en-US" altLang="en-US" smtClean="0"/>
              <a:t>In MIPS pipeline</a:t>
            </a:r>
          </a:p>
          <a:p>
            <a:pPr lvl="1" eaLnBrk="1" hangingPunct="1"/>
            <a:r>
              <a:rPr lang="en-US" altLang="en-US" smtClean="0"/>
              <a:t>Can predict branches not taken</a:t>
            </a:r>
          </a:p>
          <a:p>
            <a:pPr lvl="1" eaLnBrk="1" hangingPunct="1"/>
            <a:r>
              <a:rPr lang="en-US" altLang="en-US" smtClean="0"/>
              <a:t>Fetch instruction after branch, with no delay</a:t>
            </a:r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333510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C202C8E3-F687-4F43-A944-5C688C7C51D4}" type="slidenum">
              <a:rPr lang="en-AU" altLang="en-US" sz="1400"/>
              <a:pPr/>
              <a:t>79</a:t>
            </a:fld>
            <a:endParaRPr lang="en-AU" altLang="en-US" sz="1400"/>
          </a:p>
        </p:txBody>
      </p:sp>
      <p:pic>
        <p:nvPicPr>
          <p:cNvPr id="49155" name="Picture 7" descr="f04-32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4" y="1447800"/>
            <a:ext cx="5541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MIPS with Predict Not Taken</a:t>
            </a:r>
            <a:endParaRPr lang="en-AU" altLang="en-US" smtClean="0"/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755650" y="2133600"/>
            <a:ext cx="1295400" cy="650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800"/>
              <a:t>Prediction correct</a:t>
            </a:r>
            <a:endParaRPr lang="en-AU" altLang="en-US" sz="1800"/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755650" y="4797425"/>
            <a:ext cx="1295400" cy="650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800"/>
              <a:t>Prediction incorrect</a:t>
            </a:r>
            <a:endParaRPr lang="en-AU" altLang="en-US" sz="1800"/>
          </a:p>
        </p:txBody>
      </p:sp>
    </p:spTree>
    <p:extLst>
      <p:ext uri="{BB962C8B-B14F-4D97-AF65-F5344CB8AC3E}">
        <p14:creationId xmlns:p14="http://schemas.microsoft.com/office/powerpoint/2010/main" val="407801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87B7F7C1-6934-4BDD-842A-330E63A4C455}" type="slidenum">
              <a:rPr lang="en-AU" altLang="en-US" sz="1400"/>
              <a:pPr/>
              <a:t>8</a:t>
            </a:fld>
            <a:endParaRPr lang="en-AU" altLang="en-US" sz="140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Combinational Elements</a:t>
            </a:r>
            <a:endParaRPr lang="en-AU" altLang="en-US" smtClean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12875"/>
            <a:ext cx="3101975" cy="1295400"/>
          </a:xfrm>
        </p:spPr>
        <p:txBody>
          <a:bodyPr/>
          <a:lstStyle/>
          <a:p>
            <a:pPr eaLnBrk="1" hangingPunct="1"/>
            <a:r>
              <a:rPr lang="en-US" altLang="en-US" smtClean="0"/>
              <a:t>AND-gate</a:t>
            </a:r>
          </a:p>
          <a:p>
            <a:pPr lvl="1" eaLnBrk="1" hangingPunct="1"/>
            <a:r>
              <a:rPr lang="en-US" altLang="en-US" smtClean="0"/>
              <a:t>Y = A &amp; B</a:t>
            </a:r>
          </a:p>
        </p:txBody>
      </p:sp>
      <p:grpSp>
        <p:nvGrpSpPr>
          <p:cNvPr id="10245" name="Group 4"/>
          <p:cNvGrpSpPr>
            <a:grpSpLocks/>
          </p:cNvGrpSpPr>
          <p:nvPr/>
        </p:nvGrpSpPr>
        <p:grpSpPr bwMode="auto">
          <a:xfrm>
            <a:off x="1258888" y="2641600"/>
            <a:ext cx="1560512" cy="655638"/>
            <a:chOff x="249" y="2299"/>
            <a:chExt cx="983" cy="413"/>
          </a:xfrm>
        </p:grpSpPr>
        <p:grpSp>
          <p:nvGrpSpPr>
            <p:cNvPr id="10297" name="Group 5"/>
            <p:cNvGrpSpPr>
              <a:grpSpLocks/>
            </p:cNvGrpSpPr>
            <p:nvPr/>
          </p:nvGrpSpPr>
          <p:grpSpPr bwMode="auto">
            <a:xfrm>
              <a:off x="476" y="2387"/>
              <a:ext cx="544" cy="273"/>
              <a:chOff x="431" y="1888"/>
              <a:chExt cx="544" cy="273"/>
            </a:xfrm>
          </p:grpSpPr>
          <p:sp>
            <p:nvSpPr>
              <p:cNvPr id="10301" name="Arc 6"/>
              <p:cNvSpPr>
                <a:spLocks/>
              </p:cNvSpPr>
              <p:nvPr/>
            </p:nvSpPr>
            <p:spPr bwMode="auto">
              <a:xfrm>
                <a:off x="701" y="1889"/>
                <a:ext cx="139" cy="272"/>
              </a:xfrm>
              <a:custGeom>
                <a:avLst/>
                <a:gdLst>
                  <a:gd name="T0" fmla="*/ 0 w 22080"/>
                  <a:gd name="T1" fmla="*/ 0 h 43200"/>
                  <a:gd name="T2" fmla="*/ 0 w 22080"/>
                  <a:gd name="T3" fmla="*/ 0 h 43200"/>
                  <a:gd name="T4" fmla="*/ 0 w 2208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2080"/>
                  <a:gd name="T10" fmla="*/ 0 h 43200"/>
                  <a:gd name="T11" fmla="*/ 22080 w 2208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080" h="43200" fill="none" extrusionOk="0">
                    <a:moveTo>
                      <a:pt x="479" y="0"/>
                    </a:moveTo>
                    <a:cubicBezTo>
                      <a:pt x="12409" y="0"/>
                      <a:pt x="22080" y="9670"/>
                      <a:pt x="22080" y="21600"/>
                    </a:cubicBezTo>
                    <a:cubicBezTo>
                      <a:pt x="22080" y="33529"/>
                      <a:pt x="12409" y="43200"/>
                      <a:pt x="480" y="43200"/>
                    </a:cubicBezTo>
                    <a:cubicBezTo>
                      <a:pt x="319" y="43200"/>
                      <a:pt x="159" y="43198"/>
                      <a:pt x="0" y="43194"/>
                    </a:cubicBezTo>
                  </a:path>
                  <a:path w="22080" h="43200" stroke="0" extrusionOk="0">
                    <a:moveTo>
                      <a:pt x="479" y="0"/>
                    </a:moveTo>
                    <a:cubicBezTo>
                      <a:pt x="12409" y="0"/>
                      <a:pt x="22080" y="9670"/>
                      <a:pt x="22080" y="21600"/>
                    </a:cubicBezTo>
                    <a:cubicBezTo>
                      <a:pt x="22080" y="33529"/>
                      <a:pt x="12409" y="43200"/>
                      <a:pt x="480" y="43200"/>
                    </a:cubicBezTo>
                    <a:cubicBezTo>
                      <a:pt x="319" y="43200"/>
                      <a:pt x="159" y="43198"/>
                      <a:pt x="0" y="43194"/>
                    </a:cubicBezTo>
                    <a:lnTo>
                      <a:pt x="480" y="21600"/>
                    </a:lnTo>
                    <a:lnTo>
                      <a:pt x="479" y="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2" name="Line 7"/>
              <p:cNvSpPr>
                <a:spLocks noChangeShapeType="1"/>
              </p:cNvSpPr>
              <p:nvPr/>
            </p:nvSpPr>
            <p:spPr bwMode="auto">
              <a:xfrm>
                <a:off x="567" y="1888"/>
                <a:ext cx="1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3" name="Line 8"/>
              <p:cNvSpPr>
                <a:spLocks noChangeShapeType="1"/>
              </p:cNvSpPr>
              <p:nvPr/>
            </p:nvSpPr>
            <p:spPr bwMode="auto">
              <a:xfrm>
                <a:off x="567" y="1888"/>
                <a:ext cx="0" cy="2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4" name="Line 9"/>
              <p:cNvSpPr>
                <a:spLocks noChangeShapeType="1"/>
              </p:cNvSpPr>
              <p:nvPr/>
            </p:nvSpPr>
            <p:spPr bwMode="auto">
              <a:xfrm>
                <a:off x="567" y="2160"/>
                <a:ext cx="1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5" name="Line 10"/>
              <p:cNvSpPr>
                <a:spLocks noChangeShapeType="1"/>
              </p:cNvSpPr>
              <p:nvPr/>
            </p:nvSpPr>
            <p:spPr bwMode="auto">
              <a:xfrm>
                <a:off x="431" y="1933"/>
                <a:ext cx="1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6" name="Line 11"/>
              <p:cNvSpPr>
                <a:spLocks noChangeShapeType="1"/>
              </p:cNvSpPr>
              <p:nvPr/>
            </p:nvSpPr>
            <p:spPr bwMode="auto">
              <a:xfrm>
                <a:off x="431" y="2115"/>
                <a:ext cx="1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7" name="Line 12"/>
              <p:cNvSpPr>
                <a:spLocks noChangeShapeType="1"/>
              </p:cNvSpPr>
              <p:nvPr/>
            </p:nvSpPr>
            <p:spPr bwMode="auto">
              <a:xfrm>
                <a:off x="839" y="2024"/>
                <a:ext cx="1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98" name="Text Box 13"/>
            <p:cNvSpPr txBox="1">
              <a:spLocks noChangeArrowheads="1"/>
            </p:cNvSpPr>
            <p:nvPr/>
          </p:nvSpPr>
          <p:spPr bwMode="auto">
            <a:xfrm>
              <a:off x="249" y="2299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/>
                <a:t>A</a:t>
              </a:r>
              <a:endParaRPr lang="en-AU" altLang="en-US" sz="1800"/>
            </a:p>
          </p:txBody>
        </p:sp>
        <p:sp>
          <p:nvSpPr>
            <p:cNvPr id="10299" name="Text Box 14"/>
            <p:cNvSpPr txBox="1">
              <a:spLocks noChangeArrowheads="1"/>
            </p:cNvSpPr>
            <p:nvPr/>
          </p:nvSpPr>
          <p:spPr bwMode="auto">
            <a:xfrm>
              <a:off x="249" y="2481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/>
                <a:t>B</a:t>
              </a:r>
              <a:endParaRPr lang="en-AU" altLang="en-US" sz="1800"/>
            </a:p>
          </p:txBody>
        </p:sp>
        <p:sp>
          <p:nvSpPr>
            <p:cNvPr id="10300" name="Text Box 15"/>
            <p:cNvSpPr txBox="1">
              <a:spLocks noChangeArrowheads="1"/>
            </p:cNvSpPr>
            <p:nvPr/>
          </p:nvSpPr>
          <p:spPr bwMode="auto">
            <a:xfrm>
              <a:off x="1020" y="2390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/>
                <a:t>Y</a:t>
              </a:r>
              <a:endParaRPr lang="en-AU" altLang="en-US" sz="1800"/>
            </a:p>
          </p:txBody>
        </p:sp>
      </p:grpSp>
      <p:grpSp>
        <p:nvGrpSpPr>
          <p:cNvPr id="10246" name="Group 16"/>
          <p:cNvGrpSpPr>
            <a:grpSpLocks/>
          </p:cNvGrpSpPr>
          <p:nvPr/>
        </p:nvGrpSpPr>
        <p:grpSpPr bwMode="auto">
          <a:xfrm>
            <a:off x="1547813" y="4868863"/>
            <a:ext cx="1416050" cy="1308100"/>
            <a:chOff x="113" y="2840"/>
            <a:chExt cx="892" cy="824"/>
          </a:xfrm>
        </p:grpSpPr>
        <p:sp>
          <p:nvSpPr>
            <p:cNvPr id="10282" name="Line 17"/>
            <p:cNvSpPr>
              <a:spLocks noChangeShapeType="1"/>
            </p:cNvSpPr>
            <p:nvPr/>
          </p:nvSpPr>
          <p:spPr bwMode="auto">
            <a:xfrm>
              <a:off x="340" y="2976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3" name="Line 18"/>
            <p:cNvSpPr>
              <a:spLocks noChangeShapeType="1"/>
            </p:cNvSpPr>
            <p:nvPr/>
          </p:nvSpPr>
          <p:spPr bwMode="auto">
            <a:xfrm>
              <a:off x="340" y="3158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4" name="Line 19"/>
            <p:cNvSpPr>
              <a:spLocks noChangeShapeType="1"/>
            </p:cNvSpPr>
            <p:nvPr/>
          </p:nvSpPr>
          <p:spPr bwMode="auto">
            <a:xfrm>
              <a:off x="657" y="3067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5" name="Text Box 20"/>
            <p:cNvSpPr txBox="1">
              <a:spLocks noChangeArrowheads="1"/>
            </p:cNvSpPr>
            <p:nvPr/>
          </p:nvSpPr>
          <p:spPr bwMode="auto">
            <a:xfrm>
              <a:off x="113" y="2843"/>
              <a:ext cx="2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/>
                <a:t>I0</a:t>
              </a:r>
              <a:endParaRPr lang="en-AU" altLang="en-US" sz="1800"/>
            </a:p>
          </p:txBody>
        </p:sp>
        <p:sp>
          <p:nvSpPr>
            <p:cNvPr id="10286" name="Text Box 21"/>
            <p:cNvSpPr txBox="1">
              <a:spLocks noChangeArrowheads="1"/>
            </p:cNvSpPr>
            <p:nvPr/>
          </p:nvSpPr>
          <p:spPr bwMode="auto">
            <a:xfrm>
              <a:off x="113" y="3025"/>
              <a:ext cx="2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/>
                <a:t>I1</a:t>
              </a:r>
              <a:endParaRPr lang="en-AU" altLang="en-US" sz="1800"/>
            </a:p>
          </p:txBody>
        </p:sp>
        <p:sp>
          <p:nvSpPr>
            <p:cNvPr id="10287" name="Text Box 22"/>
            <p:cNvSpPr txBox="1">
              <a:spLocks noChangeArrowheads="1"/>
            </p:cNvSpPr>
            <p:nvPr/>
          </p:nvSpPr>
          <p:spPr bwMode="auto">
            <a:xfrm>
              <a:off x="793" y="2934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/>
                <a:t>Y</a:t>
              </a:r>
              <a:endParaRPr lang="en-AU" altLang="en-US" sz="1800"/>
            </a:p>
          </p:txBody>
        </p:sp>
        <p:sp>
          <p:nvSpPr>
            <p:cNvPr id="10288" name="Line 23"/>
            <p:cNvSpPr>
              <a:spLocks noChangeShapeType="1"/>
            </p:cNvSpPr>
            <p:nvPr/>
          </p:nvSpPr>
          <p:spPr bwMode="auto">
            <a:xfrm>
              <a:off x="476" y="2931"/>
              <a:ext cx="0" cy="2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9" name="Arc 24"/>
            <p:cNvSpPr>
              <a:spLocks/>
            </p:cNvSpPr>
            <p:nvPr/>
          </p:nvSpPr>
          <p:spPr bwMode="auto">
            <a:xfrm>
              <a:off x="567" y="2840"/>
              <a:ext cx="90" cy="9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0" name="Arc 25"/>
            <p:cNvSpPr>
              <a:spLocks/>
            </p:cNvSpPr>
            <p:nvPr/>
          </p:nvSpPr>
          <p:spPr bwMode="auto">
            <a:xfrm flipH="1">
              <a:off x="476" y="2840"/>
              <a:ext cx="90" cy="9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1" name="Arc 26"/>
            <p:cNvSpPr>
              <a:spLocks/>
            </p:cNvSpPr>
            <p:nvPr/>
          </p:nvSpPr>
          <p:spPr bwMode="auto">
            <a:xfrm flipV="1">
              <a:off x="567" y="3203"/>
              <a:ext cx="90" cy="9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2" name="Arc 27"/>
            <p:cNvSpPr>
              <a:spLocks/>
            </p:cNvSpPr>
            <p:nvPr/>
          </p:nvSpPr>
          <p:spPr bwMode="auto">
            <a:xfrm flipH="1" flipV="1">
              <a:off x="476" y="3203"/>
              <a:ext cx="90" cy="9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3" name="Line 28"/>
            <p:cNvSpPr>
              <a:spLocks noChangeShapeType="1"/>
            </p:cNvSpPr>
            <p:nvPr/>
          </p:nvSpPr>
          <p:spPr bwMode="auto">
            <a:xfrm>
              <a:off x="657" y="2931"/>
              <a:ext cx="0" cy="2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4" name="Text Box 29"/>
            <p:cNvSpPr txBox="1">
              <a:spLocks noChangeArrowheads="1"/>
            </p:cNvSpPr>
            <p:nvPr/>
          </p:nvSpPr>
          <p:spPr bwMode="auto">
            <a:xfrm>
              <a:off x="476" y="2840"/>
              <a:ext cx="181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3600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/>
                <a:t>M</a:t>
              </a:r>
              <a:br>
                <a:rPr lang="en-US" altLang="en-US" sz="1400"/>
              </a:br>
              <a:r>
                <a:rPr lang="en-US" altLang="en-US" sz="1400"/>
                <a:t>u</a:t>
              </a:r>
              <a:br>
                <a:rPr lang="en-US" altLang="en-US" sz="1400"/>
              </a:br>
              <a:r>
                <a:rPr lang="en-US" altLang="en-US" sz="1400"/>
                <a:t>x</a:t>
              </a:r>
              <a:endParaRPr lang="en-AU" altLang="en-US" sz="1400"/>
            </a:p>
          </p:txBody>
        </p:sp>
        <p:sp>
          <p:nvSpPr>
            <p:cNvPr id="10295" name="Line 30"/>
            <p:cNvSpPr>
              <a:spLocks noChangeShapeType="1"/>
            </p:cNvSpPr>
            <p:nvPr/>
          </p:nvSpPr>
          <p:spPr bwMode="auto">
            <a:xfrm flipV="1">
              <a:off x="567" y="3294"/>
              <a:ext cx="0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6" name="Text Box 31"/>
            <p:cNvSpPr txBox="1">
              <a:spLocks noChangeArrowheads="1"/>
            </p:cNvSpPr>
            <p:nvPr/>
          </p:nvSpPr>
          <p:spPr bwMode="auto">
            <a:xfrm>
              <a:off x="461" y="3433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/>
                <a:t>S</a:t>
              </a:r>
              <a:endParaRPr lang="en-AU" altLang="en-US" sz="1800"/>
            </a:p>
          </p:txBody>
        </p:sp>
      </p:grpSp>
      <p:sp>
        <p:nvSpPr>
          <p:cNvPr id="10247" name="Rectangle 32"/>
          <p:cNvSpPr>
            <a:spLocks noChangeArrowheads="1"/>
          </p:cNvSpPr>
          <p:nvPr/>
        </p:nvSpPr>
        <p:spPr bwMode="auto">
          <a:xfrm>
            <a:off x="684213" y="3644900"/>
            <a:ext cx="32400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3200"/>
              <a:t>Multiplexer</a:t>
            </a:r>
          </a:p>
          <a:p>
            <a:pPr lvl="1" algn="l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en-US" sz="2800"/>
              <a:t>Y = S ? I1 : I0</a:t>
            </a:r>
            <a:endParaRPr lang="en-AU" altLang="en-US" sz="2800"/>
          </a:p>
        </p:txBody>
      </p:sp>
      <p:grpSp>
        <p:nvGrpSpPr>
          <p:cNvPr id="10248" name="Group 33"/>
          <p:cNvGrpSpPr>
            <a:grpSpLocks/>
          </p:cNvGrpSpPr>
          <p:nvPr/>
        </p:nvGrpSpPr>
        <p:grpSpPr bwMode="auto">
          <a:xfrm>
            <a:off x="7092950" y="1484313"/>
            <a:ext cx="1604963" cy="1012825"/>
            <a:chOff x="1111" y="2659"/>
            <a:chExt cx="1011" cy="638"/>
          </a:xfrm>
        </p:grpSpPr>
        <p:sp>
          <p:nvSpPr>
            <p:cNvPr id="10268" name="Line 34"/>
            <p:cNvSpPr>
              <a:spLocks noChangeShapeType="1"/>
            </p:cNvSpPr>
            <p:nvPr/>
          </p:nvSpPr>
          <p:spPr bwMode="auto">
            <a:xfrm>
              <a:off x="1338" y="2795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9" name="Line 35"/>
            <p:cNvSpPr>
              <a:spLocks noChangeShapeType="1"/>
            </p:cNvSpPr>
            <p:nvPr/>
          </p:nvSpPr>
          <p:spPr bwMode="auto">
            <a:xfrm>
              <a:off x="1338" y="3158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0" name="Line 36"/>
            <p:cNvSpPr>
              <a:spLocks noChangeShapeType="1"/>
            </p:cNvSpPr>
            <p:nvPr/>
          </p:nvSpPr>
          <p:spPr bwMode="auto">
            <a:xfrm>
              <a:off x="1791" y="2976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1" name="Text Box 37"/>
            <p:cNvSpPr txBox="1">
              <a:spLocks noChangeArrowheads="1"/>
            </p:cNvSpPr>
            <p:nvPr/>
          </p:nvSpPr>
          <p:spPr bwMode="auto">
            <a:xfrm>
              <a:off x="1111" y="2662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/>
                <a:t>A</a:t>
              </a:r>
              <a:endParaRPr lang="en-AU" altLang="en-US" sz="1800"/>
            </a:p>
          </p:txBody>
        </p:sp>
        <p:sp>
          <p:nvSpPr>
            <p:cNvPr id="10272" name="Text Box 38"/>
            <p:cNvSpPr txBox="1">
              <a:spLocks noChangeArrowheads="1"/>
            </p:cNvSpPr>
            <p:nvPr/>
          </p:nvSpPr>
          <p:spPr bwMode="auto">
            <a:xfrm>
              <a:off x="1111" y="3066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/>
                <a:t>B</a:t>
              </a:r>
              <a:endParaRPr lang="en-AU" altLang="en-US" sz="1800"/>
            </a:p>
          </p:txBody>
        </p:sp>
        <p:sp>
          <p:nvSpPr>
            <p:cNvPr id="10273" name="Text Box 39"/>
            <p:cNvSpPr txBox="1">
              <a:spLocks noChangeArrowheads="1"/>
            </p:cNvSpPr>
            <p:nvPr/>
          </p:nvSpPr>
          <p:spPr bwMode="auto">
            <a:xfrm>
              <a:off x="1910" y="2843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/>
                <a:t>Y</a:t>
              </a:r>
              <a:endParaRPr lang="en-AU" altLang="en-US" sz="1800"/>
            </a:p>
          </p:txBody>
        </p:sp>
        <p:sp>
          <p:nvSpPr>
            <p:cNvPr id="10274" name="Line 40"/>
            <p:cNvSpPr>
              <a:spLocks noChangeShapeType="1"/>
            </p:cNvSpPr>
            <p:nvPr/>
          </p:nvSpPr>
          <p:spPr bwMode="auto">
            <a:xfrm>
              <a:off x="1474" y="2659"/>
              <a:ext cx="0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5" name="Line 41"/>
            <p:cNvSpPr>
              <a:spLocks noChangeShapeType="1"/>
            </p:cNvSpPr>
            <p:nvPr/>
          </p:nvSpPr>
          <p:spPr bwMode="auto">
            <a:xfrm>
              <a:off x="1474" y="3067"/>
              <a:ext cx="0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6" name="Line 42"/>
            <p:cNvSpPr>
              <a:spLocks noChangeShapeType="1"/>
            </p:cNvSpPr>
            <p:nvPr/>
          </p:nvSpPr>
          <p:spPr bwMode="auto">
            <a:xfrm>
              <a:off x="1474" y="2886"/>
              <a:ext cx="91" cy="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7" name="Line 43"/>
            <p:cNvSpPr>
              <a:spLocks noChangeShapeType="1"/>
            </p:cNvSpPr>
            <p:nvPr/>
          </p:nvSpPr>
          <p:spPr bwMode="auto">
            <a:xfrm flipH="1">
              <a:off x="1474" y="2976"/>
              <a:ext cx="91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8" name="Line 44"/>
            <p:cNvSpPr>
              <a:spLocks noChangeShapeType="1"/>
            </p:cNvSpPr>
            <p:nvPr/>
          </p:nvSpPr>
          <p:spPr bwMode="auto">
            <a:xfrm>
              <a:off x="1474" y="2659"/>
              <a:ext cx="317" cy="1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9" name="Line 45"/>
            <p:cNvSpPr>
              <a:spLocks noChangeShapeType="1"/>
            </p:cNvSpPr>
            <p:nvPr/>
          </p:nvSpPr>
          <p:spPr bwMode="auto">
            <a:xfrm flipV="1">
              <a:off x="1474" y="3113"/>
              <a:ext cx="317" cy="1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0" name="Line 46"/>
            <p:cNvSpPr>
              <a:spLocks noChangeShapeType="1"/>
            </p:cNvSpPr>
            <p:nvPr/>
          </p:nvSpPr>
          <p:spPr bwMode="auto">
            <a:xfrm>
              <a:off x="1791" y="2840"/>
              <a:ext cx="0" cy="2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1" name="Text Box 47"/>
            <p:cNvSpPr txBox="1">
              <a:spLocks noChangeArrowheads="1"/>
            </p:cNvSpPr>
            <p:nvPr/>
          </p:nvSpPr>
          <p:spPr bwMode="auto">
            <a:xfrm>
              <a:off x="1620" y="2889"/>
              <a:ext cx="8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/>
                <a:t>+</a:t>
              </a:r>
              <a:endParaRPr lang="en-AU" altLang="en-US" sz="1800"/>
            </a:p>
          </p:txBody>
        </p:sp>
      </p:grpSp>
      <p:grpSp>
        <p:nvGrpSpPr>
          <p:cNvPr id="10249" name="Group 48"/>
          <p:cNvGrpSpPr>
            <a:grpSpLocks/>
          </p:cNvGrpSpPr>
          <p:nvPr/>
        </p:nvGrpSpPr>
        <p:grpSpPr bwMode="auto">
          <a:xfrm>
            <a:off x="5580063" y="4575175"/>
            <a:ext cx="1676400" cy="1595438"/>
            <a:chOff x="2699" y="2750"/>
            <a:chExt cx="1056" cy="1005"/>
          </a:xfrm>
        </p:grpSpPr>
        <p:sp>
          <p:nvSpPr>
            <p:cNvPr id="10252" name="Line 49"/>
            <p:cNvSpPr>
              <a:spLocks noChangeShapeType="1"/>
            </p:cNvSpPr>
            <p:nvPr/>
          </p:nvSpPr>
          <p:spPr bwMode="auto">
            <a:xfrm>
              <a:off x="2926" y="2886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3" name="Line 50"/>
            <p:cNvSpPr>
              <a:spLocks noChangeShapeType="1"/>
            </p:cNvSpPr>
            <p:nvPr/>
          </p:nvSpPr>
          <p:spPr bwMode="auto">
            <a:xfrm>
              <a:off x="2926" y="3339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Line 51"/>
            <p:cNvSpPr>
              <a:spLocks noChangeShapeType="1"/>
            </p:cNvSpPr>
            <p:nvPr/>
          </p:nvSpPr>
          <p:spPr bwMode="auto">
            <a:xfrm>
              <a:off x="3424" y="3113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Text Box 52"/>
            <p:cNvSpPr txBox="1">
              <a:spLocks noChangeArrowheads="1"/>
            </p:cNvSpPr>
            <p:nvPr/>
          </p:nvSpPr>
          <p:spPr bwMode="auto">
            <a:xfrm>
              <a:off x="2699" y="2753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/>
                <a:t>A</a:t>
              </a:r>
              <a:endParaRPr lang="en-AU" altLang="en-US" sz="1800"/>
            </a:p>
          </p:txBody>
        </p:sp>
        <p:sp>
          <p:nvSpPr>
            <p:cNvPr id="10256" name="Text Box 53"/>
            <p:cNvSpPr txBox="1">
              <a:spLocks noChangeArrowheads="1"/>
            </p:cNvSpPr>
            <p:nvPr/>
          </p:nvSpPr>
          <p:spPr bwMode="auto">
            <a:xfrm>
              <a:off x="2699" y="3247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/>
                <a:t>B</a:t>
              </a:r>
              <a:endParaRPr lang="en-AU" altLang="en-US" sz="1800"/>
            </a:p>
          </p:txBody>
        </p:sp>
        <p:sp>
          <p:nvSpPr>
            <p:cNvPr id="10257" name="Text Box 54"/>
            <p:cNvSpPr txBox="1">
              <a:spLocks noChangeArrowheads="1"/>
            </p:cNvSpPr>
            <p:nvPr/>
          </p:nvSpPr>
          <p:spPr bwMode="auto">
            <a:xfrm>
              <a:off x="3543" y="2979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/>
                <a:t>Y</a:t>
              </a:r>
              <a:endParaRPr lang="en-AU" altLang="en-US" sz="1800"/>
            </a:p>
          </p:txBody>
        </p:sp>
        <p:sp>
          <p:nvSpPr>
            <p:cNvPr id="10258" name="Line 55"/>
            <p:cNvSpPr>
              <a:spLocks noChangeShapeType="1"/>
            </p:cNvSpPr>
            <p:nvPr/>
          </p:nvSpPr>
          <p:spPr bwMode="auto">
            <a:xfrm>
              <a:off x="3061" y="2750"/>
              <a:ext cx="1" cy="2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Line 56"/>
            <p:cNvSpPr>
              <a:spLocks noChangeShapeType="1"/>
            </p:cNvSpPr>
            <p:nvPr/>
          </p:nvSpPr>
          <p:spPr bwMode="auto">
            <a:xfrm flipH="1">
              <a:off x="3061" y="3203"/>
              <a:ext cx="1" cy="2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Line 57"/>
            <p:cNvSpPr>
              <a:spLocks noChangeShapeType="1"/>
            </p:cNvSpPr>
            <p:nvPr/>
          </p:nvSpPr>
          <p:spPr bwMode="auto">
            <a:xfrm>
              <a:off x="3062" y="3022"/>
              <a:ext cx="91" cy="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Line 58"/>
            <p:cNvSpPr>
              <a:spLocks noChangeShapeType="1"/>
            </p:cNvSpPr>
            <p:nvPr/>
          </p:nvSpPr>
          <p:spPr bwMode="auto">
            <a:xfrm flipH="1">
              <a:off x="3062" y="3112"/>
              <a:ext cx="91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Line 59"/>
            <p:cNvSpPr>
              <a:spLocks noChangeShapeType="1"/>
            </p:cNvSpPr>
            <p:nvPr/>
          </p:nvSpPr>
          <p:spPr bwMode="auto">
            <a:xfrm>
              <a:off x="3061" y="2750"/>
              <a:ext cx="363" cy="1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3" name="Line 60"/>
            <p:cNvSpPr>
              <a:spLocks noChangeShapeType="1"/>
            </p:cNvSpPr>
            <p:nvPr/>
          </p:nvSpPr>
          <p:spPr bwMode="auto">
            <a:xfrm flipV="1">
              <a:off x="3061" y="3294"/>
              <a:ext cx="363" cy="1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4" name="Line 61"/>
            <p:cNvSpPr>
              <a:spLocks noChangeShapeType="1"/>
            </p:cNvSpPr>
            <p:nvPr/>
          </p:nvSpPr>
          <p:spPr bwMode="auto">
            <a:xfrm>
              <a:off x="3424" y="2931"/>
              <a:ext cx="0" cy="3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5" name="Text Box 62"/>
            <p:cNvSpPr txBox="1">
              <a:spLocks noChangeArrowheads="1"/>
            </p:cNvSpPr>
            <p:nvPr/>
          </p:nvSpPr>
          <p:spPr bwMode="auto">
            <a:xfrm>
              <a:off x="3152" y="3025"/>
              <a:ext cx="2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/>
                <a:t>ALU</a:t>
              </a:r>
              <a:endParaRPr lang="en-AU" altLang="en-US" sz="1800"/>
            </a:p>
          </p:txBody>
        </p:sp>
        <p:sp>
          <p:nvSpPr>
            <p:cNvPr id="10266" name="Line 63"/>
            <p:cNvSpPr>
              <a:spLocks noChangeShapeType="1"/>
            </p:cNvSpPr>
            <p:nvPr/>
          </p:nvSpPr>
          <p:spPr bwMode="auto">
            <a:xfrm>
              <a:off x="3243" y="3385"/>
              <a:ext cx="0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7" name="Text Box 64"/>
            <p:cNvSpPr txBox="1">
              <a:spLocks noChangeArrowheads="1"/>
            </p:cNvSpPr>
            <p:nvPr/>
          </p:nvSpPr>
          <p:spPr bwMode="auto">
            <a:xfrm>
              <a:off x="3152" y="3524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/>
                <a:t>F</a:t>
              </a:r>
              <a:endParaRPr lang="en-AU" altLang="en-US" sz="1800"/>
            </a:p>
          </p:txBody>
        </p:sp>
      </p:grpSp>
      <p:sp>
        <p:nvSpPr>
          <p:cNvPr id="10250" name="Rectangle 65"/>
          <p:cNvSpPr>
            <a:spLocks noChangeArrowheads="1"/>
          </p:cNvSpPr>
          <p:nvPr/>
        </p:nvSpPr>
        <p:spPr bwMode="auto">
          <a:xfrm>
            <a:off x="4211638" y="1412875"/>
            <a:ext cx="31019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3200"/>
              <a:t>Adder</a:t>
            </a:r>
          </a:p>
          <a:p>
            <a:pPr lvl="1" algn="l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en-US" sz="2800"/>
              <a:t>Y = A + B</a:t>
            </a:r>
          </a:p>
        </p:txBody>
      </p:sp>
      <p:sp>
        <p:nvSpPr>
          <p:cNvPr id="10251" name="Rectangle 66"/>
          <p:cNvSpPr>
            <a:spLocks noChangeArrowheads="1"/>
          </p:cNvSpPr>
          <p:nvPr/>
        </p:nvSpPr>
        <p:spPr bwMode="auto">
          <a:xfrm>
            <a:off x="4211638" y="3284538"/>
            <a:ext cx="43195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3200"/>
              <a:t>Arithmetic/Logic Unit</a:t>
            </a:r>
          </a:p>
          <a:p>
            <a:pPr lvl="1" algn="l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en-US" sz="2800"/>
              <a:t>Y = F(A, B)</a:t>
            </a:r>
          </a:p>
        </p:txBody>
      </p:sp>
    </p:spTree>
    <p:extLst>
      <p:ext uri="{BB962C8B-B14F-4D97-AF65-F5344CB8AC3E}">
        <p14:creationId xmlns:p14="http://schemas.microsoft.com/office/powerpoint/2010/main" val="43310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D1728E98-453B-44EA-9178-42D450A57A25}" type="slidenum">
              <a:rPr lang="en-AU" altLang="en-US" sz="1400"/>
              <a:pPr/>
              <a:t>80</a:t>
            </a:fld>
            <a:endParaRPr lang="en-AU" altLang="en-US" sz="140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More-Realistic Branch Prediction</a:t>
            </a:r>
            <a:endParaRPr lang="en-AU" altLang="en-US" sz="3600" dirty="0" smtClean="0"/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Static branch prediction</a:t>
            </a:r>
          </a:p>
          <a:p>
            <a:pPr lvl="1" eaLnBrk="1" hangingPunct="1"/>
            <a:r>
              <a:rPr lang="en-US" altLang="en-US" sz="2400" smtClean="0"/>
              <a:t>Based on typical branch behavior</a:t>
            </a:r>
          </a:p>
          <a:p>
            <a:pPr lvl="1" eaLnBrk="1" hangingPunct="1"/>
            <a:r>
              <a:rPr lang="en-US" altLang="en-US" sz="2400" smtClean="0"/>
              <a:t>Example: loop and if-statement branches</a:t>
            </a:r>
          </a:p>
          <a:p>
            <a:pPr lvl="2" eaLnBrk="1" hangingPunct="1"/>
            <a:r>
              <a:rPr lang="en-US" altLang="en-US" sz="2000" smtClean="0"/>
              <a:t>Predict backward branches taken</a:t>
            </a:r>
          </a:p>
          <a:p>
            <a:pPr lvl="2" eaLnBrk="1" hangingPunct="1"/>
            <a:r>
              <a:rPr lang="en-US" altLang="en-US" sz="2000" smtClean="0"/>
              <a:t>Predict forward branches not taken</a:t>
            </a:r>
          </a:p>
          <a:p>
            <a:pPr eaLnBrk="1" hangingPunct="1"/>
            <a:r>
              <a:rPr lang="en-US" altLang="en-US" sz="2800" smtClean="0"/>
              <a:t>Dynamic branch prediction</a:t>
            </a:r>
          </a:p>
          <a:p>
            <a:pPr lvl="1" eaLnBrk="1" hangingPunct="1"/>
            <a:r>
              <a:rPr lang="en-US" altLang="en-US" sz="2400" smtClean="0"/>
              <a:t>Hardware measures actual branch behavior</a:t>
            </a:r>
          </a:p>
          <a:p>
            <a:pPr lvl="2" eaLnBrk="1" hangingPunct="1"/>
            <a:r>
              <a:rPr lang="en-US" altLang="en-US" sz="2000" smtClean="0"/>
              <a:t>e.g., record recent history of each branch</a:t>
            </a:r>
          </a:p>
          <a:p>
            <a:pPr lvl="1" eaLnBrk="1" hangingPunct="1"/>
            <a:r>
              <a:rPr lang="en-US" altLang="en-US" sz="2400" smtClean="0"/>
              <a:t>Assume future behavior will continue the trend</a:t>
            </a:r>
          </a:p>
          <a:p>
            <a:pPr lvl="2" eaLnBrk="1" hangingPunct="1"/>
            <a:r>
              <a:rPr lang="en-US" altLang="en-US" sz="2000" smtClean="0"/>
              <a:t>When wrong, stall while re-fetching, and update history</a:t>
            </a:r>
            <a:endParaRPr lang="en-AU" altLang="en-US" sz="2000" smtClean="0"/>
          </a:p>
        </p:txBody>
      </p:sp>
    </p:spTree>
    <p:extLst>
      <p:ext uri="{BB962C8B-B14F-4D97-AF65-F5344CB8AC3E}">
        <p14:creationId xmlns:p14="http://schemas.microsoft.com/office/powerpoint/2010/main" val="180629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429000" y="6324600"/>
            <a:ext cx="5562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 dirty="0"/>
              <a:t>Chapter 4 — The Processor — </a:t>
            </a:r>
            <a:fld id="{4831F25E-50E2-483C-90AD-2045D633219B}" type="slidenum">
              <a:rPr lang="en-AU" altLang="en-US" sz="1400"/>
              <a:pPr/>
              <a:t>81</a:t>
            </a:fld>
            <a:endParaRPr lang="en-AU" altLang="en-US" sz="1400" dirty="0"/>
          </a:p>
        </p:txBody>
      </p:sp>
      <p:pic>
        <p:nvPicPr>
          <p:cNvPr id="87043" name="Picture 10" descr="f04-61-P37449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752600"/>
            <a:ext cx="6021387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Branch Hazards</a:t>
            </a:r>
            <a:endParaRPr lang="en-AU" altLang="en-US" smtClean="0"/>
          </a:p>
        </p:txBody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1169" y="1328738"/>
            <a:ext cx="8270875" cy="6905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If branch outcome determined in MEM</a:t>
            </a:r>
            <a:endParaRPr lang="en-AU" altLang="en-US" dirty="0" smtClean="0"/>
          </a:p>
        </p:txBody>
      </p:sp>
      <p:sp>
        <p:nvSpPr>
          <p:cNvPr id="87047" name="AutoShape 6"/>
          <p:cNvSpPr>
            <a:spLocks/>
          </p:cNvSpPr>
          <p:nvPr/>
        </p:nvSpPr>
        <p:spPr bwMode="auto">
          <a:xfrm>
            <a:off x="3203575" y="5803900"/>
            <a:ext cx="501650" cy="330200"/>
          </a:xfrm>
          <a:prstGeom prst="borderCallout1">
            <a:avLst>
              <a:gd name="adj1" fmla="val 34616"/>
              <a:gd name="adj2" fmla="val 115190"/>
              <a:gd name="adj3" fmla="val -43269"/>
              <a:gd name="adj4" fmla="val 2433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/>
              <a:t>PC</a:t>
            </a:r>
            <a:endParaRPr lang="en-AU" altLang="en-US" sz="1400"/>
          </a:p>
        </p:txBody>
      </p:sp>
      <p:sp>
        <p:nvSpPr>
          <p:cNvPr id="87048" name="Text Box 7"/>
          <p:cNvSpPr txBox="1">
            <a:spLocks noChangeArrowheads="1"/>
          </p:cNvSpPr>
          <p:nvPr/>
        </p:nvSpPr>
        <p:spPr bwMode="auto">
          <a:xfrm>
            <a:off x="7451725" y="3863975"/>
            <a:ext cx="1244600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/>
              <a:t>Flush these</a:t>
            </a:r>
            <a:br>
              <a:rPr lang="en-US" altLang="en-US"/>
            </a:br>
            <a:r>
              <a:rPr lang="en-US" altLang="en-US"/>
              <a:t>instructions</a:t>
            </a:r>
          </a:p>
          <a:p>
            <a:pPr algn="l"/>
            <a:r>
              <a:rPr lang="en-US" altLang="en-US"/>
              <a:t>(Set control</a:t>
            </a:r>
            <a:br>
              <a:rPr lang="en-US" altLang="en-US"/>
            </a:br>
            <a:r>
              <a:rPr lang="en-US" altLang="en-US"/>
              <a:t>values to 0)</a:t>
            </a:r>
            <a:endParaRPr lang="en-AU" altLang="en-US"/>
          </a:p>
        </p:txBody>
      </p:sp>
      <p:sp>
        <p:nvSpPr>
          <p:cNvPr id="87049" name="AutoShape 8"/>
          <p:cNvSpPr>
            <a:spLocks/>
          </p:cNvSpPr>
          <p:nvPr/>
        </p:nvSpPr>
        <p:spPr bwMode="auto">
          <a:xfrm>
            <a:off x="7092950" y="3498850"/>
            <a:ext cx="215900" cy="1800225"/>
          </a:xfrm>
          <a:prstGeom prst="rightBrace">
            <a:avLst>
              <a:gd name="adj1" fmla="val 6948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288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3F9EB53A-163D-4D81-BDE5-5B184C406B4E}" type="slidenum">
              <a:rPr lang="en-AU" altLang="en-US" sz="1400"/>
              <a:pPr/>
              <a:t>82</a:t>
            </a:fld>
            <a:endParaRPr lang="en-AU" altLang="en-US" sz="1400"/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Reducing Branch Delay</a:t>
            </a:r>
            <a:endParaRPr lang="en-AU" altLang="en-US" smtClean="0"/>
          </a:p>
        </p:txBody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/>
              <a:t>Move hardware to determine outcome to ID stage</a:t>
            </a:r>
          </a:p>
          <a:p>
            <a:pPr lvl="1" eaLnBrk="1" hangingPunct="1"/>
            <a:r>
              <a:rPr lang="en-US" altLang="en-US" sz="2000" dirty="0" smtClean="0"/>
              <a:t>Target address adder</a:t>
            </a:r>
          </a:p>
          <a:p>
            <a:pPr lvl="1" eaLnBrk="1" hangingPunct="1"/>
            <a:r>
              <a:rPr lang="en-US" altLang="en-US" sz="2000" dirty="0" smtClean="0"/>
              <a:t>Register comparator</a:t>
            </a:r>
          </a:p>
          <a:p>
            <a:pPr eaLnBrk="1" hangingPunct="1"/>
            <a:r>
              <a:rPr lang="en-US" altLang="en-US" sz="2400" dirty="0" smtClean="0"/>
              <a:t>Example: branch taken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 smtClean="0"/>
              <a:t>	</a:t>
            </a:r>
            <a:r>
              <a:rPr lang="en-US" altLang="en-US" dirty="0" smtClean="0">
                <a:latin typeface="Lucida Console" panose="020B0609040504020204" pitchFamily="49" charset="0"/>
              </a:rPr>
              <a:t>36:  sub  $10, $4, $8</a:t>
            </a:r>
            <a:br>
              <a:rPr lang="en-US" altLang="en-US" dirty="0" smtClean="0">
                <a:latin typeface="Lucida Console" panose="020B0609040504020204" pitchFamily="49" charset="0"/>
              </a:rPr>
            </a:br>
            <a:r>
              <a:rPr lang="en-US" altLang="en-US" dirty="0" smtClean="0">
                <a:latin typeface="Lucida Console" panose="020B0609040504020204" pitchFamily="49" charset="0"/>
              </a:rPr>
              <a:t>40:  </a:t>
            </a:r>
            <a:r>
              <a:rPr lang="en-US" altLang="en-US" dirty="0" err="1" smtClean="0">
                <a:latin typeface="Lucida Console" panose="020B0609040504020204" pitchFamily="49" charset="0"/>
              </a:rPr>
              <a:t>beq</a:t>
            </a:r>
            <a:r>
              <a:rPr lang="en-US" altLang="en-US" dirty="0" smtClean="0">
                <a:latin typeface="Lucida Console" panose="020B0609040504020204" pitchFamily="49" charset="0"/>
              </a:rPr>
              <a:t>  $1,  $3, 7</a:t>
            </a:r>
            <a:br>
              <a:rPr lang="en-US" altLang="en-US" dirty="0" smtClean="0">
                <a:latin typeface="Lucida Console" panose="020B0609040504020204" pitchFamily="49" charset="0"/>
              </a:rPr>
            </a:br>
            <a:r>
              <a:rPr lang="en-US" altLang="en-US" dirty="0" smtClean="0">
                <a:latin typeface="Lucida Console" panose="020B0609040504020204" pitchFamily="49" charset="0"/>
              </a:rPr>
              <a:t>44:  and  $12, $2, $5</a:t>
            </a:r>
            <a:br>
              <a:rPr lang="en-US" altLang="en-US" dirty="0" smtClean="0">
                <a:latin typeface="Lucida Console" panose="020B0609040504020204" pitchFamily="49" charset="0"/>
              </a:rPr>
            </a:br>
            <a:r>
              <a:rPr lang="en-US" altLang="en-US" dirty="0" smtClean="0">
                <a:latin typeface="Lucida Console" panose="020B0609040504020204" pitchFamily="49" charset="0"/>
              </a:rPr>
              <a:t>48:  or   $13, $2, $6</a:t>
            </a:r>
            <a:br>
              <a:rPr lang="en-US" altLang="en-US" dirty="0" smtClean="0">
                <a:latin typeface="Lucida Console" panose="020B0609040504020204" pitchFamily="49" charset="0"/>
              </a:rPr>
            </a:br>
            <a:r>
              <a:rPr lang="en-US" altLang="en-US" dirty="0" smtClean="0">
                <a:latin typeface="Lucida Console" panose="020B0609040504020204" pitchFamily="49" charset="0"/>
              </a:rPr>
              <a:t>52:  add  $14, $4, $2</a:t>
            </a:r>
            <a:br>
              <a:rPr lang="en-US" altLang="en-US" dirty="0" smtClean="0">
                <a:latin typeface="Lucida Console" panose="020B0609040504020204" pitchFamily="49" charset="0"/>
              </a:rPr>
            </a:br>
            <a:r>
              <a:rPr lang="en-US" altLang="en-US" dirty="0" smtClean="0">
                <a:latin typeface="Lucida Console" panose="020B0609040504020204" pitchFamily="49" charset="0"/>
              </a:rPr>
              <a:t>56:  </a:t>
            </a:r>
            <a:r>
              <a:rPr lang="en-US" altLang="en-US" dirty="0" err="1" smtClean="0">
                <a:latin typeface="Lucida Console" panose="020B0609040504020204" pitchFamily="49" charset="0"/>
              </a:rPr>
              <a:t>slt</a:t>
            </a:r>
            <a:r>
              <a:rPr lang="en-US" altLang="en-US" dirty="0" smtClean="0">
                <a:latin typeface="Lucida Console" panose="020B0609040504020204" pitchFamily="49" charset="0"/>
              </a:rPr>
              <a:t>  $15, $6, $7</a:t>
            </a:r>
            <a:br>
              <a:rPr lang="en-US" altLang="en-US" dirty="0" smtClean="0">
                <a:latin typeface="Lucida Console" panose="020B0609040504020204" pitchFamily="49" charset="0"/>
              </a:rPr>
            </a:br>
            <a:r>
              <a:rPr lang="en-US" altLang="en-US" dirty="0" smtClean="0">
                <a:latin typeface="Lucida Console" panose="020B0609040504020204" pitchFamily="49" charset="0"/>
              </a:rPr>
              <a:t>     ...</a:t>
            </a:r>
            <a:br>
              <a:rPr lang="en-US" altLang="en-US" dirty="0" smtClean="0">
                <a:latin typeface="Lucida Console" panose="020B0609040504020204" pitchFamily="49" charset="0"/>
              </a:rPr>
            </a:br>
            <a:r>
              <a:rPr lang="en-US" altLang="en-US" dirty="0" smtClean="0">
                <a:latin typeface="Lucida Console" panose="020B0609040504020204" pitchFamily="49" charset="0"/>
              </a:rPr>
              <a:t>72:  </a:t>
            </a:r>
            <a:r>
              <a:rPr lang="en-US" altLang="en-US" dirty="0" err="1" smtClean="0">
                <a:latin typeface="Lucida Console" panose="020B0609040504020204" pitchFamily="49" charset="0"/>
              </a:rPr>
              <a:t>lw</a:t>
            </a:r>
            <a:r>
              <a:rPr lang="en-US" altLang="en-US" dirty="0" smtClean="0">
                <a:latin typeface="Lucida Console" panose="020B0609040504020204" pitchFamily="49" charset="0"/>
              </a:rPr>
              <a:t>   $4, 50($7)</a:t>
            </a:r>
          </a:p>
        </p:txBody>
      </p:sp>
    </p:spTree>
    <p:extLst>
      <p:ext uri="{BB962C8B-B14F-4D97-AF65-F5344CB8AC3E}">
        <p14:creationId xmlns:p14="http://schemas.microsoft.com/office/powerpoint/2010/main" val="322017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89B3C9C4-14F8-443D-B267-B585EDB0B9D4}" type="slidenum">
              <a:rPr lang="en-AU" altLang="en-US" sz="1400"/>
              <a:pPr/>
              <a:t>83</a:t>
            </a:fld>
            <a:endParaRPr lang="en-AU" altLang="en-US" sz="1400"/>
          </a:p>
        </p:txBody>
      </p:sp>
      <p:pic>
        <p:nvPicPr>
          <p:cNvPr id="89091" name="Picture 7" descr="f04-62-P374493-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49363"/>
            <a:ext cx="7550150" cy="47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smtClean="0"/>
              <a:t>Example: Branch Taken</a:t>
            </a:r>
          </a:p>
        </p:txBody>
      </p:sp>
    </p:spTree>
    <p:extLst>
      <p:ext uri="{BB962C8B-B14F-4D97-AF65-F5344CB8AC3E}">
        <p14:creationId xmlns:p14="http://schemas.microsoft.com/office/powerpoint/2010/main" val="395049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42901E00-07D2-488F-BC66-1B958D4A20AC}" type="slidenum">
              <a:rPr lang="en-AU" altLang="en-US" sz="1400"/>
              <a:pPr/>
              <a:t>84</a:t>
            </a:fld>
            <a:endParaRPr lang="en-AU" altLang="en-US" sz="1400"/>
          </a:p>
        </p:txBody>
      </p:sp>
      <p:pic>
        <p:nvPicPr>
          <p:cNvPr id="90115" name="Picture 6" descr="f04-62-P374493-bott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543800" cy="453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smtClean="0"/>
              <a:t>Example: Branch Taken</a:t>
            </a:r>
          </a:p>
        </p:txBody>
      </p:sp>
    </p:spTree>
    <p:extLst>
      <p:ext uri="{BB962C8B-B14F-4D97-AF65-F5344CB8AC3E}">
        <p14:creationId xmlns:p14="http://schemas.microsoft.com/office/powerpoint/2010/main" val="311666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4AF86E81-43C9-427B-87CE-254EC48A13C3}" type="slidenum">
              <a:rPr lang="en-AU" altLang="en-US" sz="1400"/>
              <a:pPr/>
              <a:t>85</a:t>
            </a:fld>
            <a:endParaRPr lang="en-AU" altLang="en-US" sz="1400"/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Data Hazards for Branches</a:t>
            </a:r>
          </a:p>
        </p:txBody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027" y="1381877"/>
            <a:ext cx="8270875" cy="12287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If a comparison register is a destination of 2</a:t>
            </a:r>
            <a:r>
              <a:rPr lang="en-US" altLang="en-US" baseline="30000" dirty="0" smtClean="0"/>
              <a:t>nd</a:t>
            </a:r>
            <a:r>
              <a:rPr lang="en-US" altLang="en-US" dirty="0" smtClean="0"/>
              <a:t> or 3</a:t>
            </a:r>
            <a:r>
              <a:rPr lang="en-US" altLang="en-US" baseline="30000" dirty="0" smtClean="0"/>
              <a:t>rd</a:t>
            </a:r>
            <a:r>
              <a:rPr lang="en-US" altLang="en-US" dirty="0" smtClean="0"/>
              <a:t> preceding ALU instruction</a:t>
            </a:r>
          </a:p>
        </p:txBody>
      </p:sp>
      <p:sp>
        <p:nvSpPr>
          <p:cNvPr id="91141" name="Rectangle 4"/>
          <p:cNvSpPr>
            <a:spLocks noChangeArrowheads="1"/>
          </p:cNvSpPr>
          <p:nvPr/>
        </p:nvSpPr>
        <p:spPr bwMode="auto">
          <a:xfrm>
            <a:off x="755650" y="3870325"/>
            <a:ext cx="322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800">
                <a:latin typeface="Lucida Console" panose="020B0609040504020204" pitchFamily="49" charset="0"/>
              </a:rPr>
              <a:t>…</a:t>
            </a:r>
            <a:endParaRPr lang="en-AU" altLang="en-US" sz="1800">
              <a:latin typeface="Lucida Console" panose="020B0609040504020204" pitchFamily="49" charset="0"/>
            </a:endParaRPr>
          </a:p>
        </p:txBody>
      </p:sp>
      <p:grpSp>
        <p:nvGrpSpPr>
          <p:cNvPr id="91142" name="Group 5"/>
          <p:cNvGrpSpPr>
            <a:grpSpLocks/>
          </p:cNvGrpSpPr>
          <p:nvPr/>
        </p:nvGrpSpPr>
        <p:grpSpPr bwMode="auto">
          <a:xfrm>
            <a:off x="3132138" y="2636838"/>
            <a:ext cx="3024187" cy="504825"/>
            <a:chOff x="2018" y="2341"/>
            <a:chExt cx="1905" cy="318"/>
          </a:xfrm>
        </p:grpSpPr>
        <p:sp>
          <p:nvSpPr>
            <p:cNvPr id="91179" name="Rectangle 6"/>
            <p:cNvSpPr>
              <a:spLocks noChangeArrowheads="1"/>
            </p:cNvSpPr>
            <p:nvPr/>
          </p:nvSpPr>
          <p:spPr bwMode="auto">
            <a:xfrm>
              <a:off x="2018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/>
                <a:t>IF</a:t>
              </a:r>
              <a:endParaRPr lang="en-AU" altLang="en-US" sz="1400"/>
            </a:p>
          </p:txBody>
        </p:sp>
        <p:sp>
          <p:nvSpPr>
            <p:cNvPr id="91180" name="Rectangle 7"/>
            <p:cNvSpPr>
              <a:spLocks noChangeArrowheads="1"/>
            </p:cNvSpPr>
            <p:nvPr/>
          </p:nvSpPr>
          <p:spPr bwMode="auto">
            <a:xfrm>
              <a:off x="2426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/>
                <a:t>ID</a:t>
              </a:r>
              <a:endParaRPr lang="en-AU" altLang="en-US" sz="1400"/>
            </a:p>
          </p:txBody>
        </p:sp>
        <p:sp>
          <p:nvSpPr>
            <p:cNvPr id="91181" name="Rectangle 8"/>
            <p:cNvSpPr>
              <a:spLocks noChangeArrowheads="1"/>
            </p:cNvSpPr>
            <p:nvPr/>
          </p:nvSpPr>
          <p:spPr bwMode="auto">
            <a:xfrm>
              <a:off x="2835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/>
                <a:t>EX</a:t>
              </a:r>
              <a:endParaRPr lang="en-AU" altLang="en-US" sz="1400"/>
            </a:p>
          </p:txBody>
        </p:sp>
        <p:sp>
          <p:nvSpPr>
            <p:cNvPr id="91182" name="Rectangle 9"/>
            <p:cNvSpPr>
              <a:spLocks noChangeArrowheads="1"/>
            </p:cNvSpPr>
            <p:nvPr/>
          </p:nvSpPr>
          <p:spPr bwMode="auto">
            <a:xfrm>
              <a:off x="3243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/>
                <a:t>MEM</a:t>
              </a:r>
              <a:endParaRPr lang="en-AU" altLang="en-US" sz="1400"/>
            </a:p>
          </p:txBody>
        </p:sp>
        <p:sp>
          <p:nvSpPr>
            <p:cNvPr id="91183" name="Rectangle 10"/>
            <p:cNvSpPr>
              <a:spLocks noChangeArrowheads="1"/>
            </p:cNvSpPr>
            <p:nvPr/>
          </p:nvSpPr>
          <p:spPr bwMode="auto">
            <a:xfrm>
              <a:off x="3651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/>
                <a:t>WB</a:t>
              </a:r>
              <a:endParaRPr lang="en-AU" altLang="en-US" sz="1400"/>
            </a:p>
          </p:txBody>
        </p:sp>
        <p:sp>
          <p:nvSpPr>
            <p:cNvPr id="91184" name="Rectangle 11"/>
            <p:cNvSpPr>
              <a:spLocks noChangeArrowheads="1"/>
            </p:cNvSpPr>
            <p:nvPr/>
          </p:nvSpPr>
          <p:spPr bwMode="auto">
            <a:xfrm>
              <a:off x="2336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1185" name="Rectangle 12"/>
            <p:cNvSpPr>
              <a:spLocks noChangeArrowheads="1"/>
            </p:cNvSpPr>
            <p:nvPr/>
          </p:nvSpPr>
          <p:spPr bwMode="auto">
            <a:xfrm>
              <a:off x="2744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1186" name="Rectangle 13"/>
            <p:cNvSpPr>
              <a:spLocks noChangeArrowheads="1"/>
            </p:cNvSpPr>
            <p:nvPr/>
          </p:nvSpPr>
          <p:spPr bwMode="auto">
            <a:xfrm>
              <a:off x="3152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1187" name="Rectangle 14"/>
            <p:cNvSpPr>
              <a:spLocks noChangeArrowheads="1"/>
            </p:cNvSpPr>
            <p:nvPr/>
          </p:nvSpPr>
          <p:spPr bwMode="auto">
            <a:xfrm>
              <a:off x="3560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91143" name="Group 15"/>
          <p:cNvGrpSpPr>
            <a:grpSpLocks/>
          </p:cNvGrpSpPr>
          <p:nvPr/>
        </p:nvGrpSpPr>
        <p:grpSpPr bwMode="auto">
          <a:xfrm>
            <a:off x="3779838" y="3213100"/>
            <a:ext cx="3024187" cy="504825"/>
            <a:chOff x="2018" y="2341"/>
            <a:chExt cx="1905" cy="318"/>
          </a:xfrm>
        </p:grpSpPr>
        <p:sp>
          <p:nvSpPr>
            <p:cNvPr id="91170" name="Rectangle 16"/>
            <p:cNvSpPr>
              <a:spLocks noChangeArrowheads="1"/>
            </p:cNvSpPr>
            <p:nvPr/>
          </p:nvSpPr>
          <p:spPr bwMode="auto">
            <a:xfrm>
              <a:off x="2018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/>
                <a:t>IF</a:t>
              </a:r>
              <a:endParaRPr lang="en-AU" altLang="en-US" sz="1400"/>
            </a:p>
          </p:txBody>
        </p:sp>
        <p:sp>
          <p:nvSpPr>
            <p:cNvPr id="91171" name="Rectangle 17"/>
            <p:cNvSpPr>
              <a:spLocks noChangeArrowheads="1"/>
            </p:cNvSpPr>
            <p:nvPr/>
          </p:nvSpPr>
          <p:spPr bwMode="auto">
            <a:xfrm>
              <a:off x="2426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/>
                <a:t>ID</a:t>
              </a:r>
              <a:endParaRPr lang="en-AU" altLang="en-US" sz="1400"/>
            </a:p>
          </p:txBody>
        </p:sp>
        <p:sp>
          <p:nvSpPr>
            <p:cNvPr id="91172" name="Rectangle 18"/>
            <p:cNvSpPr>
              <a:spLocks noChangeArrowheads="1"/>
            </p:cNvSpPr>
            <p:nvPr/>
          </p:nvSpPr>
          <p:spPr bwMode="auto">
            <a:xfrm>
              <a:off x="2835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/>
                <a:t>EX</a:t>
              </a:r>
              <a:endParaRPr lang="en-AU" altLang="en-US" sz="1400"/>
            </a:p>
          </p:txBody>
        </p:sp>
        <p:sp>
          <p:nvSpPr>
            <p:cNvPr id="91173" name="Rectangle 19"/>
            <p:cNvSpPr>
              <a:spLocks noChangeArrowheads="1"/>
            </p:cNvSpPr>
            <p:nvPr/>
          </p:nvSpPr>
          <p:spPr bwMode="auto">
            <a:xfrm>
              <a:off x="3243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/>
                <a:t>MEM</a:t>
              </a:r>
              <a:endParaRPr lang="en-AU" altLang="en-US" sz="1400"/>
            </a:p>
          </p:txBody>
        </p:sp>
        <p:sp>
          <p:nvSpPr>
            <p:cNvPr id="91174" name="Rectangle 20"/>
            <p:cNvSpPr>
              <a:spLocks noChangeArrowheads="1"/>
            </p:cNvSpPr>
            <p:nvPr/>
          </p:nvSpPr>
          <p:spPr bwMode="auto">
            <a:xfrm>
              <a:off x="3651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/>
                <a:t>WB</a:t>
              </a:r>
              <a:endParaRPr lang="en-AU" altLang="en-US" sz="1400"/>
            </a:p>
          </p:txBody>
        </p:sp>
        <p:sp>
          <p:nvSpPr>
            <p:cNvPr id="91175" name="Rectangle 21"/>
            <p:cNvSpPr>
              <a:spLocks noChangeArrowheads="1"/>
            </p:cNvSpPr>
            <p:nvPr/>
          </p:nvSpPr>
          <p:spPr bwMode="auto">
            <a:xfrm>
              <a:off x="2336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1176" name="Rectangle 22"/>
            <p:cNvSpPr>
              <a:spLocks noChangeArrowheads="1"/>
            </p:cNvSpPr>
            <p:nvPr/>
          </p:nvSpPr>
          <p:spPr bwMode="auto">
            <a:xfrm>
              <a:off x="2744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1177" name="Rectangle 23"/>
            <p:cNvSpPr>
              <a:spLocks noChangeArrowheads="1"/>
            </p:cNvSpPr>
            <p:nvPr/>
          </p:nvSpPr>
          <p:spPr bwMode="auto">
            <a:xfrm>
              <a:off x="3152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1178" name="Rectangle 24"/>
            <p:cNvSpPr>
              <a:spLocks noChangeArrowheads="1"/>
            </p:cNvSpPr>
            <p:nvPr/>
          </p:nvSpPr>
          <p:spPr bwMode="auto">
            <a:xfrm>
              <a:off x="3560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91144" name="Group 25"/>
          <p:cNvGrpSpPr>
            <a:grpSpLocks/>
          </p:cNvGrpSpPr>
          <p:nvPr/>
        </p:nvGrpSpPr>
        <p:grpSpPr bwMode="auto">
          <a:xfrm>
            <a:off x="4427538" y="3787775"/>
            <a:ext cx="3024187" cy="504825"/>
            <a:chOff x="2018" y="2341"/>
            <a:chExt cx="1905" cy="318"/>
          </a:xfrm>
        </p:grpSpPr>
        <p:sp>
          <p:nvSpPr>
            <p:cNvPr id="91161" name="Rectangle 26"/>
            <p:cNvSpPr>
              <a:spLocks noChangeArrowheads="1"/>
            </p:cNvSpPr>
            <p:nvPr/>
          </p:nvSpPr>
          <p:spPr bwMode="auto">
            <a:xfrm>
              <a:off x="2018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/>
                <a:t>IF</a:t>
              </a:r>
              <a:endParaRPr lang="en-AU" altLang="en-US" sz="1400"/>
            </a:p>
          </p:txBody>
        </p:sp>
        <p:sp>
          <p:nvSpPr>
            <p:cNvPr id="91162" name="Rectangle 27"/>
            <p:cNvSpPr>
              <a:spLocks noChangeArrowheads="1"/>
            </p:cNvSpPr>
            <p:nvPr/>
          </p:nvSpPr>
          <p:spPr bwMode="auto">
            <a:xfrm>
              <a:off x="2426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/>
                <a:t>ID</a:t>
              </a:r>
              <a:endParaRPr lang="en-AU" altLang="en-US" sz="1400"/>
            </a:p>
          </p:txBody>
        </p:sp>
        <p:sp>
          <p:nvSpPr>
            <p:cNvPr id="91163" name="Rectangle 28"/>
            <p:cNvSpPr>
              <a:spLocks noChangeArrowheads="1"/>
            </p:cNvSpPr>
            <p:nvPr/>
          </p:nvSpPr>
          <p:spPr bwMode="auto">
            <a:xfrm>
              <a:off x="2835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/>
                <a:t>EX</a:t>
              </a:r>
              <a:endParaRPr lang="en-AU" altLang="en-US" sz="1400"/>
            </a:p>
          </p:txBody>
        </p:sp>
        <p:sp>
          <p:nvSpPr>
            <p:cNvPr id="91164" name="Rectangle 29"/>
            <p:cNvSpPr>
              <a:spLocks noChangeArrowheads="1"/>
            </p:cNvSpPr>
            <p:nvPr/>
          </p:nvSpPr>
          <p:spPr bwMode="auto">
            <a:xfrm>
              <a:off x="3243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/>
                <a:t>MEM</a:t>
              </a:r>
              <a:endParaRPr lang="en-AU" altLang="en-US" sz="1400"/>
            </a:p>
          </p:txBody>
        </p:sp>
        <p:sp>
          <p:nvSpPr>
            <p:cNvPr id="91165" name="Rectangle 30"/>
            <p:cNvSpPr>
              <a:spLocks noChangeArrowheads="1"/>
            </p:cNvSpPr>
            <p:nvPr/>
          </p:nvSpPr>
          <p:spPr bwMode="auto">
            <a:xfrm>
              <a:off x="3651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/>
                <a:t>WB</a:t>
              </a:r>
              <a:endParaRPr lang="en-AU" altLang="en-US" sz="1400"/>
            </a:p>
          </p:txBody>
        </p:sp>
        <p:sp>
          <p:nvSpPr>
            <p:cNvPr id="91166" name="Rectangle 31"/>
            <p:cNvSpPr>
              <a:spLocks noChangeArrowheads="1"/>
            </p:cNvSpPr>
            <p:nvPr/>
          </p:nvSpPr>
          <p:spPr bwMode="auto">
            <a:xfrm>
              <a:off x="2336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1167" name="Rectangle 32"/>
            <p:cNvSpPr>
              <a:spLocks noChangeArrowheads="1"/>
            </p:cNvSpPr>
            <p:nvPr/>
          </p:nvSpPr>
          <p:spPr bwMode="auto">
            <a:xfrm>
              <a:off x="2744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1168" name="Rectangle 33"/>
            <p:cNvSpPr>
              <a:spLocks noChangeArrowheads="1"/>
            </p:cNvSpPr>
            <p:nvPr/>
          </p:nvSpPr>
          <p:spPr bwMode="auto">
            <a:xfrm>
              <a:off x="3152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1169" name="Rectangle 34"/>
            <p:cNvSpPr>
              <a:spLocks noChangeArrowheads="1"/>
            </p:cNvSpPr>
            <p:nvPr/>
          </p:nvSpPr>
          <p:spPr bwMode="auto">
            <a:xfrm>
              <a:off x="3560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91145" name="Group 35"/>
          <p:cNvGrpSpPr>
            <a:grpSpLocks/>
          </p:cNvGrpSpPr>
          <p:nvPr/>
        </p:nvGrpSpPr>
        <p:grpSpPr bwMode="auto">
          <a:xfrm>
            <a:off x="5076825" y="4364038"/>
            <a:ext cx="3024188" cy="504825"/>
            <a:chOff x="2018" y="2341"/>
            <a:chExt cx="1905" cy="318"/>
          </a:xfrm>
        </p:grpSpPr>
        <p:sp>
          <p:nvSpPr>
            <p:cNvPr id="91152" name="Rectangle 36"/>
            <p:cNvSpPr>
              <a:spLocks noChangeArrowheads="1"/>
            </p:cNvSpPr>
            <p:nvPr/>
          </p:nvSpPr>
          <p:spPr bwMode="auto">
            <a:xfrm>
              <a:off x="2018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/>
                <a:t>IF</a:t>
              </a:r>
              <a:endParaRPr lang="en-AU" altLang="en-US" sz="1400"/>
            </a:p>
          </p:txBody>
        </p:sp>
        <p:sp>
          <p:nvSpPr>
            <p:cNvPr id="91153" name="Rectangle 37"/>
            <p:cNvSpPr>
              <a:spLocks noChangeArrowheads="1"/>
            </p:cNvSpPr>
            <p:nvPr/>
          </p:nvSpPr>
          <p:spPr bwMode="auto">
            <a:xfrm>
              <a:off x="2426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/>
                <a:t>ID</a:t>
              </a:r>
              <a:endParaRPr lang="en-AU" altLang="en-US" sz="1400"/>
            </a:p>
          </p:txBody>
        </p:sp>
        <p:sp>
          <p:nvSpPr>
            <p:cNvPr id="91154" name="Rectangle 38"/>
            <p:cNvSpPr>
              <a:spLocks noChangeArrowheads="1"/>
            </p:cNvSpPr>
            <p:nvPr/>
          </p:nvSpPr>
          <p:spPr bwMode="auto">
            <a:xfrm>
              <a:off x="2835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/>
                <a:t>EX</a:t>
              </a:r>
              <a:endParaRPr lang="en-AU" altLang="en-US" sz="1400"/>
            </a:p>
          </p:txBody>
        </p:sp>
        <p:sp>
          <p:nvSpPr>
            <p:cNvPr id="91155" name="Rectangle 39"/>
            <p:cNvSpPr>
              <a:spLocks noChangeArrowheads="1"/>
            </p:cNvSpPr>
            <p:nvPr/>
          </p:nvSpPr>
          <p:spPr bwMode="auto">
            <a:xfrm>
              <a:off x="3243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/>
                <a:t>MEM</a:t>
              </a:r>
              <a:endParaRPr lang="en-AU" altLang="en-US" sz="1400"/>
            </a:p>
          </p:txBody>
        </p:sp>
        <p:sp>
          <p:nvSpPr>
            <p:cNvPr id="91156" name="Rectangle 40"/>
            <p:cNvSpPr>
              <a:spLocks noChangeArrowheads="1"/>
            </p:cNvSpPr>
            <p:nvPr/>
          </p:nvSpPr>
          <p:spPr bwMode="auto">
            <a:xfrm>
              <a:off x="3651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/>
                <a:t>WB</a:t>
              </a:r>
              <a:endParaRPr lang="en-AU" altLang="en-US" sz="1400"/>
            </a:p>
          </p:txBody>
        </p:sp>
        <p:sp>
          <p:nvSpPr>
            <p:cNvPr id="91157" name="Rectangle 41"/>
            <p:cNvSpPr>
              <a:spLocks noChangeArrowheads="1"/>
            </p:cNvSpPr>
            <p:nvPr/>
          </p:nvSpPr>
          <p:spPr bwMode="auto">
            <a:xfrm>
              <a:off x="2336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1158" name="Rectangle 42"/>
            <p:cNvSpPr>
              <a:spLocks noChangeArrowheads="1"/>
            </p:cNvSpPr>
            <p:nvPr/>
          </p:nvSpPr>
          <p:spPr bwMode="auto">
            <a:xfrm>
              <a:off x="2744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1159" name="Rectangle 43"/>
            <p:cNvSpPr>
              <a:spLocks noChangeArrowheads="1"/>
            </p:cNvSpPr>
            <p:nvPr/>
          </p:nvSpPr>
          <p:spPr bwMode="auto">
            <a:xfrm>
              <a:off x="3152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1160" name="Rectangle 44"/>
            <p:cNvSpPr>
              <a:spLocks noChangeArrowheads="1"/>
            </p:cNvSpPr>
            <p:nvPr/>
          </p:nvSpPr>
          <p:spPr bwMode="auto">
            <a:xfrm>
              <a:off x="3560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91146" name="Rectangle 45"/>
          <p:cNvSpPr>
            <a:spLocks noChangeArrowheads="1"/>
          </p:cNvSpPr>
          <p:nvPr/>
        </p:nvSpPr>
        <p:spPr bwMode="auto">
          <a:xfrm>
            <a:off x="755650" y="3294063"/>
            <a:ext cx="2117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800">
                <a:latin typeface="Lucida Console" panose="020B0609040504020204" pitchFamily="49" charset="0"/>
              </a:rPr>
              <a:t>add </a:t>
            </a:r>
            <a:r>
              <a:rPr lang="en-US" altLang="en-US" sz="1800">
                <a:solidFill>
                  <a:schemeClr val="hlink"/>
                </a:solidFill>
                <a:latin typeface="Lucida Console" panose="020B0609040504020204" pitchFamily="49" charset="0"/>
              </a:rPr>
              <a:t>$4</a:t>
            </a:r>
            <a:r>
              <a:rPr lang="en-US" altLang="en-US" sz="1800">
                <a:latin typeface="Lucida Console" panose="020B0609040504020204" pitchFamily="49" charset="0"/>
              </a:rPr>
              <a:t>, $5, $6</a:t>
            </a:r>
            <a:endParaRPr lang="en-AU" altLang="en-US" sz="1800">
              <a:latin typeface="Lucida Console" panose="020B0609040504020204" pitchFamily="49" charset="0"/>
            </a:endParaRPr>
          </a:p>
        </p:txBody>
      </p:sp>
      <p:sp>
        <p:nvSpPr>
          <p:cNvPr id="91147" name="Rectangle 46"/>
          <p:cNvSpPr>
            <a:spLocks noChangeArrowheads="1"/>
          </p:cNvSpPr>
          <p:nvPr/>
        </p:nvSpPr>
        <p:spPr bwMode="auto">
          <a:xfrm>
            <a:off x="755650" y="2717800"/>
            <a:ext cx="2117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800">
                <a:latin typeface="Lucida Console" panose="020B0609040504020204" pitchFamily="49" charset="0"/>
              </a:rPr>
              <a:t>add </a:t>
            </a:r>
            <a:r>
              <a:rPr lang="en-US" altLang="en-US" sz="1800">
                <a:solidFill>
                  <a:schemeClr val="hlink"/>
                </a:solidFill>
                <a:latin typeface="Lucida Console" panose="020B0609040504020204" pitchFamily="49" charset="0"/>
              </a:rPr>
              <a:t>$1</a:t>
            </a:r>
            <a:r>
              <a:rPr lang="en-US" altLang="en-US" sz="1800">
                <a:latin typeface="Lucida Console" panose="020B0609040504020204" pitchFamily="49" charset="0"/>
              </a:rPr>
              <a:t>, $2, $3</a:t>
            </a:r>
            <a:endParaRPr lang="en-AU" altLang="en-US" sz="1800">
              <a:latin typeface="Lucida Console" panose="020B0609040504020204" pitchFamily="49" charset="0"/>
            </a:endParaRPr>
          </a:p>
        </p:txBody>
      </p:sp>
      <p:sp>
        <p:nvSpPr>
          <p:cNvPr id="91148" name="Rectangle 47"/>
          <p:cNvSpPr>
            <a:spLocks noChangeArrowheads="1"/>
          </p:cNvSpPr>
          <p:nvPr/>
        </p:nvSpPr>
        <p:spPr bwMode="auto">
          <a:xfrm>
            <a:off x="755650" y="4446588"/>
            <a:ext cx="2670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800">
                <a:latin typeface="Lucida Console" panose="020B0609040504020204" pitchFamily="49" charset="0"/>
              </a:rPr>
              <a:t>beq </a:t>
            </a:r>
            <a:r>
              <a:rPr lang="en-US" altLang="en-US" sz="1800">
                <a:solidFill>
                  <a:schemeClr val="hlink"/>
                </a:solidFill>
                <a:latin typeface="Lucida Console" panose="020B0609040504020204" pitchFamily="49" charset="0"/>
              </a:rPr>
              <a:t>$1</a:t>
            </a:r>
            <a:r>
              <a:rPr lang="en-US" altLang="en-US" sz="1800">
                <a:latin typeface="Lucida Console" panose="020B0609040504020204" pitchFamily="49" charset="0"/>
              </a:rPr>
              <a:t>, </a:t>
            </a:r>
            <a:r>
              <a:rPr lang="en-US" altLang="en-US" sz="1800">
                <a:solidFill>
                  <a:schemeClr val="hlink"/>
                </a:solidFill>
                <a:latin typeface="Lucida Console" panose="020B0609040504020204" pitchFamily="49" charset="0"/>
              </a:rPr>
              <a:t>$4</a:t>
            </a:r>
            <a:r>
              <a:rPr lang="en-US" altLang="en-US" sz="1800">
                <a:latin typeface="Lucida Console" panose="020B0609040504020204" pitchFamily="49" charset="0"/>
              </a:rPr>
              <a:t>, target</a:t>
            </a:r>
            <a:endParaRPr lang="en-AU" altLang="en-US" sz="1800">
              <a:latin typeface="Lucida Console" panose="020B0609040504020204" pitchFamily="49" charset="0"/>
            </a:endParaRPr>
          </a:p>
        </p:txBody>
      </p:sp>
      <p:sp>
        <p:nvSpPr>
          <p:cNvPr id="91149" name="Line 48"/>
          <p:cNvSpPr>
            <a:spLocks noChangeShapeType="1"/>
          </p:cNvSpPr>
          <p:nvPr/>
        </p:nvSpPr>
        <p:spPr bwMode="auto">
          <a:xfrm>
            <a:off x="5651500" y="2852738"/>
            <a:ext cx="433388" cy="17272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0" name="Line 49"/>
          <p:cNvSpPr>
            <a:spLocks noChangeShapeType="1"/>
          </p:cNvSpPr>
          <p:nvPr/>
        </p:nvSpPr>
        <p:spPr bwMode="auto">
          <a:xfrm>
            <a:off x="5651500" y="3429000"/>
            <a:ext cx="433388" cy="1223963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1" name="Rectangle 50"/>
          <p:cNvSpPr>
            <a:spLocks noChangeArrowheads="1"/>
          </p:cNvSpPr>
          <p:nvPr/>
        </p:nvSpPr>
        <p:spPr bwMode="auto">
          <a:xfrm>
            <a:off x="684213" y="5157788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3200"/>
              <a:t>Can resolve using forwarding</a:t>
            </a:r>
          </a:p>
        </p:txBody>
      </p:sp>
    </p:spTree>
    <p:extLst>
      <p:ext uri="{BB962C8B-B14F-4D97-AF65-F5344CB8AC3E}">
        <p14:creationId xmlns:p14="http://schemas.microsoft.com/office/powerpoint/2010/main" val="213347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DB5854FD-58B3-4C76-BDEC-F546A1CD856E}" type="slidenum">
              <a:rPr lang="en-AU" altLang="en-US" sz="1400"/>
              <a:pPr/>
              <a:t>86</a:t>
            </a:fld>
            <a:endParaRPr lang="en-AU" altLang="en-US" sz="1400"/>
          </a:p>
        </p:txBody>
      </p:sp>
      <p:sp>
        <p:nvSpPr>
          <p:cNvPr id="921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Data Hazards for Branches</a:t>
            </a:r>
          </a:p>
        </p:txBody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28751"/>
            <a:ext cx="8270875" cy="238125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If a comparison register is a destination of preceding ALU instruction or 2</a:t>
            </a:r>
            <a:r>
              <a:rPr lang="en-US" altLang="en-US" baseline="30000" dirty="0" smtClean="0"/>
              <a:t>nd</a:t>
            </a:r>
            <a:r>
              <a:rPr lang="en-US" altLang="en-US" dirty="0" smtClean="0"/>
              <a:t> preceding load instruction</a:t>
            </a:r>
          </a:p>
          <a:p>
            <a:pPr lvl="1" eaLnBrk="1" hangingPunct="1"/>
            <a:r>
              <a:rPr lang="en-US" altLang="en-US" dirty="0" smtClean="0"/>
              <a:t>Need 1 stall cycle</a:t>
            </a:r>
          </a:p>
        </p:txBody>
      </p:sp>
      <p:sp>
        <p:nvSpPr>
          <p:cNvPr id="92165" name="Rectangle 4"/>
          <p:cNvSpPr>
            <a:spLocks noChangeArrowheads="1"/>
          </p:cNvSpPr>
          <p:nvPr/>
        </p:nvSpPr>
        <p:spPr bwMode="auto">
          <a:xfrm>
            <a:off x="755650" y="4878388"/>
            <a:ext cx="17033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800">
                <a:latin typeface="Lucida Console" panose="020B0609040504020204" pitchFamily="49" charset="0"/>
              </a:rPr>
              <a:t>beq </a:t>
            </a:r>
            <a:r>
              <a:rPr lang="en-US" altLang="en-US" sz="1800">
                <a:solidFill>
                  <a:schemeClr val="hlink"/>
                </a:solidFill>
                <a:latin typeface="Lucida Console" panose="020B0609040504020204" pitchFamily="49" charset="0"/>
              </a:rPr>
              <a:t>stalled</a:t>
            </a:r>
            <a:endParaRPr lang="en-AU" altLang="en-US" sz="1800">
              <a:latin typeface="Lucida Console" panose="020B0609040504020204" pitchFamily="49" charset="0"/>
            </a:endParaRPr>
          </a:p>
        </p:txBody>
      </p:sp>
      <p:grpSp>
        <p:nvGrpSpPr>
          <p:cNvPr id="92166" name="Group 5"/>
          <p:cNvGrpSpPr>
            <a:grpSpLocks/>
          </p:cNvGrpSpPr>
          <p:nvPr/>
        </p:nvGrpSpPr>
        <p:grpSpPr bwMode="auto">
          <a:xfrm>
            <a:off x="3132138" y="3644900"/>
            <a:ext cx="3024187" cy="504825"/>
            <a:chOff x="2018" y="2341"/>
            <a:chExt cx="1905" cy="318"/>
          </a:xfrm>
        </p:grpSpPr>
        <p:sp>
          <p:nvSpPr>
            <p:cNvPr id="92199" name="Rectangle 6"/>
            <p:cNvSpPr>
              <a:spLocks noChangeArrowheads="1"/>
            </p:cNvSpPr>
            <p:nvPr/>
          </p:nvSpPr>
          <p:spPr bwMode="auto">
            <a:xfrm>
              <a:off x="2018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/>
                <a:t>IF</a:t>
              </a:r>
              <a:endParaRPr lang="en-AU" altLang="en-US" sz="1400"/>
            </a:p>
          </p:txBody>
        </p:sp>
        <p:sp>
          <p:nvSpPr>
            <p:cNvPr id="92200" name="Rectangle 7"/>
            <p:cNvSpPr>
              <a:spLocks noChangeArrowheads="1"/>
            </p:cNvSpPr>
            <p:nvPr/>
          </p:nvSpPr>
          <p:spPr bwMode="auto">
            <a:xfrm>
              <a:off x="2426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/>
                <a:t>ID</a:t>
              </a:r>
              <a:endParaRPr lang="en-AU" altLang="en-US" sz="1400"/>
            </a:p>
          </p:txBody>
        </p:sp>
        <p:sp>
          <p:nvSpPr>
            <p:cNvPr id="92201" name="Rectangle 8"/>
            <p:cNvSpPr>
              <a:spLocks noChangeArrowheads="1"/>
            </p:cNvSpPr>
            <p:nvPr/>
          </p:nvSpPr>
          <p:spPr bwMode="auto">
            <a:xfrm>
              <a:off x="2835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/>
                <a:t>EX</a:t>
              </a:r>
              <a:endParaRPr lang="en-AU" altLang="en-US" sz="1400"/>
            </a:p>
          </p:txBody>
        </p:sp>
        <p:sp>
          <p:nvSpPr>
            <p:cNvPr id="92202" name="Rectangle 9"/>
            <p:cNvSpPr>
              <a:spLocks noChangeArrowheads="1"/>
            </p:cNvSpPr>
            <p:nvPr/>
          </p:nvSpPr>
          <p:spPr bwMode="auto">
            <a:xfrm>
              <a:off x="3243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/>
                <a:t>MEM</a:t>
              </a:r>
              <a:endParaRPr lang="en-AU" altLang="en-US" sz="1400"/>
            </a:p>
          </p:txBody>
        </p:sp>
        <p:sp>
          <p:nvSpPr>
            <p:cNvPr id="92203" name="Rectangle 10"/>
            <p:cNvSpPr>
              <a:spLocks noChangeArrowheads="1"/>
            </p:cNvSpPr>
            <p:nvPr/>
          </p:nvSpPr>
          <p:spPr bwMode="auto">
            <a:xfrm>
              <a:off x="3651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/>
                <a:t>WB</a:t>
              </a:r>
              <a:endParaRPr lang="en-AU" altLang="en-US" sz="1400"/>
            </a:p>
          </p:txBody>
        </p:sp>
        <p:sp>
          <p:nvSpPr>
            <p:cNvPr id="92204" name="Rectangle 11"/>
            <p:cNvSpPr>
              <a:spLocks noChangeArrowheads="1"/>
            </p:cNvSpPr>
            <p:nvPr/>
          </p:nvSpPr>
          <p:spPr bwMode="auto">
            <a:xfrm>
              <a:off x="2336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205" name="Rectangle 12"/>
            <p:cNvSpPr>
              <a:spLocks noChangeArrowheads="1"/>
            </p:cNvSpPr>
            <p:nvPr/>
          </p:nvSpPr>
          <p:spPr bwMode="auto">
            <a:xfrm>
              <a:off x="2744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206" name="Rectangle 13"/>
            <p:cNvSpPr>
              <a:spLocks noChangeArrowheads="1"/>
            </p:cNvSpPr>
            <p:nvPr/>
          </p:nvSpPr>
          <p:spPr bwMode="auto">
            <a:xfrm>
              <a:off x="3152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207" name="Rectangle 14"/>
            <p:cNvSpPr>
              <a:spLocks noChangeArrowheads="1"/>
            </p:cNvSpPr>
            <p:nvPr/>
          </p:nvSpPr>
          <p:spPr bwMode="auto">
            <a:xfrm>
              <a:off x="3560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92167" name="Group 15"/>
          <p:cNvGrpSpPr>
            <a:grpSpLocks/>
          </p:cNvGrpSpPr>
          <p:nvPr/>
        </p:nvGrpSpPr>
        <p:grpSpPr bwMode="auto">
          <a:xfrm>
            <a:off x="3779838" y="4221163"/>
            <a:ext cx="3024187" cy="504825"/>
            <a:chOff x="2018" y="2341"/>
            <a:chExt cx="1905" cy="318"/>
          </a:xfrm>
        </p:grpSpPr>
        <p:sp>
          <p:nvSpPr>
            <p:cNvPr id="92190" name="Rectangle 16"/>
            <p:cNvSpPr>
              <a:spLocks noChangeArrowheads="1"/>
            </p:cNvSpPr>
            <p:nvPr/>
          </p:nvSpPr>
          <p:spPr bwMode="auto">
            <a:xfrm>
              <a:off x="2018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/>
                <a:t>IF</a:t>
              </a:r>
              <a:endParaRPr lang="en-AU" altLang="en-US" sz="1400"/>
            </a:p>
          </p:txBody>
        </p:sp>
        <p:sp>
          <p:nvSpPr>
            <p:cNvPr id="92191" name="Rectangle 17"/>
            <p:cNvSpPr>
              <a:spLocks noChangeArrowheads="1"/>
            </p:cNvSpPr>
            <p:nvPr/>
          </p:nvSpPr>
          <p:spPr bwMode="auto">
            <a:xfrm>
              <a:off x="2426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/>
                <a:t>ID</a:t>
              </a:r>
              <a:endParaRPr lang="en-AU" altLang="en-US" sz="1400"/>
            </a:p>
          </p:txBody>
        </p:sp>
        <p:sp>
          <p:nvSpPr>
            <p:cNvPr id="92192" name="Rectangle 18"/>
            <p:cNvSpPr>
              <a:spLocks noChangeArrowheads="1"/>
            </p:cNvSpPr>
            <p:nvPr/>
          </p:nvSpPr>
          <p:spPr bwMode="auto">
            <a:xfrm>
              <a:off x="2835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/>
                <a:t>EX</a:t>
              </a:r>
              <a:endParaRPr lang="en-AU" altLang="en-US" sz="1400"/>
            </a:p>
          </p:txBody>
        </p:sp>
        <p:sp>
          <p:nvSpPr>
            <p:cNvPr id="92193" name="Rectangle 19"/>
            <p:cNvSpPr>
              <a:spLocks noChangeArrowheads="1"/>
            </p:cNvSpPr>
            <p:nvPr/>
          </p:nvSpPr>
          <p:spPr bwMode="auto">
            <a:xfrm>
              <a:off x="3243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/>
                <a:t>MEM</a:t>
              </a:r>
              <a:endParaRPr lang="en-AU" altLang="en-US" sz="1400"/>
            </a:p>
          </p:txBody>
        </p:sp>
        <p:sp>
          <p:nvSpPr>
            <p:cNvPr id="92194" name="Rectangle 20"/>
            <p:cNvSpPr>
              <a:spLocks noChangeArrowheads="1"/>
            </p:cNvSpPr>
            <p:nvPr/>
          </p:nvSpPr>
          <p:spPr bwMode="auto">
            <a:xfrm>
              <a:off x="3651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/>
                <a:t>WB</a:t>
              </a:r>
              <a:endParaRPr lang="en-AU" altLang="en-US" sz="1400"/>
            </a:p>
          </p:txBody>
        </p:sp>
        <p:sp>
          <p:nvSpPr>
            <p:cNvPr id="92195" name="Rectangle 21"/>
            <p:cNvSpPr>
              <a:spLocks noChangeArrowheads="1"/>
            </p:cNvSpPr>
            <p:nvPr/>
          </p:nvSpPr>
          <p:spPr bwMode="auto">
            <a:xfrm>
              <a:off x="2336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196" name="Rectangle 22"/>
            <p:cNvSpPr>
              <a:spLocks noChangeArrowheads="1"/>
            </p:cNvSpPr>
            <p:nvPr/>
          </p:nvSpPr>
          <p:spPr bwMode="auto">
            <a:xfrm>
              <a:off x="2744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197" name="Rectangle 23"/>
            <p:cNvSpPr>
              <a:spLocks noChangeArrowheads="1"/>
            </p:cNvSpPr>
            <p:nvPr/>
          </p:nvSpPr>
          <p:spPr bwMode="auto">
            <a:xfrm>
              <a:off x="3152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198" name="Rectangle 24"/>
            <p:cNvSpPr>
              <a:spLocks noChangeArrowheads="1"/>
            </p:cNvSpPr>
            <p:nvPr/>
          </p:nvSpPr>
          <p:spPr bwMode="auto">
            <a:xfrm>
              <a:off x="3560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92168" name="Rectangle 25"/>
          <p:cNvSpPr>
            <a:spLocks noChangeArrowheads="1"/>
          </p:cNvSpPr>
          <p:nvPr/>
        </p:nvSpPr>
        <p:spPr bwMode="auto">
          <a:xfrm>
            <a:off x="4427538" y="4868863"/>
            <a:ext cx="431800" cy="3603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/>
              <a:t>IF</a:t>
            </a:r>
            <a:endParaRPr lang="en-AU" altLang="en-US" sz="1400"/>
          </a:p>
        </p:txBody>
      </p:sp>
      <p:sp>
        <p:nvSpPr>
          <p:cNvPr id="92169" name="Rectangle 26"/>
          <p:cNvSpPr>
            <a:spLocks noChangeArrowheads="1"/>
          </p:cNvSpPr>
          <p:nvPr/>
        </p:nvSpPr>
        <p:spPr bwMode="auto">
          <a:xfrm>
            <a:off x="5075238" y="4868863"/>
            <a:ext cx="431800" cy="3603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/>
              <a:t>ID</a:t>
            </a:r>
            <a:endParaRPr lang="en-AU" altLang="en-US" sz="1400"/>
          </a:p>
        </p:txBody>
      </p:sp>
      <p:sp>
        <p:nvSpPr>
          <p:cNvPr id="92170" name="Rectangle 27"/>
          <p:cNvSpPr>
            <a:spLocks noChangeArrowheads="1"/>
          </p:cNvSpPr>
          <p:nvPr/>
        </p:nvSpPr>
        <p:spPr bwMode="auto">
          <a:xfrm>
            <a:off x="4932363" y="4795838"/>
            <a:ext cx="714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171" name="Rectangle 28"/>
          <p:cNvSpPr>
            <a:spLocks noChangeArrowheads="1"/>
          </p:cNvSpPr>
          <p:nvPr/>
        </p:nvSpPr>
        <p:spPr bwMode="auto">
          <a:xfrm>
            <a:off x="5580063" y="4795838"/>
            <a:ext cx="714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172" name="Rectangle 29"/>
          <p:cNvSpPr>
            <a:spLocks noChangeArrowheads="1"/>
          </p:cNvSpPr>
          <p:nvPr/>
        </p:nvSpPr>
        <p:spPr bwMode="auto">
          <a:xfrm>
            <a:off x="6227763" y="4795838"/>
            <a:ext cx="714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173" name="Rectangle 30"/>
          <p:cNvSpPr>
            <a:spLocks noChangeArrowheads="1"/>
          </p:cNvSpPr>
          <p:nvPr/>
        </p:nvSpPr>
        <p:spPr bwMode="auto">
          <a:xfrm>
            <a:off x="6875463" y="4795838"/>
            <a:ext cx="714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174" name="Rectangle 31"/>
          <p:cNvSpPr>
            <a:spLocks noChangeArrowheads="1"/>
          </p:cNvSpPr>
          <p:nvPr/>
        </p:nvSpPr>
        <p:spPr bwMode="auto">
          <a:xfrm>
            <a:off x="5724525" y="5445125"/>
            <a:ext cx="431800" cy="3603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/>
              <a:t>ID</a:t>
            </a:r>
            <a:endParaRPr lang="en-AU" altLang="en-US" sz="1400"/>
          </a:p>
        </p:txBody>
      </p:sp>
      <p:sp>
        <p:nvSpPr>
          <p:cNvPr id="92175" name="Rectangle 32"/>
          <p:cNvSpPr>
            <a:spLocks noChangeArrowheads="1"/>
          </p:cNvSpPr>
          <p:nvPr/>
        </p:nvSpPr>
        <p:spPr bwMode="auto">
          <a:xfrm>
            <a:off x="6373813" y="5445125"/>
            <a:ext cx="431800" cy="3603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/>
              <a:t>EX</a:t>
            </a:r>
            <a:endParaRPr lang="en-AU" altLang="en-US" sz="1400"/>
          </a:p>
        </p:txBody>
      </p:sp>
      <p:sp>
        <p:nvSpPr>
          <p:cNvPr id="92176" name="Rectangle 33"/>
          <p:cNvSpPr>
            <a:spLocks noChangeArrowheads="1"/>
          </p:cNvSpPr>
          <p:nvPr/>
        </p:nvSpPr>
        <p:spPr bwMode="auto">
          <a:xfrm>
            <a:off x="7021513" y="5445125"/>
            <a:ext cx="431800" cy="3603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/>
              <a:t>MEM</a:t>
            </a:r>
            <a:endParaRPr lang="en-AU" altLang="en-US" sz="1400"/>
          </a:p>
        </p:txBody>
      </p:sp>
      <p:sp>
        <p:nvSpPr>
          <p:cNvPr id="92177" name="Rectangle 34"/>
          <p:cNvSpPr>
            <a:spLocks noChangeArrowheads="1"/>
          </p:cNvSpPr>
          <p:nvPr/>
        </p:nvSpPr>
        <p:spPr bwMode="auto">
          <a:xfrm>
            <a:off x="7669213" y="5445125"/>
            <a:ext cx="431800" cy="3603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/>
              <a:t>WB</a:t>
            </a:r>
            <a:endParaRPr lang="en-AU" altLang="en-US" sz="1400"/>
          </a:p>
        </p:txBody>
      </p:sp>
      <p:sp>
        <p:nvSpPr>
          <p:cNvPr id="92178" name="Rectangle 35"/>
          <p:cNvSpPr>
            <a:spLocks noChangeArrowheads="1"/>
          </p:cNvSpPr>
          <p:nvPr/>
        </p:nvSpPr>
        <p:spPr bwMode="auto">
          <a:xfrm>
            <a:off x="5581650" y="5372100"/>
            <a:ext cx="714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179" name="Rectangle 36"/>
          <p:cNvSpPr>
            <a:spLocks noChangeArrowheads="1"/>
          </p:cNvSpPr>
          <p:nvPr/>
        </p:nvSpPr>
        <p:spPr bwMode="auto">
          <a:xfrm>
            <a:off x="6229350" y="5372100"/>
            <a:ext cx="714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180" name="Rectangle 37"/>
          <p:cNvSpPr>
            <a:spLocks noChangeArrowheads="1"/>
          </p:cNvSpPr>
          <p:nvPr/>
        </p:nvSpPr>
        <p:spPr bwMode="auto">
          <a:xfrm>
            <a:off x="6877050" y="5372100"/>
            <a:ext cx="714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181" name="Rectangle 38"/>
          <p:cNvSpPr>
            <a:spLocks noChangeArrowheads="1"/>
          </p:cNvSpPr>
          <p:nvPr/>
        </p:nvSpPr>
        <p:spPr bwMode="auto">
          <a:xfrm>
            <a:off x="7524750" y="5372100"/>
            <a:ext cx="714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182" name="Rectangle 39"/>
          <p:cNvSpPr>
            <a:spLocks noChangeArrowheads="1"/>
          </p:cNvSpPr>
          <p:nvPr/>
        </p:nvSpPr>
        <p:spPr bwMode="auto">
          <a:xfrm>
            <a:off x="755650" y="4302125"/>
            <a:ext cx="2117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800">
                <a:latin typeface="Lucida Console" panose="020B0609040504020204" pitchFamily="49" charset="0"/>
              </a:rPr>
              <a:t>add </a:t>
            </a:r>
            <a:r>
              <a:rPr lang="en-US" altLang="en-US" sz="1800">
                <a:solidFill>
                  <a:schemeClr val="hlink"/>
                </a:solidFill>
                <a:latin typeface="Lucida Console" panose="020B0609040504020204" pitchFamily="49" charset="0"/>
              </a:rPr>
              <a:t>$4</a:t>
            </a:r>
            <a:r>
              <a:rPr lang="en-US" altLang="en-US" sz="1800">
                <a:latin typeface="Lucida Console" panose="020B0609040504020204" pitchFamily="49" charset="0"/>
              </a:rPr>
              <a:t>, $5, $6</a:t>
            </a:r>
            <a:endParaRPr lang="en-AU" altLang="en-US" sz="1800">
              <a:latin typeface="Lucida Console" panose="020B0609040504020204" pitchFamily="49" charset="0"/>
            </a:endParaRPr>
          </a:p>
        </p:txBody>
      </p:sp>
      <p:sp>
        <p:nvSpPr>
          <p:cNvPr id="92183" name="Rectangle 40"/>
          <p:cNvSpPr>
            <a:spLocks noChangeArrowheads="1"/>
          </p:cNvSpPr>
          <p:nvPr/>
        </p:nvSpPr>
        <p:spPr bwMode="auto">
          <a:xfrm>
            <a:off x="755650" y="3725863"/>
            <a:ext cx="1841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800">
                <a:latin typeface="Lucida Console" panose="020B0609040504020204" pitchFamily="49" charset="0"/>
              </a:rPr>
              <a:t>lw  </a:t>
            </a:r>
            <a:r>
              <a:rPr lang="en-US" altLang="en-US" sz="1800">
                <a:solidFill>
                  <a:schemeClr val="hlink"/>
                </a:solidFill>
                <a:latin typeface="Lucida Console" panose="020B0609040504020204" pitchFamily="49" charset="0"/>
              </a:rPr>
              <a:t>$1</a:t>
            </a:r>
            <a:r>
              <a:rPr lang="en-US" altLang="en-US" sz="1800">
                <a:latin typeface="Lucida Console" panose="020B0609040504020204" pitchFamily="49" charset="0"/>
              </a:rPr>
              <a:t>, addr</a:t>
            </a:r>
            <a:endParaRPr lang="en-AU" altLang="en-US" sz="1800">
              <a:latin typeface="Lucida Console" panose="020B0609040504020204" pitchFamily="49" charset="0"/>
            </a:endParaRPr>
          </a:p>
        </p:txBody>
      </p:sp>
      <p:sp>
        <p:nvSpPr>
          <p:cNvPr id="92184" name="Rectangle 41"/>
          <p:cNvSpPr>
            <a:spLocks noChangeArrowheads="1"/>
          </p:cNvSpPr>
          <p:nvPr/>
        </p:nvSpPr>
        <p:spPr bwMode="auto">
          <a:xfrm>
            <a:off x="755650" y="5454650"/>
            <a:ext cx="2670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800">
                <a:latin typeface="Lucida Console" panose="020B0609040504020204" pitchFamily="49" charset="0"/>
              </a:rPr>
              <a:t>beq </a:t>
            </a:r>
            <a:r>
              <a:rPr lang="en-US" altLang="en-US" sz="1800">
                <a:solidFill>
                  <a:schemeClr val="hlink"/>
                </a:solidFill>
                <a:latin typeface="Lucida Console" panose="020B0609040504020204" pitchFamily="49" charset="0"/>
              </a:rPr>
              <a:t>$1</a:t>
            </a:r>
            <a:r>
              <a:rPr lang="en-US" altLang="en-US" sz="1800">
                <a:latin typeface="Lucida Console" panose="020B0609040504020204" pitchFamily="49" charset="0"/>
              </a:rPr>
              <a:t>, </a:t>
            </a:r>
            <a:r>
              <a:rPr lang="en-US" altLang="en-US" sz="1800">
                <a:solidFill>
                  <a:schemeClr val="hlink"/>
                </a:solidFill>
                <a:latin typeface="Lucida Console" panose="020B0609040504020204" pitchFamily="49" charset="0"/>
              </a:rPr>
              <a:t>$4</a:t>
            </a:r>
            <a:r>
              <a:rPr lang="en-US" altLang="en-US" sz="1800">
                <a:latin typeface="Lucida Console" panose="020B0609040504020204" pitchFamily="49" charset="0"/>
              </a:rPr>
              <a:t>, target</a:t>
            </a:r>
            <a:endParaRPr lang="en-AU" altLang="en-US" sz="1800">
              <a:latin typeface="Lucida Console" panose="020B0609040504020204" pitchFamily="49" charset="0"/>
            </a:endParaRPr>
          </a:p>
        </p:txBody>
      </p:sp>
      <p:sp>
        <p:nvSpPr>
          <p:cNvPr id="92185" name="Line 42"/>
          <p:cNvSpPr>
            <a:spLocks noChangeShapeType="1"/>
          </p:cNvSpPr>
          <p:nvPr/>
        </p:nvSpPr>
        <p:spPr bwMode="auto">
          <a:xfrm>
            <a:off x="5651500" y="3860800"/>
            <a:ext cx="433388" cy="17272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6" name="Line 43"/>
          <p:cNvSpPr>
            <a:spLocks noChangeShapeType="1"/>
          </p:cNvSpPr>
          <p:nvPr/>
        </p:nvSpPr>
        <p:spPr bwMode="auto">
          <a:xfrm>
            <a:off x="5651500" y="4437063"/>
            <a:ext cx="433388" cy="1223962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7" name="AutoShape 44"/>
          <p:cNvSpPr>
            <a:spLocks noChangeArrowheads="1"/>
          </p:cNvSpPr>
          <p:nvPr/>
        </p:nvSpPr>
        <p:spPr bwMode="auto">
          <a:xfrm>
            <a:off x="5724525" y="4940300"/>
            <a:ext cx="360363" cy="287338"/>
          </a:xfrm>
          <a:prstGeom prst="cloudCallout">
            <a:avLst>
              <a:gd name="adj1" fmla="val -12995"/>
              <a:gd name="adj2" fmla="val 3619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800"/>
          </a:p>
        </p:txBody>
      </p:sp>
      <p:sp>
        <p:nvSpPr>
          <p:cNvPr id="92188" name="AutoShape 45"/>
          <p:cNvSpPr>
            <a:spLocks noChangeArrowheads="1"/>
          </p:cNvSpPr>
          <p:nvPr/>
        </p:nvSpPr>
        <p:spPr bwMode="auto">
          <a:xfrm>
            <a:off x="6372225" y="4940300"/>
            <a:ext cx="358775" cy="287338"/>
          </a:xfrm>
          <a:prstGeom prst="cloudCallout">
            <a:avLst>
              <a:gd name="adj1" fmla="val -12833"/>
              <a:gd name="adj2" fmla="val 3619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800"/>
          </a:p>
        </p:txBody>
      </p:sp>
      <p:sp>
        <p:nvSpPr>
          <p:cNvPr id="92189" name="AutoShape 46"/>
          <p:cNvSpPr>
            <a:spLocks noChangeArrowheads="1"/>
          </p:cNvSpPr>
          <p:nvPr/>
        </p:nvSpPr>
        <p:spPr bwMode="auto">
          <a:xfrm>
            <a:off x="7019925" y="4940300"/>
            <a:ext cx="358775" cy="287338"/>
          </a:xfrm>
          <a:prstGeom prst="cloudCallout">
            <a:avLst>
              <a:gd name="adj1" fmla="val -12833"/>
              <a:gd name="adj2" fmla="val 3619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29766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6D0015BC-857A-4D33-8072-3724AC6B8655}" type="slidenum">
              <a:rPr lang="en-AU" altLang="en-US" sz="1400"/>
              <a:pPr/>
              <a:t>87</a:t>
            </a:fld>
            <a:endParaRPr lang="en-AU" altLang="en-US" sz="1400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Data Hazards for Branches</a:t>
            </a:r>
          </a:p>
        </p:txBody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13669"/>
            <a:ext cx="8270875" cy="238125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If a comparison register is a destination of immediately preceding load instruction</a:t>
            </a:r>
          </a:p>
          <a:p>
            <a:pPr lvl="1" eaLnBrk="1" hangingPunct="1"/>
            <a:r>
              <a:rPr lang="en-US" altLang="en-US" dirty="0" smtClean="0"/>
              <a:t>Need 2 stall cycles</a:t>
            </a:r>
          </a:p>
        </p:txBody>
      </p:sp>
      <p:sp>
        <p:nvSpPr>
          <p:cNvPr id="93189" name="Rectangle 4"/>
          <p:cNvSpPr>
            <a:spLocks noChangeArrowheads="1"/>
          </p:cNvSpPr>
          <p:nvPr/>
        </p:nvSpPr>
        <p:spPr bwMode="auto">
          <a:xfrm>
            <a:off x="755650" y="4878388"/>
            <a:ext cx="17033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800">
                <a:latin typeface="Lucida Console" panose="020B0609040504020204" pitchFamily="49" charset="0"/>
              </a:rPr>
              <a:t>beq </a:t>
            </a:r>
            <a:r>
              <a:rPr lang="en-US" altLang="en-US" sz="1800">
                <a:solidFill>
                  <a:schemeClr val="hlink"/>
                </a:solidFill>
                <a:latin typeface="Lucida Console" panose="020B0609040504020204" pitchFamily="49" charset="0"/>
              </a:rPr>
              <a:t>stalled</a:t>
            </a:r>
            <a:endParaRPr lang="en-AU" altLang="en-US" sz="1800">
              <a:latin typeface="Lucida Console" panose="020B0609040504020204" pitchFamily="49" charset="0"/>
            </a:endParaRPr>
          </a:p>
        </p:txBody>
      </p:sp>
      <p:grpSp>
        <p:nvGrpSpPr>
          <p:cNvPr id="93190" name="Group 5"/>
          <p:cNvGrpSpPr>
            <a:grpSpLocks/>
          </p:cNvGrpSpPr>
          <p:nvPr/>
        </p:nvGrpSpPr>
        <p:grpSpPr bwMode="auto">
          <a:xfrm>
            <a:off x="3132138" y="3644900"/>
            <a:ext cx="3024187" cy="504825"/>
            <a:chOff x="2018" y="2341"/>
            <a:chExt cx="1905" cy="318"/>
          </a:xfrm>
        </p:grpSpPr>
        <p:sp>
          <p:nvSpPr>
            <p:cNvPr id="93220" name="Rectangle 6"/>
            <p:cNvSpPr>
              <a:spLocks noChangeArrowheads="1"/>
            </p:cNvSpPr>
            <p:nvPr/>
          </p:nvSpPr>
          <p:spPr bwMode="auto">
            <a:xfrm>
              <a:off x="2018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/>
                <a:t>IF</a:t>
              </a:r>
              <a:endParaRPr lang="en-AU" altLang="en-US" sz="1400"/>
            </a:p>
          </p:txBody>
        </p:sp>
        <p:sp>
          <p:nvSpPr>
            <p:cNvPr id="93221" name="Rectangle 7"/>
            <p:cNvSpPr>
              <a:spLocks noChangeArrowheads="1"/>
            </p:cNvSpPr>
            <p:nvPr/>
          </p:nvSpPr>
          <p:spPr bwMode="auto">
            <a:xfrm>
              <a:off x="2426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/>
                <a:t>ID</a:t>
              </a:r>
              <a:endParaRPr lang="en-AU" altLang="en-US" sz="1400"/>
            </a:p>
          </p:txBody>
        </p:sp>
        <p:sp>
          <p:nvSpPr>
            <p:cNvPr id="93222" name="Rectangle 8"/>
            <p:cNvSpPr>
              <a:spLocks noChangeArrowheads="1"/>
            </p:cNvSpPr>
            <p:nvPr/>
          </p:nvSpPr>
          <p:spPr bwMode="auto">
            <a:xfrm>
              <a:off x="2835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/>
                <a:t>EX</a:t>
              </a:r>
              <a:endParaRPr lang="en-AU" altLang="en-US" sz="1400"/>
            </a:p>
          </p:txBody>
        </p:sp>
        <p:sp>
          <p:nvSpPr>
            <p:cNvPr id="93223" name="Rectangle 9"/>
            <p:cNvSpPr>
              <a:spLocks noChangeArrowheads="1"/>
            </p:cNvSpPr>
            <p:nvPr/>
          </p:nvSpPr>
          <p:spPr bwMode="auto">
            <a:xfrm>
              <a:off x="3243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/>
                <a:t>MEM</a:t>
              </a:r>
              <a:endParaRPr lang="en-AU" altLang="en-US" sz="1400"/>
            </a:p>
          </p:txBody>
        </p:sp>
        <p:sp>
          <p:nvSpPr>
            <p:cNvPr id="93224" name="Rectangle 10"/>
            <p:cNvSpPr>
              <a:spLocks noChangeArrowheads="1"/>
            </p:cNvSpPr>
            <p:nvPr/>
          </p:nvSpPr>
          <p:spPr bwMode="auto">
            <a:xfrm>
              <a:off x="3651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/>
                <a:t>WB</a:t>
              </a:r>
              <a:endParaRPr lang="en-AU" altLang="en-US" sz="1400"/>
            </a:p>
          </p:txBody>
        </p:sp>
        <p:sp>
          <p:nvSpPr>
            <p:cNvPr id="93225" name="Rectangle 11"/>
            <p:cNvSpPr>
              <a:spLocks noChangeArrowheads="1"/>
            </p:cNvSpPr>
            <p:nvPr/>
          </p:nvSpPr>
          <p:spPr bwMode="auto">
            <a:xfrm>
              <a:off x="2336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226" name="Rectangle 12"/>
            <p:cNvSpPr>
              <a:spLocks noChangeArrowheads="1"/>
            </p:cNvSpPr>
            <p:nvPr/>
          </p:nvSpPr>
          <p:spPr bwMode="auto">
            <a:xfrm>
              <a:off x="2744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227" name="Rectangle 13"/>
            <p:cNvSpPr>
              <a:spLocks noChangeArrowheads="1"/>
            </p:cNvSpPr>
            <p:nvPr/>
          </p:nvSpPr>
          <p:spPr bwMode="auto">
            <a:xfrm>
              <a:off x="3152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228" name="Rectangle 14"/>
            <p:cNvSpPr>
              <a:spLocks noChangeArrowheads="1"/>
            </p:cNvSpPr>
            <p:nvPr/>
          </p:nvSpPr>
          <p:spPr bwMode="auto">
            <a:xfrm>
              <a:off x="3560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93191" name="Rectangle 15"/>
          <p:cNvSpPr>
            <a:spLocks noChangeArrowheads="1"/>
          </p:cNvSpPr>
          <p:nvPr/>
        </p:nvSpPr>
        <p:spPr bwMode="auto">
          <a:xfrm>
            <a:off x="3779838" y="4294188"/>
            <a:ext cx="431800" cy="3603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/>
              <a:t>IF</a:t>
            </a:r>
            <a:endParaRPr lang="en-AU" altLang="en-US" sz="1400"/>
          </a:p>
        </p:txBody>
      </p:sp>
      <p:sp>
        <p:nvSpPr>
          <p:cNvPr id="93192" name="Rectangle 16"/>
          <p:cNvSpPr>
            <a:spLocks noChangeArrowheads="1"/>
          </p:cNvSpPr>
          <p:nvPr/>
        </p:nvSpPr>
        <p:spPr bwMode="auto">
          <a:xfrm>
            <a:off x="4427538" y="4294188"/>
            <a:ext cx="431800" cy="3603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/>
              <a:t>ID</a:t>
            </a:r>
            <a:endParaRPr lang="en-AU" altLang="en-US" sz="1400"/>
          </a:p>
        </p:txBody>
      </p:sp>
      <p:sp>
        <p:nvSpPr>
          <p:cNvPr id="93193" name="Rectangle 17"/>
          <p:cNvSpPr>
            <a:spLocks noChangeArrowheads="1"/>
          </p:cNvSpPr>
          <p:nvPr/>
        </p:nvSpPr>
        <p:spPr bwMode="auto">
          <a:xfrm>
            <a:off x="4284663" y="4221163"/>
            <a:ext cx="714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3194" name="Rectangle 18"/>
          <p:cNvSpPr>
            <a:spLocks noChangeArrowheads="1"/>
          </p:cNvSpPr>
          <p:nvPr/>
        </p:nvSpPr>
        <p:spPr bwMode="auto">
          <a:xfrm>
            <a:off x="4932363" y="4221163"/>
            <a:ext cx="714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3195" name="Rectangle 19"/>
          <p:cNvSpPr>
            <a:spLocks noChangeArrowheads="1"/>
          </p:cNvSpPr>
          <p:nvPr/>
        </p:nvSpPr>
        <p:spPr bwMode="auto">
          <a:xfrm>
            <a:off x="5580063" y="4221163"/>
            <a:ext cx="714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3196" name="Rectangle 20"/>
          <p:cNvSpPr>
            <a:spLocks noChangeArrowheads="1"/>
          </p:cNvSpPr>
          <p:nvPr/>
        </p:nvSpPr>
        <p:spPr bwMode="auto">
          <a:xfrm>
            <a:off x="6227763" y="4221163"/>
            <a:ext cx="714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3197" name="Rectangle 21"/>
          <p:cNvSpPr>
            <a:spLocks noChangeArrowheads="1"/>
          </p:cNvSpPr>
          <p:nvPr/>
        </p:nvSpPr>
        <p:spPr bwMode="auto">
          <a:xfrm>
            <a:off x="5075238" y="4868863"/>
            <a:ext cx="431800" cy="3603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/>
              <a:t>ID</a:t>
            </a:r>
            <a:endParaRPr lang="en-AU" altLang="en-US" sz="1400"/>
          </a:p>
        </p:txBody>
      </p:sp>
      <p:sp>
        <p:nvSpPr>
          <p:cNvPr id="93198" name="Rectangle 22"/>
          <p:cNvSpPr>
            <a:spLocks noChangeArrowheads="1"/>
          </p:cNvSpPr>
          <p:nvPr/>
        </p:nvSpPr>
        <p:spPr bwMode="auto">
          <a:xfrm>
            <a:off x="4932363" y="4795838"/>
            <a:ext cx="714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3199" name="Rectangle 23"/>
          <p:cNvSpPr>
            <a:spLocks noChangeArrowheads="1"/>
          </p:cNvSpPr>
          <p:nvPr/>
        </p:nvSpPr>
        <p:spPr bwMode="auto">
          <a:xfrm>
            <a:off x="5580063" y="4795838"/>
            <a:ext cx="714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3200" name="Rectangle 24"/>
          <p:cNvSpPr>
            <a:spLocks noChangeArrowheads="1"/>
          </p:cNvSpPr>
          <p:nvPr/>
        </p:nvSpPr>
        <p:spPr bwMode="auto">
          <a:xfrm>
            <a:off x="6227763" y="4795838"/>
            <a:ext cx="714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3201" name="Rectangle 25"/>
          <p:cNvSpPr>
            <a:spLocks noChangeArrowheads="1"/>
          </p:cNvSpPr>
          <p:nvPr/>
        </p:nvSpPr>
        <p:spPr bwMode="auto">
          <a:xfrm>
            <a:off x="6875463" y="4795838"/>
            <a:ext cx="714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3202" name="Rectangle 26"/>
          <p:cNvSpPr>
            <a:spLocks noChangeArrowheads="1"/>
          </p:cNvSpPr>
          <p:nvPr/>
        </p:nvSpPr>
        <p:spPr bwMode="auto">
          <a:xfrm>
            <a:off x="5724525" y="5445125"/>
            <a:ext cx="431800" cy="3603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/>
              <a:t>ID</a:t>
            </a:r>
            <a:endParaRPr lang="en-AU" altLang="en-US" sz="1400"/>
          </a:p>
        </p:txBody>
      </p:sp>
      <p:sp>
        <p:nvSpPr>
          <p:cNvPr id="93203" name="Rectangle 27"/>
          <p:cNvSpPr>
            <a:spLocks noChangeArrowheads="1"/>
          </p:cNvSpPr>
          <p:nvPr/>
        </p:nvSpPr>
        <p:spPr bwMode="auto">
          <a:xfrm>
            <a:off x="6373813" y="5445125"/>
            <a:ext cx="431800" cy="3603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/>
              <a:t>EX</a:t>
            </a:r>
            <a:endParaRPr lang="en-AU" altLang="en-US" sz="1400"/>
          </a:p>
        </p:txBody>
      </p:sp>
      <p:sp>
        <p:nvSpPr>
          <p:cNvPr id="93204" name="Rectangle 28"/>
          <p:cNvSpPr>
            <a:spLocks noChangeArrowheads="1"/>
          </p:cNvSpPr>
          <p:nvPr/>
        </p:nvSpPr>
        <p:spPr bwMode="auto">
          <a:xfrm>
            <a:off x="7021513" y="5445125"/>
            <a:ext cx="431800" cy="3603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/>
              <a:t>MEM</a:t>
            </a:r>
            <a:endParaRPr lang="en-AU" altLang="en-US" sz="1400"/>
          </a:p>
        </p:txBody>
      </p:sp>
      <p:sp>
        <p:nvSpPr>
          <p:cNvPr id="93205" name="Rectangle 29"/>
          <p:cNvSpPr>
            <a:spLocks noChangeArrowheads="1"/>
          </p:cNvSpPr>
          <p:nvPr/>
        </p:nvSpPr>
        <p:spPr bwMode="auto">
          <a:xfrm>
            <a:off x="7669213" y="5445125"/>
            <a:ext cx="431800" cy="3603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/>
              <a:t>WB</a:t>
            </a:r>
            <a:endParaRPr lang="en-AU" altLang="en-US" sz="1400"/>
          </a:p>
        </p:txBody>
      </p:sp>
      <p:sp>
        <p:nvSpPr>
          <p:cNvPr id="93206" name="Rectangle 30"/>
          <p:cNvSpPr>
            <a:spLocks noChangeArrowheads="1"/>
          </p:cNvSpPr>
          <p:nvPr/>
        </p:nvSpPr>
        <p:spPr bwMode="auto">
          <a:xfrm>
            <a:off x="5581650" y="5372100"/>
            <a:ext cx="714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3207" name="Rectangle 31"/>
          <p:cNvSpPr>
            <a:spLocks noChangeArrowheads="1"/>
          </p:cNvSpPr>
          <p:nvPr/>
        </p:nvSpPr>
        <p:spPr bwMode="auto">
          <a:xfrm>
            <a:off x="6229350" y="5372100"/>
            <a:ext cx="714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3208" name="Rectangle 32"/>
          <p:cNvSpPr>
            <a:spLocks noChangeArrowheads="1"/>
          </p:cNvSpPr>
          <p:nvPr/>
        </p:nvSpPr>
        <p:spPr bwMode="auto">
          <a:xfrm>
            <a:off x="6877050" y="5372100"/>
            <a:ext cx="714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3209" name="Rectangle 33"/>
          <p:cNvSpPr>
            <a:spLocks noChangeArrowheads="1"/>
          </p:cNvSpPr>
          <p:nvPr/>
        </p:nvSpPr>
        <p:spPr bwMode="auto">
          <a:xfrm>
            <a:off x="7524750" y="5372100"/>
            <a:ext cx="714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3210" name="Rectangle 34"/>
          <p:cNvSpPr>
            <a:spLocks noChangeArrowheads="1"/>
          </p:cNvSpPr>
          <p:nvPr/>
        </p:nvSpPr>
        <p:spPr bwMode="auto">
          <a:xfrm>
            <a:off x="755650" y="4302125"/>
            <a:ext cx="1703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800">
                <a:latin typeface="Lucida Console" panose="020B0609040504020204" pitchFamily="49" charset="0"/>
              </a:rPr>
              <a:t>beq </a:t>
            </a:r>
            <a:r>
              <a:rPr lang="en-US" altLang="en-US" sz="1800">
                <a:solidFill>
                  <a:schemeClr val="hlink"/>
                </a:solidFill>
                <a:latin typeface="Lucida Console" panose="020B0609040504020204" pitchFamily="49" charset="0"/>
              </a:rPr>
              <a:t>stalled</a:t>
            </a:r>
            <a:endParaRPr lang="en-AU" altLang="en-US" sz="1800">
              <a:solidFill>
                <a:schemeClr val="hlink"/>
              </a:solidFill>
              <a:latin typeface="Lucida Console" panose="020B0609040504020204" pitchFamily="49" charset="0"/>
            </a:endParaRPr>
          </a:p>
        </p:txBody>
      </p:sp>
      <p:sp>
        <p:nvSpPr>
          <p:cNvPr id="93211" name="Rectangle 35"/>
          <p:cNvSpPr>
            <a:spLocks noChangeArrowheads="1"/>
          </p:cNvSpPr>
          <p:nvPr/>
        </p:nvSpPr>
        <p:spPr bwMode="auto">
          <a:xfrm>
            <a:off x="755650" y="3725863"/>
            <a:ext cx="1841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800">
                <a:latin typeface="Lucida Console" panose="020B0609040504020204" pitchFamily="49" charset="0"/>
              </a:rPr>
              <a:t>lw  </a:t>
            </a:r>
            <a:r>
              <a:rPr lang="en-US" altLang="en-US" sz="1800">
                <a:solidFill>
                  <a:schemeClr val="hlink"/>
                </a:solidFill>
                <a:latin typeface="Lucida Console" panose="020B0609040504020204" pitchFamily="49" charset="0"/>
              </a:rPr>
              <a:t>$1</a:t>
            </a:r>
            <a:r>
              <a:rPr lang="en-US" altLang="en-US" sz="1800">
                <a:latin typeface="Lucida Console" panose="020B0609040504020204" pitchFamily="49" charset="0"/>
              </a:rPr>
              <a:t>, addr</a:t>
            </a:r>
            <a:endParaRPr lang="en-AU" altLang="en-US" sz="1800">
              <a:latin typeface="Lucida Console" panose="020B0609040504020204" pitchFamily="49" charset="0"/>
            </a:endParaRPr>
          </a:p>
        </p:txBody>
      </p:sp>
      <p:sp>
        <p:nvSpPr>
          <p:cNvPr id="93212" name="Rectangle 36"/>
          <p:cNvSpPr>
            <a:spLocks noChangeArrowheads="1"/>
          </p:cNvSpPr>
          <p:nvPr/>
        </p:nvSpPr>
        <p:spPr bwMode="auto">
          <a:xfrm>
            <a:off x="755650" y="5454650"/>
            <a:ext cx="2670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800">
                <a:latin typeface="Lucida Console" panose="020B0609040504020204" pitchFamily="49" charset="0"/>
              </a:rPr>
              <a:t>beq </a:t>
            </a:r>
            <a:r>
              <a:rPr lang="en-US" altLang="en-US" sz="1800">
                <a:solidFill>
                  <a:schemeClr val="hlink"/>
                </a:solidFill>
                <a:latin typeface="Lucida Console" panose="020B0609040504020204" pitchFamily="49" charset="0"/>
              </a:rPr>
              <a:t>$1</a:t>
            </a:r>
            <a:r>
              <a:rPr lang="en-US" altLang="en-US" sz="1800">
                <a:latin typeface="Lucida Console" panose="020B0609040504020204" pitchFamily="49" charset="0"/>
              </a:rPr>
              <a:t>, </a:t>
            </a:r>
            <a:r>
              <a:rPr lang="en-US" altLang="en-US" sz="1800">
                <a:solidFill>
                  <a:schemeClr val="hlink"/>
                </a:solidFill>
                <a:latin typeface="Lucida Console" panose="020B0609040504020204" pitchFamily="49" charset="0"/>
              </a:rPr>
              <a:t>$0</a:t>
            </a:r>
            <a:r>
              <a:rPr lang="en-US" altLang="en-US" sz="1800">
                <a:latin typeface="Lucida Console" panose="020B0609040504020204" pitchFamily="49" charset="0"/>
              </a:rPr>
              <a:t>, target</a:t>
            </a:r>
            <a:endParaRPr lang="en-AU" altLang="en-US" sz="1800">
              <a:latin typeface="Lucida Console" panose="020B0609040504020204" pitchFamily="49" charset="0"/>
            </a:endParaRPr>
          </a:p>
        </p:txBody>
      </p:sp>
      <p:sp>
        <p:nvSpPr>
          <p:cNvPr id="93213" name="Line 37"/>
          <p:cNvSpPr>
            <a:spLocks noChangeShapeType="1"/>
          </p:cNvSpPr>
          <p:nvPr/>
        </p:nvSpPr>
        <p:spPr bwMode="auto">
          <a:xfrm>
            <a:off x="5651500" y="3860800"/>
            <a:ext cx="433388" cy="17272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14" name="AutoShape 38"/>
          <p:cNvSpPr>
            <a:spLocks noChangeArrowheads="1"/>
          </p:cNvSpPr>
          <p:nvPr/>
        </p:nvSpPr>
        <p:spPr bwMode="auto">
          <a:xfrm>
            <a:off x="5724525" y="4940300"/>
            <a:ext cx="360363" cy="287338"/>
          </a:xfrm>
          <a:prstGeom prst="cloudCallout">
            <a:avLst>
              <a:gd name="adj1" fmla="val -12995"/>
              <a:gd name="adj2" fmla="val 3619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800"/>
          </a:p>
        </p:txBody>
      </p:sp>
      <p:sp>
        <p:nvSpPr>
          <p:cNvPr id="93215" name="AutoShape 39"/>
          <p:cNvSpPr>
            <a:spLocks noChangeArrowheads="1"/>
          </p:cNvSpPr>
          <p:nvPr/>
        </p:nvSpPr>
        <p:spPr bwMode="auto">
          <a:xfrm>
            <a:off x="6372225" y="4940300"/>
            <a:ext cx="358775" cy="287338"/>
          </a:xfrm>
          <a:prstGeom prst="cloudCallout">
            <a:avLst>
              <a:gd name="adj1" fmla="val -12833"/>
              <a:gd name="adj2" fmla="val 3619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800"/>
          </a:p>
        </p:txBody>
      </p:sp>
      <p:sp>
        <p:nvSpPr>
          <p:cNvPr id="93216" name="AutoShape 40"/>
          <p:cNvSpPr>
            <a:spLocks noChangeArrowheads="1"/>
          </p:cNvSpPr>
          <p:nvPr/>
        </p:nvSpPr>
        <p:spPr bwMode="auto">
          <a:xfrm>
            <a:off x="7019925" y="4940300"/>
            <a:ext cx="358775" cy="287338"/>
          </a:xfrm>
          <a:prstGeom prst="cloudCallout">
            <a:avLst>
              <a:gd name="adj1" fmla="val -12833"/>
              <a:gd name="adj2" fmla="val 3619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800"/>
          </a:p>
        </p:txBody>
      </p:sp>
      <p:sp>
        <p:nvSpPr>
          <p:cNvPr id="93217" name="AutoShape 41"/>
          <p:cNvSpPr>
            <a:spLocks noChangeArrowheads="1"/>
          </p:cNvSpPr>
          <p:nvPr/>
        </p:nvSpPr>
        <p:spPr bwMode="auto">
          <a:xfrm>
            <a:off x="5076825" y="4364038"/>
            <a:ext cx="360363" cy="287337"/>
          </a:xfrm>
          <a:prstGeom prst="cloudCallout">
            <a:avLst>
              <a:gd name="adj1" fmla="val -12995"/>
              <a:gd name="adj2" fmla="val 3619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800"/>
          </a:p>
        </p:txBody>
      </p:sp>
      <p:sp>
        <p:nvSpPr>
          <p:cNvPr id="93218" name="AutoShape 42"/>
          <p:cNvSpPr>
            <a:spLocks noChangeArrowheads="1"/>
          </p:cNvSpPr>
          <p:nvPr/>
        </p:nvSpPr>
        <p:spPr bwMode="auto">
          <a:xfrm>
            <a:off x="5724525" y="4364038"/>
            <a:ext cx="358775" cy="287337"/>
          </a:xfrm>
          <a:prstGeom prst="cloudCallout">
            <a:avLst>
              <a:gd name="adj1" fmla="val -12833"/>
              <a:gd name="adj2" fmla="val 3619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800"/>
          </a:p>
        </p:txBody>
      </p:sp>
      <p:sp>
        <p:nvSpPr>
          <p:cNvPr id="93219" name="AutoShape 43"/>
          <p:cNvSpPr>
            <a:spLocks noChangeArrowheads="1"/>
          </p:cNvSpPr>
          <p:nvPr/>
        </p:nvSpPr>
        <p:spPr bwMode="auto">
          <a:xfrm>
            <a:off x="6372225" y="4364038"/>
            <a:ext cx="358775" cy="287337"/>
          </a:xfrm>
          <a:prstGeom prst="cloudCallout">
            <a:avLst>
              <a:gd name="adj1" fmla="val -12833"/>
              <a:gd name="adj2" fmla="val 3619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419258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29D0637A-6CFF-456E-AEB6-88BF949DABF8}" type="slidenum">
              <a:rPr lang="en-AU" altLang="en-US" sz="1400"/>
              <a:pPr/>
              <a:t>88</a:t>
            </a:fld>
            <a:endParaRPr lang="en-AU" altLang="en-US" sz="1400"/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Dynamic Branch Prediction</a:t>
            </a:r>
          </a:p>
        </p:txBody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/>
              <a:t>In deeper and superscalar pipelines, branch penalty is more significant</a:t>
            </a:r>
          </a:p>
          <a:p>
            <a:pPr eaLnBrk="1" hangingPunct="1"/>
            <a:r>
              <a:rPr lang="en-US" altLang="en-US" sz="2400" dirty="0" smtClean="0"/>
              <a:t>Use dynamic prediction</a:t>
            </a:r>
          </a:p>
          <a:p>
            <a:pPr lvl="1" eaLnBrk="1" hangingPunct="1"/>
            <a:r>
              <a:rPr lang="en-US" altLang="en-US" sz="2000" dirty="0" smtClean="0"/>
              <a:t>Branch prediction buffer (aka branch history table)</a:t>
            </a:r>
          </a:p>
          <a:p>
            <a:pPr lvl="1" eaLnBrk="1" hangingPunct="1"/>
            <a:r>
              <a:rPr lang="en-US" altLang="en-US" sz="2000" dirty="0" smtClean="0"/>
              <a:t>Indexed by recent branch instruction addresses</a:t>
            </a:r>
          </a:p>
          <a:p>
            <a:pPr lvl="1" eaLnBrk="1" hangingPunct="1"/>
            <a:r>
              <a:rPr lang="en-US" altLang="en-US" sz="2000" dirty="0" smtClean="0"/>
              <a:t>Stores outcome (taken/not taken)</a:t>
            </a:r>
          </a:p>
          <a:p>
            <a:pPr lvl="1" eaLnBrk="1" hangingPunct="1"/>
            <a:r>
              <a:rPr lang="en-US" altLang="en-US" sz="2000" dirty="0" smtClean="0"/>
              <a:t>To execute a branch</a:t>
            </a:r>
          </a:p>
          <a:p>
            <a:pPr lvl="2" eaLnBrk="1" hangingPunct="1"/>
            <a:r>
              <a:rPr lang="en-US" altLang="en-US" sz="1800" dirty="0" smtClean="0"/>
              <a:t>Check table, expect the same outcome</a:t>
            </a:r>
          </a:p>
          <a:p>
            <a:pPr lvl="2" eaLnBrk="1" hangingPunct="1"/>
            <a:r>
              <a:rPr lang="en-US" altLang="en-US" sz="1800" dirty="0" smtClean="0"/>
              <a:t>Start fetching from fall-through or target</a:t>
            </a:r>
          </a:p>
          <a:p>
            <a:pPr lvl="2" eaLnBrk="1" hangingPunct="1"/>
            <a:r>
              <a:rPr lang="en-US" altLang="en-US" sz="1800" dirty="0" smtClean="0"/>
              <a:t>If wrong, flush pipeline and flip prediction</a:t>
            </a:r>
            <a:endParaRPr lang="en-AU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48559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0A7A9396-3970-4E42-8977-59FE5844C78D}" type="slidenum">
              <a:rPr lang="en-AU" altLang="en-US" sz="1400"/>
              <a:pPr/>
              <a:t>89</a:t>
            </a:fld>
            <a:endParaRPr lang="en-AU" altLang="en-US" sz="1400"/>
          </a:p>
        </p:txBody>
      </p:sp>
      <p:sp>
        <p:nvSpPr>
          <p:cNvPr id="95235" name="Rectangle 2"/>
          <p:cNvSpPr>
            <a:spLocks noChangeArrowheads="1"/>
          </p:cNvSpPr>
          <p:nvPr/>
        </p:nvSpPr>
        <p:spPr bwMode="auto">
          <a:xfrm>
            <a:off x="2700338" y="3140075"/>
            <a:ext cx="24479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523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1-Bit Predictor: Shortcoming</a:t>
            </a:r>
            <a:endParaRPr lang="en-AU" altLang="en-US" dirty="0" smtClean="0"/>
          </a:p>
        </p:txBody>
      </p:sp>
      <p:sp>
        <p:nvSpPr>
          <p:cNvPr id="9523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63664"/>
            <a:ext cx="8270875" cy="71913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Inner loop branches </a:t>
            </a:r>
            <a:r>
              <a:rPr lang="en-US" altLang="en-US" dirty="0" err="1" smtClean="0"/>
              <a:t>mispredicted</a:t>
            </a:r>
            <a:r>
              <a:rPr lang="en-US" altLang="en-US" dirty="0" smtClean="0"/>
              <a:t> twice!</a:t>
            </a:r>
            <a:endParaRPr lang="en-AU" altLang="en-US" dirty="0" smtClean="0"/>
          </a:p>
        </p:txBody>
      </p:sp>
      <p:sp>
        <p:nvSpPr>
          <p:cNvPr id="95238" name="Text Box 5"/>
          <p:cNvSpPr txBox="1">
            <a:spLocks noChangeArrowheads="1"/>
          </p:cNvSpPr>
          <p:nvPr/>
        </p:nvSpPr>
        <p:spPr bwMode="auto">
          <a:xfrm>
            <a:off x="1617663" y="1916113"/>
            <a:ext cx="35369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000">
                <a:latin typeface="Lucida Console" panose="020B0609040504020204" pitchFamily="49" charset="0"/>
              </a:rPr>
              <a:t>outer: …</a:t>
            </a:r>
            <a:br>
              <a:rPr lang="en-US" altLang="en-US" sz="2000">
                <a:latin typeface="Lucida Console" panose="020B0609040504020204" pitchFamily="49" charset="0"/>
              </a:rPr>
            </a:br>
            <a:r>
              <a:rPr lang="en-US" altLang="en-US" sz="2000">
                <a:latin typeface="Lucida Console" panose="020B0609040504020204" pitchFamily="49" charset="0"/>
              </a:rPr>
              <a:t>       …</a:t>
            </a:r>
            <a:br>
              <a:rPr lang="en-US" altLang="en-US" sz="2000">
                <a:latin typeface="Lucida Console" panose="020B0609040504020204" pitchFamily="49" charset="0"/>
              </a:rPr>
            </a:br>
            <a:r>
              <a:rPr lang="en-US" altLang="en-US" sz="2000">
                <a:latin typeface="Lucida Console" panose="020B0609040504020204" pitchFamily="49" charset="0"/>
              </a:rPr>
              <a:t>inner: …</a:t>
            </a:r>
          </a:p>
          <a:p>
            <a:pPr algn="l"/>
            <a:r>
              <a:rPr lang="en-US" altLang="en-US" sz="2000">
                <a:latin typeface="Lucida Console" panose="020B0609040504020204" pitchFamily="49" charset="0"/>
              </a:rPr>
              <a:t>       …</a:t>
            </a:r>
          </a:p>
          <a:p>
            <a:pPr algn="l"/>
            <a:r>
              <a:rPr lang="en-US" altLang="en-US" sz="2000">
                <a:latin typeface="Lucida Console" panose="020B0609040504020204" pitchFamily="49" charset="0"/>
              </a:rPr>
              <a:t>       beq …, …, inner</a:t>
            </a:r>
            <a:br>
              <a:rPr lang="en-US" altLang="en-US" sz="2000">
                <a:latin typeface="Lucida Console" panose="020B0609040504020204" pitchFamily="49" charset="0"/>
              </a:rPr>
            </a:br>
            <a:r>
              <a:rPr lang="en-US" altLang="en-US" sz="2000">
                <a:latin typeface="Lucida Console" panose="020B0609040504020204" pitchFamily="49" charset="0"/>
              </a:rPr>
              <a:t>       …</a:t>
            </a:r>
            <a:br>
              <a:rPr lang="en-US" altLang="en-US" sz="2000">
                <a:latin typeface="Lucida Console" panose="020B0609040504020204" pitchFamily="49" charset="0"/>
              </a:rPr>
            </a:br>
            <a:r>
              <a:rPr lang="en-US" altLang="en-US" sz="2000">
                <a:latin typeface="Lucida Console" panose="020B0609040504020204" pitchFamily="49" charset="0"/>
              </a:rPr>
              <a:t>       beq …, …, outer</a:t>
            </a:r>
            <a:endParaRPr lang="en-AU" altLang="en-US" sz="2000">
              <a:latin typeface="Lucida Console" panose="020B0609040504020204" pitchFamily="49" charset="0"/>
            </a:endParaRPr>
          </a:p>
        </p:txBody>
      </p:sp>
      <p:sp>
        <p:nvSpPr>
          <p:cNvPr id="95239" name="Line 6"/>
          <p:cNvSpPr>
            <a:spLocks noChangeShapeType="1"/>
          </p:cNvSpPr>
          <p:nvPr/>
        </p:nvSpPr>
        <p:spPr bwMode="auto">
          <a:xfrm>
            <a:off x="5219700" y="33782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40" name="Line 7"/>
          <p:cNvSpPr>
            <a:spLocks noChangeShapeType="1"/>
          </p:cNvSpPr>
          <p:nvPr/>
        </p:nvSpPr>
        <p:spPr bwMode="auto">
          <a:xfrm flipV="1">
            <a:off x="5580063" y="273050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41" name="Line 8"/>
          <p:cNvSpPr>
            <a:spLocks noChangeShapeType="1"/>
          </p:cNvSpPr>
          <p:nvPr/>
        </p:nvSpPr>
        <p:spPr bwMode="auto">
          <a:xfrm flipH="1">
            <a:off x="4356100" y="2730500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42" name="Line 9"/>
          <p:cNvSpPr>
            <a:spLocks noChangeShapeType="1"/>
          </p:cNvSpPr>
          <p:nvPr/>
        </p:nvSpPr>
        <p:spPr bwMode="auto">
          <a:xfrm>
            <a:off x="5219700" y="3954463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43" name="Line 10"/>
          <p:cNvSpPr>
            <a:spLocks noChangeShapeType="1"/>
          </p:cNvSpPr>
          <p:nvPr/>
        </p:nvSpPr>
        <p:spPr bwMode="auto">
          <a:xfrm flipV="1">
            <a:off x="5940425" y="2082800"/>
            <a:ext cx="0" cy="1871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44" name="Line 11"/>
          <p:cNvSpPr>
            <a:spLocks noChangeShapeType="1"/>
          </p:cNvSpPr>
          <p:nvPr/>
        </p:nvSpPr>
        <p:spPr bwMode="auto">
          <a:xfrm flipH="1">
            <a:off x="4356100" y="2082800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45" name="Rectangle 12"/>
          <p:cNvSpPr>
            <a:spLocks noChangeArrowheads="1"/>
          </p:cNvSpPr>
          <p:nvPr/>
        </p:nvSpPr>
        <p:spPr bwMode="auto">
          <a:xfrm>
            <a:off x="228600" y="4452937"/>
            <a:ext cx="77724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l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en-US" sz="2400" dirty="0" err="1"/>
              <a:t>Mispredict</a:t>
            </a:r>
            <a:r>
              <a:rPr lang="en-US" altLang="en-US" sz="2400" dirty="0"/>
              <a:t> as taken on last iteration of inner loop</a:t>
            </a:r>
          </a:p>
          <a:p>
            <a:pPr lvl="1" algn="l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en-US" sz="2400" dirty="0"/>
              <a:t>Then </a:t>
            </a:r>
            <a:r>
              <a:rPr lang="en-US" altLang="en-US" sz="2400" dirty="0" err="1"/>
              <a:t>mispredict</a:t>
            </a:r>
            <a:r>
              <a:rPr lang="en-US" altLang="en-US" sz="2400" dirty="0"/>
              <a:t> as not taken on first iteration of inner loop next time around</a:t>
            </a:r>
            <a:endParaRPr lang="en-AU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6162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E4D488F3-5D94-4C17-8B0D-A64C95B12C2F}" type="slidenum">
              <a:rPr lang="en-AU" altLang="en-US" sz="1400"/>
              <a:pPr/>
              <a:t>9</a:t>
            </a:fld>
            <a:endParaRPr lang="en-AU" altLang="en-US" sz="140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Sequential Elements</a:t>
            </a:r>
            <a:endParaRPr lang="en-AU" altLang="en-US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6556" y="1462088"/>
            <a:ext cx="8270875" cy="27654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Register: stores data in a circuit</a:t>
            </a:r>
          </a:p>
          <a:p>
            <a:pPr lvl="1" eaLnBrk="1" hangingPunct="1"/>
            <a:r>
              <a:rPr lang="en-US" altLang="en-US" dirty="0" smtClean="0"/>
              <a:t>Uses a clock signal to determine when to update the stored value</a:t>
            </a:r>
          </a:p>
          <a:p>
            <a:pPr lvl="1" eaLnBrk="1" hangingPunct="1"/>
            <a:r>
              <a:rPr lang="en-US" altLang="en-US" dirty="0" smtClean="0"/>
              <a:t>Edge-triggered: update when </a:t>
            </a:r>
            <a:r>
              <a:rPr lang="en-US" altLang="en-US" dirty="0" err="1" smtClean="0"/>
              <a:t>Clk</a:t>
            </a:r>
            <a:r>
              <a:rPr lang="en-US" altLang="en-US" dirty="0" smtClean="0"/>
              <a:t> changes from 0 to 1</a:t>
            </a:r>
            <a:endParaRPr lang="en-AU" altLang="en-US" dirty="0" smtClean="0"/>
          </a:p>
        </p:txBody>
      </p:sp>
      <p:grpSp>
        <p:nvGrpSpPr>
          <p:cNvPr id="11269" name="Group 4"/>
          <p:cNvGrpSpPr>
            <a:grpSpLocks/>
          </p:cNvGrpSpPr>
          <p:nvPr/>
        </p:nvGrpSpPr>
        <p:grpSpPr bwMode="auto">
          <a:xfrm>
            <a:off x="755650" y="4365625"/>
            <a:ext cx="2090738" cy="1223963"/>
            <a:chOff x="657" y="2296"/>
            <a:chExt cx="1317" cy="771"/>
          </a:xfrm>
        </p:grpSpPr>
        <p:sp>
          <p:nvSpPr>
            <p:cNvPr id="11300" name="Rectangle 5"/>
            <p:cNvSpPr>
              <a:spLocks noChangeArrowheads="1"/>
            </p:cNvSpPr>
            <p:nvPr/>
          </p:nvSpPr>
          <p:spPr bwMode="auto">
            <a:xfrm>
              <a:off x="1111" y="2296"/>
              <a:ext cx="499" cy="77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01" name="Line 6"/>
            <p:cNvSpPr>
              <a:spLocks noChangeShapeType="1"/>
            </p:cNvSpPr>
            <p:nvPr/>
          </p:nvSpPr>
          <p:spPr bwMode="auto">
            <a:xfrm>
              <a:off x="975" y="2478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2" name="Line 7"/>
            <p:cNvSpPr>
              <a:spLocks noChangeShapeType="1"/>
            </p:cNvSpPr>
            <p:nvPr/>
          </p:nvSpPr>
          <p:spPr bwMode="auto">
            <a:xfrm>
              <a:off x="975" y="288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3" name="Line 8"/>
            <p:cNvSpPr>
              <a:spLocks noChangeShapeType="1"/>
            </p:cNvSpPr>
            <p:nvPr/>
          </p:nvSpPr>
          <p:spPr bwMode="auto">
            <a:xfrm>
              <a:off x="1610" y="2478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4" name="Text Box 9"/>
            <p:cNvSpPr txBox="1">
              <a:spLocks noChangeArrowheads="1"/>
            </p:cNvSpPr>
            <p:nvPr/>
          </p:nvSpPr>
          <p:spPr bwMode="auto">
            <a:xfrm>
              <a:off x="748" y="2345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/>
                <a:t>D</a:t>
              </a:r>
              <a:endParaRPr lang="en-AU" altLang="en-US" sz="1800"/>
            </a:p>
          </p:txBody>
        </p:sp>
        <p:sp>
          <p:nvSpPr>
            <p:cNvPr id="11305" name="Text Box 10"/>
            <p:cNvSpPr txBox="1">
              <a:spLocks noChangeArrowheads="1"/>
            </p:cNvSpPr>
            <p:nvPr/>
          </p:nvSpPr>
          <p:spPr bwMode="auto">
            <a:xfrm>
              <a:off x="657" y="2753"/>
              <a:ext cx="3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/>
                <a:t>Clk</a:t>
              </a:r>
              <a:endParaRPr lang="en-AU" altLang="en-US" sz="1800"/>
            </a:p>
          </p:txBody>
        </p:sp>
        <p:sp>
          <p:nvSpPr>
            <p:cNvPr id="11306" name="Text Box 11"/>
            <p:cNvSpPr txBox="1">
              <a:spLocks noChangeArrowheads="1"/>
            </p:cNvSpPr>
            <p:nvPr/>
          </p:nvSpPr>
          <p:spPr bwMode="auto">
            <a:xfrm>
              <a:off x="1746" y="2345"/>
              <a:ext cx="2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/>
                <a:t>Q</a:t>
              </a:r>
              <a:endParaRPr lang="en-AU" altLang="en-US" sz="1800"/>
            </a:p>
          </p:txBody>
        </p:sp>
        <p:sp>
          <p:nvSpPr>
            <p:cNvPr id="11307" name="Line 12"/>
            <p:cNvSpPr>
              <a:spLocks noChangeShapeType="1"/>
            </p:cNvSpPr>
            <p:nvPr/>
          </p:nvSpPr>
          <p:spPr bwMode="auto">
            <a:xfrm>
              <a:off x="1111" y="2840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8" name="Line 13"/>
            <p:cNvSpPr>
              <a:spLocks noChangeShapeType="1"/>
            </p:cNvSpPr>
            <p:nvPr/>
          </p:nvSpPr>
          <p:spPr bwMode="auto">
            <a:xfrm flipV="1">
              <a:off x="1111" y="2886"/>
              <a:ext cx="91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70" name="Group 44"/>
          <p:cNvGrpSpPr>
            <a:grpSpLocks/>
          </p:cNvGrpSpPr>
          <p:nvPr/>
        </p:nvGrpSpPr>
        <p:grpSpPr bwMode="auto">
          <a:xfrm>
            <a:off x="3419475" y="4005263"/>
            <a:ext cx="4775200" cy="1800225"/>
            <a:chOff x="2154" y="2523"/>
            <a:chExt cx="3008" cy="1134"/>
          </a:xfrm>
        </p:grpSpPr>
        <p:sp>
          <p:nvSpPr>
            <p:cNvPr id="11271" name="Line 18"/>
            <p:cNvSpPr>
              <a:spLocks noChangeShapeType="1"/>
            </p:cNvSpPr>
            <p:nvPr/>
          </p:nvSpPr>
          <p:spPr bwMode="auto">
            <a:xfrm>
              <a:off x="2712" y="2614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2" name="Line 19"/>
            <p:cNvSpPr>
              <a:spLocks noChangeShapeType="1"/>
            </p:cNvSpPr>
            <p:nvPr/>
          </p:nvSpPr>
          <p:spPr bwMode="auto">
            <a:xfrm>
              <a:off x="2712" y="2614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3" name="Line 20"/>
            <p:cNvSpPr>
              <a:spLocks noChangeShapeType="1"/>
            </p:cNvSpPr>
            <p:nvPr/>
          </p:nvSpPr>
          <p:spPr bwMode="auto">
            <a:xfrm>
              <a:off x="3256" y="2614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4" name="Line 21"/>
            <p:cNvSpPr>
              <a:spLocks noChangeShapeType="1"/>
            </p:cNvSpPr>
            <p:nvPr/>
          </p:nvSpPr>
          <p:spPr bwMode="auto">
            <a:xfrm>
              <a:off x="3256" y="2795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Line 22"/>
            <p:cNvSpPr>
              <a:spLocks noChangeShapeType="1"/>
            </p:cNvSpPr>
            <p:nvPr/>
          </p:nvSpPr>
          <p:spPr bwMode="auto">
            <a:xfrm>
              <a:off x="2531" y="2795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Line 23"/>
            <p:cNvSpPr>
              <a:spLocks noChangeShapeType="1"/>
            </p:cNvSpPr>
            <p:nvPr/>
          </p:nvSpPr>
          <p:spPr bwMode="auto">
            <a:xfrm>
              <a:off x="3801" y="2614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7" name="Line 24"/>
            <p:cNvSpPr>
              <a:spLocks noChangeShapeType="1"/>
            </p:cNvSpPr>
            <p:nvPr/>
          </p:nvSpPr>
          <p:spPr bwMode="auto">
            <a:xfrm>
              <a:off x="3801" y="2614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Line 25"/>
            <p:cNvSpPr>
              <a:spLocks noChangeShapeType="1"/>
            </p:cNvSpPr>
            <p:nvPr/>
          </p:nvSpPr>
          <p:spPr bwMode="auto">
            <a:xfrm>
              <a:off x="4345" y="2614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9" name="Line 26"/>
            <p:cNvSpPr>
              <a:spLocks noChangeShapeType="1"/>
            </p:cNvSpPr>
            <p:nvPr/>
          </p:nvSpPr>
          <p:spPr bwMode="auto">
            <a:xfrm>
              <a:off x="4345" y="2795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Line 27"/>
            <p:cNvSpPr>
              <a:spLocks noChangeShapeType="1"/>
            </p:cNvSpPr>
            <p:nvPr/>
          </p:nvSpPr>
          <p:spPr bwMode="auto">
            <a:xfrm>
              <a:off x="4889" y="2614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Line 28"/>
            <p:cNvSpPr>
              <a:spLocks noChangeShapeType="1"/>
            </p:cNvSpPr>
            <p:nvPr/>
          </p:nvSpPr>
          <p:spPr bwMode="auto">
            <a:xfrm flipV="1">
              <a:off x="4890" y="2613"/>
              <a:ext cx="227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2" name="Line 29"/>
            <p:cNvSpPr>
              <a:spLocks noChangeShapeType="1"/>
            </p:cNvSpPr>
            <p:nvPr/>
          </p:nvSpPr>
          <p:spPr bwMode="auto">
            <a:xfrm>
              <a:off x="2531" y="3657"/>
              <a:ext cx="26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Line 30"/>
            <p:cNvSpPr>
              <a:spLocks noChangeShapeType="1"/>
            </p:cNvSpPr>
            <p:nvPr/>
          </p:nvSpPr>
          <p:spPr bwMode="auto">
            <a:xfrm flipV="1">
              <a:off x="2531" y="2523"/>
              <a:ext cx="0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Text Box 31"/>
            <p:cNvSpPr txBox="1">
              <a:spLocks noChangeArrowheads="1"/>
            </p:cNvSpPr>
            <p:nvPr/>
          </p:nvSpPr>
          <p:spPr bwMode="auto">
            <a:xfrm>
              <a:off x="2154" y="2617"/>
              <a:ext cx="30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/>
                <a:t>Clk</a:t>
              </a:r>
              <a:endParaRPr lang="en-AU" altLang="en-US"/>
            </a:p>
          </p:txBody>
        </p:sp>
        <p:sp>
          <p:nvSpPr>
            <p:cNvPr id="11285" name="Text Box 32"/>
            <p:cNvSpPr txBox="1">
              <a:spLocks noChangeArrowheads="1"/>
            </p:cNvSpPr>
            <p:nvPr/>
          </p:nvSpPr>
          <p:spPr bwMode="auto">
            <a:xfrm>
              <a:off x="2154" y="2949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/>
                <a:t>D</a:t>
              </a:r>
              <a:endParaRPr lang="en-AU" altLang="en-US"/>
            </a:p>
          </p:txBody>
        </p:sp>
        <p:sp>
          <p:nvSpPr>
            <p:cNvPr id="11286" name="Text Box 33"/>
            <p:cNvSpPr txBox="1">
              <a:spLocks noChangeArrowheads="1"/>
            </p:cNvSpPr>
            <p:nvPr/>
          </p:nvSpPr>
          <p:spPr bwMode="auto">
            <a:xfrm>
              <a:off x="2154" y="3297"/>
              <a:ext cx="2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/>
                <a:t>Q</a:t>
              </a:r>
              <a:endParaRPr lang="en-AU" altLang="en-US"/>
            </a:p>
          </p:txBody>
        </p:sp>
        <p:sp>
          <p:nvSpPr>
            <p:cNvPr id="11287" name="Freeform 34"/>
            <p:cNvSpPr>
              <a:spLocks/>
            </p:cNvSpPr>
            <p:nvPr/>
          </p:nvSpPr>
          <p:spPr bwMode="auto">
            <a:xfrm>
              <a:off x="2531" y="2976"/>
              <a:ext cx="635" cy="182"/>
            </a:xfrm>
            <a:custGeom>
              <a:avLst/>
              <a:gdLst>
                <a:gd name="T0" fmla="*/ 0 w 635"/>
                <a:gd name="T1" fmla="*/ 0 h 182"/>
                <a:gd name="T2" fmla="*/ 590 w 635"/>
                <a:gd name="T3" fmla="*/ 0 h 182"/>
                <a:gd name="T4" fmla="*/ 635 w 635"/>
                <a:gd name="T5" fmla="*/ 91 h 182"/>
                <a:gd name="T6" fmla="*/ 590 w 635"/>
                <a:gd name="T7" fmla="*/ 182 h 182"/>
                <a:gd name="T8" fmla="*/ 0 w 635"/>
                <a:gd name="T9" fmla="*/ 182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5"/>
                <a:gd name="T16" fmla="*/ 0 h 182"/>
                <a:gd name="T17" fmla="*/ 635 w 635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5" h="182">
                  <a:moveTo>
                    <a:pt x="0" y="0"/>
                  </a:moveTo>
                  <a:lnTo>
                    <a:pt x="590" y="0"/>
                  </a:lnTo>
                  <a:lnTo>
                    <a:pt x="635" y="91"/>
                  </a:lnTo>
                  <a:lnTo>
                    <a:pt x="590" y="182"/>
                  </a:lnTo>
                  <a:lnTo>
                    <a:pt x="0" y="182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Freeform 35"/>
            <p:cNvSpPr>
              <a:spLocks/>
            </p:cNvSpPr>
            <p:nvPr/>
          </p:nvSpPr>
          <p:spPr bwMode="auto">
            <a:xfrm>
              <a:off x="3166" y="2976"/>
              <a:ext cx="1089" cy="182"/>
            </a:xfrm>
            <a:custGeom>
              <a:avLst/>
              <a:gdLst>
                <a:gd name="T0" fmla="*/ 0 w 1089"/>
                <a:gd name="T1" fmla="*/ 91 h 182"/>
                <a:gd name="T2" fmla="*/ 45 w 1089"/>
                <a:gd name="T3" fmla="*/ 0 h 182"/>
                <a:gd name="T4" fmla="*/ 1043 w 1089"/>
                <a:gd name="T5" fmla="*/ 0 h 182"/>
                <a:gd name="T6" fmla="*/ 1089 w 1089"/>
                <a:gd name="T7" fmla="*/ 91 h 182"/>
                <a:gd name="T8" fmla="*/ 1043 w 1089"/>
                <a:gd name="T9" fmla="*/ 182 h 182"/>
                <a:gd name="T10" fmla="*/ 45 w 1089"/>
                <a:gd name="T11" fmla="*/ 182 h 182"/>
                <a:gd name="T12" fmla="*/ 0 w 1089"/>
                <a:gd name="T13" fmla="*/ 91 h 1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89"/>
                <a:gd name="T22" fmla="*/ 0 h 182"/>
                <a:gd name="T23" fmla="*/ 1089 w 1089"/>
                <a:gd name="T24" fmla="*/ 182 h 1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89" h="182">
                  <a:moveTo>
                    <a:pt x="0" y="91"/>
                  </a:moveTo>
                  <a:lnTo>
                    <a:pt x="45" y="0"/>
                  </a:lnTo>
                  <a:lnTo>
                    <a:pt x="1043" y="0"/>
                  </a:lnTo>
                  <a:lnTo>
                    <a:pt x="1089" y="91"/>
                  </a:lnTo>
                  <a:lnTo>
                    <a:pt x="1043" y="182"/>
                  </a:lnTo>
                  <a:lnTo>
                    <a:pt x="45" y="182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Freeform 36"/>
            <p:cNvSpPr>
              <a:spLocks/>
            </p:cNvSpPr>
            <p:nvPr/>
          </p:nvSpPr>
          <p:spPr bwMode="auto">
            <a:xfrm>
              <a:off x="3892" y="3339"/>
              <a:ext cx="1089" cy="182"/>
            </a:xfrm>
            <a:custGeom>
              <a:avLst/>
              <a:gdLst>
                <a:gd name="T0" fmla="*/ 0 w 1089"/>
                <a:gd name="T1" fmla="*/ 91 h 182"/>
                <a:gd name="T2" fmla="*/ 45 w 1089"/>
                <a:gd name="T3" fmla="*/ 0 h 182"/>
                <a:gd name="T4" fmla="*/ 1043 w 1089"/>
                <a:gd name="T5" fmla="*/ 0 h 182"/>
                <a:gd name="T6" fmla="*/ 1089 w 1089"/>
                <a:gd name="T7" fmla="*/ 91 h 182"/>
                <a:gd name="T8" fmla="*/ 1043 w 1089"/>
                <a:gd name="T9" fmla="*/ 182 h 182"/>
                <a:gd name="T10" fmla="*/ 45 w 1089"/>
                <a:gd name="T11" fmla="*/ 182 h 182"/>
                <a:gd name="T12" fmla="*/ 0 w 1089"/>
                <a:gd name="T13" fmla="*/ 91 h 1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89"/>
                <a:gd name="T22" fmla="*/ 0 h 182"/>
                <a:gd name="T23" fmla="*/ 1089 w 1089"/>
                <a:gd name="T24" fmla="*/ 182 h 1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89" h="182">
                  <a:moveTo>
                    <a:pt x="0" y="91"/>
                  </a:moveTo>
                  <a:lnTo>
                    <a:pt x="45" y="0"/>
                  </a:lnTo>
                  <a:lnTo>
                    <a:pt x="1043" y="0"/>
                  </a:lnTo>
                  <a:lnTo>
                    <a:pt x="1089" y="91"/>
                  </a:lnTo>
                  <a:lnTo>
                    <a:pt x="1043" y="182"/>
                  </a:lnTo>
                  <a:lnTo>
                    <a:pt x="45" y="182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Freeform 37"/>
            <p:cNvSpPr>
              <a:spLocks/>
            </p:cNvSpPr>
            <p:nvPr/>
          </p:nvSpPr>
          <p:spPr bwMode="auto">
            <a:xfrm>
              <a:off x="2803" y="3339"/>
              <a:ext cx="1089" cy="182"/>
            </a:xfrm>
            <a:custGeom>
              <a:avLst/>
              <a:gdLst>
                <a:gd name="T0" fmla="*/ 0 w 1089"/>
                <a:gd name="T1" fmla="*/ 91 h 182"/>
                <a:gd name="T2" fmla="*/ 45 w 1089"/>
                <a:gd name="T3" fmla="*/ 0 h 182"/>
                <a:gd name="T4" fmla="*/ 1043 w 1089"/>
                <a:gd name="T5" fmla="*/ 0 h 182"/>
                <a:gd name="T6" fmla="*/ 1089 w 1089"/>
                <a:gd name="T7" fmla="*/ 91 h 182"/>
                <a:gd name="T8" fmla="*/ 1043 w 1089"/>
                <a:gd name="T9" fmla="*/ 182 h 182"/>
                <a:gd name="T10" fmla="*/ 45 w 1089"/>
                <a:gd name="T11" fmla="*/ 182 h 182"/>
                <a:gd name="T12" fmla="*/ 0 w 1089"/>
                <a:gd name="T13" fmla="*/ 91 h 1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89"/>
                <a:gd name="T22" fmla="*/ 0 h 182"/>
                <a:gd name="T23" fmla="*/ 1089 w 1089"/>
                <a:gd name="T24" fmla="*/ 182 h 1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89" h="182">
                  <a:moveTo>
                    <a:pt x="0" y="91"/>
                  </a:moveTo>
                  <a:lnTo>
                    <a:pt x="45" y="0"/>
                  </a:lnTo>
                  <a:lnTo>
                    <a:pt x="1043" y="0"/>
                  </a:lnTo>
                  <a:lnTo>
                    <a:pt x="1089" y="91"/>
                  </a:lnTo>
                  <a:lnTo>
                    <a:pt x="1043" y="182"/>
                  </a:lnTo>
                  <a:lnTo>
                    <a:pt x="45" y="182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1" name="Freeform 38"/>
            <p:cNvSpPr>
              <a:spLocks/>
            </p:cNvSpPr>
            <p:nvPr/>
          </p:nvSpPr>
          <p:spPr bwMode="auto">
            <a:xfrm>
              <a:off x="2531" y="3340"/>
              <a:ext cx="272" cy="181"/>
            </a:xfrm>
            <a:custGeom>
              <a:avLst/>
              <a:gdLst>
                <a:gd name="T0" fmla="*/ 0 w 272"/>
                <a:gd name="T1" fmla="*/ 0 h 181"/>
                <a:gd name="T2" fmla="*/ 227 w 272"/>
                <a:gd name="T3" fmla="*/ 0 h 181"/>
                <a:gd name="T4" fmla="*/ 272 w 272"/>
                <a:gd name="T5" fmla="*/ 90 h 181"/>
                <a:gd name="T6" fmla="*/ 227 w 272"/>
                <a:gd name="T7" fmla="*/ 181 h 181"/>
                <a:gd name="T8" fmla="*/ 0 w 272"/>
                <a:gd name="T9" fmla="*/ 181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181"/>
                <a:gd name="T17" fmla="*/ 272 w 272"/>
                <a:gd name="T18" fmla="*/ 181 h 1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181">
                  <a:moveTo>
                    <a:pt x="0" y="0"/>
                  </a:moveTo>
                  <a:lnTo>
                    <a:pt x="227" y="0"/>
                  </a:lnTo>
                  <a:lnTo>
                    <a:pt x="272" y="90"/>
                  </a:lnTo>
                  <a:lnTo>
                    <a:pt x="227" y="181"/>
                  </a:lnTo>
                  <a:lnTo>
                    <a:pt x="0" y="181"/>
                  </a:lnTo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Freeform 39"/>
            <p:cNvSpPr>
              <a:spLocks/>
            </p:cNvSpPr>
            <p:nvPr/>
          </p:nvSpPr>
          <p:spPr bwMode="auto">
            <a:xfrm>
              <a:off x="2712" y="3067"/>
              <a:ext cx="169" cy="270"/>
            </a:xfrm>
            <a:custGeom>
              <a:avLst/>
              <a:gdLst>
                <a:gd name="T0" fmla="*/ 0 w 169"/>
                <a:gd name="T1" fmla="*/ 0 h 270"/>
                <a:gd name="T2" fmla="*/ 45 w 169"/>
                <a:gd name="T3" fmla="*/ 190 h 270"/>
                <a:gd name="T4" fmla="*/ 137 w 169"/>
                <a:gd name="T5" fmla="*/ 158 h 270"/>
                <a:gd name="T6" fmla="*/ 169 w 169"/>
                <a:gd name="T7" fmla="*/ 270 h 2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9"/>
                <a:gd name="T13" fmla="*/ 0 h 270"/>
                <a:gd name="T14" fmla="*/ 169 w 169"/>
                <a:gd name="T15" fmla="*/ 270 h 2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9" h="270">
                  <a:moveTo>
                    <a:pt x="0" y="0"/>
                  </a:moveTo>
                  <a:cubicBezTo>
                    <a:pt x="7" y="32"/>
                    <a:pt x="22" y="164"/>
                    <a:pt x="45" y="190"/>
                  </a:cubicBezTo>
                  <a:cubicBezTo>
                    <a:pt x="68" y="216"/>
                    <a:pt x="116" y="145"/>
                    <a:pt x="137" y="158"/>
                  </a:cubicBezTo>
                  <a:cubicBezTo>
                    <a:pt x="158" y="171"/>
                    <a:pt x="162" y="247"/>
                    <a:pt x="169" y="27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Freeform 40"/>
            <p:cNvSpPr>
              <a:spLocks/>
            </p:cNvSpPr>
            <p:nvPr/>
          </p:nvSpPr>
          <p:spPr bwMode="auto">
            <a:xfrm>
              <a:off x="3801" y="3067"/>
              <a:ext cx="169" cy="270"/>
            </a:xfrm>
            <a:custGeom>
              <a:avLst/>
              <a:gdLst>
                <a:gd name="T0" fmla="*/ 0 w 169"/>
                <a:gd name="T1" fmla="*/ 0 h 270"/>
                <a:gd name="T2" fmla="*/ 45 w 169"/>
                <a:gd name="T3" fmla="*/ 190 h 270"/>
                <a:gd name="T4" fmla="*/ 137 w 169"/>
                <a:gd name="T5" fmla="*/ 158 h 270"/>
                <a:gd name="T6" fmla="*/ 169 w 169"/>
                <a:gd name="T7" fmla="*/ 270 h 2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9"/>
                <a:gd name="T13" fmla="*/ 0 h 270"/>
                <a:gd name="T14" fmla="*/ 169 w 169"/>
                <a:gd name="T15" fmla="*/ 270 h 2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9" h="270">
                  <a:moveTo>
                    <a:pt x="0" y="0"/>
                  </a:moveTo>
                  <a:cubicBezTo>
                    <a:pt x="7" y="32"/>
                    <a:pt x="22" y="164"/>
                    <a:pt x="45" y="190"/>
                  </a:cubicBezTo>
                  <a:cubicBezTo>
                    <a:pt x="68" y="216"/>
                    <a:pt x="116" y="145"/>
                    <a:pt x="137" y="158"/>
                  </a:cubicBezTo>
                  <a:cubicBezTo>
                    <a:pt x="158" y="171"/>
                    <a:pt x="162" y="247"/>
                    <a:pt x="169" y="27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4" name="Freeform 41"/>
            <p:cNvSpPr>
              <a:spLocks/>
            </p:cNvSpPr>
            <p:nvPr/>
          </p:nvSpPr>
          <p:spPr bwMode="auto">
            <a:xfrm>
              <a:off x="4980" y="3339"/>
              <a:ext cx="136" cy="182"/>
            </a:xfrm>
            <a:custGeom>
              <a:avLst/>
              <a:gdLst>
                <a:gd name="T0" fmla="*/ 136 w 136"/>
                <a:gd name="T1" fmla="*/ 0 h 182"/>
                <a:gd name="T2" fmla="*/ 45 w 136"/>
                <a:gd name="T3" fmla="*/ 0 h 182"/>
                <a:gd name="T4" fmla="*/ 0 w 136"/>
                <a:gd name="T5" fmla="*/ 91 h 182"/>
                <a:gd name="T6" fmla="*/ 45 w 136"/>
                <a:gd name="T7" fmla="*/ 182 h 182"/>
                <a:gd name="T8" fmla="*/ 136 w 136"/>
                <a:gd name="T9" fmla="*/ 182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182"/>
                <a:gd name="T17" fmla="*/ 136 w 136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182">
                  <a:moveTo>
                    <a:pt x="136" y="0"/>
                  </a:moveTo>
                  <a:lnTo>
                    <a:pt x="45" y="0"/>
                  </a:lnTo>
                  <a:lnTo>
                    <a:pt x="0" y="91"/>
                  </a:lnTo>
                  <a:lnTo>
                    <a:pt x="45" y="182"/>
                  </a:lnTo>
                  <a:lnTo>
                    <a:pt x="136" y="182"/>
                  </a:lnTo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5" name="Freeform 42"/>
            <p:cNvSpPr>
              <a:spLocks/>
            </p:cNvSpPr>
            <p:nvPr/>
          </p:nvSpPr>
          <p:spPr bwMode="auto">
            <a:xfrm>
              <a:off x="4255" y="2976"/>
              <a:ext cx="862" cy="182"/>
            </a:xfrm>
            <a:custGeom>
              <a:avLst/>
              <a:gdLst>
                <a:gd name="T0" fmla="*/ 862 w 862"/>
                <a:gd name="T1" fmla="*/ 0 h 182"/>
                <a:gd name="T2" fmla="*/ 46 w 862"/>
                <a:gd name="T3" fmla="*/ 0 h 182"/>
                <a:gd name="T4" fmla="*/ 0 w 862"/>
                <a:gd name="T5" fmla="*/ 91 h 182"/>
                <a:gd name="T6" fmla="*/ 46 w 862"/>
                <a:gd name="T7" fmla="*/ 182 h 182"/>
                <a:gd name="T8" fmla="*/ 862 w 862"/>
                <a:gd name="T9" fmla="*/ 182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2"/>
                <a:gd name="T16" fmla="*/ 0 h 182"/>
                <a:gd name="T17" fmla="*/ 862 w 862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2" h="182">
                  <a:moveTo>
                    <a:pt x="862" y="0"/>
                  </a:moveTo>
                  <a:lnTo>
                    <a:pt x="46" y="0"/>
                  </a:lnTo>
                  <a:lnTo>
                    <a:pt x="0" y="91"/>
                  </a:lnTo>
                  <a:lnTo>
                    <a:pt x="46" y="182"/>
                  </a:lnTo>
                  <a:lnTo>
                    <a:pt x="862" y="182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6" name="Freeform 43"/>
            <p:cNvSpPr>
              <a:spLocks/>
            </p:cNvSpPr>
            <p:nvPr/>
          </p:nvSpPr>
          <p:spPr bwMode="auto">
            <a:xfrm>
              <a:off x="4890" y="3067"/>
              <a:ext cx="169" cy="270"/>
            </a:xfrm>
            <a:custGeom>
              <a:avLst/>
              <a:gdLst>
                <a:gd name="T0" fmla="*/ 0 w 169"/>
                <a:gd name="T1" fmla="*/ 0 h 270"/>
                <a:gd name="T2" fmla="*/ 45 w 169"/>
                <a:gd name="T3" fmla="*/ 190 h 270"/>
                <a:gd name="T4" fmla="*/ 137 w 169"/>
                <a:gd name="T5" fmla="*/ 158 h 270"/>
                <a:gd name="T6" fmla="*/ 169 w 169"/>
                <a:gd name="T7" fmla="*/ 270 h 2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9"/>
                <a:gd name="T13" fmla="*/ 0 h 270"/>
                <a:gd name="T14" fmla="*/ 169 w 169"/>
                <a:gd name="T15" fmla="*/ 270 h 2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9" h="270">
                  <a:moveTo>
                    <a:pt x="0" y="0"/>
                  </a:moveTo>
                  <a:cubicBezTo>
                    <a:pt x="7" y="32"/>
                    <a:pt x="22" y="164"/>
                    <a:pt x="45" y="190"/>
                  </a:cubicBezTo>
                  <a:cubicBezTo>
                    <a:pt x="68" y="216"/>
                    <a:pt x="116" y="145"/>
                    <a:pt x="137" y="158"/>
                  </a:cubicBezTo>
                  <a:cubicBezTo>
                    <a:pt x="158" y="171"/>
                    <a:pt x="162" y="247"/>
                    <a:pt x="169" y="27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7" name="Line 15"/>
            <p:cNvSpPr>
              <a:spLocks noChangeShapeType="1"/>
            </p:cNvSpPr>
            <p:nvPr/>
          </p:nvSpPr>
          <p:spPr bwMode="auto">
            <a:xfrm>
              <a:off x="2712" y="2523"/>
              <a:ext cx="0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8" name="Line 16"/>
            <p:cNvSpPr>
              <a:spLocks noChangeShapeType="1"/>
            </p:cNvSpPr>
            <p:nvPr/>
          </p:nvSpPr>
          <p:spPr bwMode="auto">
            <a:xfrm>
              <a:off x="3801" y="2523"/>
              <a:ext cx="0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9" name="Line 17"/>
            <p:cNvSpPr>
              <a:spLocks noChangeShapeType="1"/>
            </p:cNvSpPr>
            <p:nvPr/>
          </p:nvSpPr>
          <p:spPr bwMode="auto">
            <a:xfrm>
              <a:off x="4889" y="2523"/>
              <a:ext cx="1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3882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C68675D1-DF7D-4586-906E-C66A1F374305}" type="slidenum">
              <a:rPr lang="en-AU" altLang="en-US" sz="1400"/>
              <a:pPr/>
              <a:t>90</a:t>
            </a:fld>
            <a:endParaRPr lang="en-AU" altLang="en-US" sz="1400"/>
          </a:p>
        </p:txBody>
      </p:sp>
      <p:pic>
        <p:nvPicPr>
          <p:cNvPr id="96259" name="Picture 6" descr="f04-63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57400"/>
            <a:ext cx="6132513" cy="372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2-Bit Predictor</a:t>
            </a:r>
            <a:endParaRPr lang="en-AU" altLang="en-US" smtClean="0"/>
          </a:p>
        </p:txBody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Only change prediction on two successive mispredictions</a:t>
            </a:r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25574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87E7651B-E126-45EC-B566-9738E8C06870}" type="slidenum">
              <a:rPr lang="en-AU" altLang="en-US" sz="1400"/>
              <a:pPr/>
              <a:t>91</a:t>
            </a:fld>
            <a:endParaRPr lang="en-AU" altLang="en-US" sz="1400"/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Calculating the Branch Target</a:t>
            </a:r>
            <a:endParaRPr lang="en-AU" altLang="en-US" smtClean="0"/>
          </a:p>
        </p:txBody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Even with predictor, still need to calculate the target address</a:t>
            </a:r>
          </a:p>
          <a:p>
            <a:pPr lvl="1" eaLnBrk="1" hangingPunct="1"/>
            <a:r>
              <a:rPr lang="en-US" altLang="en-US" smtClean="0"/>
              <a:t>1-cycle penalty for a taken branch</a:t>
            </a:r>
          </a:p>
          <a:p>
            <a:pPr eaLnBrk="1" hangingPunct="1"/>
            <a:r>
              <a:rPr lang="en-US" altLang="en-US" smtClean="0"/>
              <a:t>Branch target buffer</a:t>
            </a:r>
          </a:p>
          <a:p>
            <a:pPr lvl="1" eaLnBrk="1" hangingPunct="1"/>
            <a:r>
              <a:rPr lang="en-US" altLang="en-US" smtClean="0"/>
              <a:t>Cache of target addresses</a:t>
            </a:r>
          </a:p>
          <a:p>
            <a:pPr lvl="1" eaLnBrk="1" hangingPunct="1"/>
            <a:r>
              <a:rPr lang="en-US" altLang="en-US" smtClean="0"/>
              <a:t>Indexed by PC when instruction fetched</a:t>
            </a:r>
          </a:p>
          <a:p>
            <a:pPr lvl="2" eaLnBrk="1" hangingPunct="1"/>
            <a:r>
              <a:rPr lang="en-US" altLang="en-US" smtClean="0"/>
              <a:t>If hit and instruction is branch predicted taken, can fetch target immediately</a:t>
            </a:r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271479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B5C7F6F4-A890-445E-85B6-6E43FF9CED4F}" type="slidenum">
              <a:rPr lang="en-AU" altLang="en-US" sz="1400"/>
              <a:pPr/>
              <a:t>92</a:t>
            </a:fld>
            <a:endParaRPr lang="en-AU" altLang="en-US" sz="1400"/>
          </a:p>
        </p:txBody>
      </p:sp>
      <p:sp>
        <p:nvSpPr>
          <p:cNvPr id="1105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Instruction-Level Parallelism (ILP)</a:t>
            </a:r>
            <a:endParaRPr lang="en-AU" altLang="en-US" sz="3600" smtClean="0"/>
          </a:p>
        </p:txBody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Pipelining: executing multiple instructions in parallel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To increase ILP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Deeper pipeline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/>
              <a:t>Less work per stage </a:t>
            </a:r>
            <a:r>
              <a:rPr lang="en-US" altLang="en-US" sz="2000" smtClean="0">
                <a:sym typeface="Symbol" panose="05050102010706020507" pitchFamily="18" charset="2"/>
              </a:rPr>
              <a:t> shorter clock cycle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sym typeface="Symbol" panose="05050102010706020507" pitchFamily="18" charset="2"/>
              </a:rPr>
              <a:t>Multiple issue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>
                <a:sym typeface="Symbol" panose="05050102010706020507" pitchFamily="18" charset="2"/>
              </a:rPr>
              <a:t>Replicate pipeline stages  multiple pipelines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>
                <a:sym typeface="Symbol" panose="05050102010706020507" pitchFamily="18" charset="2"/>
              </a:rPr>
              <a:t>Start multiple instructions per clock cycle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>
                <a:sym typeface="Symbol" panose="05050102010706020507" pitchFamily="18" charset="2"/>
              </a:rPr>
              <a:t>CPI &lt; 1, so use Instructions Per Cycle (IPC)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>
                <a:sym typeface="Symbol" panose="05050102010706020507" pitchFamily="18" charset="2"/>
              </a:rPr>
              <a:t>E.g., 4GHz 4-way multiple-issue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1800" smtClean="0">
                <a:sym typeface="Symbol" panose="05050102010706020507" pitchFamily="18" charset="2"/>
              </a:rPr>
              <a:t>16 BIPS, peak CPI = 0.25, peak IPC = 4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>
                <a:sym typeface="Symbol" panose="05050102010706020507" pitchFamily="18" charset="2"/>
              </a:rPr>
              <a:t>But dependencies reduce this in practice</a:t>
            </a:r>
          </a:p>
        </p:txBody>
      </p:sp>
    </p:spTree>
    <p:extLst>
      <p:ext uri="{BB962C8B-B14F-4D97-AF65-F5344CB8AC3E}">
        <p14:creationId xmlns:p14="http://schemas.microsoft.com/office/powerpoint/2010/main" val="249619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CAA627B9-77FF-481A-9FCE-45DF23BF00F0}" type="slidenum">
              <a:rPr lang="en-AU" altLang="en-US" sz="1400"/>
              <a:pPr/>
              <a:t>93</a:t>
            </a:fld>
            <a:endParaRPr lang="en-AU" altLang="en-US" sz="1400"/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Multiple Issue</a:t>
            </a:r>
            <a:endParaRPr lang="en-AU" altLang="en-US" smtClean="0"/>
          </a:p>
        </p:txBody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Static multiple issue</a:t>
            </a:r>
          </a:p>
          <a:p>
            <a:pPr lvl="1" eaLnBrk="1" hangingPunct="1"/>
            <a:r>
              <a:rPr lang="en-US" altLang="en-US" sz="2400" smtClean="0"/>
              <a:t>Compiler groups instructions to be issued together</a:t>
            </a:r>
          </a:p>
          <a:p>
            <a:pPr lvl="1" eaLnBrk="1" hangingPunct="1"/>
            <a:r>
              <a:rPr lang="en-US" altLang="en-US" sz="2400" smtClean="0"/>
              <a:t>Packages them into “issue slots”</a:t>
            </a:r>
          </a:p>
          <a:p>
            <a:pPr lvl="1" eaLnBrk="1" hangingPunct="1"/>
            <a:r>
              <a:rPr lang="en-US" altLang="en-US" sz="2400" smtClean="0"/>
              <a:t>Compiler detects and avoids hazards</a:t>
            </a:r>
          </a:p>
          <a:p>
            <a:pPr eaLnBrk="1" hangingPunct="1"/>
            <a:r>
              <a:rPr lang="en-US" altLang="en-US" sz="2800" smtClean="0"/>
              <a:t>Dynamic multiple issue</a:t>
            </a:r>
          </a:p>
          <a:p>
            <a:pPr lvl="1" eaLnBrk="1" hangingPunct="1"/>
            <a:r>
              <a:rPr lang="en-US" altLang="en-US" sz="2400" smtClean="0"/>
              <a:t>CPU examines instruction stream and chooses instructions to issue each cycle</a:t>
            </a:r>
          </a:p>
          <a:p>
            <a:pPr lvl="1" eaLnBrk="1" hangingPunct="1"/>
            <a:r>
              <a:rPr lang="en-US" altLang="en-US" sz="2400" smtClean="0"/>
              <a:t>Compiler can help by reordering instructions</a:t>
            </a:r>
          </a:p>
          <a:p>
            <a:pPr lvl="1" eaLnBrk="1" hangingPunct="1"/>
            <a:r>
              <a:rPr lang="en-US" altLang="en-US" sz="2400" smtClean="0"/>
              <a:t>CPU resolves hazards using advanced techniques at runtime</a:t>
            </a:r>
            <a:endParaRPr lang="en-AU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331491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A7440F0A-3D25-4272-99D9-96CCF75344AA}" type="slidenum">
              <a:rPr lang="en-AU" altLang="en-US" sz="1400"/>
              <a:pPr/>
              <a:t>94</a:t>
            </a:fld>
            <a:endParaRPr lang="en-AU" altLang="en-US" sz="1400"/>
          </a:p>
        </p:txBody>
      </p:sp>
      <p:sp>
        <p:nvSpPr>
          <p:cNvPr id="1126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Speculation</a:t>
            </a:r>
            <a:endParaRPr lang="en-AU" altLang="en-US" smtClean="0"/>
          </a:p>
        </p:txBody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/>
              <a:t>“Guess” what to do with an instruction</a:t>
            </a:r>
          </a:p>
          <a:p>
            <a:pPr lvl="1" eaLnBrk="1" hangingPunct="1"/>
            <a:r>
              <a:rPr lang="en-US" altLang="en-US" sz="2000" dirty="0" smtClean="0"/>
              <a:t>Start operation as soon as possible</a:t>
            </a:r>
          </a:p>
          <a:p>
            <a:pPr lvl="1" eaLnBrk="1" hangingPunct="1"/>
            <a:r>
              <a:rPr lang="en-US" altLang="en-US" sz="2000" dirty="0" smtClean="0"/>
              <a:t>Check whether guess was right</a:t>
            </a:r>
          </a:p>
          <a:p>
            <a:pPr lvl="2" eaLnBrk="1" hangingPunct="1"/>
            <a:r>
              <a:rPr lang="en-US" altLang="en-US" sz="1800" dirty="0" smtClean="0"/>
              <a:t>If so, complete the operation</a:t>
            </a:r>
          </a:p>
          <a:p>
            <a:pPr lvl="2" eaLnBrk="1" hangingPunct="1"/>
            <a:r>
              <a:rPr lang="en-US" altLang="en-US" sz="1800" dirty="0" smtClean="0"/>
              <a:t>If not, roll-back and do the right thing</a:t>
            </a:r>
          </a:p>
          <a:p>
            <a:pPr eaLnBrk="1" hangingPunct="1"/>
            <a:r>
              <a:rPr lang="en-US" altLang="en-US" sz="2400" dirty="0" smtClean="0"/>
              <a:t>Common to static and dynamic multiple issue</a:t>
            </a:r>
          </a:p>
          <a:p>
            <a:pPr eaLnBrk="1" hangingPunct="1"/>
            <a:r>
              <a:rPr lang="en-US" altLang="en-US" sz="2400" dirty="0" smtClean="0"/>
              <a:t>Examples</a:t>
            </a:r>
          </a:p>
          <a:p>
            <a:pPr lvl="1" eaLnBrk="1" hangingPunct="1"/>
            <a:r>
              <a:rPr lang="en-US" altLang="en-US" sz="2000" dirty="0" smtClean="0"/>
              <a:t>Speculate on branch outcome</a:t>
            </a:r>
          </a:p>
          <a:p>
            <a:pPr lvl="2" eaLnBrk="1" hangingPunct="1"/>
            <a:r>
              <a:rPr lang="en-US" altLang="en-US" sz="1800" dirty="0" smtClean="0"/>
              <a:t>Roll back if path taken is different</a:t>
            </a:r>
          </a:p>
          <a:p>
            <a:pPr lvl="1" eaLnBrk="1" hangingPunct="1"/>
            <a:r>
              <a:rPr lang="en-US" altLang="en-US" sz="2000" dirty="0" smtClean="0"/>
              <a:t>Speculate on load</a:t>
            </a:r>
          </a:p>
          <a:p>
            <a:pPr lvl="2" eaLnBrk="1" hangingPunct="1"/>
            <a:r>
              <a:rPr lang="en-US" altLang="en-US" sz="1800" dirty="0" smtClean="0"/>
              <a:t>Roll back if location is updated</a:t>
            </a:r>
            <a:endParaRPr lang="en-AU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07047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F03224A4-95C1-460A-BFBB-A3CAE93E22F7}" type="slidenum">
              <a:rPr lang="en-AU" altLang="en-US" sz="1400"/>
              <a:pPr/>
              <a:t>95</a:t>
            </a:fld>
            <a:endParaRPr lang="en-AU" altLang="en-US" sz="1400"/>
          </a:p>
        </p:txBody>
      </p:sp>
      <p:sp>
        <p:nvSpPr>
          <p:cNvPr id="1136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Compiler/Hardware Speculation</a:t>
            </a:r>
            <a:endParaRPr lang="en-AU" altLang="en-US" sz="3600" dirty="0" smtClean="0"/>
          </a:p>
        </p:txBody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Compiler can reorder instructions</a:t>
            </a:r>
          </a:p>
          <a:p>
            <a:pPr lvl="1" eaLnBrk="1" hangingPunct="1"/>
            <a:r>
              <a:rPr lang="en-US" altLang="en-US" smtClean="0"/>
              <a:t>e.g., move load before branch</a:t>
            </a:r>
          </a:p>
          <a:p>
            <a:pPr lvl="1" eaLnBrk="1" hangingPunct="1"/>
            <a:r>
              <a:rPr lang="en-US" altLang="en-US" smtClean="0"/>
              <a:t>Can include “fix-up” instructions to recover from incorrect guess</a:t>
            </a:r>
          </a:p>
          <a:p>
            <a:pPr eaLnBrk="1" hangingPunct="1"/>
            <a:r>
              <a:rPr lang="en-US" altLang="en-US" smtClean="0"/>
              <a:t>Hardware can look ahead for instructions to execute</a:t>
            </a:r>
          </a:p>
          <a:p>
            <a:pPr lvl="1" eaLnBrk="1" hangingPunct="1"/>
            <a:r>
              <a:rPr lang="en-US" altLang="en-US" smtClean="0"/>
              <a:t>Buffer results until it determines they are actually needed</a:t>
            </a:r>
          </a:p>
          <a:p>
            <a:pPr lvl="1" eaLnBrk="1" hangingPunct="1"/>
            <a:r>
              <a:rPr lang="en-US" altLang="en-US" smtClean="0"/>
              <a:t>Flush buffers on incorrect speculation</a:t>
            </a:r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15621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B3978759-6B91-43E7-9AD4-C4E2CD5EE63C}" type="slidenum">
              <a:rPr lang="en-AU" altLang="en-US" sz="1400"/>
              <a:pPr/>
              <a:t>96</a:t>
            </a:fld>
            <a:endParaRPr lang="en-AU" altLang="en-US" sz="1400"/>
          </a:p>
        </p:txBody>
      </p:sp>
      <p:sp>
        <p:nvSpPr>
          <p:cNvPr id="1146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Speculation and Exceptions</a:t>
            </a:r>
            <a:endParaRPr lang="en-AU" altLang="en-US" smtClean="0"/>
          </a:p>
        </p:txBody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What if exception occurs on a speculatively executed instruction?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e.g., speculative load before null-pointer check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Static speculation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Can add ISA support for deferring exceptions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Dynamic speculation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Can buffer exceptions until instruction completion (which may not occur)</a:t>
            </a:r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414921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16C3A484-B69D-4C38-BA1F-7C1A7E14C75A}" type="slidenum">
              <a:rPr lang="en-AU" altLang="en-US" sz="1400"/>
              <a:pPr/>
              <a:t>97</a:t>
            </a:fld>
            <a:endParaRPr lang="en-AU" altLang="en-US" sz="1400"/>
          </a:p>
        </p:txBody>
      </p:sp>
      <p:sp>
        <p:nvSpPr>
          <p:cNvPr id="1157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Static Multiple Issue</a:t>
            </a:r>
            <a:endParaRPr lang="en-AU" altLang="en-US" smtClean="0"/>
          </a:p>
        </p:txBody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Compiler groups instructions into “issue packets”</a:t>
            </a:r>
          </a:p>
          <a:p>
            <a:pPr lvl="1" eaLnBrk="1" hangingPunct="1"/>
            <a:r>
              <a:rPr lang="en-US" altLang="en-US" smtClean="0"/>
              <a:t>Group of instructions that can be issued on a single cycle</a:t>
            </a:r>
          </a:p>
          <a:p>
            <a:pPr lvl="1" eaLnBrk="1" hangingPunct="1"/>
            <a:r>
              <a:rPr lang="en-US" altLang="en-US" smtClean="0"/>
              <a:t>Determined by pipeline resources required</a:t>
            </a:r>
          </a:p>
          <a:p>
            <a:pPr eaLnBrk="1" hangingPunct="1"/>
            <a:r>
              <a:rPr lang="en-US" altLang="en-US" smtClean="0"/>
              <a:t>Think of an issue packet as a very long instruction</a:t>
            </a:r>
          </a:p>
          <a:p>
            <a:pPr lvl="1" eaLnBrk="1" hangingPunct="1"/>
            <a:r>
              <a:rPr lang="en-US" altLang="en-US" smtClean="0"/>
              <a:t>Specifies multiple concurrent operations</a:t>
            </a:r>
          </a:p>
          <a:p>
            <a:pPr lvl="1" eaLnBrk="1" hangingPunct="1"/>
            <a:r>
              <a:rPr lang="en-US" altLang="en-US" smtClean="0">
                <a:sym typeface="Symbol" panose="05050102010706020507" pitchFamily="18" charset="2"/>
              </a:rPr>
              <a:t> Very Long Instruction Word (</a:t>
            </a:r>
            <a:r>
              <a:rPr lang="en-US" altLang="en-US" smtClean="0"/>
              <a:t>VLIW)</a:t>
            </a:r>
          </a:p>
        </p:txBody>
      </p:sp>
    </p:spTree>
    <p:extLst>
      <p:ext uri="{BB962C8B-B14F-4D97-AF65-F5344CB8AC3E}">
        <p14:creationId xmlns:p14="http://schemas.microsoft.com/office/powerpoint/2010/main" val="135629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0B39666F-8DF6-41B8-A454-AAB996991FF3}" type="slidenum">
              <a:rPr lang="en-AU" altLang="en-US" sz="1400"/>
              <a:pPr/>
              <a:t>98</a:t>
            </a:fld>
            <a:endParaRPr lang="en-AU" altLang="en-US" sz="1400"/>
          </a:p>
        </p:txBody>
      </p:sp>
      <p:sp>
        <p:nvSpPr>
          <p:cNvPr id="1167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Scheduling Static Multiple Issue</a:t>
            </a:r>
            <a:endParaRPr lang="en-AU" altLang="en-US" sz="3600" dirty="0" smtClean="0"/>
          </a:p>
        </p:txBody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Compiler must remove some/all hazards</a:t>
            </a:r>
          </a:p>
          <a:p>
            <a:pPr lvl="1" eaLnBrk="1" hangingPunct="1"/>
            <a:r>
              <a:rPr lang="en-US" altLang="en-US" smtClean="0"/>
              <a:t>Reorder instructions into issue packets</a:t>
            </a:r>
          </a:p>
          <a:p>
            <a:pPr lvl="1" eaLnBrk="1" hangingPunct="1"/>
            <a:r>
              <a:rPr lang="en-US" altLang="en-US" smtClean="0"/>
              <a:t>No dependencies with a packet</a:t>
            </a:r>
          </a:p>
          <a:p>
            <a:pPr lvl="1" eaLnBrk="1" hangingPunct="1"/>
            <a:r>
              <a:rPr lang="en-US" altLang="en-US" smtClean="0"/>
              <a:t>Possibly some dependencies between packets</a:t>
            </a:r>
          </a:p>
          <a:p>
            <a:pPr lvl="2" eaLnBrk="1" hangingPunct="1"/>
            <a:r>
              <a:rPr lang="en-US" altLang="en-US" smtClean="0"/>
              <a:t>Varies between ISAs; compiler must know!</a:t>
            </a:r>
          </a:p>
          <a:p>
            <a:pPr lvl="1" eaLnBrk="1" hangingPunct="1"/>
            <a:r>
              <a:rPr lang="en-US" altLang="en-US" smtClean="0"/>
              <a:t>Pad with nop if necessary</a:t>
            </a:r>
            <a:endParaRPr lang="en-AU" altLang="en-US" smtClean="0"/>
          </a:p>
          <a:p>
            <a:pPr eaLnBrk="1" hangingPunct="1"/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376360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F610AE43-4C13-49BE-974C-1A4884533C87}" type="slidenum">
              <a:rPr lang="en-AU" altLang="en-US" sz="1400"/>
              <a:pPr/>
              <a:t>99</a:t>
            </a:fld>
            <a:endParaRPr lang="en-AU" altLang="en-US" sz="1400"/>
          </a:p>
        </p:txBody>
      </p:sp>
      <p:sp>
        <p:nvSpPr>
          <p:cNvPr id="1177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MIPS with Static Dual Issue</a:t>
            </a:r>
            <a:endParaRPr lang="en-AU" altLang="en-US" smtClean="0"/>
          </a:p>
        </p:txBody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77437"/>
            <a:ext cx="8270875" cy="2765425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Two-issue packets</a:t>
            </a:r>
          </a:p>
          <a:p>
            <a:pPr lvl="1" eaLnBrk="1" hangingPunct="1"/>
            <a:r>
              <a:rPr lang="en-US" altLang="en-US" sz="2400" dirty="0" smtClean="0"/>
              <a:t>One ALU/branch instruction</a:t>
            </a:r>
          </a:p>
          <a:p>
            <a:pPr lvl="1" eaLnBrk="1" hangingPunct="1"/>
            <a:r>
              <a:rPr lang="en-US" altLang="en-US" sz="2400" dirty="0" smtClean="0"/>
              <a:t>One load/store instruction</a:t>
            </a:r>
          </a:p>
          <a:p>
            <a:pPr lvl="1" eaLnBrk="1" hangingPunct="1"/>
            <a:r>
              <a:rPr lang="en-US" altLang="en-US" sz="2400" dirty="0" smtClean="0"/>
              <a:t>64-bit aligned</a:t>
            </a:r>
          </a:p>
          <a:p>
            <a:pPr lvl="2" eaLnBrk="1" hangingPunct="1"/>
            <a:r>
              <a:rPr lang="en-US" altLang="en-US" sz="2000" dirty="0" smtClean="0"/>
              <a:t>ALU/branch, then load/store</a:t>
            </a:r>
          </a:p>
          <a:p>
            <a:pPr lvl="2" eaLnBrk="1" hangingPunct="1"/>
            <a:r>
              <a:rPr lang="en-US" altLang="en-US" sz="2000" dirty="0" smtClean="0"/>
              <a:t>Pad an unused instruction with </a:t>
            </a:r>
            <a:r>
              <a:rPr lang="en-US" altLang="en-US" sz="2000" dirty="0" err="1" smtClean="0"/>
              <a:t>nop</a:t>
            </a:r>
            <a:endParaRPr lang="en-AU" altLang="en-US" sz="2000" dirty="0" smtClean="0"/>
          </a:p>
        </p:txBody>
      </p:sp>
      <p:graphicFrame>
        <p:nvGraphicFramePr>
          <p:cNvPr id="493656" name="Group 88"/>
          <p:cNvGraphicFramePr>
            <a:graphicFrameLocks noGrp="1"/>
          </p:cNvGraphicFramePr>
          <p:nvPr/>
        </p:nvGraphicFramePr>
        <p:xfrm>
          <a:off x="1258888" y="4005263"/>
          <a:ext cx="7231062" cy="2133600"/>
        </p:xfrm>
        <a:graphic>
          <a:graphicData uri="http://schemas.openxmlformats.org/drawingml/2006/table">
            <a:tbl>
              <a:tblPr/>
              <a:tblGrid>
                <a:gridCol w="936625"/>
                <a:gridCol w="1547812"/>
                <a:gridCol w="677863"/>
                <a:gridCol w="677862"/>
                <a:gridCol w="679450"/>
                <a:gridCol w="677863"/>
                <a:gridCol w="677862"/>
                <a:gridCol w="677863"/>
                <a:gridCol w="677862"/>
              </a:tblGrid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Address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Instruction type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Pipeline Stages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ALU/branch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IF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WB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 + 4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Load/store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IF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WB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 + 8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ALU/branch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IF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WB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 + 12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Load/store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IF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WB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 + 16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ALU/branch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IF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WB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 + 20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Load/store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IF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WB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813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sc">
  <a:themeElements>
    <a:clrScheme name="us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sc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s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usc</Template>
  <TotalTime>24215</TotalTime>
  <Words>5988</Words>
  <Application>Microsoft Office PowerPoint</Application>
  <PresentationFormat>On-screen Show (4:3)</PresentationFormat>
  <Paragraphs>1655</Paragraphs>
  <Slides>121</Slides>
  <Notes>115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121</vt:i4>
      </vt:variant>
    </vt:vector>
  </HeadingPairs>
  <TitlesOfParts>
    <vt:vector size="130" baseType="lpstr">
      <vt:lpstr>Arial</vt:lpstr>
      <vt:lpstr>Arial Black</vt:lpstr>
      <vt:lpstr>Courier New</vt:lpstr>
      <vt:lpstr>Lucida Console</vt:lpstr>
      <vt:lpstr>Symbol</vt:lpstr>
      <vt:lpstr>Times New Roman</vt:lpstr>
      <vt:lpstr>Verdana</vt:lpstr>
      <vt:lpstr>Wingdings</vt:lpstr>
      <vt:lpstr>usc</vt:lpstr>
      <vt:lpstr>Chapter 4</vt:lpstr>
      <vt:lpstr>Introduction</vt:lpstr>
      <vt:lpstr>Instruction Execution</vt:lpstr>
      <vt:lpstr>CPU Overview</vt:lpstr>
      <vt:lpstr>Multiplexers</vt:lpstr>
      <vt:lpstr>Control</vt:lpstr>
      <vt:lpstr>Logic Design Basics</vt:lpstr>
      <vt:lpstr>Combinational Elements</vt:lpstr>
      <vt:lpstr>Sequential Elements</vt:lpstr>
      <vt:lpstr>Sequential Elements</vt:lpstr>
      <vt:lpstr>Clocking Methodology</vt:lpstr>
      <vt:lpstr>Building a Datapath</vt:lpstr>
      <vt:lpstr>Instruction Fetch</vt:lpstr>
      <vt:lpstr>R-Format Instructions</vt:lpstr>
      <vt:lpstr>Load/Store Instructions</vt:lpstr>
      <vt:lpstr>Branch Instructions</vt:lpstr>
      <vt:lpstr>Branch Instructions</vt:lpstr>
      <vt:lpstr>Composing the Elements</vt:lpstr>
      <vt:lpstr>R-Type/Load/Store Datapath</vt:lpstr>
      <vt:lpstr>Full Datapath</vt:lpstr>
      <vt:lpstr>ALU Control</vt:lpstr>
      <vt:lpstr>ALU Control</vt:lpstr>
      <vt:lpstr>The Main Control Unit</vt:lpstr>
      <vt:lpstr>Datapath With Control</vt:lpstr>
      <vt:lpstr>R-Type Instruction</vt:lpstr>
      <vt:lpstr>Load Instruction</vt:lpstr>
      <vt:lpstr>Branch-on-Equal Instruction</vt:lpstr>
      <vt:lpstr>Implementing Jumps</vt:lpstr>
      <vt:lpstr>Datapath With Jumps Added</vt:lpstr>
      <vt:lpstr>Performance Issues</vt:lpstr>
      <vt:lpstr>Pipeline Performance</vt:lpstr>
      <vt:lpstr>Pipelining Analogy</vt:lpstr>
      <vt:lpstr>MIPS Pipeline</vt:lpstr>
      <vt:lpstr>Pipeline Performance</vt:lpstr>
      <vt:lpstr>Pipeline Speedup</vt:lpstr>
      <vt:lpstr>Pipelining and ISA Design</vt:lpstr>
      <vt:lpstr>MIPS Pipelined Datapath</vt:lpstr>
      <vt:lpstr>Pipeline Registers</vt:lpstr>
      <vt:lpstr>Pipeline Operation</vt:lpstr>
      <vt:lpstr>IF for Load, Store, …</vt:lpstr>
      <vt:lpstr>ID for Load, Store, …</vt:lpstr>
      <vt:lpstr>EX for Load</vt:lpstr>
      <vt:lpstr>MEM for Load</vt:lpstr>
      <vt:lpstr>WB for Load</vt:lpstr>
      <vt:lpstr>Corrected Datapath for Load</vt:lpstr>
      <vt:lpstr>EX for Store</vt:lpstr>
      <vt:lpstr>MEM for Store</vt:lpstr>
      <vt:lpstr>WB for Store</vt:lpstr>
      <vt:lpstr>Multi-Cycle Pipeline Diagram</vt:lpstr>
      <vt:lpstr>Multi-Cycle Pipeline Diagram</vt:lpstr>
      <vt:lpstr>Single-Cycle Pipeline Diagram</vt:lpstr>
      <vt:lpstr>Pipelined Control (Simplified)</vt:lpstr>
      <vt:lpstr>Pipelined Control</vt:lpstr>
      <vt:lpstr>Pipelined Control</vt:lpstr>
      <vt:lpstr>Hazards</vt:lpstr>
      <vt:lpstr>Structure Hazards</vt:lpstr>
      <vt:lpstr>Data Hazards</vt:lpstr>
      <vt:lpstr>Forwarding (aka Bypassing)</vt:lpstr>
      <vt:lpstr>Data Hazards in ALU Instructions</vt:lpstr>
      <vt:lpstr>Dependencies &amp; Forwarding</vt:lpstr>
      <vt:lpstr>Detecting the Need to Forward</vt:lpstr>
      <vt:lpstr>Detecting the Need to Forward</vt:lpstr>
      <vt:lpstr>Forwarding Paths</vt:lpstr>
      <vt:lpstr>Forwarding Conditions</vt:lpstr>
      <vt:lpstr>Double Data Hazard</vt:lpstr>
      <vt:lpstr>Revised Forwarding Condition</vt:lpstr>
      <vt:lpstr>Load-Use Data Hazard</vt:lpstr>
      <vt:lpstr>How to Stall the Pipeline</vt:lpstr>
      <vt:lpstr>Stall/Bubble in the Pipeline</vt:lpstr>
      <vt:lpstr>Stall/Bubble in the Pipeline</vt:lpstr>
      <vt:lpstr>Load-Use Data Hazard</vt:lpstr>
      <vt:lpstr>Load-Use Hazard Detection</vt:lpstr>
      <vt:lpstr>Datapath with Forwarding</vt:lpstr>
      <vt:lpstr>Datapath with Hazard Detection</vt:lpstr>
      <vt:lpstr>Code Scheduling to Avoid Stalls</vt:lpstr>
      <vt:lpstr>Control Hazards</vt:lpstr>
      <vt:lpstr>Stall on Branch</vt:lpstr>
      <vt:lpstr>Branch Prediction</vt:lpstr>
      <vt:lpstr>MIPS with Predict Not Taken</vt:lpstr>
      <vt:lpstr>More-Realistic Branch Prediction</vt:lpstr>
      <vt:lpstr>Branch Hazards</vt:lpstr>
      <vt:lpstr>Reducing Branch Delay</vt:lpstr>
      <vt:lpstr>Example: Branch Taken</vt:lpstr>
      <vt:lpstr>Example: Branch Taken</vt:lpstr>
      <vt:lpstr>Data Hazards for Branches</vt:lpstr>
      <vt:lpstr>Data Hazards for Branches</vt:lpstr>
      <vt:lpstr>Data Hazards for Branches</vt:lpstr>
      <vt:lpstr>Dynamic Branch Prediction</vt:lpstr>
      <vt:lpstr>1-Bit Predictor: Shortcoming</vt:lpstr>
      <vt:lpstr>2-Bit Predictor</vt:lpstr>
      <vt:lpstr>Calculating the Branch Target</vt:lpstr>
      <vt:lpstr>Instruction-Level Parallelism (ILP)</vt:lpstr>
      <vt:lpstr>Multiple Issue</vt:lpstr>
      <vt:lpstr>Speculation</vt:lpstr>
      <vt:lpstr>Compiler/Hardware Speculation</vt:lpstr>
      <vt:lpstr>Speculation and Exceptions</vt:lpstr>
      <vt:lpstr>Static Multiple Issue</vt:lpstr>
      <vt:lpstr>Scheduling Static Multiple Issue</vt:lpstr>
      <vt:lpstr>MIPS with Static Dual Issue</vt:lpstr>
      <vt:lpstr>MIPS with Static Dual Issue</vt:lpstr>
      <vt:lpstr>Hazards in the Dual-Issue MIPS</vt:lpstr>
      <vt:lpstr>Scheduling Example</vt:lpstr>
      <vt:lpstr>Loop Unrolling</vt:lpstr>
      <vt:lpstr>Loop Unrolling Example</vt:lpstr>
      <vt:lpstr>Dynamic Multiple Issue</vt:lpstr>
      <vt:lpstr>Dynamic Pipeline Scheduling</vt:lpstr>
      <vt:lpstr>Dynamically Scheduled CPU</vt:lpstr>
      <vt:lpstr>Register Renaming</vt:lpstr>
      <vt:lpstr>Speculation</vt:lpstr>
      <vt:lpstr>Why Do Dynamic Scheduling?</vt:lpstr>
      <vt:lpstr>Does Multiple Issue Work?</vt:lpstr>
      <vt:lpstr>Power Efficiency</vt:lpstr>
      <vt:lpstr>Cortex A8 and Intel i7</vt:lpstr>
      <vt:lpstr>ARM Cortex-A8 Performance</vt:lpstr>
      <vt:lpstr>Core i7 Performance</vt:lpstr>
      <vt:lpstr>Matrix Multiply</vt:lpstr>
      <vt:lpstr>Matrix Multiply</vt:lpstr>
      <vt:lpstr>Performance Impact</vt:lpstr>
      <vt:lpstr>Fallacies</vt:lpstr>
      <vt:lpstr>Pitfalls</vt:lpstr>
      <vt:lpstr>Concluding Remarks</vt:lpstr>
    </vt:vector>
  </TitlesOfParts>
  <Company>Department of Computer Science and Engineering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612:  VLSI System Design</dc:title>
  <dc:creator>Jason D. Bakos</dc:creator>
  <cp:lastModifiedBy>Jason D. Bakos</cp:lastModifiedBy>
  <cp:revision>202</cp:revision>
  <dcterms:created xsi:type="dcterms:W3CDTF">2005-09-22T21:21:18Z</dcterms:created>
  <dcterms:modified xsi:type="dcterms:W3CDTF">2014-11-11T14:53:41Z</dcterms:modified>
</cp:coreProperties>
</file>