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256" r:id="rId2"/>
    <p:sldId id="316" r:id="rId3"/>
    <p:sldId id="257" r:id="rId4"/>
    <p:sldId id="258" r:id="rId5"/>
    <p:sldId id="259" r:id="rId6"/>
    <p:sldId id="260" r:id="rId7"/>
    <p:sldId id="309" r:id="rId8"/>
    <p:sldId id="310" r:id="rId9"/>
    <p:sldId id="261" r:id="rId10"/>
    <p:sldId id="262" r:id="rId11"/>
    <p:sldId id="263" r:id="rId12"/>
    <p:sldId id="311" r:id="rId13"/>
    <p:sldId id="312" r:id="rId14"/>
    <p:sldId id="313" r:id="rId15"/>
    <p:sldId id="266" r:id="rId16"/>
    <p:sldId id="267" r:id="rId17"/>
    <p:sldId id="268" r:id="rId18"/>
    <p:sldId id="314" r:id="rId19"/>
    <p:sldId id="315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320" r:id="rId29"/>
    <p:sldId id="321" r:id="rId30"/>
    <p:sldId id="278" r:id="rId31"/>
    <p:sldId id="279" r:id="rId32"/>
    <p:sldId id="280" r:id="rId33"/>
    <p:sldId id="281" r:id="rId34"/>
    <p:sldId id="319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326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305" r:id="rId60"/>
    <p:sldId id="306" r:id="rId61"/>
    <p:sldId id="307" r:id="rId62"/>
    <p:sldId id="308" r:id="rId6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1" autoAdjust="0"/>
    <p:restoredTop sz="94660"/>
  </p:normalViewPr>
  <p:slideViewPr>
    <p:cSldViewPr>
      <p:cViewPr varScale="1">
        <p:scale>
          <a:sx n="127" d="100"/>
          <a:sy n="127" d="100"/>
        </p:scale>
        <p:origin x="112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5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tachyon\jbakos\teaching\212\fa14\grade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Histogram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Frequency</c:v>
          </c:tx>
          <c:invertIfNegative val="0"/>
          <c:cat>
            <c:strRef>
              <c:f>Sheet2!$A$2:$A$9</c:f>
              <c:strCache>
                <c:ptCount val="8"/>
                <c:pt idx="0">
                  <c:v>50+</c:v>
                </c:pt>
                <c:pt idx="1">
                  <c:v>60+</c:v>
                </c:pt>
                <c:pt idx="2">
                  <c:v>70+</c:v>
                </c:pt>
                <c:pt idx="3">
                  <c:v>80+</c:v>
                </c:pt>
                <c:pt idx="4">
                  <c:v>90+</c:v>
                </c:pt>
                <c:pt idx="5">
                  <c:v>100+</c:v>
                </c:pt>
                <c:pt idx="6">
                  <c:v>110+</c:v>
                </c:pt>
                <c:pt idx="7">
                  <c:v>120+</c:v>
                </c:pt>
              </c:strCache>
            </c:strRef>
          </c:cat>
          <c:val>
            <c:numRef>
              <c:f>Sheet2!$B$2:$B$9</c:f>
              <c:numCache>
                <c:formatCode>General</c:formatCode>
                <c:ptCount val="8"/>
                <c:pt idx="0">
                  <c:v>2</c:v>
                </c:pt>
                <c:pt idx="1">
                  <c:v>5</c:v>
                </c:pt>
                <c:pt idx="2">
                  <c:v>6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169152"/>
        <c:axId val="143169712"/>
      </c:barChart>
      <c:catAx>
        <c:axId val="1431691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Grade Range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3169712"/>
        <c:crosses val="autoZero"/>
        <c:auto val="1"/>
        <c:lblAlgn val="ctr"/>
        <c:lblOffset val="100"/>
        <c:noMultiLvlLbl val="0"/>
      </c:catAx>
      <c:valAx>
        <c:axId val="14316971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31691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9E3FA9-7889-4F1E-9F41-46D9379D63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558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C6081D-1F47-43A1-8E84-7B7DADF9D0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5501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1439FD-4BD6-49AF-8566-8CBA1A202CB0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583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583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57619B-CE56-4FE4-B3E7-F1F5D8A4AAE1}" type="slidenum">
              <a:rPr lang="en-AU" altLang="en-US">
                <a:latin typeface="Times New Roman" panose="02020603050405020304" pitchFamily="18" charset="0"/>
              </a:rPr>
              <a:pPr/>
              <a:t>1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583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537992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F932B6C-A091-4605-B310-5A912EB48B98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696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696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CF886A9-C7E6-437D-BA1B-AF5B4A079AAD}" type="slidenum">
              <a:rPr lang="en-AU" altLang="en-US">
                <a:latin typeface="Times New Roman" panose="02020603050405020304" pitchFamily="18" charset="0"/>
              </a:rPr>
              <a:pPr/>
              <a:t>16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696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800525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67D6EF-A307-405C-8FC3-BE9E91F23A8B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706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706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6B876D6-9ACF-431E-AD0A-880F227573F6}" type="slidenum">
              <a:rPr lang="en-AU" altLang="en-US">
                <a:latin typeface="Times New Roman" panose="02020603050405020304" pitchFamily="18" charset="0"/>
              </a:rPr>
              <a:pPr/>
              <a:t>17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706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304987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C5C0B9-8FD6-4370-B79B-345885C9A7EE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727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727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5381F7-317E-493C-B8FD-AF6462B81D3A}" type="slidenum">
              <a:rPr lang="en-AU" altLang="en-US">
                <a:latin typeface="Times New Roman" panose="02020603050405020304" pitchFamily="18" charset="0"/>
              </a:rPr>
              <a:pPr/>
              <a:t>20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727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88799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9CE347-FFEA-4E9E-A432-2E9397B352D4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737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737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021E3A-C66F-49D3-B762-EDDC8780DA41}" type="slidenum">
              <a:rPr lang="en-AU" altLang="en-US">
                <a:latin typeface="Times New Roman" panose="02020603050405020304" pitchFamily="18" charset="0"/>
              </a:rPr>
              <a:pPr/>
              <a:t>21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737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628960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A6F3DFF-B53C-473C-8A83-B582AF9026F8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747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747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B043049-8121-43E8-B58D-149D78BC8B83}" type="slidenum">
              <a:rPr lang="en-AU" altLang="en-US">
                <a:latin typeface="Times New Roman" panose="02020603050405020304" pitchFamily="18" charset="0"/>
              </a:rPr>
              <a:pPr/>
              <a:t>22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747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180320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D50B47-E31A-4F29-9932-0D1A1C7458C9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757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757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6190EF-533B-4A7E-BFDD-1A8E6CB0FC85}" type="slidenum">
              <a:rPr lang="en-AU" altLang="en-US">
                <a:latin typeface="Times New Roman" panose="02020603050405020304" pitchFamily="18" charset="0"/>
              </a:rPr>
              <a:pPr/>
              <a:t>23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757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880075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7851D6-0D1A-4B6F-A4F4-6D30EB6521D1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768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768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07A2FB-EC3C-462A-8CA3-7A8F90A43E35}" type="slidenum">
              <a:rPr lang="en-AU" altLang="en-US">
                <a:latin typeface="Times New Roman" panose="02020603050405020304" pitchFamily="18" charset="0"/>
              </a:rPr>
              <a:pPr/>
              <a:t>24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768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350231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179FD1-28AC-41B3-AE74-D2100C1EFEEC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778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778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8E9CFE-0C39-409B-8366-81B580C066EE}" type="slidenum">
              <a:rPr lang="en-AU" altLang="en-US">
                <a:latin typeface="Times New Roman" panose="02020603050405020304" pitchFamily="18" charset="0"/>
              </a:rPr>
              <a:pPr/>
              <a:t>25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778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841286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C30C712-FF47-47D1-8383-D3A5247A3413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788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788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EDCF6F9-633A-470D-ADEE-359B8323A676}" type="slidenum">
              <a:rPr lang="en-AU" altLang="en-US">
                <a:latin typeface="Times New Roman" panose="02020603050405020304" pitchFamily="18" charset="0"/>
              </a:rPr>
              <a:pPr/>
              <a:t>26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788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442809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1A41042-69B6-4B95-AED8-0AED6C9EE17D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798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798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3CBE591-A79C-4EC2-B49C-3BA86DC5B580}" type="slidenum">
              <a:rPr lang="en-AU" altLang="en-US">
                <a:latin typeface="Times New Roman" panose="02020603050405020304" pitchFamily="18" charset="0"/>
              </a:rPr>
              <a:pPr/>
              <a:t>27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798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22482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2C3DECF-04AD-4E02-949B-9E2EDAF05CD4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593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593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0D537D5-E6E5-4DC4-AC81-0BA9206D7FD7}" type="slidenum">
              <a:rPr lang="en-AU" altLang="en-US">
                <a:latin typeface="Times New Roman" panose="02020603050405020304" pitchFamily="18" charset="0"/>
              </a:rPr>
              <a:pPr/>
              <a:t>3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593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432839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BE427AC-1A91-4E7C-BA23-83046BC8160B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809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809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6B1564-8263-4655-B94A-2E730C635358}" type="slidenum">
              <a:rPr lang="en-AU" altLang="en-US">
                <a:latin typeface="Times New Roman" panose="02020603050405020304" pitchFamily="18" charset="0"/>
              </a:rPr>
              <a:pPr/>
              <a:t>30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809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164562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75873E2-BD49-42A0-BD10-07A6CB01B550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819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819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4808E05-38A5-4A3F-9864-A286DDEDE116}" type="slidenum">
              <a:rPr lang="en-AU" altLang="en-US">
                <a:latin typeface="Times New Roman" panose="02020603050405020304" pitchFamily="18" charset="0"/>
              </a:rPr>
              <a:pPr/>
              <a:t>31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819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091789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CCEEB05-F77B-4FC0-A082-F087098D746C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829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829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EC0459-940B-4FB6-B3CF-67DD99EF1F0D}" type="slidenum">
              <a:rPr lang="en-AU" altLang="en-US">
                <a:latin typeface="Times New Roman" panose="02020603050405020304" pitchFamily="18" charset="0"/>
              </a:rPr>
              <a:pPr/>
              <a:t>32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829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767686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57B5E20-F203-41B5-974A-1089D21B3800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839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839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B4DDC2-5A5D-4AF8-8A16-0A161139E007}" type="slidenum">
              <a:rPr lang="en-AU" altLang="en-US">
                <a:latin typeface="Times New Roman" panose="02020603050405020304" pitchFamily="18" charset="0"/>
              </a:rPr>
              <a:pPr/>
              <a:t>33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839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084156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56FA220-5091-429B-B646-D7B94304AFAB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849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849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31D0262-18E8-4F29-93A2-8F719BB5569F}" type="slidenum">
              <a:rPr lang="en-AU" altLang="en-US">
                <a:latin typeface="Times New Roman" panose="02020603050405020304" pitchFamily="18" charset="0"/>
              </a:rPr>
              <a:pPr/>
              <a:t>35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849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60780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D7E6EE-8C8B-40CD-B42A-885052C2968B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860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860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438E22-D7B9-4CC4-812F-36059928CE50}" type="slidenum">
              <a:rPr lang="en-AU" altLang="en-US">
                <a:latin typeface="Times New Roman" panose="02020603050405020304" pitchFamily="18" charset="0"/>
              </a:rPr>
              <a:pPr/>
              <a:t>36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860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283455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6AE4F10-484F-4C61-8A44-455674C28A9C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870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870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147BD1D-284D-461B-99E1-D17B38A25F9B}" type="slidenum">
              <a:rPr lang="en-AU" altLang="en-US">
                <a:latin typeface="Times New Roman" panose="02020603050405020304" pitchFamily="18" charset="0"/>
              </a:rPr>
              <a:pPr/>
              <a:t>37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870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805517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A0D986-2088-4BE6-8B5C-A3C907109E19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880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880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84DBBA-DEA8-4BEF-935B-0F33C911D7E6}" type="slidenum">
              <a:rPr lang="en-AU" altLang="en-US">
                <a:latin typeface="Times New Roman" panose="02020603050405020304" pitchFamily="18" charset="0"/>
              </a:rPr>
              <a:pPr/>
              <a:t>38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880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480957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D545CAB-E749-4EB3-ABA9-EB57F80E27C5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890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890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0E4F8A-46E5-4921-8AA1-E10103BBB03F}" type="slidenum">
              <a:rPr lang="en-AU" altLang="en-US">
                <a:latin typeface="Times New Roman" panose="02020603050405020304" pitchFamily="18" charset="0"/>
              </a:rPr>
              <a:pPr/>
              <a:t>39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890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358100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3E71C4-5DB9-4BF2-B945-D0BC8CD67110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9011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901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EA6936-0CFA-4D82-8380-D80AF21D4475}" type="slidenum">
              <a:rPr lang="en-AU" altLang="en-US">
                <a:latin typeface="Times New Roman" panose="02020603050405020304" pitchFamily="18" charset="0"/>
              </a:rPr>
              <a:pPr/>
              <a:t>40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901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65516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7A75119-54E0-4EAA-9195-A86AF21BE811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604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604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2BDDC5-381A-4BBE-BD32-CB44FBADFBBC}" type="slidenum">
              <a:rPr lang="en-AU" altLang="en-US">
                <a:latin typeface="Times New Roman" panose="02020603050405020304" pitchFamily="18" charset="0"/>
              </a:rPr>
              <a:pPr/>
              <a:t>4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604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37840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79D260-0902-4353-9969-D7FDFBB00749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9114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911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0605A5-73B1-4F42-8527-41984509D241}" type="slidenum">
              <a:rPr lang="en-AU" altLang="en-US">
                <a:latin typeface="Times New Roman" panose="02020603050405020304" pitchFamily="18" charset="0"/>
              </a:rPr>
              <a:pPr/>
              <a:t>41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911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296619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A929F9E-D7AC-49DE-824C-55BB91D6F2FE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921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921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674A83D-EFAF-4D95-BBF5-602FAAAB8C7C}" type="slidenum">
              <a:rPr lang="en-AU" altLang="en-US">
                <a:latin typeface="Times New Roman" panose="02020603050405020304" pitchFamily="18" charset="0"/>
              </a:rPr>
              <a:pPr/>
              <a:t>42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921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133430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778EF91-C37F-4FF5-B1D1-F40CDC0F9347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931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931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0BB155-82BD-4F9C-A9F3-00A23C504117}" type="slidenum">
              <a:rPr lang="en-AU" altLang="en-US">
                <a:latin typeface="Times New Roman" panose="02020603050405020304" pitchFamily="18" charset="0"/>
              </a:rPr>
              <a:pPr/>
              <a:t>44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931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644784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51EE0D8-85E0-4116-AA45-6D3082DFB211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942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942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6AD80E-0622-4ADE-BA00-1ED37D1CA100}" type="slidenum">
              <a:rPr lang="en-AU" altLang="en-US">
                <a:latin typeface="Times New Roman" panose="02020603050405020304" pitchFamily="18" charset="0"/>
              </a:rPr>
              <a:pPr/>
              <a:t>45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942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374789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B383980-2BDE-49EC-A22E-99C94E37A253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952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952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02AA50E-2F5D-402E-8F6F-537BA1A97948}" type="slidenum">
              <a:rPr lang="en-AU" altLang="en-US">
                <a:latin typeface="Times New Roman" panose="02020603050405020304" pitchFamily="18" charset="0"/>
              </a:rPr>
              <a:pPr/>
              <a:t>46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952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1307900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E8A9E0D-975F-47BB-BA6C-AAFA3575B4CF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962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962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2D795A8-4D9E-4483-8E87-C2B7134F7CD5}" type="slidenum">
              <a:rPr lang="en-AU" altLang="en-US">
                <a:latin typeface="Times New Roman" panose="02020603050405020304" pitchFamily="18" charset="0"/>
              </a:rPr>
              <a:pPr/>
              <a:t>47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962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1267732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87BAA77-0AF5-45F2-BE0F-A2EE701A9EBC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972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972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C021159-0F4F-4833-B633-8EC07CF305D1}" type="slidenum">
              <a:rPr lang="en-AU" altLang="en-US">
                <a:latin typeface="Times New Roman" panose="02020603050405020304" pitchFamily="18" charset="0"/>
              </a:rPr>
              <a:pPr/>
              <a:t>48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972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5380628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691DB1-E8F2-484F-94BA-12E9793F0ECB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983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983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EA6F561-11C4-455F-9D95-A58E1F6665DB}" type="slidenum">
              <a:rPr lang="en-AU" altLang="en-US">
                <a:latin typeface="Times New Roman" panose="02020603050405020304" pitchFamily="18" charset="0"/>
              </a:rPr>
              <a:pPr/>
              <a:t>49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983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3374826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1BD130-AD84-4A18-A926-E7244668818B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993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993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105F35-70F0-4A95-916B-C545CD48292F}" type="slidenum">
              <a:rPr lang="en-AU" altLang="en-US">
                <a:latin typeface="Times New Roman" panose="02020603050405020304" pitchFamily="18" charset="0"/>
              </a:rPr>
              <a:pPr/>
              <a:t>51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993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9634602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F07D21-9C01-42D0-9FD6-813C4A5D8C6F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1003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1003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F1D9759-21E7-4F6E-BEF0-B12A0FC9DD4F}" type="slidenum">
              <a:rPr lang="en-AU" altLang="en-US">
                <a:latin typeface="Times New Roman" panose="02020603050405020304" pitchFamily="18" charset="0"/>
              </a:rPr>
              <a:pPr/>
              <a:t>52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1003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35017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8DBDE-B659-43D1-808D-6137C4EE2047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614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614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5F48E05-AD3F-4C4E-8E44-9BB7A6CD04B2}" type="slidenum">
              <a:rPr lang="en-AU" altLang="en-US">
                <a:latin typeface="Times New Roman" panose="02020603050405020304" pitchFamily="18" charset="0"/>
              </a:rPr>
              <a:pPr/>
              <a:t>5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614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90877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691CA5-5E48-48E1-AAD3-54E78327C622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1013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1013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2905B6-84F7-4B4A-A559-C3EEA8271A61}" type="slidenum">
              <a:rPr lang="en-AU" altLang="en-US">
                <a:latin typeface="Times New Roman" panose="02020603050405020304" pitchFamily="18" charset="0"/>
              </a:rPr>
              <a:pPr/>
              <a:t>53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1013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1180356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AB6FD2-E870-48DC-B642-64EAB56A4807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1024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1024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7D55E7-91D5-4D49-8D09-26B370ACE057}" type="slidenum">
              <a:rPr lang="en-AU" altLang="en-US">
                <a:latin typeface="Times New Roman" panose="02020603050405020304" pitchFamily="18" charset="0"/>
              </a:rPr>
              <a:pPr/>
              <a:t>58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1024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415077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50C441D-E918-4141-BD0C-EC8653A2C1D8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1034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1034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BF9F55-ACEE-487E-AA47-4878EF9E61BA}" type="slidenum">
              <a:rPr lang="en-AU" altLang="en-US">
                <a:latin typeface="Times New Roman" panose="02020603050405020304" pitchFamily="18" charset="0"/>
              </a:rPr>
              <a:pPr/>
              <a:t>59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1034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4033617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A648519-94F8-4CEE-B931-D167F3430250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1044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1044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E9DF58-5005-411F-9D06-BC5EE7A858F4}" type="slidenum">
              <a:rPr lang="en-AU" altLang="en-US">
                <a:latin typeface="Times New Roman" panose="02020603050405020304" pitchFamily="18" charset="0"/>
              </a:rPr>
              <a:pPr/>
              <a:t>60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1044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34638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FB5C919-9CB2-49AE-A141-541FCF0C29FB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1054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1054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313C94-01CE-4C5A-9088-059B9778E2FB}" type="slidenum">
              <a:rPr lang="en-AU" altLang="en-US">
                <a:latin typeface="Times New Roman" panose="02020603050405020304" pitchFamily="18" charset="0"/>
              </a:rPr>
              <a:pPr/>
              <a:t>61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1054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5869277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818949-39C3-4716-99FF-2651F3D8AA73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1065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1065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F124EAA-5F8A-469B-AA87-E4385585FB79}" type="slidenum">
              <a:rPr lang="en-AU" altLang="en-US">
                <a:latin typeface="Times New Roman" panose="02020603050405020304" pitchFamily="18" charset="0"/>
              </a:rPr>
              <a:pPr/>
              <a:t>62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1065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36445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F93B188-E228-4F00-B724-F6F3BC7B28EE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624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624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E8BBF2-F1A1-4CBE-838A-17CE760728FA}" type="slidenum">
              <a:rPr lang="en-AU" altLang="en-US">
                <a:latin typeface="Times New Roman" panose="02020603050405020304" pitchFamily="18" charset="0"/>
              </a:rPr>
              <a:pPr/>
              <a:t>6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624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76416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1E22EC-1BDA-40D3-BD3A-44AAAC003846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634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634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73703E5-26A4-49B1-A8B4-DFA956299AD9}" type="slidenum">
              <a:rPr lang="en-AU" altLang="en-US">
                <a:latin typeface="Times New Roman" panose="02020603050405020304" pitchFamily="18" charset="0"/>
              </a:rPr>
              <a:pPr/>
              <a:t>9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634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24686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AB6DEDF-3C52-4AE9-B68C-54FED674424D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6451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645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3D28EA-9469-447C-8883-60DFA0BC03BA}" type="slidenum">
              <a:rPr lang="en-AU" altLang="en-US">
                <a:latin typeface="Times New Roman" panose="02020603050405020304" pitchFamily="18" charset="0"/>
              </a:rPr>
              <a:pPr/>
              <a:t>10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645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96373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779DFE0-95A6-4072-B9FA-CBEE5B9DA37C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6554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655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5D4AE66-8C81-4004-8899-F23EC68660DD}" type="slidenum">
              <a:rPr lang="en-AU" altLang="en-US">
                <a:latin typeface="Times New Roman" panose="02020603050405020304" pitchFamily="18" charset="0"/>
              </a:rPr>
              <a:pPr/>
              <a:t>11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655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257029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AEE0528-A647-4FF9-B957-B5822339AB2B}" type="datetime3">
              <a:rPr lang="en-AU" altLang="en-US" smtClean="0">
                <a:latin typeface="Times New Roman" panose="02020603050405020304" pitchFamily="18" charset="0"/>
              </a:rPr>
              <a:pPr/>
              <a:t>16 October, 2014</a:t>
            </a:fld>
            <a:endParaRPr lang="en-AU" altLang="en-US" smtClean="0">
              <a:latin typeface="Times New Roman" panose="02020603050405020304" pitchFamily="18" charset="0"/>
            </a:endParaRPr>
          </a:p>
        </p:txBody>
      </p:sp>
      <p:sp>
        <p:nvSpPr>
          <p:cNvPr id="686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mtClean="0">
                <a:latin typeface="Times New Roman" panose="02020603050405020304" pitchFamily="18" charset="0"/>
              </a:rPr>
              <a:t>Chapter 3 — Arithmetic for Computers</a:t>
            </a:r>
          </a:p>
        </p:txBody>
      </p:sp>
      <p:sp>
        <p:nvSpPr>
          <p:cNvPr id="686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457C54A-8672-489E-95D7-7EBBD88A3B99}" type="slidenum">
              <a:rPr lang="en-AU" altLang="en-US">
                <a:latin typeface="Times New Roman" panose="02020603050405020304" pitchFamily="18" charset="0"/>
              </a:rPr>
              <a:pPr/>
              <a:t>15</a:t>
            </a:fld>
            <a:endParaRPr lang="en-AU" altLang="en-US">
              <a:latin typeface="Times New Roman" panose="02020603050405020304" pitchFamily="18" charset="0"/>
            </a:endParaRPr>
          </a:p>
        </p:txBody>
      </p:sp>
      <p:sp>
        <p:nvSpPr>
          <p:cNvPr id="686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11931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3124200"/>
            <a:ext cx="57150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4800600"/>
            <a:ext cx="73914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6" name="Picture 10" descr="u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45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4496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DBCC991E-C9BE-44AA-8B5E-008E81F352A0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96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58416867-4096-41FF-9379-12FAFA68E000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080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28EC1511-53D6-4255-BB13-6B75C5A066FC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039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771900"/>
            <a:ext cx="40386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771900"/>
            <a:ext cx="40386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A313AB80-B48E-4D59-B3F0-C6060306B2BE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63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FF195784-B92F-4450-B323-FDE67F263656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81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815E74CA-EB86-4841-9BDF-6D28D34B0E22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2AEEFA91-88FB-420B-9D39-B598B7D5B029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705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57EF7C83-8AE0-4E23-9B2B-83BFCC6B7887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024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ABE9132D-5346-42B8-8396-FF3DCF19F9C4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6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916E27FD-A492-45D7-8946-D8B24D7BB092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61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06B9B3EF-DCBB-496C-9957-7099774FDBFD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74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CSCE 212 </a:t>
            </a:r>
            <a:fld id="{DCB5403A-4473-48DC-8D6B-5B6CE069C8D7}" type="slidenum">
              <a:rPr lang="en-US" altLang="en-US" i="0">
                <a:solidFill>
                  <a:schemeClr val="tx1"/>
                </a:solidFill>
              </a:rPr>
              <a:pPr/>
              <a:t>‹#›</a:t>
            </a:fld>
            <a:endParaRPr lang="en-US" altLang="en-US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02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246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990033"/>
                </a:solidFill>
                <a:latin typeface="Verdana" panose="020B0604030504040204" pitchFamily="34" charset="0"/>
              </a:defRPr>
            </a:lvl1pPr>
          </a:lstStyle>
          <a:p>
            <a:r>
              <a:rPr lang="en-US" altLang="en-US"/>
              <a:t>CSCE 212 </a:t>
            </a:r>
            <a:fld id="{05F671A7-DA41-4F3B-9304-F42AFD215E7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077" name="Picture 8" descr="usc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76200" y="60960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200" y="12954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76200" y="4572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2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AU" altLang="en-US" smtClean="0">
                <a:solidFill>
                  <a:schemeClr val="tx1"/>
                </a:solidFill>
              </a:rPr>
              <a:t>Chapter 3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Arithmetic for Computers</a:t>
            </a:r>
          </a:p>
        </p:txBody>
      </p:sp>
    </p:spTree>
    <p:extLst>
      <p:ext uri="{BB962C8B-B14F-4D97-AF65-F5344CB8AC3E}">
        <p14:creationId xmlns:p14="http://schemas.microsoft.com/office/powerpoint/2010/main" val="283045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5130D339-32A8-40F0-B5D4-6319C02228A2}" type="slidenum">
              <a:rPr lang="en-AU" altLang="en-US"/>
              <a:pPr/>
              <a:t>10</a:t>
            </a:fld>
            <a:endParaRPr lang="en-AU" alt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Multiplication</a:t>
            </a:r>
            <a:endParaRPr lang="en-AU" altLang="en-US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25" y="1390317"/>
            <a:ext cx="8270875" cy="76676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Start with long-multiplication approach</a:t>
            </a:r>
            <a:endParaRPr lang="en-AU" altLang="en-US" dirty="0" smtClean="0"/>
          </a:p>
        </p:txBody>
      </p:sp>
      <p:grpSp>
        <p:nvGrpSpPr>
          <p:cNvPr id="9221" name="Group 4"/>
          <p:cNvGrpSpPr>
            <a:grpSpLocks/>
          </p:cNvGrpSpPr>
          <p:nvPr/>
        </p:nvGrpSpPr>
        <p:grpSpPr bwMode="auto">
          <a:xfrm>
            <a:off x="1808163" y="2349500"/>
            <a:ext cx="1250950" cy="2225675"/>
            <a:chOff x="703" y="1616"/>
            <a:chExt cx="788" cy="1402"/>
          </a:xfrm>
        </p:grpSpPr>
        <p:sp>
          <p:nvSpPr>
            <p:cNvPr id="9228" name="Text Box 5"/>
            <p:cNvSpPr txBox="1">
              <a:spLocks noChangeArrowheads="1"/>
            </p:cNvSpPr>
            <p:nvPr/>
          </p:nvSpPr>
          <p:spPr bwMode="auto">
            <a:xfrm>
              <a:off x="703" y="1616"/>
              <a:ext cx="788" cy="1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>
                  <a:latin typeface="Lucida Console" panose="020B0609040504020204" pitchFamily="49" charset="0"/>
                </a:rPr>
                <a:t>   1000</a:t>
              </a:r>
            </a:p>
            <a:p>
              <a:r>
                <a:rPr lang="en-US" altLang="en-US" sz="2000">
                  <a:latin typeface="Lucida Console" panose="020B0609040504020204" pitchFamily="49" charset="0"/>
                </a:rPr>
                <a:t>×  1001</a:t>
              </a:r>
            </a:p>
            <a:p>
              <a:r>
                <a:rPr lang="en-US" altLang="en-US" sz="2000">
                  <a:latin typeface="Lucida Console" panose="020B0609040504020204" pitchFamily="49" charset="0"/>
                </a:rPr>
                <a:t>   1000</a:t>
              </a:r>
            </a:p>
            <a:p>
              <a:r>
                <a:rPr lang="en-US" altLang="en-US" sz="2000">
                  <a:latin typeface="Lucida Console" panose="020B0609040504020204" pitchFamily="49" charset="0"/>
                </a:rPr>
                <a:t>  0000 </a:t>
              </a:r>
            </a:p>
            <a:p>
              <a:r>
                <a:rPr lang="en-US" altLang="en-US" sz="2000">
                  <a:latin typeface="Lucida Console" panose="020B0609040504020204" pitchFamily="49" charset="0"/>
                </a:rPr>
                <a:t> 0000  </a:t>
              </a:r>
            </a:p>
            <a:p>
              <a:r>
                <a:rPr lang="en-US" altLang="en-US" sz="2000">
                  <a:latin typeface="Lucida Console" panose="020B0609040504020204" pitchFamily="49" charset="0"/>
                </a:rPr>
                <a:t>1000   </a:t>
              </a:r>
            </a:p>
            <a:p>
              <a:r>
                <a:rPr lang="en-US" altLang="en-US" sz="2000">
                  <a:latin typeface="Lucida Console" panose="020B0609040504020204" pitchFamily="49" charset="0"/>
                </a:rPr>
                <a:t>1001000</a:t>
              </a:r>
              <a:endParaRPr lang="en-AU" altLang="en-US" sz="2000">
                <a:latin typeface="Lucida Console" panose="020B0609040504020204" pitchFamily="49" charset="0"/>
              </a:endParaRPr>
            </a:p>
          </p:txBody>
        </p:sp>
        <p:sp>
          <p:nvSpPr>
            <p:cNvPr id="9229" name="Line 6"/>
            <p:cNvSpPr>
              <a:spLocks noChangeShapeType="1"/>
            </p:cNvSpPr>
            <p:nvPr/>
          </p:nvSpPr>
          <p:spPr bwMode="auto">
            <a:xfrm flipH="1">
              <a:off x="703" y="2024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7"/>
            <p:cNvSpPr>
              <a:spLocks noChangeShapeType="1"/>
            </p:cNvSpPr>
            <p:nvPr/>
          </p:nvSpPr>
          <p:spPr bwMode="auto">
            <a:xfrm flipH="1">
              <a:off x="703" y="2795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2" name="Text Box 9"/>
          <p:cNvSpPr txBox="1">
            <a:spLocks noChangeArrowheads="1"/>
          </p:cNvSpPr>
          <p:nvPr/>
        </p:nvSpPr>
        <p:spPr bwMode="auto">
          <a:xfrm>
            <a:off x="682625" y="4803775"/>
            <a:ext cx="2305050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Length of product is the sum of operand lengths</a:t>
            </a:r>
            <a:endParaRPr lang="en-AU" altLang="en-US"/>
          </a:p>
        </p:txBody>
      </p:sp>
      <p:sp>
        <p:nvSpPr>
          <p:cNvPr id="9223" name="AutoShape 10"/>
          <p:cNvSpPr>
            <a:spLocks/>
          </p:cNvSpPr>
          <p:nvPr/>
        </p:nvSpPr>
        <p:spPr bwMode="auto">
          <a:xfrm>
            <a:off x="179388" y="2090738"/>
            <a:ext cx="1439862" cy="330200"/>
          </a:xfrm>
          <a:prstGeom prst="borderCallout1">
            <a:avLst>
              <a:gd name="adj1" fmla="val 34616"/>
              <a:gd name="adj2" fmla="val 105292"/>
              <a:gd name="adj3" fmla="val 121634"/>
              <a:gd name="adj4" fmla="val 1448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/>
              <a:t>multiplicand</a:t>
            </a:r>
            <a:endParaRPr lang="en-AU" altLang="en-US" sz="1600"/>
          </a:p>
        </p:txBody>
      </p:sp>
      <p:sp>
        <p:nvSpPr>
          <p:cNvPr id="9224" name="AutoShape 11"/>
          <p:cNvSpPr>
            <a:spLocks/>
          </p:cNvSpPr>
          <p:nvPr/>
        </p:nvSpPr>
        <p:spPr bwMode="auto">
          <a:xfrm>
            <a:off x="179388" y="2565400"/>
            <a:ext cx="1439862" cy="330200"/>
          </a:xfrm>
          <a:prstGeom prst="borderCallout1">
            <a:avLst>
              <a:gd name="adj1" fmla="val 34616"/>
              <a:gd name="adj2" fmla="val 105292"/>
              <a:gd name="adj3" fmla="val 69231"/>
              <a:gd name="adj4" fmla="val 14663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/>
              <a:t>multiplier</a:t>
            </a:r>
            <a:endParaRPr lang="en-AU" altLang="en-US" sz="1600"/>
          </a:p>
        </p:txBody>
      </p:sp>
      <p:sp>
        <p:nvSpPr>
          <p:cNvPr id="9225" name="AutoShape 12"/>
          <p:cNvSpPr>
            <a:spLocks/>
          </p:cNvSpPr>
          <p:nvPr/>
        </p:nvSpPr>
        <p:spPr bwMode="auto">
          <a:xfrm>
            <a:off x="179388" y="4149725"/>
            <a:ext cx="1150937" cy="358775"/>
          </a:xfrm>
          <a:prstGeom prst="borderCallout1">
            <a:avLst>
              <a:gd name="adj1" fmla="val 31856"/>
              <a:gd name="adj2" fmla="val 106620"/>
              <a:gd name="adj3" fmla="val 58407"/>
              <a:gd name="adj4" fmla="val 1445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/>
              <a:t>product</a:t>
            </a:r>
            <a:endParaRPr lang="en-AU" altLang="en-US" sz="1600"/>
          </a:p>
        </p:txBody>
      </p:sp>
      <p:pic>
        <p:nvPicPr>
          <p:cNvPr id="9227" name="Picture 15" descr="f03-04-P3744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550" y="2133600"/>
            <a:ext cx="5326063" cy="304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281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97CFC863-E998-44FC-8D14-FC5C305375EB}" type="slidenum">
              <a:rPr lang="en-AU" altLang="en-US"/>
              <a:pPr/>
              <a:t>11</a:t>
            </a:fld>
            <a:endParaRPr lang="en-AU" altLang="en-US"/>
          </a:p>
        </p:txBody>
      </p:sp>
      <p:pic>
        <p:nvPicPr>
          <p:cNvPr id="10243" name="Picture 9" descr="f03-05-P3744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773238"/>
            <a:ext cx="3135313" cy="423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Multiplication Hardware</a:t>
            </a:r>
            <a:endParaRPr lang="en-AU" altLang="en-US" smtClean="0"/>
          </a:p>
        </p:txBody>
      </p:sp>
      <p:sp>
        <p:nvSpPr>
          <p:cNvPr id="10245" name="AutoShape 5"/>
          <p:cNvSpPr>
            <a:spLocks/>
          </p:cNvSpPr>
          <p:nvPr/>
        </p:nvSpPr>
        <p:spPr bwMode="auto">
          <a:xfrm>
            <a:off x="6156325" y="5589588"/>
            <a:ext cx="1439863" cy="330200"/>
          </a:xfrm>
          <a:prstGeom prst="borderCallout1">
            <a:avLst>
              <a:gd name="adj1" fmla="val 34616"/>
              <a:gd name="adj2" fmla="val -5292"/>
              <a:gd name="adj3" fmla="val -167787"/>
              <a:gd name="adj4" fmla="val -403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>
                <a:latin typeface="Tahoma" panose="020B0604030504040204" pitchFamily="34" charset="0"/>
              </a:rPr>
              <a:t>Initially 0</a:t>
            </a:r>
            <a:endParaRPr lang="en-AU" altLang="en-US" sz="1600">
              <a:latin typeface="Tahoma" panose="020B0604030504040204" pitchFamily="34" charset="0"/>
            </a:endParaRPr>
          </a:p>
        </p:txBody>
      </p:sp>
      <p:pic>
        <p:nvPicPr>
          <p:cNvPr id="10246" name="Picture 8" descr="f03-04-P37449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550" y="2133600"/>
            <a:ext cx="5326063" cy="304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10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BFC2B0B4-8EE8-44E1-8CD9-EAAED5CF17B6}" type="slidenum">
              <a:rPr lang="en-US" altLang="en-US" i="0">
                <a:latin typeface="Verdana" panose="020B0604030504040204" pitchFamily="34" charset="0"/>
              </a:rPr>
              <a:pPr eaLnBrk="1" hangingPunct="1"/>
              <a:t>12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Binary Multiplication</a:t>
            </a:r>
          </a:p>
        </p:txBody>
      </p:sp>
      <p:pic>
        <p:nvPicPr>
          <p:cNvPr id="2458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0"/>
            <a:ext cx="396240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4000"/>
            <a:ext cx="389572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8"/>
          <p:cNvSpPr txBox="1">
            <a:spLocks noChangeArrowheads="1"/>
          </p:cNvSpPr>
          <p:nvPr/>
        </p:nvSpPr>
        <p:spPr bwMode="auto">
          <a:xfrm>
            <a:off x="685800" y="5105400"/>
            <a:ext cx="350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Verdana" panose="020B0604030504040204" pitchFamily="34" charset="0"/>
              </a:rPr>
              <a:t>works with signed but must sign extend shifts</a:t>
            </a:r>
          </a:p>
        </p:txBody>
      </p:sp>
    </p:spTree>
    <p:extLst>
      <p:ext uri="{BB962C8B-B14F-4D97-AF65-F5344CB8AC3E}">
        <p14:creationId xmlns:p14="http://schemas.microsoft.com/office/powerpoint/2010/main" val="2899949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7E8CEFE3-50E1-4851-82C9-DAB88C1AC9B6}" type="slidenum">
              <a:rPr lang="en-US" altLang="en-US" i="0">
                <a:latin typeface="Verdana" panose="020B0604030504040204" pitchFamily="34" charset="0"/>
              </a:rPr>
              <a:pPr eaLnBrk="1" hangingPunct="1"/>
              <a:t>13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Multiplication Example</a:t>
            </a:r>
          </a:p>
        </p:txBody>
      </p:sp>
      <p:graphicFrame>
        <p:nvGraphicFramePr>
          <p:cNvPr id="334251" name="Group 427"/>
          <p:cNvGraphicFramePr>
            <a:graphicFrameLocks noGrp="1"/>
          </p:cNvGraphicFramePr>
          <p:nvPr/>
        </p:nvGraphicFramePr>
        <p:xfrm>
          <a:off x="1371600" y="2514600"/>
          <a:ext cx="6315075" cy="2255836"/>
        </p:xfrm>
        <a:graphic>
          <a:graphicData uri="http://schemas.openxmlformats.org/drawingml/2006/table">
            <a:tbl>
              <a:tblPr/>
              <a:tblGrid>
                <a:gridCol w="2066925"/>
                <a:gridCol w="1709738"/>
                <a:gridCol w="2254250"/>
                <a:gridCol w="284162"/>
              </a:tblGrid>
              <a:tr h="2438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multiplicand register (MR)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product register (PR)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next action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0000 0101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LSB of PR is 1, so PR[7:4]=PR[7:4]+MR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1001 0101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shift PR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0100 1010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LSB of PR is 0, so shift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0010 0101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LSB of PR is 1, so PR[7:4]=PR[7:4]+MR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1011 0101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shift PR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0101 1010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LSB of PR is 0, so shift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0010 1101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PR is 45, done!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X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781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56A37CEF-8649-467C-A399-B37ECC38D1D9}" type="slidenum">
              <a:rPr lang="en-US" altLang="en-US" i="0">
                <a:latin typeface="Verdana" panose="020B0604030504040204" pitchFamily="34" charset="0"/>
              </a:rPr>
              <a:pPr eaLnBrk="1" hangingPunct="1"/>
              <a:t>14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Faster Multiplication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2747963" cy="46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4" descr="f03-08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763" y="2590800"/>
            <a:ext cx="55975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6718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47E1CDEB-8CA5-468D-AD27-712AD82EA2E0}" type="slidenum">
              <a:rPr lang="en-AU" altLang="en-US"/>
              <a:pPr/>
              <a:t>15</a:t>
            </a:fld>
            <a:endParaRPr lang="en-AU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MIPS Multiplication</a:t>
            </a:r>
            <a:endParaRPr lang="en-AU" altLang="en-US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Two 32-bit registers for product</a:t>
            </a:r>
          </a:p>
          <a:p>
            <a:pPr lvl="1" eaLnBrk="1" hangingPunct="1"/>
            <a:r>
              <a:rPr lang="en-US" altLang="en-US" sz="2000" dirty="0" smtClean="0"/>
              <a:t>HI: most-significant 32 bits</a:t>
            </a:r>
          </a:p>
          <a:p>
            <a:pPr lvl="1" eaLnBrk="1" hangingPunct="1"/>
            <a:r>
              <a:rPr lang="en-US" altLang="en-US" sz="2000" dirty="0" smtClean="0"/>
              <a:t>LO: least-significant 32-bits</a:t>
            </a:r>
          </a:p>
          <a:p>
            <a:pPr lvl="1" eaLnBrk="1" hangingPunct="1"/>
            <a:endParaRPr lang="en-US" altLang="en-US" sz="2000" dirty="0" smtClean="0"/>
          </a:p>
          <a:p>
            <a:pPr eaLnBrk="1" hangingPunct="1"/>
            <a:r>
              <a:rPr lang="en-US" altLang="en-US" sz="2400" dirty="0" smtClean="0"/>
              <a:t>Instructions</a:t>
            </a:r>
          </a:p>
          <a:p>
            <a:pPr lvl="1" eaLnBrk="1" hangingPunct="1"/>
            <a:r>
              <a:rPr lang="en-US" altLang="en-US" sz="2000" dirty="0" err="1" smtClean="0">
                <a:latin typeface="Lucida Console" panose="020B0609040504020204" pitchFamily="49" charset="0"/>
              </a:rPr>
              <a:t>mult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 / 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multu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rt</a:t>
            </a:r>
            <a:endParaRPr lang="en-US" altLang="en-US" sz="2000" dirty="0" smtClean="0">
              <a:latin typeface="Lucida Console" panose="020B0609040504020204" pitchFamily="49" charset="0"/>
            </a:endParaRPr>
          </a:p>
          <a:p>
            <a:pPr lvl="2" eaLnBrk="1" hangingPunct="1"/>
            <a:r>
              <a:rPr lang="en-US" altLang="en-US" sz="1800" dirty="0" smtClean="0"/>
              <a:t>64-bit product in HI/LO</a:t>
            </a:r>
          </a:p>
          <a:p>
            <a:pPr lvl="1" eaLnBrk="1" hangingPunct="1"/>
            <a:r>
              <a:rPr lang="en-US" altLang="en-US" sz="2000" dirty="0" err="1" smtClean="0">
                <a:latin typeface="Lucida Console" panose="020B0609040504020204" pitchFamily="49" charset="0"/>
              </a:rPr>
              <a:t>mfhi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rd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 / 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mflo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rd</a:t>
            </a:r>
            <a:endParaRPr lang="en-US" altLang="en-US" sz="2000" dirty="0" smtClean="0">
              <a:latin typeface="Lucida Console" panose="020B0609040504020204" pitchFamily="49" charset="0"/>
            </a:endParaRPr>
          </a:p>
          <a:p>
            <a:pPr lvl="2" eaLnBrk="1" hangingPunct="1"/>
            <a:r>
              <a:rPr lang="en-US" altLang="en-US" sz="1800" dirty="0" smtClean="0"/>
              <a:t>Move from HI/LO to </a:t>
            </a:r>
            <a:r>
              <a:rPr lang="en-US" altLang="en-US" sz="1800" dirty="0" err="1" smtClean="0"/>
              <a:t>rd</a:t>
            </a:r>
            <a:endParaRPr lang="en-US" altLang="en-US" sz="1800" dirty="0" smtClean="0"/>
          </a:p>
          <a:p>
            <a:pPr lvl="2" eaLnBrk="1" hangingPunct="1"/>
            <a:r>
              <a:rPr lang="en-US" altLang="en-US" sz="1800" dirty="0" smtClean="0"/>
              <a:t>Can test HI value to see if product overflows 32 bits</a:t>
            </a:r>
            <a:endParaRPr lang="en-AU" altLang="en-US" sz="1800" dirty="0" smtClean="0"/>
          </a:p>
          <a:p>
            <a:pPr lvl="1" eaLnBrk="1" hangingPunct="1"/>
            <a:r>
              <a:rPr lang="en-US" altLang="en-US" sz="2000" dirty="0" err="1" smtClean="0">
                <a:latin typeface="Lucida Console" panose="020B0609040504020204" pitchFamily="49" charset="0"/>
              </a:rPr>
              <a:t>mul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rd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rt</a:t>
            </a:r>
            <a:endParaRPr lang="en-US" altLang="en-US" sz="2000" dirty="0" smtClean="0">
              <a:latin typeface="Lucida Console" panose="020B0609040504020204" pitchFamily="49" charset="0"/>
            </a:endParaRPr>
          </a:p>
          <a:p>
            <a:pPr lvl="2" eaLnBrk="1" hangingPunct="1"/>
            <a:r>
              <a:rPr lang="en-US" altLang="en-US" sz="1800" dirty="0" smtClean="0"/>
              <a:t>Least-significant 32 bits of product –&gt; </a:t>
            </a:r>
            <a:r>
              <a:rPr lang="en-US" altLang="en-US" sz="1800" dirty="0" err="1" smtClean="0"/>
              <a:t>rd</a:t>
            </a:r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08881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7ED91E78-4835-4FD0-B128-7CAFC967879B}" type="slidenum">
              <a:rPr lang="en-AU" altLang="en-US"/>
              <a:pPr/>
              <a:t>16</a:t>
            </a:fld>
            <a:endParaRPr lang="en-AU" alt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Division</a:t>
            </a:r>
            <a:endParaRPr lang="en-AU" altLang="en-US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54438" y="1447800"/>
            <a:ext cx="5200650" cy="4789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Check for 0 divisor</a:t>
            </a:r>
            <a:endParaRPr lang="en-AU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Long division approach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If divisor ≤ dividend bits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600" dirty="0" smtClean="0"/>
              <a:t>1 bit in quotient, subtract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Otherwise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600" dirty="0" smtClean="0"/>
              <a:t>0 bit in quotient, bring down next dividend bit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Restoring division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Do the subtract, and if remainder goes &lt; 0, add divisor back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Signed division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Divide using absolute values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Adjust sign of quotient and remainder as required</a:t>
            </a: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1592263" y="2565400"/>
            <a:ext cx="201295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Lucida Console" panose="020B0609040504020204" pitchFamily="49" charset="0"/>
              </a:rPr>
              <a:t>        1001</a:t>
            </a:r>
          </a:p>
          <a:p>
            <a:r>
              <a:rPr lang="en-US" altLang="en-US" sz="2000">
                <a:latin typeface="Lucida Console" panose="020B0609040504020204" pitchFamily="49" charset="0"/>
              </a:rPr>
              <a:t>1000 1001010</a:t>
            </a:r>
          </a:p>
          <a:p>
            <a:r>
              <a:rPr lang="en-US" altLang="en-US" sz="2000">
                <a:latin typeface="Lucida Console" panose="020B0609040504020204" pitchFamily="49" charset="0"/>
              </a:rPr>
              <a:t>    -1000</a:t>
            </a:r>
          </a:p>
          <a:p>
            <a:r>
              <a:rPr lang="en-US" altLang="en-US" sz="2000">
                <a:latin typeface="Lucida Console" panose="020B0609040504020204" pitchFamily="49" charset="0"/>
              </a:rPr>
              <a:t>        10</a:t>
            </a:r>
          </a:p>
          <a:p>
            <a:r>
              <a:rPr lang="en-US" altLang="en-US" sz="2000">
                <a:latin typeface="Lucida Console" panose="020B0609040504020204" pitchFamily="49" charset="0"/>
              </a:rPr>
              <a:t>        101 </a:t>
            </a:r>
          </a:p>
          <a:p>
            <a:r>
              <a:rPr lang="en-US" altLang="en-US" sz="2000">
                <a:latin typeface="Lucida Console" panose="020B0609040504020204" pitchFamily="49" charset="0"/>
              </a:rPr>
              <a:t>        1010</a:t>
            </a:r>
          </a:p>
          <a:p>
            <a:r>
              <a:rPr lang="en-US" altLang="en-US" sz="2000">
                <a:latin typeface="Lucida Console" panose="020B0609040504020204" pitchFamily="49" charset="0"/>
              </a:rPr>
              <a:t>       -1000</a:t>
            </a:r>
          </a:p>
          <a:p>
            <a:r>
              <a:rPr lang="en-US" altLang="en-US" sz="2000">
                <a:latin typeface="Lucida Console" panose="020B0609040504020204" pitchFamily="49" charset="0"/>
              </a:rPr>
              <a:t>          10</a:t>
            </a:r>
            <a:endParaRPr lang="en-AU" altLang="en-US" sz="2000">
              <a:latin typeface="Lucida Console" panose="020B0609040504020204" pitchFamily="49" charset="0"/>
            </a:endParaRPr>
          </a:p>
        </p:txBody>
      </p:sp>
      <p:sp>
        <p:nvSpPr>
          <p:cNvPr id="14342" name="Line 5"/>
          <p:cNvSpPr>
            <a:spLocks noChangeShapeType="1"/>
          </p:cNvSpPr>
          <p:nvPr/>
        </p:nvSpPr>
        <p:spPr bwMode="auto">
          <a:xfrm flipH="1">
            <a:off x="2339975" y="2924175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6"/>
          <p:cNvSpPr>
            <a:spLocks noChangeShapeType="1"/>
          </p:cNvSpPr>
          <p:nvPr/>
        </p:nvSpPr>
        <p:spPr bwMode="auto">
          <a:xfrm flipH="1">
            <a:off x="2411413" y="35004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Text Box 7"/>
          <p:cNvSpPr txBox="1">
            <a:spLocks noChangeArrowheads="1"/>
          </p:cNvSpPr>
          <p:nvPr/>
        </p:nvSpPr>
        <p:spPr bwMode="auto">
          <a:xfrm>
            <a:off x="827088" y="5376863"/>
            <a:ext cx="2686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i="1"/>
              <a:t>n</a:t>
            </a:r>
            <a:r>
              <a:rPr lang="en-US" altLang="en-US"/>
              <a:t>-bit operands yield </a:t>
            </a:r>
            <a:r>
              <a:rPr lang="en-US" altLang="en-US" i="1"/>
              <a:t>n</a:t>
            </a:r>
            <a:r>
              <a:rPr lang="en-US" altLang="en-US"/>
              <a:t>-bit</a:t>
            </a:r>
            <a:br>
              <a:rPr lang="en-US" altLang="en-US"/>
            </a:br>
            <a:r>
              <a:rPr lang="en-US" altLang="en-US"/>
              <a:t>quotient and remainder</a:t>
            </a:r>
            <a:endParaRPr lang="en-AU" altLang="en-US"/>
          </a:p>
        </p:txBody>
      </p:sp>
      <p:sp>
        <p:nvSpPr>
          <p:cNvPr id="14345" name="AutoShape 8"/>
          <p:cNvSpPr>
            <a:spLocks/>
          </p:cNvSpPr>
          <p:nvPr/>
        </p:nvSpPr>
        <p:spPr bwMode="auto">
          <a:xfrm>
            <a:off x="684213" y="1844675"/>
            <a:ext cx="1439862" cy="330200"/>
          </a:xfrm>
          <a:prstGeom prst="borderCallout1">
            <a:avLst>
              <a:gd name="adj1" fmla="val 34616"/>
              <a:gd name="adj2" fmla="val 105292"/>
              <a:gd name="adj3" fmla="val 237019"/>
              <a:gd name="adj4" fmla="val 154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/>
              <a:t>quotient</a:t>
            </a:r>
            <a:endParaRPr lang="en-AU" altLang="en-US" sz="1600"/>
          </a:p>
        </p:txBody>
      </p:sp>
      <p:sp>
        <p:nvSpPr>
          <p:cNvPr id="14346" name="AutoShape 9"/>
          <p:cNvSpPr>
            <a:spLocks/>
          </p:cNvSpPr>
          <p:nvPr/>
        </p:nvSpPr>
        <p:spPr bwMode="auto">
          <a:xfrm>
            <a:off x="684213" y="2276475"/>
            <a:ext cx="1439862" cy="330200"/>
          </a:xfrm>
          <a:prstGeom prst="borderCallout1">
            <a:avLst>
              <a:gd name="adj1" fmla="val 34616"/>
              <a:gd name="adj2" fmla="val 105292"/>
              <a:gd name="adj3" fmla="val 178366"/>
              <a:gd name="adj4" fmla="val 1308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/>
              <a:t>dividend</a:t>
            </a:r>
            <a:endParaRPr lang="en-AU" altLang="en-US" sz="1600"/>
          </a:p>
        </p:txBody>
      </p:sp>
      <p:sp>
        <p:nvSpPr>
          <p:cNvPr id="14347" name="AutoShape 10"/>
          <p:cNvSpPr>
            <a:spLocks/>
          </p:cNvSpPr>
          <p:nvPr/>
        </p:nvSpPr>
        <p:spPr bwMode="auto">
          <a:xfrm>
            <a:off x="1042988" y="4797425"/>
            <a:ext cx="1150937" cy="330200"/>
          </a:xfrm>
          <a:prstGeom prst="borderCallout1">
            <a:avLst>
              <a:gd name="adj1" fmla="val 34616"/>
              <a:gd name="adj2" fmla="val 106620"/>
              <a:gd name="adj3" fmla="val 33171"/>
              <a:gd name="adj4" fmla="val 1806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/>
              <a:t>remainder</a:t>
            </a:r>
            <a:endParaRPr lang="en-AU" altLang="en-US" sz="1600"/>
          </a:p>
        </p:txBody>
      </p:sp>
      <p:sp>
        <p:nvSpPr>
          <p:cNvPr id="14348" name="Line 11"/>
          <p:cNvSpPr>
            <a:spLocks noChangeShapeType="1"/>
          </p:cNvSpPr>
          <p:nvPr/>
        </p:nvSpPr>
        <p:spPr bwMode="auto">
          <a:xfrm flipH="1">
            <a:off x="2843213" y="47244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Arc 12"/>
          <p:cNvSpPr>
            <a:spLocks/>
          </p:cNvSpPr>
          <p:nvPr/>
        </p:nvSpPr>
        <p:spPr bwMode="auto">
          <a:xfrm>
            <a:off x="2339975" y="2924175"/>
            <a:ext cx="73025" cy="144463"/>
          </a:xfrm>
          <a:custGeom>
            <a:avLst/>
            <a:gdLst>
              <a:gd name="T0" fmla="*/ 0 w 21600"/>
              <a:gd name="T1" fmla="*/ 0 h 21600"/>
              <a:gd name="T2" fmla="*/ 2821791 w 21600"/>
              <a:gd name="T3" fmla="*/ 43218046 h 21600"/>
              <a:gd name="T4" fmla="*/ 0 w 21600"/>
              <a:gd name="T5" fmla="*/ 432180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Arc 13"/>
          <p:cNvSpPr>
            <a:spLocks/>
          </p:cNvSpPr>
          <p:nvPr/>
        </p:nvSpPr>
        <p:spPr bwMode="auto">
          <a:xfrm flipV="1">
            <a:off x="2339975" y="3068638"/>
            <a:ext cx="73025" cy="144462"/>
          </a:xfrm>
          <a:custGeom>
            <a:avLst/>
            <a:gdLst>
              <a:gd name="T0" fmla="*/ 0 w 21600"/>
              <a:gd name="T1" fmla="*/ 0 h 21600"/>
              <a:gd name="T2" fmla="*/ 2821791 w 21600"/>
              <a:gd name="T3" fmla="*/ 43216871 h 21600"/>
              <a:gd name="T4" fmla="*/ 0 w 21600"/>
              <a:gd name="T5" fmla="*/ 4321687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AutoShape 14"/>
          <p:cNvSpPr>
            <a:spLocks/>
          </p:cNvSpPr>
          <p:nvPr/>
        </p:nvSpPr>
        <p:spPr bwMode="auto">
          <a:xfrm>
            <a:off x="250825" y="3357563"/>
            <a:ext cx="1079500" cy="330200"/>
          </a:xfrm>
          <a:prstGeom prst="borderCallout1">
            <a:avLst>
              <a:gd name="adj1" fmla="val 34616"/>
              <a:gd name="adj2" fmla="val 107060"/>
              <a:gd name="adj3" fmla="val -48556"/>
              <a:gd name="adj4" fmla="val 131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/>
              <a:t>divisor</a:t>
            </a:r>
            <a:endParaRPr lang="en-AU" altLang="en-US" sz="1600"/>
          </a:p>
        </p:txBody>
      </p:sp>
    </p:spTree>
    <p:extLst>
      <p:ext uri="{BB962C8B-B14F-4D97-AF65-F5344CB8AC3E}">
        <p14:creationId xmlns:p14="http://schemas.microsoft.com/office/powerpoint/2010/main" val="153925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FE31896E-F057-40E4-903F-4B8D398B3A6E}" type="slidenum">
              <a:rPr lang="en-AU" altLang="en-US"/>
              <a:pPr/>
              <a:t>17</a:t>
            </a:fld>
            <a:endParaRPr lang="en-AU" altLang="en-US"/>
          </a:p>
        </p:txBody>
      </p:sp>
      <p:pic>
        <p:nvPicPr>
          <p:cNvPr id="15363" name="Picture 9" descr="f03-10-P3744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96975"/>
            <a:ext cx="4016375" cy="530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Division Hardware</a:t>
            </a:r>
            <a:endParaRPr lang="en-AU" altLang="en-US" smtClean="0"/>
          </a:p>
        </p:txBody>
      </p:sp>
      <p:sp>
        <p:nvSpPr>
          <p:cNvPr id="15365" name="AutoShape 5"/>
          <p:cNvSpPr>
            <a:spLocks/>
          </p:cNvSpPr>
          <p:nvPr/>
        </p:nvSpPr>
        <p:spPr bwMode="auto">
          <a:xfrm>
            <a:off x="6588125" y="5516563"/>
            <a:ext cx="1728788" cy="330200"/>
          </a:xfrm>
          <a:prstGeom prst="borderCallout1">
            <a:avLst>
              <a:gd name="adj1" fmla="val 34616"/>
              <a:gd name="adj2" fmla="val -4407"/>
              <a:gd name="adj3" fmla="val -157213"/>
              <a:gd name="adj4" fmla="val -3213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/>
              <a:t>Initially dividend</a:t>
            </a:r>
            <a:endParaRPr lang="en-AU" altLang="en-US" sz="1600"/>
          </a:p>
        </p:txBody>
      </p:sp>
      <p:sp>
        <p:nvSpPr>
          <p:cNvPr id="15366" name="AutoShape 6"/>
          <p:cNvSpPr>
            <a:spLocks/>
          </p:cNvSpPr>
          <p:nvPr/>
        </p:nvSpPr>
        <p:spPr bwMode="auto">
          <a:xfrm>
            <a:off x="7092950" y="1484313"/>
            <a:ext cx="1584325" cy="576262"/>
          </a:xfrm>
          <a:prstGeom prst="borderCallout1">
            <a:avLst>
              <a:gd name="adj1" fmla="val 19833"/>
              <a:gd name="adj2" fmla="val -4810"/>
              <a:gd name="adj3" fmla="val 155648"/>
              <a:gd name="adj4" fmla="val -344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/>
              <a:t>Initially divisor in left half</a:t>
            </a:r>
            <a:endParaRPr lang="en-AU" altLang="en-US" sz="1600"/>
          </a:p>
        </p:txBody>
      </p:sp>
      <p:pic>
        <p:nvPicPr>
          <p:cNvPr id="15367" name="Picture 7" descr="f03-09-P37449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349500"/>
            <a:ext cx="442595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973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7653B5C1-F1BE-4C89-81BC-4DC368FE0638}" type="slidenum">
              <a:rPr lang="en-US" altLang="en-US" i="0">
                <a:latin typeface="Verdana" panose="020B0604030504040204" pitchFamily="34" charset="0"/>
              </a:rPr>
              <a:pPr eaLnBrk="1" hangingPunct="1"/>
              <a:t>18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Binary Division</a:t>
            </a:r>
          </a:p>
        </p:txBody>
      </p:sp>
      <p:pic>
        <p:nvPicPr>
          <p:cNvPr id="2970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7400"/>
            <a:ext cx="40005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371600"/>
            <a:ext cx="3827463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 Box 8"/>
          <p:cNvSpPr txBox="1">
            <a:spLocks noChangeArrowheads="1"/>
          </p:cNvSpPr>
          <p:nvPr/>
        </p:nvSpPr>
        <p:spPr bwMode="auto">
          <a:xfrm>
            <a:off x="609600" y="5257800"/>
            <a:ext cx="426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Verdana" panose="020B0604030504040204" pitchFamily="34" charset="0"/>
              </a:rPr>
              <a:t>For signed, convert to positive and negate quotient if signs disagree</a:t>
            </a:r>
          </a:p>
        </p:txBody>
      </p:sp>
    </p:spTree>
    <p:extLst>
      <p:ext uri="{BB962C8B-B14F-4D97-AF65-F5344CB8AC3E}">
        <p14:creationId xmlns:p14="http://schemas.microsoft.com/office/powerpoint/2010/main" val="3416114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39CD4E23-947C-4A24-983A-4E4E6B0CD00C}" type="slidenum">
              <a:rPr lang="en-US" altLang="en-US" i="0">
                <a:latin typeface="Verdana" panose="020B0604030504040204" pitchFamily="34" charset="0"/>
              </a:rPr>
              <a:pPr eaLnBrk="1" hangingPunct="1"/>
              <a:t>19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Division Example</a:t>
            </a:r>
          </a:p>
        </p:txBody>
      </p:sp>
      <p:graphicFrame>
        <p:nvGraphicFramePr>
          <p:cNvPr id="341787" name="Group 795"/>
          <p:cNvGraphicFramePr>
            <a:graphicFrameLocks noGrp="1"/>
          </p:cNvGraphicFramePr>
          <p:nvPr/>
        </p:nvGraphicFramePr>
        <p:xfrm>
          <a:off x="1447800" y="1981200"/>
          <a:ext cx="6345238" cy="3657600"/>
        </p:xfrm>
        <a:graphic>
          <a:graphicData uri="http://schemas.openxmlformats.org/drawingml/2006/table">
            <a:tbl>
              <a:tblPr/>
              <a:tblGrid>
                <a:gridCol w="1652588"/>
                <a:gridCol w="1901825"/>
                <a:gridCol w="2506662"/>
                <a:gridCol w="284163"/>
              </a:tblGrid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divisor register (DR)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remainder register (RR)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next action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0000 1011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shift RR left 1 bit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0001 0110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RR[7:4]=RR[7:4]-DR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1101 0110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RR&lt;0, so RR[7:4]=RR[7:4]+DR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0001 0110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shift RR to left, shift in 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0010 1100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RR[7:4]=RR[7:4]-DR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1110 1100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RR&lt;0, so RR[7:4]=RR[7:4]+DR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0010 1100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shift RR to left, shift in 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0101 1000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RR[7:4]=RR[7:4]-DR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0001 1000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RR&gt;=0, so shift RR to left, shift in 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0011 0001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RR[7:4]=RR[7:4]-DR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1111 0001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RR&lt;0, so RR[7:4]=RR[7:4]+DR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0011 0001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shift RR to left, shift in 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0110 0010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shift RR[7:4] to right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0100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0011 0010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done, quotient=2, remainder=3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92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 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smtClean="0"/>
              <a:t>CSCE 212 </a:t>
            </a:r>
            <a:fld id="{FF195784-B92F-4450-B323-FDE67F263656}" type="slidenum">
              <a:rPr lang="en-US" altLang="en-US" i="0" smtClean="0">
                <a:solidFill>
                  <a:schemeClr val="tx1"/>
                </a:solidFill>
              </a:rPr>
              <a:pPr/>
              <a:t>2</a:t>
            </a:fld>
            <a:endParaRPr lang="en-US" altLang="en-US" i="0">
              <a:solidFill>
                <a:schemeClr val="tx1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4843321"/>
              </p:ext>
            </p:extLst>
          </p:nvPr>
        </p:nvGraphicFramePr>
        <p:xfrm>
          <a:off x="1143000" y="1524000"/>
          <a:ext cx="6705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47351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A31B5232-0A6F-4FD5-957F-F3444711ABAF}" type="slidenum">
              <a:rPr lang="en-AU" altLang="en-US"/>
              <a:pPr/>
              <a:t>20</a:t>
            </a:fld>
            <a:endParaRPr lang="en-AU" alt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Faster Division</a:t>
            </a:r>
            <a:endParaRPr lang="en-AU" altLang="en-US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Can’t use parallel hardware as in multiplier</a:t>
            </a:r>
          </a:p>
          <a:p>
            <a:pPr lvl="1" eaLnBrk="1" hangingPunct="1"/>
            <a:r>
              <a:rPr lang="en-US" altLang="en-US" dirty="0" smtClean="0"/>
              <a:t>Subtraction is conditional on sign of remainder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Faster dividers (e.g. SRT </a:t>
            </a:r>
            <a:r>
              <a:rPr lang="en-US" altLang="en-US" dirty="0" err="1" smtClean="0"/>
              <a:t>devision</a:t>
            </a:r>
            <a:r>
              <a:rPr lang="en-US" altLang="en-US" dirty="0" smtClean="0"/>
              <a:t>) generate multiple quotient bits per step</a:t>
            </a:r>
          </a:p>
          <a:p>
            <a:pPr lvl="1" eaLnBrk="1" hangingPunct="1"/>
            <a:r>
              <a:rPr lang="en-US" altLang="en-US" dirty="0" smtClean="0"/>
              <a:t>Still require multiple steps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506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808EFA59-F2E5-4AF0-9344-E3142C5DB3A5}" type="slidenum">
              <a:rPr lang="en-AU" altLang="en-US"/>
              <a:pPr/>
              <a:t>21</a:t>
            </a:fld>
            <a:endParaRPr lang="en-AU" alt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MIPS Division</a:t>
            </a:r>
            <a:endParaRPr lang="en-AU" altLang="en-US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Use HI/LO registers for result</a:t>
            </a:r>
          </a:p>
          <a:p>
            <a:pPr lvl="1" eaLnBrk="1" hangingPunct="1"/>
            <a:r>
              <a:rPr lang="en-US" altLang="en-US" dirty="0" smtClean="0"/>
              <a:t>HI: 32-bit remainder</a:t>
            </a:r>
          </a:p>
          <a:p>
            <a:pPr lvl="1" eaLnBrk="1" hangingPunct="1"/>
            <a:r>
              <a:rPr lang="en-US" altLang="en-US" dirty="0" smtClean="0"/>
              <a:t>LO: 32-bit quotient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Instructions</a:t>
            </a:r>
          </a:p>
          <a:p>
            <a:pPr lvl="1" eaLnBrk="1" hangingPunct="1"/>
            <a:r>
              <a:rPr lang="en-US" altLang="en-US" dirty="0" smtClean="0">
                <a:latin typeface="Lucida Console" panose="020B0609040504020204" pitchFamily="49" charset="0"/>
              </a:rPr>
              <a:t>div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dirty="0" smtClean="0">
                <a:latin typeface="Lucida Console" panose="020B0609040504020204" pitchFamily="49" charset="0"/>
              </a:rPr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rt</a:t>
            </a:r>
            <a:r>
              <a:rPr lang="en-US" altLang="en-US" dirty="0" smtClean="0">
                <a:latin typeface="Lucida Console" panose="020B0609040504020204" pitchFamily="49" charset="0"/>
              </a:rPr>
              <a:t>  / 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divu</a:t>
            </a:r>
            <a:r>
              <a:rPr lang="en-US" altLang="en-US" dirty="0" smtClean="0">
                <a:latin typeface="Lucida Console" panose="020B0609040504020204" pitchFamily="49" charset="0"/>
              </a:rPr>
              <a:t>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rs</a:t>
            </a:r>
            <a:r>
              <a:rPr lang="en-US" altLang="en-US" dirty="0" smtClean="0">
                <a:latin typeface="Lucida Console" panose="020B0609040504020204" pitchFamily="49" charset="0"/>
              </a:rPr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rt</a:t>
            </a:r>
            <a:endParaRPr lang="en-US" altLang="en-US" dirty="0" smtClean="0">
              <a:latin typeface="Lucida Console" panose="020B0609040504020204" pitchFamily="49" charset="0"/>
            </a:endParaRPr>
          </a:p>
          <a:p>
            <a:pPr lvl="1" eaLnBrk="1" hangingPunct="1"/>
            <a:r>
              <a:rPr lang="en-US" altLang="en-US" dirty="0" smtClean="0"/>
              <a:t>No overflow or divide-by-0 checking</a:t>
            </a:r>
          </a:p>
          <a:p>
            <a:pPr lvl="2" eaLnBrk="1" hangingPunct="1"/>
            <a:r>
              <a:rPr lang="en-US" altLang="en-US" dirty="0" smtClean="0"/>
              <a:t>Software must perform checks if required</a:t>
            </a:r>
          </a:p>
          <a:p>
            <a:pPr lvl="1" eaLnBrk="1" hangingPunct="1"/>
            <a:r>
              <a:rPr lang="en-US" altLang="en-US" dirty="0" smtClean="0"/>
              <a:t>Use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mfhi</a:t>
            </a:r>
            <a:r>
              <a:rPr lang="en-US" altLang="en-US" dirty="0" smtClean="0"/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mflo</a:t>
            </a:r>
            <a:r>
              <a:rPr lang="en-US" altLang="en-US" dirty="0" smtClean="0"/>
              <a:t> to access result</a:t>
            </a:r>
          </a:p>
        </p:txBody>
      </p:sp>
    </p:spTree>
    <p:extLst>
      <p:ext uri="{BB962C8B-B14F-4D97-AF65-F5344CB8AC3E}">
        <p14:creationId xmlns:p14="http://schemas.microsoft.com/office/powerpoint/2010/main" val="381972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B1B3B1E2-B45F-4D29-8C06-567A6621ECF7}" type="slidenum">
              <a:rPr lang="en-AU" altLang="en-US"/>
              <a:pPr/>
              <a:t>22</a:t>
            </a:fld>
            <a:endParaRPr lang="en-AU" alt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Floating Point</a:t>
            </a:r>
            <a:endParaRPr lang="en-AU" altLang="en-US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Representation for non-integral numbers</a:t>
            </a:r>
          </a:p>
          <a:p>
            <a:pPr lvl="1" eaLnBrk="1" hangingPunct="1"/>
            <a:r>
              <a:rPr lang="en-US" altLang="en-US" dirty="0" smtClean="0"/>
              <a:t>Including very small and very large numbers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Like scientific notation</a:t>
            </a:r>
          </a:p>
          <a:p>
            <a:pPr lvl="1" eaLnBrk="1" hangingPunct="1"/>
            <a:r>
              <a:rPr lang="en-US" altLang="en-US" dirty="0" smtClean="0"/>
              <a:t>–2.34 × 10</a:t>
            </a:r>
            <a:r>
              <a:rPr lang="en-US" altLang="en-US" baseline="30000" dirty="0" smtClean="0"/>
              <a:t>56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+0.002 × 10</a:t>
            </a:r>
            <a:r>
              <a:rPr lang="en-US" altLang="en-US" baseline="30000" dirty="0" smtClean="0"/>
              <a:t>–4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+987.02 × 10</a:t>
            </a:r>
            <a:r>
              <a:rPr lang="en-US" altLang="en-US" baseline="30000" dirty="0" smtClean="0"/>
              <a:t>9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In binary</a:t>
            </a:r>
          </a:p>
          <a:p>
            <a:pPr lvl="1" eaLnBrk="1" hangingPunct="1"/>
            <a:r>
              <a:rPr lang="en-US" altLang="en-US" dirty="0" smtClean="0">
                <a:cs typeface="Arial" panose="020B0604020202020204" pitchFamily="34" charset="0"/>
              </a:rPr>
              <a:t>±1.</a:t>
            </a:r>
            <a:r>
              <a:rPr lang="en-US" altLang="en-US" i="1" dirty="0" smtClean="0">
                <a:cs typeface="Arial" panose="020B0604020202020204" pitchFamily="34" charset="0"/>
              </a:rPr>
              <a:t>xxxxxxx</a:t>
            </a:r>
            <a:r>
              <a:rPr lang="en-US" altLang="en-US" baseline="-25000" dirty="0" smtClean="0">
                <a:cs typeface="Arial" panose="020B0604020202020204" pitchFamily="34" charset="0"/>
              </a:rPr>
              <a:t>2</a:t>
            </a:r>
            <a:r>
              <a:rPr lang="en-US" altLang="en-US" dirty="0" smtClean="0">
                <a:cs typeface="Arial" panose="020B0604020202020204" pitchFamily="34" charset="0"/>
              </a:rPr>
              <a:t> × 2</a:t>
            </a:r>
            <a:r>
              <a:rPr lang="en-US" altLang="en-US" i="1" baseline="30000" dirty="0" smtClean="0">
                <a:cs typeface="Arial" panose="020B0604020202020204" pitchFamily="34" charset="0"/>
              </a:rPr>
              <a:t>yyyy</a:t>
            </a:r>
          </a:p>
          <a:p>
            <a:pPr eaLnBrk="1" hangingPunct="1"/>
            <a:r>
              <a:rPr lang="en-US" altLang="en-US" dirty="0" smtClean="0"/>
              <a:t>Types </a:t>
            </a:r>
            <a:r>
              <a:rPr lang="en-US" altLang="en-US" dirty="0" smtClean="0">
                <a:latin typeface="Lucida Console" panose="020B0609040504020204" pitchFamily="49" charset="0"/>
              </a:rPr>
              <a:t>float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latin typeface="Lucida Console" panose="020B0609040504020204" pitchFamily="49" charset="0"/>
              </a:rPr>
              <a:t>double</a:t>
            </a:r>
            <a:r>
              <a:rPr lang="en-US" altLang="en-US" dirty="0" smtClean="0"/>
              <a:t> in C</a:t>
            </a:r>
            <a:endParaRPr lang="en-AU" altLang="en-US" dirty="0" smtClean="0"/>
          </a:p>
        </p:txBody>
      </p:sp>
      <p:sp>
        <p:nvSpPr>
          <p:cNvPr id="19461" name="AutoShape 4"/>
          <p:cNvSpPr>
            <a:spLocks/>
          </p:cNvSpPr>
          <p:nvPr/>
        </p:nvSpPr>
        <p:spPr bwMode="auto">
          <a:xfrm>
            <a:off x="4953000" y="2775703"/>
            <a:ext cx="1508125" cy="401638"/>
          </a:xfrm>
          <a:prstGeom prst="borderCallout1">
            <a:avLst>
              <a:gd name="adj1" fmla="val 28458"/>
              <a:gd name="adj2" fmla="val -5051"/>
              <a:gd name="adj3" fmla="val 28458"/>
              <a:gd name="adj4" fmla="val -910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/>
              <a:t>normalized</a:t>
            </a:r>
            <a:endParaRPr lang="en-AU" altLang="en-US"/>
          </a:p>
        </p:txBody>
      </p:sp>
      <p:sp>
        <p:nvSpPr>
          <p:cNvPr id="19462" name="AutoShape 5"/>
          <p:cNvSpPr>
            <a:spLocks/>
          </p:cNvSpPr>
          <p:nvPr/>
        </p:nvSpPr>
        <p:spPr bwMode="auto">
          <a:xfrm>
            <a:off x="5219700" y="3225300"/>
            <a:ext cx="1944688" cy="401637"/>
          </a:xfrm>
          <a:prstGeom prst="borderCallout1">
            <a:avLst>
              <a:gd name="adj1" fmla="val 28458"/>
              <a:gd name="adj2" fmla="val -3917"/>
              <a:gd name="adj3" fmla="val -2370"/>
              <a:gd name="adj4" fmla="val -872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/>
              <a:t>not normalized</a:t>
            </a:r>
            <a:endParaRPr lang="en-AU" altLang="en-US"/>
          </a:p>
        </p:txBody>
      </p:sp>
      <p:sp>
        <p:nvSpPr>
          <p:cNvPr id="19463" name="Line 6"/>
          <p:cNvSpPr>
            <a:spLocks noChangeShapeType="1"/>
          </p:cNvSpPr>
          <p:nvPr/>
        </p:nvSpPr>
        <p:spPr bwMode="auto">
          <a:xfrm flipH="1">
            <a:off x="3635375" y="3442787"/>
            <a:ext cx="15128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27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E75A173E-022D-4659-A578-0ABD47EB8759}" type="slidenum">
              <a:rPr lang="en-AU" altLang="en-US"/>
              <a:pPr/>
              <a:t>23</a:t>
            </a:fld>
            <a:endParaRPr lang="en-AU" alt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Floating Point Standard</a:t>
            </a:r>
            <a:endParaRPr lang="en-AU" altLang="en-US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Defined by IEEE Std 754-1985</a:t>
            </a:r>
          </a:p>
          <a:p>
            <a:pPr eaLnBrk="1" hangingPunct="1"/>
            <a:r>
              <a:rPr lang="en-US" altLang="en-US" smtClean="0"/>
              <a:t>Developed in response to divergence of representations</a:t>
            </a:r>
          </a:p>
          <a:p>
            <a:pPr lvl="1" eaLnBrk="1" hangingPunct="1"/>
            <a:r>
              <a:rPr lang="en-US" altLang="en-US" smtClean="0"/>
              <a:t>Portability issues for scientific code</a:t>
            </a:r>
          </a:p>
          <a:p>
            <a:pPr eaLnBrk="1" hangingPunct="1"/>
            <a:r>
              <a:rPr lang="en-US" altLang="en-US" smtClean="0"/>
              <a:t>Now almost universally adopted</a:t>
            </a:r>
          </a:p>
          <a:p>
            <a:pPr eaLnBrk="1" hangingPunct="1"/>
            <a:r>
              <a:rPr lang="en-US" altLang="en-US" smtClean="0"/>
              <a:t>Two representations</a:t>
            </a:r>
          </a:p>
          <a:p>
            <a:pPr lvl="1" eaLnBrk="1" hangingPunct="1"/>
            <a:r>
              <a:rPr lang="en-US" altLang="en-US" smtClean="0"/>
              <a:t>Single precision (32-bit)</a:t>
            </a:r>
          </a:p>
          <a:p>
            <a:pPr lvl="1" eaLnBrk="1" hangingPunct="1"/>
            <a:r>
              <a:rPr lang="en-US" altLang="en-US" smtClean="0"/>
              <a:t>Double precision (64-bit) </a:t>
            </a:r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03601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F0DA7C00-C9E7-48D9-AA55-56195BE54A4D}" type="slidenum">
              <a:rPr lang="en-AU" altLang="en-US"/>
              <a:pPr/>
              <a:t>24</a:t>
            </a:fld>
            <a:endParaRPr lang="en-AU" altLang="en-US"/>
          </a:p>
        </p:txBody>
      </p:sp>
      <p:sp>
        <p:nvSpPr>
          <p:cNvPr id="21507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IEEE Floating-Point Format</a:t>
            </a:r>
          </a:p>
        </p:txBody>
      </p:sp>
      <p:sp>
        <p:nvSpPr>
          <p:cNvPr id="21508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684213" y="3573463"/>
            <a:ext cx="8270875" cy="2663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S: sign bit (0 </a:t>
            </a:r>
            <a:r>
              <a:rPr lang="en-US" altLang="en-US" dirty="0" smtClean="0">
                <a:sym typeface="Symbol" panose="05050102010706020507" pitchFamily="18" charset="2"/>
              </a:rPr>
              <a:t> non-negative, 1  negative)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>
                <a:sym typeface="Symbol" panose="05050102010706020507" pitchFamily="18" charset="2"/>
              </a:rPr>
              <a:t>Normalize </a:t>
            </a:r>
            <a:r>
              <a:rPr lang="en-US" altLang="en-US" dirty="0" err="1" smtClean="0">
                <a:sym typeface="Symbol" panose="05050102010706020507" pitchFamily="18" charset="2"/>
              </a:rPr>
              <a:t>significand</a:t>
            </a:r>
            <a:r>
              <a:rPr lang="en-US" altLang="en-US" dirty="0" smtClean="0">
                <a:sym typeface="Symbol" panose="05050102010706020507" pitchFamily="18" charset="2"/>
              </a:rPr>
              <a:t>: 1.0 ≤ |</a:t>
            </a:r>
            <a:r>
              <a:rPr lang="en-US" altLang="en-US" dirty="0" err="1" smtClean="0">
                <a:sym typeface="Symbol" panose="05050102010706020507" pitchFamily="18" charset="2"/>
              </a:rPr>
              <a:t>significand</a:t>
            </a:r>
            <a:r>
              <a:rPr lang="en-US" altLang="en-US" dirty="0" smtClean="0">
                <a:sym typeface="Symbol" panose="05050102010706020507" pitchFamily="18" charset="2"/>
              </a:rPr>
              <a:t>| &lt; 2.0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ym typeface="Symbol" panose="05050102010706020507" pitchFamily="18" charset="2"/>
              </a:rPr>
              <a:t>Always has a leading pre-binary-point 1 bit, so no need to represent it explicitly (hidden bit)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err="1" smtClean="0">
                <a:sym typeface="Symbol" panose="05050102010706020507" pitchFamily="18" charset="2"/>
              </a:rPr>
              <a:t>Significand</a:t>
            </a:r>
            <a:r>
              <a:rPr lang="en-US" altLang="en-US" dirty="0" smtClean="0">
                <a:sym typeface="Symbol" panose="05050102010706020507" pitchFamily="18" charset="2"/>
              </a:rPr>
              <a:t> is Fraction with the “1.” restored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>
                <a:sym typeface="Symbol" panose="05050102010706020507" pitchFamily="18" charset="2"/>
              </a:rPr>
              <a:t>Exponent: excess representation: actual exponent + Bias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ym typeface="Symbol" panose="05050102010706020507" pitchFamily="18" charset="2"/>
              </a:rPr>
              <a:t>Ensures exponent is unsigned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>
                <a:sym typeface="Symbol" panose="05050102010706020507" pitchFamily="18" charset="2"/>
              </a:rPr>
              <a:t>Single: Bias = 127; Double: Bias = 1023</a:t>
            </a: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1549400" y="1917700"/>
            <a:ext cx="35877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/>
              <a:t>S</a:t>
            </a:r>
          </a:p>
        </p:txBody>
      </p:sp>
      <p:sp>
        <p:nvSpPr>
          <p:cNvPr id="21510" name="Text Box 5"/>
          <p:cNvSpPr txBox="1">
            <a:spLocks noChangeArrowheads="1"/>
          </p:cNvSpPr>
          <p:nvPr/>
        </p:nvSpPr>
        <p:spPr bwMode="auto">
          <a:xfrm>
            <a:off x="1908175" y="1917700"/>
            <a:ext cx="15843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/>
              <a:t>Exponent</a:t>
            </a:r>
          </a:p>
        </p:txBody>
      </p:sp>
      <p:sp>
        <p:nvSpPr>
          <p:cNvPr id="21511" name="Text Box 6"/>
          <p:cNvSpPr txBox="1">
            <a:spLocks noChangeArrowheads="1"/>
          </p:cNvSpPr>
          <p:nvPr/>
        </p:nvSpPr>
        <p:spPr bwMode="auto">
          <a:xfrm>
            <a:off x="3494088" y="1917700"/>
            <a:ext cx="3671887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/>
              <a:t>Fraction</a:t>
            </a:r>
          </a:p>
        </p:txBody>
      </p:sp>
      <p:sp>
        <p:nvSpPr>
          <p:cNvPr id="21512" name="Text Box 7"/>
          <p:cNvSpPr txBox="1">
            <a:spLocks noChangeArrowheads="1"/>
          </p:cNvSpPr>
          <p:nvPr/>
        </p:nvSpPr>
        <p:spPr bwMode="auto">
          <a:xfrm>
            <a:off x="1836738" y="1196975"/>
            <a:ext cx="18573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Tahoma" panose="020B0604030504040204" pitchFamily="34" charset="0"/>
              </a:rPr>
              <a:t>single: 8 bits</a:t>
            </a:r>
            <a:br>
              <a:rPr lang="en-US" altLang="en-US" sz="2000">
                <a:latin typeface="Tahoma" panose="020B0604030504040204" pitchFamily="34" charset="0"/>
              </a:rPr>
            </a:br>
            <a:r>
              <a:rPr lang="en-US" altLang="en-US" sz="2000">
                <a:latin typeface="Tahoma" panose="020B0604030504040204" pitchFamily="34" charset="0"/>
              </a:rPr>
              <a:t>double: 11 bits</a:t>
            </a:r>
          </a:p>
        </p:txBody>
      </p:sp>
      <p:sp>
        <p:nvSpPr>
          <p:cNvPr id="21513" name="Text Box 8"/>
          <p:cNvSpPr txBox="1">
            <a:spLocks noChangeArrowheads="1"/>
          </p:cNvSpPr>
          <p:nvPr/>
        </p:nvSpPr>
        <p:spPr bwMode="auto">
          <a:xfrm>
            <a:off x="4427538" y="1196975"/>
            <a:ext cx="18573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Tahoma" panose="020B0604030504040204" pitchFamily="34" charset="0"/>
              </a:rPr>
              <a:t>single: 23 bits</a:t>
            </a:r>
            <a:br>
              <a:rPr lang="en-US" altLang="en-US" sz="2000">
                <a:latin typeface="Tahoma" panose="020B0604030504040204" pitchFamily="34" charset="0"/>
              </a:rPr>
            </a:br>
            <a:r>
              <a:rPr lang="en-US" altLang="en-US" sz="2000">
                <a:latin typeface="Tahoma" panose="020B0604030504040204" pitchFamily="34" charset="0"/>
              </a:rPr>
              <a:t>double: 52 bits</a:t>
            </a:r>
          </a:p>
        </p:txBody>
      </p:sp>
      <p:graphicFrame>
        <p:nvGraphicFramePr>
          <p:cNvPr id="21514" name="Object 9"/>
          <p:cNvGraphicFramePr>
            <a:graphicFrameLocks noChangeAspect="1"/>
          </p:cNvGraphicFramePr>
          <p:nvPr/>
        </p:nvGraphicFramePr>
        <p:xfrm>
          <a:off x="1476375" y="2667000"/>
          <a:ext cx="5867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9" name="Equation" r:id="rId4" imgW="2451100" imgH="228600" progId="Equation.3">
                  <p:embed/>
                </p:oleObj>
              </mc:Choice>
              <mc:Fallback>
                <p:oleObj name="Equation" r:id="rId4" imgW="2451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667000"/>
                        <a:ext cx="5867400" cy="546100"/>
                      </a:xfrm>
                      <a:prstGeom prst="rect">
                        <a:avLst/>
                      </a:pr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923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2C0AE6BC-6C1B-4991-BDAC-BD0F037C58A9}" type="slidenum">
              <a:rPr lang="en-AU" altLang="en-US"/>
              <a:pPr/>
              <a:t>25</a:t>
            </a:fld>
            <a:endParaRPr lang="en-AU" altLang="en-US"/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Single-Precision Range</a:t>
            </a:r>
          </a:p>
        </p:txBody>
      </p:sp>
      <p:sp>
        <p:nvSpPr>
          <p:cNvPr id="22532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Exponents 00000000 and 11111111 reserved</a:t>
            </a:r>
          </a:p>
          <a:p>
            <a:pPr eaLnBrk="1" hangingPunct="1"/>
            <a:r>
              <a:rPr lang="en-US" altLang="en-US" sz="2400" dirty="0" smtClean="0"/>
              <a:t>Smallest value</a:t>
            </a:r>
          </a:p>
          <a:p>
            <a:pPr lvl="1" eaLnBrk="1" hangingPunct="1"/>
            <a:r>
              <a:rPr lang="en-US" altLang="en-US" sz="2000" dirty="0" smtClean="0"/>
              <a:t>Exponent: 00000001</a:t>
            </a:r>
            <a:br>
              <a:rPr lang="en-US" altLang="en-US" sz="2000" dirty="0" smtClean="0"/>
            </a:br>
            <a:r>
              <a:rPr lang="en-US" altLang="en-US" sz="2000" dirty="0" smtClean="0">
                <a:sym typeface="Symbol" panose="05050102010706020507" pitchFamily="18" charset="2"/>
              </a:rPr>
              <a:t> actual exponent = 1 – 127 = –126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Fraction: 000…00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sym typeface="Symbol" panose="05050102010706020507" pitchFamily="18" charset="2"/>
              </a:rPr>
              <a:t> </a:t>
            </a:r>
            <a:r>
              <a:rPr lang="en-US" altLang="en-US" sz="2000" dirty="0" err="1" smtClean="0">
                <a:sym typeface="Symbol" panose="05050102010706020507" pitchFamily="18" charset="2"/>
              </a:rPr>
              <a:t>significand</a:t>
            </a:r>
            <a:r>
              <a:rPr lang="en-US" altLang="en-US" sz="2000" dirty="0" smtClean="0">
                <a:sym typeface="Symbol" panose="05050102010706020507" pitchFamily="18" charset="2"/>
              </a:rPr>
              <a:t> = 1.0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±1.0 × 2</a:t>
            </a:r>
            <a:r>
              <a:rPr lang="en-US" altLang="en-US" sz="2000" baseline="30000" dirty="0" smtClean="0">
                <a:sym typeface="Symbol" panose="05050102010706020507" pitchFamily="18" charset="2"/>
              </a:rPr>
              <a:t>–126</a:t>
            </a:r>
            <a:r>
              <a:rPr lang="en-US" altLang="en-US" sz="2000" dirty="0" smtClean="0">
                <a:sym typeface="Symbol" panose="05050102010706020507" pitchFamily="18" charset="2"/>
              </a:rPr>
              <a:t> ≈ ±1.2 × 10</a:t>
            </a:r>
            <a:r>
              <a:rPr lang="en-US" altLang="en-US" sz="2000" baseline="30000" dirty="0" smtClean="0">
                <a:sym typeface="Symbol" panose="05050102010706020507" pitchFamily="18" charset="2"/>
              </a:rPr>
              <a:t>–38</a:t>
            </a:r>
          </a:p>
          <a:p>
            <a:pPr eaLnBrk="1" hangingPunct="1"/>
            <a:r>
              <a:rPr lang="en-US" altLang="en-US" sz="2400" dirty="0" smtClean="0">
                <a:sym typeface="Symbol" panose="05050102010706020507" pitchFamily="18" charset="2"/>
              </a:rPr>
              <a:t>Largest value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exponent: 11111110</a:t>
            </a:r>
            <a:br>
              <a:rPr lang="en-US" altLang="en-US" sz="2000" dirty="0" smtClean="0">
                <a:sym typeface="Symbol" panose="05050102010706020507" pitchFamily="18" charset="2"/>
              </a:rPr>
            </a:br>
            <a:r>
              <a:rPr lang="en-US" altLang="en-US" sz="2000" dirty="0" smtClean="0">
                <a:sym typeface="Symbol" panose="05050102010706020507" pitchFamily="18" charset="2"/>
              </a:rPr>
              <a:t> actual exponent = 254 – 127 = +127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Fraction: 111…11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sym typeface="Symbol" panose="05050102010706020507" pitchFamily="18" charset="2"/>
              </a:rPr>
              <a:t> </a:t>
            </a:r>
            <a:r>
              <a:rPr lang="en-US" altLang="en-US" sz="2000" dirty="0" err="1" smtClean="0">
                <a:sym typeface="Symbol" panose="05050102010706020507" pitchFamily="18" charset="2"/>
              </a:rPr>
              <a:t>significand</a:t>
            </a:r>
            <a:r>
              <a:rPr lang="en-US" altLang="en-US" sz="2000" dirty="0" smtClean="0">
                <a:sym typeface="Symbol" panose="05050102010706020507" pitchFamily="18" charset="2"/>
              </a:rPr>
              <a:t> ≈ 2.0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±2.0 × 2</a:t>
            </a:r>
            <a:r>
              <a:rPr lang="en-US" altLang="en-US" sz="2000" baseline="30000" dirty="0" smtClean="0">
                <a:sym typeface="Symbol" panose="05050102010706020507" pitchFamily="18" charset="2"/>
              </a:rPr>
              <a:t>+127</a:t>
            </a:r>
            <a:r>
              <a:rPr lang="en-US" altLang="en-US" sz="2000" dirty="0" smtClean="0">
                <a:sym typeface="Symbol" panose="05050102010706020507" pitchFamily="18" charset="2"/>
              </a:rPr>
              <a:t> ≈ ±3.4 × 10</a:t>
            </a:r>
            <a:r>
              <a:rPr lang="en-US" altLang="en-US" sz="2000" baseline="30000" dirty="0" smtClean="0">
                <a:sym typeface="Symbol" panose="05050102010706020507" pitchFamily="18" charset="2"/>
              </a:rPr>
              <a:t>+38</a:t>
            </a:r>
          </a:p>
        </p:txBody>
      </p:sp>
    </p:spTree>
    <p:extLst>
      <p:ext uri="{BB962C8B-B14F-4D97-AF65-F5344CB8AC3E}">
        <p14:creationId xmlns:p14="http://schemas.microsoft.com/office/powerpoint/2010/main" val="230174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C70C49A0-1477-4442-A00D-43AC3C214AA7}" type="slidenum">
              <a:rPr lang="en-AU" altLang="en-US"/>
              <a:pPr/>
              <a:t>26</a:t>
            </a:fld>
            <a:endParaRPr lang="en-AU" altLang="en-US"/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Double-Precision Range</a:t>
            </a:r>
          </a:p>
        </p:txBody>
      </p:sp>
      <p:sp>
        <p:nvSpPr>
          <p:cNvPr id="23556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Exponents 0000…00 and 1111…11 reserved</a:t>
            </a:r>
          </a:p>
          <a:p>
            <a:pPr eaLnBrk="1" hangingPunct="1"/>
            <a:r>
              <a:rPr lang="en-US" altLang="en-US" sz="2400" dirty="0" smtClean="0"/>
              <a:t>Smallest value</a:t>
            </a:r>
          </a:p>
          <a:p>
            <a:pPr lvl="1" eaLnBrk="1" hangingPunct="1"/>
            <a:r>
              <a:rPr lang="en-US" altLang="en-US" sz="2000" dirty="0" smtClean="0"/>
              <a:t>Exponent: 00000000001</a:t>
            </a:r>
            <a:br>
              <a:rPr lang="en-US" altLang="en-US" sz="2000" dirty="0" smtClean="0"/>
            </a:br>
            <a:r>
              <a:rPr lang="en-US" altLang="en-US" sz="2000" dirty="0" smtClean="0">
                <a:sym typeface="Symbol" panose="05050102010706020507" pitchFamily="18" charset="2"/>
              </a:rPr>
              <a:t> actual exponent = 1 – 1023 = –1022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Fraction: 000…00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sym typeface="Symbol" panose="05050102010706020507" pitchFamily="18" charset="2"/>
              </a:rPr>
              <a:t> </a:t>
            </a:r>
            <a:r>
              <a:rPr lang="en-US" altLang="en-US" sz="2000" dirty="0" err="1" smtClean="0">
                <a:sym typeface="Symbol" panose="05050102010706020507" pitchFamily="18" charset="2"/>
              </a:rPr>
              <a:t>significand</a:t>
            </a:r>
            <a:r>
              <a:rPr lang="en-US" altLang="en-US" sz="2000" dirty="0" smtClean="0">
                <a:sym typeface="Symbol" panose="05050102010706020507" pitchFamily="18" charset="2"/>
              </a:rPr>
              <a:t> = 1.0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±1.0 × 2</a:t>
            </a:r>
            <a:r>
              <a:rPr lang="en-US" altLang="en-US" sz="2000" baseline="30000" dirty="0" smtClean="0">
                <a:sym typeface="Symbol" panose="05050102010706020507" pitchFamily="18" charset="2"/>
              </a:rPr>
              <a:t>–1022</a:t>
            </a:r>
            <a:r>
              <a:rPr lang="en-US" altLang="en-US" sz="2000" dirty="0" smtClean="0">
                <a:sym typeface="Symbol" panose="05050102010706020507" pitchFamily="18" charset="2"/>
              </a:rPr>
              <a:t> ≈ ±2.2 × 10</a:t>
            </a:r>
            <a:r>
              <a:rPr lang="en-US" altLang="en-US" sz="2000" baseline="30000" dirty="0" smtClean="0">
                <a:sym typeface="Symbol" panose="05050102010706020507" pitchFamily="18" charset="2"/>
              </a:rPr>
              <a:t>–308</a:t>
            </a:r>
          </a:p>
          <a:p>
            <a:pPr eaLnBrk="1" hangingPunct="1"/>
            <a:r>
              <a:rPr lang="en-US" altLang="en-US" sz="2400" dirty="0" smtClean="0">
                <a:sym typeface="Symbol" panose="05050102010706020507" pitchFamily="18" charset="2"/>
              </a:rPr>
              <a:t>Largest value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Exponent: 11111111110</a:t>
            </a:r>
            <a:br>
              <a:rPr lang="en-US" altLang="en-US" sz="2000" dirty="0" smtClean="0">
                <a:sym typeface="Symbol" panose="05050102010706020507" pitchFamily="18" charset="2"/>
              </a:rPr>
            </a:br>
            <a:r>
              <a:rPr lang="en-US" altLang="en-US" sz="2000" dirty="0" smtClean="0">
                <a:sym typeface="Symbol" panose="05050102010706020507" pitchFamily="18" charset="2"/>
              </a:rPr>
              <a:t> actual exponent = 2046 – 1023 = +1023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Fraction: 111…11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sym typeface="Symbol" panose="05050102010706020507" pitchFamily="18" charset="2"/>
              </a:rPr>
              <a:t> </a:t>
            </a:r>
            <a:r>
              <a:rPr lang="en-US" altLang="en-US" sz="2000" dirty="0" err="1" smtClean="0">
                <a:sym typeface="Symbol" panose="05050102010706020507" pitchFamily="18" charset="2"/>
              </a:rPr>
              <a:t>significand</a:t>
            </a:r>
            <a:r>
              <a:rPr lang="en-US" altLang="en-US" sz="2000" dirty="0" smtClean="0">
                <a:sym typeface="Symbol" panose="05050102010706020507" pitchFamily="18" charset="2"/>
              </a:rPr>
              <a:t> ≈ 2.0</a:t>
            </a:r>
          </a:p>
          <a:p>
            <a:pPr lvl="1" eaLnBrk="1" hangingPunct="1"/>
            <a:r>
              <a:rPr lang="en-US" altLang="en-US" sz="2000" dirty="0" smtClean="0">
                <a:sym typeface="Symbol" panose="05050102010706020507" pitchFamily="18" charset="2"/>
              </a:rPr>
              <a:t>±2.0 × 2</a:t>
            </a:r>
            <a:r>
              <a:rPr lang="en-US" altLang="en-US" sz="2000" baseline="30000" dirty="0" smtClean="0">
                <a:sym typeface="Symbol" panose="05050102010706020507" pitchFamily="18" charset="2"/>
              </a:rPr>
              <a:t>+1023</a:t>
            </a:r>
            <a:r>
              <a:rPr lang="en-US" altLang="en-US" sz="2000" dirty="0" smtClean="0">
                <a:sym typeface="Symbol" panose="05050102010706020507" pitchFamily="18" charset="2"/>
              </a:rPr>
              <a:t> ≈ ±1.8 × 10</a:t>
            </a:r>
            <a:r>
              <a:rPr lang="en-US" altLang="en-US" sz="2000" baseline="30000" dirty="0" smtClean="0">
                <a:sym typeface="Symbol" panose="05050102010706020507" pitchFamily="18" charset="2"/>
              </a:rPr>
              <a:t>+308</a:t>
            </a:r>
          </a:p>
        </p:txBody>
      </p:sp>
    </p:spTree>
    <p:extLst>
      <p:ext uri="{BB962C8B-B14F-4D97-AF65-F5344CB8AC3E}">
        <p14:creationId xmlns:p14="http://schemas.microsoft.com/office/powerpoint/2010/main" val="163299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736D4106-1382-4789-B881-ED07BF2E7517}" type="slidenum">
              <a:rPr lang="en-AU" altLang="en-US"/>
              <a:pPr/>
              <a:t>27</a:t>
            </a:fld>
            <a:endParaRPr lang="en-AU" altLang="en-US"/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Floating-Point Precision</a:t>
            </a:r>
          </a:p>
        </p:txBody>
      </p:sp>
      <p:sp>
        <p:nvSpPr>
          <p:cNvPr id="2458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Relative precision</a:t>
            </a:r>
          </a:p>
          <a:p>
            <a:pPr lvl="1" eaLnBrk="1" hangingPunct="1"/>
            <a:r>
              <a:rPr lang="en-US" altLang="en-US" smtClean="0"/>
              <a:t>all fraction bits are significant</a:t>
            </a:r>
          </a:p>
          <a:p>
            <a:pPr lvl="1" eaLnBrk="1" hangingPunct="1"/>
            <a:r>
              <a:rPr lang="en-US" altLang="en-US" smtClean="0"/>
              <a:t>Single: approx 2</a:t>
            </a:r>
            <a:r>
              <a:rPr lang="en-US" altLang="en-US" baseline="30000" smtClean="0"/>
              <a:t>–23</a:t>
            </a:r>
          </a:p>
          <a:p>
            <a:pPr lvl="2" eaLnBrk="1" hangingPunct="1"/>
            <a:r>
              <a:rPr lang="en-US" altLang="en-US" smtClean="0"/>
              <a:t>Equivalent to 23 × log</a:t>
            </a:r>
            <a:r>
              <a:rPr lang="en-US" altLang="en-US" baseline="-25000" smtClean="0"/>
              <a:t>10</a:t>
            </a:r>
            <a:r>
              <a:rPr lang="en-US" altLang="en-US" smtClean="0"/>
              <a:t>2 ≈ 23 × 0.3 ≈ 6 decimal digits of precision</a:t>
            </a:r>
          </a:p>
          <a:p>
            <a:pPr lvl="1" eaLnBrk="1" hangingPunct="1"/>
            <a:r>
              <a:rPr lang="en-US" altLang="en-US" smtClean="0"/>
              <a:t>Double: approx 2</a:t>
            </a:r>
            <a:r>
              <a:rPr lang="en-US" altLang="en-US" baseline="30000" smtClean="0"/>
              <a:t>–52</a:t>
            </a:r>
          </a:p>
          <a:p>
            <a:pPr lvl="2" eaLnBrk="1" hangingPunct="1"/>
            <a:r>
              <a:rPr lang="en-US" altLang="en-US" smtClean="0"/>
              <a:t>Equivalent to 52 × log</a:t>
            </a:r>
            <a:r>
              <a:rPr lang="en-US" altLang="en-US" baseline="-25000" smtClean="0"/>
              <a:t>10</a:t>
            </a:r>
            <a:r>
              <a:rPr lang="en-US" altLang="en-US" smtClean="0"/>
              <a:t>2 ≈ 52 × 0.3 ≈ 16 decimal digits of precision</a:t>
            </a:r>
          </a:p>
        </p:txBody>
      </p:sp>
    </p:spTree>
    <p:extLst>
      <p:ext uri="{BB962C8B-B14F-4D97-AF65-F5344CB8AC3E}">
        <p14:creationId xmlns:p14="http://schemas.microsoft.com/office/powerpoint/2010/main" val="238882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3B3E018E-71AF-47F0-B8C9-9D7CEF5F7736}" type="slidenum">
              <a:rPr lang="en-US" altLang="en-US" i="0">
                <a:latin typeface="Verdana" panose="020B0604030504040204" pitchFamily="34" charset="0"/>
              </a:rPr>
              <a:pPr eaLnBrk="1" hangingPunct="1"/>
              <a:t>28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Floating-Point Addition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Match exponents for both operands by un-normalizing one of them</a:t>
            </a:r>
          </a:p>
          <a:p>
            <a:pPr lvl="1" eaLnBrk="1" hangingPunct="1"/>
            <a:r>
              <a:rPr lang="en-US" altLang="en-US" smtClean="0"/>
              <a:t>Match to the exponent of the larger number</a:t>
            </a:r>
          </a:p>
          <a:p>
            <a:pPr eaLnBrk="1" hangingPunct="1"/>
            <a:r>
              <a:rPr lang="en-US" altLang="en-US" smtClean="0"/>
              <a:t>Add significands</a:t>
            </a:r>
          </a:p>
          <a:p>
            <a:pPr eaLnBrk="1" hangingPunct="1"/>
            <a:r>
              <a:rPr lang="en-US" altLang="en-US" smtClean="0"/>
              <a:t>Normalize result</a:t>
            </a:r>
          </a:p>
          <a:p>
            <a:pPr eaLnBrk="1" hangingPunct="1"/>
            <a:r>
              <a:rPr lang="en-US" altLang="en-US" smtClean="0"/>
              <a:t>Round significand</a:t>
            </a:r>
          </a:p>
        </p:txBody>
      </p:sp>
    </p:spTree>
    <p:extLst>
      <p:ext uri="{BB962C8B-B14F-4D97-AF65-F5344CB8AC3E}">
        <p14:creationId xmlns:p14="http://schemas.microsoft.com/office/powerpoint/2010/main" val="33664902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B538E579-95BF-4C54-B353-B279EE2CCD1F}" type="slidenum">
              <a:rPr lang="en-US" altLang="en-US" i="0">
                <a:latin typeface="Verdana" panose="020B0604030504040204" pitchFamily="34" charset="0"/>
              </a:rPr>
              <a:pPr eaLnBrk="1" hangingPunct="1"/>
              <a:t>29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Assume 11-bit limited representation:</a:t>
            </a:r>
          </a:p>
          <a:p>
            <a:pPr lvl="1" eaLnBrk="1" hangingPunct="1"/>
            <a:r>
              <a:rPr lang="en-US" altLang="en-US" smtClean="0"/>
              <a:t>1 bit sign bit</a:t>
            </a:r>
          </a:p>
          <a:p>
            <a:pPr lvl="1" eaLnBrk="1" hangingPunct="1"/>
            <a:r>
              <a:rPr lang="en-US" altLang="en-US" smtClean="0"/>
              <a:t>6 bit significand (precision 2</a:t>
            </a:r>
            <a:r>
              <a:rPr lang="en-US" altLang="en-US" baseline="30000" smtClean="0"/>
              <a:t>-6</a:t>
            </a:r>
            <a:r>
              <a:rPr lang="en-US" altLang="en-US" smtClean="0"/>
              <a:t> = 0.0156)</a:t>
            </a:r>
          </a:p>
          <a:p>
            <a:pPr lvl="1" eaLnBrk="1" hangingPunct="1"/>
            <a:r>
              <a:rPr lang="en-US" altLang="en-US" smtClean="0"/>
              <a:t>4 bit exponent (bias 7)</a:t>
            </a:r>
          </a:p>
          <a:p>
            <a:pPr lvl="2" eaLnBrk="1" hangingPunct="1"/>
            <a:r>
              <a:rPr lang="en-US" altLang="en-US" smtClean="0"/>
              <a:t>range 1 x 2</a:t>
            </a:r>
            <a:r>
              <a:rPr lang="en-US" altLang="en-US" baseline="30000" smtClean="0"/>
              <a:t>-7</a:t>
            </a:r>
            <a:r>
              <a:rPr lang="en-US" altLang="en-US" smtClean="0"/>
              <a:t> (7.8 x 10</a:t>
            </a:r>
            <a:r>
              <a:rPr lang="en-US" altLang="en-US" baseline="30000" smtClean="0"/>
              <a:t>-3</a:t>
            </a:r>
            <a:r>
              <a:rPr lang="en-US" altLang="en-US" smtClean="0"/>
              <a:t>) to 1.111111 x 2</a:t>
            </a:r>
            <a:r>
              <a:rPr lang="en-US" altLang="en-US" baseline="30000" smtClean="0"/>
              <a:t>8</a:t>
            </a:r>
            <a:r>
              <a:rPr lang="en-US" altLang="en-US" smtClean="0"/>
              <a:t> (5.1 x 10</a:t>
            </a:r>
            <a:r>
              <a:rPr lang="en-US" altLang="en-US" baseline="30000" smtClean="0"/>
              <a:t>2</a:t>
            </a:r>
            <a:r>
              <a:rPr lang="en-US" altLang="en-US" smtClean="0"/>
              <a:t>)</a:t>
            </a:r>
          </a:p>
          <a:p>
            <a:pPr lvl="2" eaLnBrk="1" hangingPunct="1"/>
            <a:r>
              <a:rPr lang="en-US" altLang="en-US" smtClean="0"/>
              <a:t>(assuming no denormalized numbers)</a:t>
            </a:r>
          </a:p>
          <a:p>
            <a:pPr lvl="2"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8964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D46B250C-5D27-41D7-BF63-8C65E7EE9DBF}" type="slidenum">
              <a:rPr lang="en-AU" altLang="en-US"/>
              <a:pPr/>
              <a:t>3</a:t>
            </a:fld>
            <a:endParaRPr lang="en-AU" altLang="en-US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Arithmetic for Computers</a:t>
            </a: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altLang="en-US" sz="2400" dirty="0" smtClean="0"/>
              <a:t>Operations on integers</a:t>
            </a:r>
          </a:p>
          <a:p>
            <a:pPr lvl="1" eaLnBrk="1" hangingPunct="1"/>
            <a:r>
              <a:rPr lang="en-AU" altLang="en-US" sz="2000" dirty="0" smtClean="0"/>
              <a:t>Addition and subtraction</a:t>
            </a:r>
          </a:p>
          <a:p>
            <a:pPr lvl="1" eaLnBrk="1" hangingPunct="1"/>
            <a:r>
              <a:rPr lang="en-AU" altLang="en-US" sz="2000" dirty="0" smtClean="0"/>
              <a:t>Multiplication and division</a:t>
            </a:r>
          </a:p>
          <a:p>
            <a:pPr lvl="1" eaLnBrk="1" hangingPunct="1"/>
            <a:r>
              <a:rPr lang="en-AU" altLang="en-US" sz="2000" dirty="0" smtClean="0"/>
              <a:t>Dealing with overflow</a:t>
            </a:r>
          </a:p>
          <a:p>
            <a:pPr lvl="1" eaLnBrk="1" hangingPunct="1"/>
            <a:endParaRPr lang="en-AU" altLang="en-US" sz="2000" dirty="0" smtClean="0"/>
          </a:p>
          <a:p>
            <a:pPr eaLnBrk="1" hangingPunct="1"/>
            <a:r>
              <a:rPr lang="en-AU" altLang="en-US" sz="2400" dirty="0" smtClean="0"/>
              <a:t>Floating-point real numbers</a:t>
            </a:r>
          </a:p>
          <a:p>
            <a:pPr lvl="1" eaLnBrk="1" hangingPunct="1"/>
            <a:r>
              <a:rPr lang="en-AU" altLang="en-US" sz="2000" dirty="0" smtClean="0"/>
              <a:t>Representation and operations </a:t>
            </a:r>
          </a:p>
        </p:txBody>
      </p:sp>
    </p:spTree>
    <p:extLst>
      <p:ext uri="{BB962C8B-B14F-4D97-AF65-F5344CB8AC3E}">
        <p14:creationId xmlns:p14="http://schemas.microsoft.com/office/powerpoint/2010/main" val="357049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1C832597-7A47-4154-96B2-99AD5FB2A035}" type="slidenum">
              <a:rPr lang="en-AU" altLang="en-US"/>
              <a:pPr/>
              <a:t>30</a:t>
            </a:fld>
            <a:endParaRPr lang="en-AU" alt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Floating-Point Example</a:t>
            </a:r>
            <a:endParaRPr lang="en-AU" altLang="en-US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Represent –0.75</a:t>
            </a:r>
          </a:p>
          <a:p>
            <a:pPr lvl="1" eaLnBrk="1" hangingPunct="1"/>
            <a:r>
              <a:rPr lang="en-US" altLang="en-US" dirty="0" smtClean="0"/>
              <a:t>–0.75 = (–1)</a:t>
            </a:r>
            <a:r>
              <a:rPr lang="en-US" altLang="en-US" baseline="30000" dirty="0" smtClean="0"/>
              <a:t>1</a:t>
            </a:r>
            <a:r>
              <a:rPr lang="en-US" altLang="en-US" dirty="0" smtClean="0"/>
              <a:t> × 1.1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× 2</a:t>
            </a:r>
            <a:r>
              <a:rPr lang="en-US" altLang="en-US" baseline="30000" dirty="0" smtClean="0"/>
              <a:t>–1</a:t>
            </a:r>
          </a:p>
          <a:p>
            <a:pPr lvl="1" eaLnBrk="1" hangingPunct="1"/>
            <a:r>
              <a:rPr lang="en-US" altLang="en-US" dirty="0" smtClean="0"/>
              <a:t>S = </a:t>
            </a:r>
            <a:r>
              <a:rPr lang="en-US" altLang="en-US" dirty="0" smtClean="0">
                <a:solidFill>
                  <a:schemeClr val="hlink"/>
                </a:solidFill>
              </a:rPr>
              <a:t>1</a:t>
            </a:r>
          </a:p>
          <a:p>
            <a:pPr lvl="1" eaLnBrk="1" hangingPunct="1"/>
            <a:r>
              <a:rPr lang="en-US" altLang="en-US" dirty="0" smtClean="0"/>
              <a:t>Fraction = </a:t>
            </a:r>
            <a:r>
              <a:rPr lang="en-US" altLang="en-US" dirty="0" smtClean="0">
                <a:solidFill>
                  <a:schemeClr val="tx2"/>
                </a:solidFill>
              </a:rPr>
              <a:t>1000…00</a:t>
            </a:r>
            <a:r>
              <a:rPr lang="en-US" altLang="en-US" baseline="-25000" dirty="0" smtClean="0"/>
              <a:t>2</a:t>
            </a:r>
            <a:endParaRPr lang="en-US" altLang="en-US" dirty="0" smtClean="0">
              <a:solidFill>
                <a:schemeClr val="folHlink"/>
              </a:solidFill>
            </a:endParaRPr>
          </a:p>
          <a:p>
            <a:pPr lvl="1" eaLnBrk="1" hangingPunct="1"/>
            <a:r>
              <a:rPr lang="en-US" altLang="en-US" dirty="0" smtClean="0"/>
              <a:t>Exponent = –1 + Bias</a:t>
            </a:r>
          </a:p>
          <a:p>
            <a:pPr lvl="2" eaLnBrk="1" hangingPunct="1"/>
            <a:r>
              <a:rPr lang="en-US" altLang="en-US" dirty="0" smtClean="0"/>
              <a:t>Single: –1 + 127 = 126 = </a:t>
            </a:r>
            <a:r>
              <a:rPr lang="en-US" altLang="en-US" dirty="0" smtClean="0">
                <a:solidFill>
                  <a:srgbClr val="008000"/>
                </a:solidFill>
              </a:rPr>
              <a:t>01111110</a:t>
            </a:r>
            <a:r>
              <a:rPr lang="en-US" altLang="en-US" baseline="-25000" dirty="0" smtClean="0"/>
              <a:t>2</a:t>
            </a:r>
            <a:endParaRPr lang="en-US" altLang="en-US" dirty="0" smtClean="0"/>
          </a:p>
          <a:p>
            <a:pPr lvl="2" eaLnBrk="1" hangingPunct="1"/>
            <a:r>
              <a:rPr lang="en-US" altLang="en-US" dirty="0" smtClean="0"/>
              <a:t>Double: –1 + 1023 = 1022 = </a:t>
            </a:r>
            <a:r>
              <a:rPr lang="en-US" altLang="en-US" dirty="0" smtClean="0">
                <a:solidFill>
                  <a:srgbClr val="008000"/>
                </a:solidFill>
              </a:rPr>
              <a:t>01111111110</a:t>
            </a:r>
            <a:r>
              <a:rPr lang="en-US" altLang="en-US" baseline="-25000" dirty="0" smtClean="0"/>
              <a:t>2</a:t>
            </a:r>
          </a:p>
          <a:p>
            <a:pPr marL="914400" lvl="2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Single: </a:t>
            </a:r>
            <a:r>
              <a:rPr lang="en-US" altLang="en-US" dirty="0" smtClean="0">
                <a:solidFill>
                  <a:schemeClr val="hlink"/>
                </a:solidFill>
              </a:rPr>
              <a:t>1</a:t>
            </a:r>
            <a:r>
              <a:rPr lang="en-US" altLang="en-US" dirty="0" smtClean="0">
                <a:solidFill>
                  <a:srgbClr val="008000"/>
                </a:solidFill>
              </a:rPr>
              <a:t>01111110</a:t>
            </a:r>
            <a:r>
              <a:rPr lang="en-US" altLang="en-US" dirty="0" smtClean="0">
                <a:solidFill>
                  <a:schemeClr val="tx2"/>
                </a:solidFill>
              </a:rPr>
              <a:t>1000…00</a:t>
            </a:r>
          </a:p>
          <a:p>
            <a:pPr eaLnBrk="1" hangingPunct="1"/>
            <a:r>
              <a:rPr lang="en-US" altLang="en-US" dirty="0" smtClean="0"/>
              <a:t>Double: </a:t>
            </a:r>
            <a:r>
              <a:rPr lang="en-US" altLang="en-US" dirty="0" smtClean="0">
                <a:solidFill>
                  <a:schemeClr val="hlink"/>
                </a:solidFill>
              </a:rPr>
              <a:t>1</a:t>
            </a:r>
            <a:r>
              <a:rPr lang="en-US" altLang="en-US" dirty="0" smtClean="0">
                <a:solidFill>
                  <a:srgbClr val="008000"/>
                </a:solidFill>
              </a:rPr>
              <a:t>01111111110</a:t>
            </a:r>
            <a:r>
              <a:rPr lang="en-US" altLang="en-US" dirty="0" smtClean="0">
                <a:solidFill>
                  <a:schemeClr val="tx2"/>
                </a:solidFill>
              </a:rPr>
              <a:t>1000…00</a:t>
            </a:r>
          </a:p>
        </p:txBody>
      </p:sp>
    </p:spTree>
    <p:extLst>
      <p:ext uri="{BB962C8B-B14F-4D97-AF65-F5344CB8AC3E}">
        <p14:creationId xmlns:p14="http://schemas.microsoft.com/office/powerpoint/2010/main" val="380548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902F5286-D57F-488B-BD85-735D7F6F18CC}" type="slidenum">
              <a:rPr lang="en-AU" altLang="en-US"/>
              <a:pPr/>
              <a:t>31</a:t>
            </a:fld>
            <a:endParaRPr lang="en-AU" alt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Floating-Point Example</a:t>
            </a:r>
            <a:endParaRPr lang="en-AU" altLang="en-US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What number is represented by the single-precision float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>
                <a:solidFill>
                  <a:schemeClr val="hlink"/>
                </a:solidFill>
              </a:rPr>
              <a:t>	1</a:t>
            </a:r>
            <a:r>
              <a:rPr lang="en-US" altLang="en-US" dirty="0" smtClean="0">
                <a:solidFill>
                  <a:srgbClr val="008000"/>
                </a:solidFill>
              </a:rPr>
              <a:t>10000001</a:t>
            </a:r>
            <a:r>
              <a:rPr lang="en-US" altLang="en-US" dirty="0" smtClean="0">
                <a:solidFill>
                  <a:schemeClr val="tx2"/>
                </a:solidFill>
              </a:rPr>
              <a:t>01000…00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 = </a:t>
            </a:r>
            <a:r>
              <a:rPr lang="en-US" altLang="en-US" dirty="0" smtClean="0">
                <a:solidFill>
                  <a:schemeClr val="hlink"/>
                </a:solidFill>
              </a:rPr>
              <a:t>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Fraction = </a:t>
            </a:r>
            <a:r>
              <a:rPr lang="en-US" altLang="en-US" dirty="0" smtClean="0">
                <a:solidFill>
                  <a:schemeClr val="tx2"/>
                </a:solidFill>
              </a:rPr>
              <a:t>01000…00</a:t>
            </a:r>
            <a:r>
              <a:rPr lang="en-US" altLang="en-US" baseline="-25000" dirty="0" smtClean="0"/>
              <a:t>2</a:t>
            </a:r>
            <a:endParaRPr lang="en-US" altLang="en-US" dirty="0" smtClean="0">
              <a:solidFill>
                <a:schemeClr val="folHlink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err="1" smtClean="0"/>
              <a:t>Fxponent</a:t>
            </a:r>
            <a:r>
              <a:rPr lang="en-US" altLang="en-US" dirty="0" smtClean="0"/>
              <a:t> = </a:t>
            </a:r>
            <a:r>
              <a:rPr lang="en-US" altLang="en-US" dirty="0" smtClean="0">
                <a:solidFill>
                  <a:srgbClr val="008000"/>
                </a:solidFill>
              </a:rPr>
              <a:t>10000001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= 129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x = (–1)</a:t>
            </a:r>
            <a:r>
              <a:rPr lang="en-US" altLang="en-US" baseline="30000" dirty="0" smtClean="0"/>
              <a:t>1</a:t>
            </a:r>
            <a:r>
              <a:rPr lang="en-US" altLang="en-US" dirty="0" smtClean="0"/>
              <a:t> × (1 + 01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) × 2</a:t>
            </a:r>
            <a:r>
              <a:rPr lang="en-US" altLang="en-US" baseline="30000" dirty="0" smtClean="0"/>
              <a:t>(129 – 127)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/>
              <a:t>	= (–1) × 1.25 × 2</a:t>
            </a:r>
            <a:r>
              <a:rPr lang="en-US" altLang="en-US" baseline="30000" dirty="0" smtClean="0"/>
              <a:t>2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/>
              <a:t>	= –5.0</a:t>
            </a:r>
          </a:p>
        </p:txBody>
      </p:sp>
    </p:spTree>
    <p:extLst>
      <p:ext uri="{BB962C8B-B14F-4D97-AF65-F5344CB8AC3E}">
        <p14:creationId xmlns:p14="http://schemas.microsoft.com/office/powerpoint/2010/main" val="55997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BBBE976C-DCDF-4969-AF69-B127F8D566E8}" type="slidenum">
              <a:rPr lang="en-AU" altLang="en-US"/>
              <a:pPr/>
              <a:t>32</a:t>
            </a:fld>
            <a:endParaRPr lang="en-AU" altLang="en-US"/>
          </a:p>
        </p:txBody>
      </p:sp>
      <p:sp>
        <p:nvSpPr>
          <p:cNvPr id="2765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Denormal Numbers</a:t>
            </a:r>
          </a:p>
        </p:txBody>
      </p:sp>
      <p:sp>
        <p:nvSpPr>
          <p:cNvPr id="27652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Exponent = 000...0 </a:t>
            </a:r>
            <a:r>
              <a:rPr lang="en-US" altLang="en-US" sz="2400" dirty="0" smtClean="0">
                <a:sym typeface="Symbol" panose="05050102010706020507" pitchFamily="18" charset="2"/>
              </a:rPr>
              <a:t> </a:t>
            </a:r>
            <a:r>
              <a:rPr lang="en-US" altLang="en-US" sz="2400" dirty="0" smtClean="0"/>
              <a:t>hidden bit is 0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84213" y="2565400"/>
            <a:ext cx="7772400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400" dirty="0"/>
              <a:t>Smaller than normal numbers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z="2000" dirty="0"/>
              <a:t>allow for gradual underflow, with diminishing precision</a:t>
            </a:r>
          </a:p>
          <a:p>
            <a:pPr eaLnBrk="1" hangingPunct="1">
              <a:spcBef>
                <a:spcPct val="5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400" dirty="0" err="1"/>
              <a:t>Denormal</a:t>
            </a:r>
            <a:r>
              <a:rPr lang="en-US" altLang="en-US" sz="2400" dirty="0"/>
              <a:t> with fraction = 000...0</a:t>
            </a:r>
          </a:p>
        </p:txBody>
      </p:sp>
      <p:sp>
        <p:nvSpPr>
          <p:cNvPr id="27654" name="AutoShape 7"/>
          <p:cNvSpPr>
            <a:spLocks/>
          </p:cNvSpPr>
          <p:nvPr/>
        </p:nvSpPr>
        <p:spPr bwMode="auto">
          <a:xfrm>
            <a:off x="3132138" y="5064125"/>
            <a:ext cx="2287587" cy="647700"/>
          </a:xfrm>
          <a:prstGeom prst="borderCallout1">
            <a:avLst>
              <a:gd name="adj1" fmla="val 17648"/>
              <a:gd name="adj2" fmla="val 103333"/>
              <a:gd name="adj3" fmla="val -26472"/>
              <a:gd name="adj4" fmla="val 123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/>
              <a:t>Two representations of 0.0!</a:t>
            </a:r>
            <a:endParaRPr lang="en-AU" altLang="en-US"/>
          </a:p>
        </p:txBody>
      </p:sp>
      <p:graphicFrame>
        <p:nvGraphicFramePr>
          <p:cNvPr id="27655" name="Object 8"/>
          <p:cNvGraphicFramePr>
            <a:graphicFrameLocks noChangeAspect="1"/>
          </p:cNvGraphicFramePr>
          <p:nvPr/>
        </p:nvGraphicFramePr>
        <p:xfrm>
          <a:off x="1835150" y="1916113"/>
          <a:ext cx="4864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4" name="Equation" r:id="rId4" imgW="2032000" imgH="228600" progId="Equation.3">
                  <p:embed/>
                </p:oleObj>
              </mc:Choice>
              <mc:Fallback>
                <p:oleObj name="Equation" r:id="rId4" imgW="2032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1916113"/>
                        <a:ext cx="4864100" cy="546100"/>
                      </a:xfrm>
                      <a:prstGeom prst="rect">
                        <a:avLst/>
                      </a:pr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670741"/>
              </p:ext>
            </p:extLst>
          </p:nvPr>
        </p:nvGraphicFramePr>
        <p:xfrm>
          <a:off x="1835150" y="4343400"/>
          <a:ext cx="48339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5" name="Equation" r:id="rId6" imgW="2019300" imgH="228600" progId="Equation.3">
                  <p:embed/>
                </p:oleObj>
              </mc:Choice>
              <mc:Fallback>
                <p:oleObj name="Equation" r:id="rId6" imgW="2019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343400"/>
                        <a:ext cx="4833938" cy="546100"/>
                      </a:xfrm>
                      <a:prstGeom prst="rect">
                        <a:avLst/>
                      </a:pr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4726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315E1353-1B73-4983-A43B-257765A7B01D}" type="slidenum">
              <a:rPr lang="en-AU" altLang="en-US"/>
              <a:pPr/>
              <a:t>33</a:t>
            </a:fld>
            <a:endParaRPr lang="en-AU" altLang="en-US"/>
          </a:p>
        </p:txBody>
      </p:sp>
      <p:sp>
        <p:nvSpPr>
          <p:cNvPr id="286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Infinities and NaNs</a:t>
            </a:r>
          </a:p>
        </p:txBody>
      </p:sp>
      <p:sp>
        <p:nvSpPr>
          <p:cNvPr id="2867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Exponent = 111...1, Fraction = 000...0</a:t>
            </a:r>
          </a:p>
          <a:p>
            <a:pPr lvl="1" eaLnBrk="1" hangingPunct="1"/>
            <a:r>
              <a:rPr lang="en-US" altLang="en-US" dirty="0" smtClean="0"/>
              <a:t>±Infinity</a:t>
            </a:r>
          </a:p>
          <a:p>
            <a:pPr lvl="1" eaLnBrk="1" hangingPunct="1"/>
            <a:r>
              <a:rPr lang="en-US" altLang="en-US" dirty="0" smtClean="0"/>
              <a:t>Can be used in subsequent calculations, avoiding need for overflow check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Exponent = 111...1, Fraction ≠ 000...0</a:t>
            </a:r>
          </a:p>
          <a:p>
            <a:pPr lvl="1" eaLnBrk="1" hangingPunct="1"/>
            <a:r>
              <a:rPr lang="en-US" altLang="en-US" dirty="0" smtClean="0"/>
              <a:t>Not-a-Number (</a:t>
            </a:r>
            <a:r>
              <a:rPr lang="en-US" altLang="en-US" dirty="0" err="1" smtClean="0"/>
              <a:t>NaN</a:t>
            </a:r>
            <a:r>
              <a:rPr lang="en-US" altLang="en-US" dirty="0" smtClean="0"/>
              <a:t>)</a:t>
            </a:r>
          </a:p>
          <a:p>
            <a:pPr lvl="1" eaLnBrk="1" hangingPunct="1"/>
            <a:r>
              <a:rPr lang="en-US" altLang="en-US" dirty="0" smtClean="0"/>
              <a:t>Indicates illegal or undefined result</a:t>
            </a:r>
          </a:p>
          <a:p>
            <a:pPr lvl="2" eaLnBrk="1" hangingPunct="1"/>
            <a:r>
              <a:rPr lang="en-US" altLang="en-US" dirty="0" smtClean="0"/>
              <a:t>e.g., 0.0 / 0.0</a:t>
            </a:r>
          </a:p>
          <a:p>
            <a:pPr lvl="1" eaLnBrk="1" hangingPunct="1"/>
            <a:r>
              <a:rPr lang="en-US" altLang="en-US" dirty="0" smtClean="0"/>
              <a:t>Can be used in subsequent calculations</a:t>
            </a:r>
          </a:p>
        </p:txBody>
      </p:sp>
    </p:spTree>
    <p:extLst>
      <p:ext uri="{BB962C8B-B14F-4D97-AF65-F5344CB8AC3E}">
        <p14:creationId xmlns:p14="http://schemas.microsoft.com/office/powerpoint/2010/main" val="7504674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IEEE 754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5AB2141E-9DDB-4F75-B4C5-39AC18EA4161}" type="slidenum">
              <a:rPr lang="en-US" altLang="en-US" i="0">
                <a:latin typeface="Verdana" panose="020B0604030504040204" pitchFamily="34" charset="0"/>
              </a:rPr>
              <a:pPr eaLnBrk="1" hangingPunct="1"/>
              <a:t>34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pic>
        <p:nvPicPr>
          <p:cNvPr id="36868" name="Picture 4" descr="f03-14-P3744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1798638"/>
            <a:ext cx="8869362" cy="249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03474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D0A1FCC1-55CD-4390-BB73-AAE5394ECD56}" type="slidenum">
              <a:rPr lang="en-AU" altLang="en-US"/>
              <a:pPr/>
              <a:t>35</a:t>
            </a:fld>
            <a:endParaRPr lang="en-AU" altLang="en-US"/>
          </a:p>
        </p:txBody>
      </p:sp>
      <p:sp>
        <p:nvSpPr>
          <p:cNvPr id="2969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Floating-Point Addition</a:t>
            </a:r>
            <a:endParaRPr lang="en-AU" altLang="en-US" smtClean="0"/>
          </a:p>
        </p:txBody>
      </p:sp>
      <p:sp>
        <p:nvSpPr>
          <p:cNvPr id="2970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Consider a 4-digit decimal 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9.999 × 10</a:t>
            </a:r>
            <a:r>
              <a:rPr lang="en-US" altLang="en-US" sz="2000" baseline="30000" dirty="0" smtClean="0"/>
              <a:t>1</a:t>
            </a:r>
            <a:r>
              <a:rPr lang="en-US" altLang="en-US" sz="2000" dirty="0" smtClean="0"/>
              <a:t> + 1.610 × 10</a:t>
            </a:r>
            <a:r>
              <a:rPr lang="en-US" altLang="en-US" sz="2000" baseline="30000" dirty="0" smtClean="0"/>
              <a:t>–1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1. Align decimal points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Shift number with smaller exponent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9.999 × 10</a:t>
            </a:r>
            <a:r>
              <a:rPr lang="en-US" altLang="en-US" sz="2000" baseline="30000" dirty="0" smtClean="0"/>
              <a:t>1</a:t>
            </a:r>
            <a:r>
              <a:rPr lang="en-US" altLang="en-US" sz="2000" dirty="0" smtClean="0"/>
              <a:t> + 0.016 × 10</a:t>
            </a:r>
            <a:r>
              <a:rPr lang="en-US" altLang="en-US" sz="2000" baseline="30000" dirty="0" smtClean="0"/>
              <a:t>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2. Add </a:t>
            </a:r>
            <a:r>
              <a:rPr lang="en-US" altLang="en-US" sz="2400" dirty="0" err="1" smtClean="0"/>
              <a:t>significands</a:t>
            </a:r>
            <a:endParaRPr lang="en-US" alt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9.999 × 10</a:t>
            </a:r>
            <a:r>
              <a:rPr lang="en-US" altLang="en-US" sz="2000" baseline="30000" dirty="0" smtClean="0"/>
              <a:t>1</a:t>
            </a:r>
            <a:r>
              <a:rPr lang="en-US" altLang="en-US" sz="2000" dirty="0" smtClean="0"/>
              <a:t> + 0.016 × 10</a:t>
            </a:r>
            <a:r>
              <a:rPr lang="en-US" altLang="en-US" sz="2000" baseline="30000" dirty="0" smtClean="0"/>
              <a:t>1</a:t>
            </a:r>
            <a:r>
              <a:rPr lang="en-US" altLang="en-US" sz="2000" dirty="0" smtClean="0"/>
              <a:t> = 10.015 × 10</a:t>
            </a:r>
            <a:r>
              <a:rPr lang="en-US" altLang="en-US" sz="2000" baseline="30000" dirty="0" smtClean="0"/>
              <a:t>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3. Normalize result &amp; check for over/underflow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1.0015 × 10</a:t>
            </a:r>
            <a:r>
              <a:rPr lang="en-US" altLang="en-US" sz="2000" baseline="30000" dirty="0" smtClean="0"/>
              <a:t>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4. Round and renormalize if necessary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1.002 × 10</a:t>
            </a:r>
            <a:r>
              <a:rPr lang="en-US" altLang="en-US" sz="2000" baseline="30000" dirty="0" smtClean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1416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7A6360FD-C392-4802-AA00-609B0BEEA097}" type="slidenum">
              <a:rPr lang="en-AU" altLang="en-US"/>
              <a:pPr/>
              <a:t>36</a:t>
            </a:fld>
            <a:endParaRPr lang="en-AU" altLang="en-US"/>
          </a:p>
        </p:txBody>
      </p:sp>
      <p:sp>
        <p:nvSpPr>
          <p:cNvPr id="3072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Floating-Point Addition</a:t>
            </a:r>
            <a:endParaRPr lang="en-AU" altLang="en-US" smtClean="0"/>
          </a:p>
        </p:txBody>
      </p:sp>
      <p:sp>
        <p:nvSpPr>
          <p:cNvPr id="3072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Now consider a 4-digit binary 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1.000</a:t>
            </a:r>
            <a:r>
              <a:rPr lang="en-US" altLang="en-US" sz="2000" baseline="-25000" dirty="0" smtClean="0"/>
              <a:t>2</a:t>
            </a:r>
            <a:r>
              <a:rPr lang="en-US" altLang="en-US" sz="2000" dirty="0" smtClean="0"/>
              <a:t> × 2</a:t>
            </a:r>
            <a:r>
              <a:rPr lang="en-US" altLang="en-US" sz="2000" baseline="30000" dirty="0" smtClean="0"/>
              <a:t>–1</a:t>
            </a:r>
            <a:r>
              <a:rPr lang="en-US" altLang="en-US" sz="2000" dirty="0" smtClean="0"/>
              <a:t> + –1.110</a:t>
            </a:r>
            <a:r>
              <a:rPr lang="en-US" altLang="en-US" sz="2000" baseline="-25000" dirty="0" smtClean="0"/>
              <a:t>2</a:t>
            </a:r>
            <a:r>
              <a:rPr lang="en-US" altLang="en-US" sz="2000" dirty="0" smtClean="0"/>
              <a:t> × 2</a:t>
            </a:r>
            <a:r>
              <a:rPr lang="en-US" altLang="en-US" sz="2000" baseline="30000" dirty="0" smtClean="0"/>
              <a:t>–2</a:t>
            </a:r>
            <a:r>
              <a:rPr lang="en-US" altLang="en-US" sz="2000" dirty="0" smtClean="0"/>
              <a:t> (0.5 + –0.4375)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1. Align binary points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Shift number with smaller exponent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1.000</a:t>
            </a:r>
            <a:r>
              <a:rPr lang="en-US" altLang="en-US" sz="2000" baseline="-25000" dirty="0" smtClean="0"/>
              <a:t>2</a:t>
            </a:r>
            <a:r>
              <a:rPr lang="en-US" altLang="en-US" sz="2000" dirty="0" smtClean="0"/>
              <a:t> × 2</a:t>
            </a:r>
            <a:r>
              <a:rPr lang="en-US" altLang="en-US" sz="2000" baseline="30000" dirty="0" smtClean="0"/>
              <a:t>–1</a:t>
            </a:r>
            <a:r>
              <a:rPr lang="en-US" altLang="en-US" sz="2000" dirty="0" smtClean="0"/>
              <a:t> + –0.111</a:t>
            </a:r>
            <a:r>
              <a:rPr lang="en-US" altLang="en-US" sz="2000" baseline="-25000" dirty="0" smtClean="0"/>
              <a:t>2</a:t>
            </a:r>
            <a:r>
              <a:rPr lang="en-US" altLang="en-US" sz="2000" dirty="0" smtClean="0"/>
              <a:t> × 2</a:t>
            </a:r>
            <a:r>
              <a:rPr lang="en-US" altLang="en-US" sz="2000" baseline="30000" dirty="0" smtClean="0"/>
              <a:t>–1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2. Add </a:t>
            </a:r>
            <a:r>
              <a:rPr lang="en-US" altLang="en-US" sz="2400" dirty="0" err="1" smtClean="0"/>
              <a:t>significands</a:t>
            </a:r>
            <a:endParaRPr lang="en-US" alt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1.000</a:t>
            </a:r>
            <a:r>
              <a:rPr lang="en-US" altLang="en-US" sz="2000" baseline="-25000" dirty="0" smtClean="0"/>
              <a:t>2</a:t>
            </a:r>
            <a:r>
              <a:rPr lang="en-US" altLang="en-US" sz="2000" dirty="0" smtClean="0"/>
              <a:t> × 2</a:t>
            </a:r>
            <a:r>
              <a:rPr lang="en-US" altLang="en-US" sz="2000" baseline="30000" dirty="0" smtClean="0"/>
              <a:t>–1</a:t>
            </a:r>
            <a:r>
              <a:rPr lang="en-US" altLang="en-US" sz="2000" dirty="0" smtClean="0"/>
              <a:t> + –0.111</a:t>
            </a:r>
            <a:r>
              <a:rPr lang="en-US" altLang="en-US" sz="2000" baseline="-25000" dirty="0" smtClean="0"/>
              <a:t>2</a:t>
            </a:r>
            <a:r>
              <a:rPr lang="en-US" altLang="en-US" sz="2000" dirty="0" smtClean="0"/>
              <a:t> × 2</a:t>
            </a:r>
            <a:r>
              <a:rPr lang="en-US" altLang="en-US" sz="2000" baseline="30000" dirty="0" smtClean="0"/>
              <a:t>–</a:t>
            </a:r>
            <a:r>
              <a:rPr lang="en-US" altLang="en-US" sz="2000" dirty="0" smtClean="0"/>
              <a:t>1 = 0.001</a:t>
            </a:r>
            <a:r>
              <a:rPr lang="en-US" altLang="en-US" sz="2000" baseline="-25000" dirty="0" smtClean="0"/>
              <a:t>2</a:t>
            </a:r>
            <a:r>
              <a:rPr lang="en-US" altLang="en-US" sz="2000" dirty="0" smtClean="0"/>
              <a:t> × 2</a:t>
            </a:r>
            <a:r>
              <a:rPr lang="en-US" altLang="en-US" sz="2000" baseline="30000" dirty="0" smtClean="0"/>
              <a:t>–1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3. Normalize result &amp; check for over/underflow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1.000</a:t>
            </a:r>
            <a:r>
              <a:rPr lang="en-US" altLang="en-US" sz="2000" baseline="-25000" dirty="0" smtClean="0"/>
              <a:t>2</a:t>
            </a:r>
            <a:r>
              <a:rPr lang="en-US" altLang="en-US" sz="2000" dirty="0" smtClean="0"/>
              <a:t> × 2</a:t>
            </a:r>
            <a:r>
              <a:rPr lang="en-US" altLang="en-US" sz="2000" baseline="30000" dirty="0" smtClean="0"/>
              <a:t>–4</a:t>
            </a:r>
            <a:r>
              <a:rPr lang="en-US" altLang="en-US" sz="2000" dirty="0" smtClean="0"/>
              <a:t>, with no over/underflow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4. Round and renormalize if necessary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1.000</a:t>
            </a:r>
            <a:r>
              <a:rPr lang="en-US" altLang="en-US" sz="2000" baseline="-25000" dirty="0" smtClean="0"/>
              <a:t>2</a:t>
            </a:r>
            <a:r>
              <a:rPr lang="en-US" altLang="en-US" sz="2000" dirty="0" smtClean="0"/>
              <a:t> × 2</a:t>
            </a:r>
            <a:r>
              <a:rPr lang="en-US" altLang="en-US" sz="2000" baseline="30000" dirty="0" smtClean="0"/>
              <a:t>–4</a:t>
            </a:r>
            <a:r>
              <a:rPr lang="en-US" altLang="en-US" sz="2000" dirty="0" smtClean="0"/>
              <a:t> (no change)  = 0.0625</a:t>
            </a:r>
          </a:p>
        </p:txBody>
      </p:sp>
    </p:spTree>
    <p:extLst>
      <p:ext uri="{BB962C8B-B14F-4D97-AF65-F5344CB8AC3E}">
        <p14:creationId xmlns:p14="http://schemas.microsoft.com/office/powerpoint/2010/main" val="158164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FE7F678D-A22B-4974-9880-C02A35E2C3E7}" type="slidenum">
              <a:rPr lang="en-AU" altLang="en-US"/>
              <a:pPr/>
              <a:t>37</a:t>
            </a:fld>
            <a:endParaRPr lang="en-AU" alt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FP Adder Hardware</a:t>
            </a:r>
            <a:endParaRPr lang="en-AU" altLang="en-US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Much more complex than integer adder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Doing it in one clock cycle would take too long</a:t>
            </a:r>
          </a:p>
          <a:p>
            <a:pPr lvl="1" eaLnBrk="1" hangingPunct="1"/>
            <a:r>
              <a:rPr lang="en-US" altLang="en-US" dirty="0" smtClean="0"/>
              <a:t>Much longer than integer operations</a:t>
            </a:r>
          </a:p>
          <a:p>
            <a:pPr lvl="1" eaLnBrk="1" hangingPunct="1"/>
            <a:r>
              <a:rPr lang="en-US" altLang="en-US" dirty="0" smtClean="0"/>
              <a:t>Slower clock would penalize all instructions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FP adder usually takes several cycles</a:t>
            </a:r>
          </a:p>
          <a:p>
            <a:pPr lvl="1" eaLnBrk="1" hangingPunct="1"/>
            <a:r>
              <a:rPr lang="en-US" altLang="en-US" dirty="0" smtClean="0"/>
              <a:t>Can be pipelined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3388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AE23CD41-5CCC-4696-AA12-0774F7B30A44}" type="slidenum">
              <a:rPr lang="en-AU" altLang="en-US"/>
              <a:pPr/>
              <a:t>38</a:t>
            </a:fld>
            <a:endParaRPr lang="en-AU" altLang="en-US"/>
          </a:p>
        </p:txBody>
      </p:sp>
      <p:pic>
        <p:nvPicPr>
          <p:cNvPr id="32771" name="Picture 14" descr="f03-16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632" y="1447053"/>
            <a:ext cx="4751387" cy="4602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FP Adder Hardware</a:t>
            </a:r>
            <a:endParaRPr lang="en-AU" altLang="en-US" smtClean="0"/>
          </a:p>
        </p:txBody>
      </p:sp>
      <p:sp>
        <p:nvSpPr>
          <p:cNvPr id="32773" name="AutoShape 4"/>
          <p:cNvSpPr>
            <a:spLocks/>
          </p:cNvSpPr>
          <p:nvPr/>
        </p:nvSpPr>
        <p:spPr bwMode="auto">
          <a:xfrm>
            <a:off x="6588125" y="1844675"/>
            <a:ext cx="144463" cy="1800225"/>
          </a:xfrm>
          <a:prstGeom prst="rightBrace">
            <a:avLst>
              <a:gd name="adj1" fmla="val 10384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2774" name="AutoShape 5"/>
          <p:cNvSpPr>
            <a:spLocks/>
          </p:cNvSpPr>
          <p:nvPr/>
        </p:nvSpPr>
        <p:spPr bwMode="auto">
          <a:xfrm>
            <a:off x="6588125" y="3716338"/>
            <a:ext cx="144463" cy="792162"/>
          </a:xfrm>
          <a:prstGeom prst="rightBrace">
            <a:avLst>
              <a:gd name="adj1" fmla="val 4569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2775" name="AutoShape 6"/>
          <p:cNvSpPr>
            <a:spLocks/>
          </p:cNvSpPr>
          <p:nvPr/>
        </p:nvSpPr>
        <p:spPr bwMode="auto">
          <a:xfrm>
            <a:off x="6588125" y="4795838"/>
            <a:ext cx="144463" cy="576262"/>
          </a:xfrm>
          <a:prstGeom prst="rightBrace">
            <a:avLst>
              <a:gd name="adj1" fmla="val 3324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2776" name="AutoShape 7"/>
          <p:cNvSpPr>
            <a:spLocks/>
          </p:cNvSpPr>
          <p:nvPr/>
        </p:nvSpPr>
        <p:spPr bwMode="auto">
          <a:xfrm>
            <a:off x="6588125" y="5445125"/>
            <a:ext cx="144463" cy="576263"/>
          </a:xfrm>
          <a:prstGeom prst="rightBrace">
            <a:avLst>
              <a:gd name="adj1" fmla="val 3324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2777" name="Text Box 8"/>
          <p:cNvSpPr txBox="1">
            <a:spLocks noChangeArrowheads="1"/>
          </p:cNvSpPr>
          <p:nvPr/>
        </p:nvSpPr>
        <p:spPr bwMode="auto">
          <a:xfrm>
            <a:off x="6877050" y="2568575"/>
            <a:ext cx="781050" cy="346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/>
              <a:t>Step 1</a:t>
            </a:r>
            <a:endParaRPr lang="en-AU" altLang="en-US" sz="1600"/>
          </a:p>
        </p:txBody>
      </p:sp>
      <p:sp>
        <p:nvSpPr>
          <p:cNvPr id="32778" name="Text Box 9"/>
          <p:cNvSpPr txBox="1">
            <a:spLocks noChangeArrowheads="1"/>
          </p:cNvSpPr>
          <p:nvPr/>
        </p:nvSpPr>
        <p:spPr bwMode="auto">
          <a:xfrm>
            <a:off x="6877050" y="3937000"/>
            <a:ext cx="781050" cy="346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/>
              <a:t>Step 2</a:t>
            </a:r>
            <a:endParaRPr lang="en-AU" altLang="en-US" sz="1600"/>
          </a:p>
        </p:txBody>
      </p:sp>
      <p:sp>
        <p:nvSpPr>
          <p:cNvPr id="32779" name="Text Box 10"/>
          <p:cNvSpPr txBox="1">
            <a:spLocks noChangeArrowheads="1"/>
          </p:cNvSpPr>
          <p:nvPr/>
        </p:nvSpPr>
        <p:spPr bwMode="auto">
          <a:xfrm>
            <a:off x="6877050" y="4873625"/>
            <a:ext cx="781050" cy="346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/>
              <a:t>Step 3</a:t>
            </a:r>
            <a:endParaRPr lang="en-AU" altLang="en-US" sz="1600"/>
          </a:p>
        </p:txBody>
      </p:sp>
      <p:sp>
        <p:nvSpPr>
          <p:cNvPr id="32780" name="Text Box 11"/>
          <p:cNvSpPr txBox="1">
            <a:spLocks noChangeArrowheads="1"/>
          </p:cNvSpPr>
          <p:nvPr/>
        </p:nvSpPr>
        <p:spPr bwMode="auto">
          <a:xfrm>
            <a:off x="6877050" y="5521325"/>
            <a:ext cx="781050" cy="346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/>
              <a:t>Step 4</a:t>
            </a:r>
            <a:endParaRPr lang="en-AU" altLang="en-US" sz="1600"/>
          </a:p>
        </p:txBody>
      </p:sp>
      <p:sp>
        <p:nvSpPr>
          <p:cNvPr id="32781" name="AutoShape 12"/>
          <p:cNvSpPr>
            <a:spLocks noChangeArrowheads="1"/>
          </p:cNvSpPr>
          <p:nvPr/>
        </p:nvSpPr>
        <p:spPr bwMode="auto">
          <a:xfrm rot="10800000">
            <a:off x="7740650" y="4940300"/>
            <a:ext cx="288925" cy="792163"/>
          </a:xfrm>
          <a:prstGeom prst="curvedRightArrow">
            <a:avLst>
              <a:gd name="adj1" fmla="val 54835"/>
              <a:gd name="adj2" fmla="val 10967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8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715260EF-EC87-4B50-A94D-270D3EB10DB6}" type="slidenum">
              <a:rPr lang="en-AU" altLang="en-US"/>
              <a:pPr/>
              <a:t>39</a:t>
            </a:fld>
            <a:endParaRPr lang="en-AU" altLang="en-US"/>
          </a:p>
        </p:txBody>
      </p:sp>
      <p:sp>
        <p:nvSpPr>
          <p:cNvPr id="3379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Floating-Point Multiplication</a:t>
            </a:r>
            <a:endParaRPr lang="en-AU" altLang="en-US" smtClean="0"/>
          </a:p>
        </p:txBody>
      </p:sp>
      <p:sp>
        <p:nvSpPr>
          <p:cNvPr id="3379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Consider a 4-digit decimal 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1.110 × 10</a:t>
            </a:r>
            <a:r>
              <a:rPr lang="en-US" altLang="en-US" baseline="30000" dirty="0" smtClean="0"/>
              <a:t>10</a:t>
            </a:r>
            <a:r>
              <a:rPr lang="en-US" altLang="en-US" dirty="0" smtClean="0"/>
              <a:t> × 9.200 × 10</a:t>
            </a:r>
            <a:r>
              <a:rPr lang="en-US" altLang="en-US" baseline="30000" dirty="0" smtClean="0"/>
              <a:t>–5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1. Add exponents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For biased exponents, subtract bias from sum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New exponent = 10 + –5 = 5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2. Multiply </a:t>
            </a:r>
            <a:r>
              <a:rPr lang="en-US" altLang="en-US" dirty="0" err="1" smtClean="0"/>
              <a:t>significands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1.110 × 9.200 = 10.212  </a:t>
            </a:r>
            <a:r>
              <a:rPr lang="en-US" altLang="en-US" dirty="0" smtClean="0">
                <a:sym typeface="Symbol" panose="05050102010706020507" pitchFamily="18" charset="2"/>
              </a:rPr>
              <a:t>  10.212 </a:t>
            </a:r>
            <a:r>
              <a:rPr lang="en-US" altLang="en-US" dirty="0" smtClean="0"/>
              <a:t>× 10</a:t>
            </a:r>
            <a:r>
              <a:rPr lang="en-US" altLang="en-US" baseline="30000" dirty="0" smtClean="0"/>
              <a:t>5</a:t>
            </a:r>
            <a:endParaRPr lang="en-US" altLang="en-US" baseline="30000" dirty="0" smtClean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3. Normalize result &amp; check for over/underflow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1.0212 × 10</a:t>
            </a:r>
            <a:r>
              <a:rPr lang="en-US" altLang="en-US" baseline="30000" dirty="0" smtClean="0"/>
              <a:t>6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4. Round and renormalize if necessary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1.021 × 10</a:t>
            </a:r>
            <a:r>
              <a:rPr lang="en-US" altLang="en-US" baseline="30000" dirty="0" smtClean="0"/>
              <a:t>6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5. Determine sign of result from signs of operands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+1.021 × 10</a:t>
            </a:r>
            <a:r>
              <a:rPr lang="en-US" altLang="en-US" baseline="30000" dirty="0" smtClean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108775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484F61E1-7C69-4F79-ADEC-703E0B456844}" type="slidenum">
              <a:rPr lang="en-AU" altLang="en-US"/>
              <a:pPr/>
              <a:t>4</a:t>
            </a:fld>
            <a:endParaRPr lang="en-AU" altLang="en-US"/>
          </a:p>
        </p:txBody>
      </p:sp>
      <p:pic>
        <p:nvPicPr>
          <p:cNvPr id="5123" name="Picture 9" descr="f03-01-P3744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844675"/>
            <a:ext cx="6938962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Integer Addition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68592"/>
            <a:ext cx="8270875" cy="674687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Example: 7 + 6</a:t>
            </a:r>
            <a:endParaRPr lang="en-AU" altLang="en-US" dirty="0" smtClean="0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684213" y="3644900"/>
            <a:ext cx="777240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400" dirty="0"/>
              <a:t>Overflow if result out of range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z="2000" dirty="0"/>
              <a:t>Adding +</a:t>
            </a:r>
            <a:r>
              <a:rPr lang="en-US" altLang="en-US" sz="2000" dirty="0" err="1"/>
              <a:t>ve</a:t>
            </a:r>
            <a:r>
              <a:rPr lang="en-US" altLang="en-US" sz="2000" dirty="0"/>
              <a:t> and –</a:t>
            </a:r>
            <a:r>
              <a:rPr lang="en-US" altLang="en-US" sz="2000" dirty="0" err="1"/>
              <a:t>ve</a:t>
            </a:r>
            <a:r>
              <a:rPr lang="en-US" altLang="en-US" sz="2000" dirty="0"/>
              <a:t> operands, no overflow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z="2000" dirty="0"/>
              <a:t>Adding two +</a:t>
            </a:r>
            <a:r>
              <a:rPr lang="en-US" altLang="en-US" sz="2000" dirty="0" err="1"/>
              <a:t>ve</a:t>
            </a:r>
            <a:r>
              <a:rPr lang="en-US" altLang="en-US" sz="2000" dirty="0"/>
              <a:t> operands</a:t>
            </a:r>
          </a:p>
          <a:p>
            <a:pPr lvl="2" eaLnBrk="1" hangingPunct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</a:pPr>
            <a:r>
              <a:rPr lang="en-US" altLang="en-US" dirty="0"/>
              <a:t>Overflow if result sign is 1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</a:pPr>
            <a:r>
              <a:rPr lang="en-US" altLang="en-US" sz="2000" dirty="0"/>
              <a:t>Adding two –</a:t>
            </a:r>
            <a:r>
              <a:rPr lang="en-US" altLang="en-US" sz="2000" dirty="0" err="1"/>
              <a:t>ve</a:t>
            </a:r>
            <a:r>
              <a:rPr lang="en-US" altLang="en-US" sz="2000" dirty="0"/>
              <a:t> operands</a:t>
            </a:r>
          </a:p>
          <a:p>
            <a:pPr lvl="2" eaLnBrk="1" hangingPunct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</a:pPr>
            <a:r>
              <a:rPr lang="en-US" altLang="en-US" dirty="0"/>
              <a:t>Overflow if result sign is 0</a:t>
            </a:r>
          </a:p>
        </p:txBody>
      </p:sp>
    </p:spTree>
    <p:extLst>
      <p:ext uri="{BB962C8B-B14F-4D97-AF65-F5344CB8AC3E}">
        <p14:creationId xmlns:p14="http://schemas.microsoft.com/office/powerpoint/2010/main" val="60528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23E7C38C-2296-4028-82C2-DCFA170A7379}" type="slidenum">
              <a:rPr lang="en-AU" altLang="en-US"/>
              <a:pPr/>
              <a:t>40</a:t>
            </a:fld>
            <a:endParaRPr lang="en-AU" altLang="en-US"/>
          </a:p>
        </p:txBody>
      </p:sp>
      <p:sp>
        <p:nvSpPr>
          <p:cNvPr id="3481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Floating-Point Multiplication</a:t>
            </a:r>
            <a:endParaRPr lang="en-AU" altLang="en-US" smtClean="0"/>
          </a:p>
        </p:txBody>
      </p:sp>
      <p:sp>
        <p:nvSpPr>
          <p:cNvPr id="3482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Now consider a 4-digit binary 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1.000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× 2</a:t>
            </a:r>
            <a:r>
              <a:rPr lang="en-US" altLang="en-US" baseline="30000" dirty="0" smtClean="0"/>
              <a:t>–1</a:t>
            </a:r>
            <a:r>
              <a:rPr lang="en-US" altLang="en-US" dirty="0" smtClean="0"/>
              <a:t> × –1.110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× 2</a:t>
            </a:r>
            <a:r>
              <a:rPr lang="en-US" altLang="en-US" baseline="30000" dirty="0" smtClean="0"/>
              <a:t>–2</a:t>
            </a:r>
            <a:r>
              <a:rPr lang="en-US" altLang="en-US" dirty="0" smtClean="0"/>
              <a:t> (0.5 × –0.4375)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1. Add exponents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Unbiased: –1 + –2 = –3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Biased: (–1 + 127) + (–2 + 127) = –3 + 254 – 127 = –3 + 127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2. Multiply </a:t>
            </a:r>
            <a:r>
              <a:rPr lang="en-US" altLang="en-US" dirty="0" err="1" smtClean="0"/>
              <a:t>significands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1.000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× 1.110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= 1.1102  </a:t>
            </a:r>
            <a:r>
              <a:rPr lang="en-US" altLang="en-US" dirty="0" smtClean="0">
                <a:sym typeface="Symbol" panose="05050102010706020507" pitchFamily="18" charset="2"/>
              </a:rPr>
              <a:t>  </a:t>
            </a:r>
            <a:r>
              <a:rPr lang="en-US" altLang="en-US" dirty="0" smtClean="0"/>
              <a:t>1.110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× 2</a:t>
            </a:r>
            <a:r>
              <a:rPr lang="en-US" altLang="en-US" baseline="30000" dirty="0" smtClean="0"/>
              <a:t>–3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3. Normalize result &amp; check for over/underflow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1.110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× 2</a:t>
            </a:r>
            <a:r>
              <a:rPr lang="en-US" altLang="en-US" baseline="30000" dirty="0" smtClean="0"/>
              <a:t>–3</a:t>
            </a:r>
            <a:r>
              <a:rPr lang="en-US" altLang="en-US" dirty="0" smtClean="0"/>
              <a:t> (no change) with no over/underflow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4. Round and renormalize if necessary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1.110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× 2</a:t>
            </a:r>
            <a:r>
              <a:rPr lang="en-US" altLang="en-US" baseline="30000" dirty="0" smtClean="0"/>
              <a:t>–3</a:t>
            </a:r>
            <a:r>
              <a:rPr lang="en-US" altLang="en-US" dirty="0" smtClean="0"/>
              <a:t> (no change)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5. Determine sign: +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× –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smtClean="0">
                <a:sym typeface="Symbol" panose="05050102010706020507" pitchFamily="18" charset="2"/>
              </a:rPr>
              <a:t> </a:t>
            </a:r>
            <a:r>
              <a:rPr lang="en-US" altLang="en-US" dirty="0" smtClean="0"/>
              <a:t>–</a:t>
            </a:r>
            <a:r>
              <a:rPr lang="en-US" altLang="en-US" dirty="0" err="1" smtClean="0"/>
              <a:t>ve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–1.110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× 2</a:t>
            </a:r>
            <a:r>
              <a:rPr lang="en-US" altLang="en-US" baseline="30000" dirty="0" smtClean="0"/>
              <a:t>–3</a:t>
            </a:r>
            <a:r>
              <a:rPr lang="en-US" altLang="en-US" dirty="0" smtClean="0"/>
              <a:t>  = –0.21875</a:t>
            </a:r>
          </a:p>
        </p:txBody>
      </p:sp>
    </p:spTree>
    <p:extLst>
      <p:ext uri="{BB962C8B-B14F-4D97-AF65-F5344CB8AC3E}">
        <p14:creationId xmlns:p14="http://schemas.microsoft.com/office/powerpoint/2010/main" val="25969107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0DC8E197-5F7F-48CD-AFCD-043FDBCE13A2}" type="slidenum">
              <a:rPr lang="en-AU" altLang="en-US"/>
              <a:pPr/>
              <a:t>41</a:t>
            </a:fld>
            <a:endParaRPr lang="en-AU" alt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FP Arithmetic Hardware</a:t>
            </a:r>
            <a:endParaRPr lang="en-AU" altLang="en-US" smtClean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FP multiplier is of similar complexity to FP adder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But uses a multiplier for </a:t>
            </a:r>
            <a:r>
              <a:rPr lang="en-US" altLang="en-US" dirty="0" err="1" smtClean="0"/>
              <a:t>significands</a:t>
            </a:r>
            <a:r>
              <a:rPr lang="en-US" altLang="en-US" dirty="0" smtClean="0"/>
              <a:t> instead of an adder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FP arithmetic hardware usually does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Addition, subtraction, multiplication, division, reciprocal, square-root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FP </a:t>
            </a:r>
            <a:r>
              <a:rPr lang="en-US" altLang="en-US" dirty="0" smtClean="0">
                <a:sym typeface="Symbol" panose="05050102010706020507" pitchFamily="18" charset="2"/>
              </a:rPr>
              <a:t> integer conversion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Operations usually takes several cycles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Can be pipelined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775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E2BD343C-9736-46E8-A520-0F92EEB7599D}" type="slidenum">
              <a:rPr lang="en-AU" altLang="en-US"/>
              <a:pPr/>
              <a:t>42</a:t>
            </a:fld>
            <a:endParaRPr lang="en-AU" altLang="en-US"/>
          </a:p>
        </p:txBody>
      </p:sp>
      <p:sp>
        <p:nvSpPr>
          <p:cNvPr id="368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FP Instructions in MIPS</a:t>
            </a:r>
            <a:endParaRPr lang="en-AU" altLang="en-US" smtClean="0"/>
          </a:p>
        </p:txBody>
      </p:sp>
      <p:sp>
        <p:nvSpPr>
          <p:cNvPr id="3686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FP hardware is coprocessor 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Adjunct processor that extends the ISA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Separate FP registers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32 single-precision: $f0, $f1, … $f31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Paired for double-precision: $f0/$f1, $f2/$f3, …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Release 2 of MIPs ISA supports 32 × 64-bit FP </a:t>
            </a:r>
            <a:r>
              <a:rPr lang="en-US" altLang="en-US" sz="1800" dirty="0" err="1" smtClean="0"/>
              <a:t>reg’s</a:t>
            </a:r>
            <a:endParaRPr lang="en-US" alt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FP instructions operate only on FP registers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Programs generally don’t do integer ops on FP data, or vice versa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More registers with minimal code-size impact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FP load and store instructions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>
                <a:latin typeface="Lucida Console" panose="020B0609040504020204" pitchFamily="49" charset="0"/>
              </a:rPr>
              <a:t>lwc1</a:t>
            </a:r>
            <a:r>
              <a:rPr lang="en-US" altLang="en-US" sz="2000" dirty="0" smtClean="0"/>
              <a:t>, 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ldc1</a:t>
            </a:r>
            <a:r>
              <a:rPr lang="en-US" altLang="en-US" sz="2000" dirty="0" smtClean="0"/>
              <a:t>, 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swc1</a:t>
            </a:r>
            <a:r>
              <a:rPr lang="en-US" altLang="en-US" sz="2000" dirty="0" smtClean="0"/>
              <a:t>, 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sdc1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e.g., </a:t>
            </a:r>
            <a:r>
              <a:rPr lang="en-US" altLang="en-US" sz="1800" dirty="0" smtClean="0">
                <a:latin typeface="Lucida Console" panose="020B0609040504020204" pitchFamily="49" charset="0"/>
              </a:rPr>
              <a:t>ldc1 $f8, 32($</a:t>
            </a:r>
            <a:r>
              <a:rPr lang="en-US" altLang="en-US" sz="1800" dirty="0" err="1" smtClean="0">
                <a:latin typeface="Lucida Console" panose="020B0609040504020204" pitchFamily="49" charset="0"/>
              </a:rPr>
              <a:t>sp</a:t>
            </a:r>
            <a:r>
              <a:rPr lang="en-US" altLang="en-US" sz="1800" dirty="0" smtClean="0">
                <a:latin typeface="Lucida Console" panose="020B0609040504020204" pitchFamily="49" charset="0"/>
              </a:rPr>
              <a:t>)</a:t>
            </a:r>
            <a:endParaRPr lang="en-AU" altLang="en-US" sz="1800" dirty="0" smtClean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27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7DB009D0-B9B1-42D1-9B2A-64EC5AFB0BA4}" type="slidenum">
              <a:rPr lang="en-US" altLang="en-US" i="0">
                <a:latin typeface="Verdana" panose="020B0604030504040204" pitchFamily="34" charset="0"/>
              </a:rPr>
              <a:pPr eaLnBrk="1" hangingPunct="1"/>
              <a:t>43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MIPS Floating-Point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$f0 - $f31 coprocessor registers</a:t>
            </a:r>
          </a:p>
          <a:p>
            <a:pPr lvl="1" eaLnBrk="1" hangingPunct="1"/>
            <a:r>
              <a:rPr lang="en-US" altLang="en-US" smtClean="0"/>
              <a:t>Used in pairs for doubles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Arithmetic:  [add | sub | mul | div].[s | d]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Data transfer:  lwc1, swc1 (32-bits only)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Conditional branch:</a:t>
            </a:r>
          </a:p>
          <a:p>
            <a:pPr lvl="1" eaLnBrk="1" hangingPunct="1"/>
            <a:r>
              <a:rPr lang="en-US" altLang="en-US" smtClean="0"/>
              <a:t>c.lt.[s | d] (compare less-than)</a:t>
            </a:r>
          </a:p>
          <a:p>
            <a:pPr lvl="1" eaLnBrk="1" hangingPunct="1"/>
            <a:r>
              <a:rPr lang="en-US" altLang="en-US" smtClean="0"/>
              <a:t>bclt (branch if true), bclf (branch if false)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Register transfer:</a:t>
            </a:r>
          </a:p>
          <a:p>
            <a:pPr lvl="1" eaLnBrk="1" hangingPunct="1"/>
            <a:r>
              <a:rPr lang="en-US" altLang="en-US" smtClean="0"/>
              <a:t>mfc1, mtc1 (move to/from coprocessor 1, dest. is first)</a:t>
            </a:r>
          </a:p>
        </p:txBody>
      </p:sp>
    </p:spTree>
    <p:extLst>
      <p:ext uri="{BB962C8B-B14F-4D97-AF65-F5344CB8AC3E}">
        <p14:creationId xmlns:p14="http://schemas.microsoft.com/office/powerpoint/2010/main" val="24120376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F6B29FFA-767E-4D34-9447-27557544DFAE}" type="slidenum">
              <a:rPr lang="en-AU" altLang="en-US"/>
              <a:pPr/>
              <a:t>44</a:t>
            </a:fld>
            <a:endParaRPr lang="en-AU" altLang="en-US"/>
          </a:p>
        </p:txBody>
      </p:sp>
      <p:sp>
        <p:nvSpPr>
          <p:cNvPr id="3789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FP Instructions in MIPS</a:t>
            </a:r>
            <a:endParaRPr lang="en-AU" altLang="en-US" smtClean="0"/>
          </a:p>
        </p:txBody>
      </p:sp>
      <p:sp>
        <p:nvSpPr>
          <p:cNvPr id="3789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Single-precision arithmetic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err="1" smtClean="0">
                <a:latin typeface="Lucida Console" panose="020B0609040504020204" pitchFamily="49" charset="0"/>
              </a:rPr>
              <a:t>add.s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sub.s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mul.s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div.s</a:t>
            </a:r>
            <a:endParaRPr lang="en-US" altLang="en-US" sz="20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e.g., </a:t>
            </a:r>
            <a:r>
              <a:rPr lang="en-US" altLang="en-US" sz="1800" dirty="0" err="1" smtClean="0">
                <a:latin typeface="Lucida Console" panose="020B0609040504020204" pitchFamily="49" charset="0"/>
              </a:rPr>
              <a:t>add.s</a:t>
            </a:r>
            <a:r>
              <a:rPr lang="en-US" altLang="en-US" sz="1800" dirty="0" smtClean="0">
                <a:latin typeface="Lucida Console" panose="020B0609040504020204" pitchFamily="49" charset="0"/>
              </a:rPr>
              <a:t> $f0, $f1, $f6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Double-precision arithmetic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err="1" smtClean="0">
                <a:latin typeface="Lucida Console" panose="020B0609040504020204" pitchFamily="49" charset="0"/>
              </a:rPr>
              <a:t>add.d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sub.d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mul.d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div.d</a:t>
            </a:r>
            <a:endParaRPr lang="en-US" altLang="en-US" sz="2000" dirty="0" smtClean="0">
              <a:latin typeface="Lucida Console" panose="020B0609040504020204" pitchFamily="49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e.g., </a:t>
            </a:r>
            <a:r>
              <a:rPr lang="en-US" altLang="en-US" sz="1800" dirty="0" err="1" smtClean="0">
                <a:latin typeface="Lucida Console" panose="020B0609040504020204" pitchFamily="49" charset="0"/>
              </a:rPr>
              <a:t>mul.d</a:t>
            </a:r>
            <a:r>
              <a:rPr lang="en-US" altLang="en-US" sz="1800" dirty="0" smtClean="0">
                <a:latin typeface="Lucida Console" panose="020B0609040504020204" pitchFamily="49" charset="0"/>
              </a:rPr>
              <a:t> $f4, $f4, $f6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Single- and double-precision comparison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err="1" smtClean="0">
                <a:latin typeface="Lucida Console" panose="020B0609040504020204" pitchFamily="49" charset="0"/>
              </a:rPr>
              <a:t>c.</a:t>
            </a:r>
            <a:r>
              <a:rPr lang="en-US" altLang="en-US" sz="2000" i="1" dirty="0" err="1" smtClean="0">
                <a:latin typeface="Lucida Console" panose="020B0609040504020204" pitchFamily="49" charset="0"/>
              </a:rPr>
              <a:t>xx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.s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c.</a:t>
            </a:r>
            <a:r>
              <a:rPr lang="en-US" altLang="en-US" sz="2000" i="1" dirty="0" err="1" smtClean="0">
                <a:latin typeface="Lucida Console" panose="020B0609040504020204" pitchFamily="49" charset="0"/>
              </a:rPr>
              <a:t>xx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.d</a:t>
            </a:r>
            <a:r>
              <a:rPr lang="en-US" altLang="en-US" sz="2000" dirty="0" smtClean="0"/>
              <a:t> (</a:t>
            </a:r>
            <a:r>
              <a:rPr lang="en-US" altLang="en-US" sz="2000" i="1" dirty="0" smtClean="0"/>
              <a:t>xx</a:t>
            </a:r>
            <a:r>
              <a:rPr lang="en-US" altLang="en-US" sz="2000" dirty="0" smtClean="0"/>
              <a:t> is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eq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>
                <a:latin typeface="Lucida Console" panose="020B0609040504020204" pitchFamily="49" charset="0"/>
              </a:rPr>
              <a:t>lt</a:t>
            </a:r>
            <a:r>
              <a:rPr lang="en-US" altLang="en-US" sz="2000" dirty="0" smtClean="0"/>
              <a:t>, 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le</a:t>
            </a:r>
            <a:r>
              <a:rPr lang="en-US" altLang="en-US" sz="2000" dirty="0" smtClean="0"/>
              <a:t>, …)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/>
              <a:t>Sets or clears FP condition-code bit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e.g. </a:t>
            </a:r>
            <a:r>
              <a:rPr lang="en-US" altLang="en-US" sz="1800" dirty="0" err="1" smtClean="0">
                <a:latin typeface="Lucida Console" panose="020B0609040504020204" pitchFamily="49" charset="0"/>
              </a:rPr>
              <a:t>c.lt.s</a:t>
            </a:r>
            <a:r>
              <a:rPr lang="en-US" altLang="en-US" sz="1800" dirty="0" smtClean="0">
                <a:latin typeface="Lucida Console" panose="020B0609040504020204" pitchFamily="49" charset="0"/>
              </a:rPr>
              <a:t> $f3, $f4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Branch on FP condition code true or false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smtClean="0">
                <a:latin typeface="Lucida Console" panose="020B0609040504020204" pitchFamily="49" charset="0"/>
              </a:rPr>
              <a:t>bc1t</a:t>
            </a:r>
            <a:r>
              <a:rPr lang="en-US" altLang="en-US" sz="2000" dirty="0" smtClean="0"/>
              <a:t>, 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bc1f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dirty="0" smtClean="0"/>
              <a:t>e.g., </a:t>
            </a:r>
            <a:r>
              <a:rPr lang="en-US" altLang="en-US" sz="1800" dirty="0" smtClean="0">
                <a:latin typeface="Lucida Console" panose="020B0609040504020204" pitchFamily="49" charset="0"/>
              </a:rPr>
              <a:t>bc1t </a:t>
            </a:r>
            <a:r>
              <a:rPr lang="en-US" altLang="en-US" sz="1800" dirty="0" err="1" smtClean="0">
                <a:latin typeface="Lucida Console" panose="020B0609040504020204" pitchFamily="49" charset="0"/>
              </a:rPr>
              <a:t>TargetLabel</a:t>
            </a:r>
            <a:endParaRPr lang="en-AU" altLang="en-US" sz="1800" dirty="0" smtClean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64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7177B8C5-E24C-4B1F-8AAB-DA87C5417869}" type="slidenum">
              <a:rPr lang="en-AU" altLang="en-US"/>
              <a:pPr/>
              <a:t>45</a:t>
            </a:fld>
            <a:endParaRPr lang="en-AU" altLang="en-US"/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FP Example: °F to °C</a:t>
            </a:r>
          </a:p>
        </p:txBody>
      </p:sp>
      <p:sp>
        <p:nvSpPr>
          <p:cNvPr id="3891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C code: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>
                <a:latin typeface="Lucida Console" panose="020B0609040504020204" pitchFamily="49" charset="0"/>
              </a:rPr>
              <a:t>	float f2c (float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fahr</a:t>
            </a:r>
            <a:r>
              <a:rPr lang="en-US" altLang="en-US" dirty="0" smtClean="0">
                <a:latin typeface="Lucida Console" panose="020B0609040504020204" pitchFamily="49" charset="0"/>
              </a:rPr>
              <a:t>) {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  return ((5.0/9.0)*(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fahr</a:t>
            </a:r>
            <a:r>
              <a:rPr lang="en-US" altLang="en-US" dirty="0" smtClean="0">
                <a:latin typeface="Lucida Console" panose="020B0609040504020204" pitchFamily="49" charset="0"/>
              </a:rPr>
              <a:t> - 32.0));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}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err="1" smtClean="0">
                <a:latin typeface="Lucida Console" panose="020B0609040504020204" pitchFamily="49" charset="0"/>
              </a:rPr>
              <a:t>fahr</a:t>
            </a:r>
            <a:r>
              <a:rPr lang="en-US" altLang="en-US" sz="2000" dirty="0" smtClean="0"/>
              <a:t> in $f12, result in $f0, literals in global memory space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Compiled MIPS code: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>
                <a:latin typeface="Lucida Console" panose="020B0609040504020204" pitchFamily="49" charset="0"/>
              </a:rPr>
              <a:t>	f2c: lwc1  $f16, const5($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gp</a:t>
            </a:r>
            <a:r>
              <a:rPr lang="en-US" altLang="en-US" dirty="0" smtClean="0">
                <a:latin typeface="Lucida Console" panose="020B0609040504020204" pitchFamily="49" charset="0"/>
              </a:rPr>
              <a:t>)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     lwc2  $f18, const9($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gp</a:t>
            </a:r>
            <a:r>
              <a:rPr lang="en-US" altLang="en-US" dirty="0" smtClean="0">
                <a:latin typeface="Lucida Console" panose="020B0609040504020204" pitchFamily="49" charset="0"/>
              </a:rPr>
              <a:t>)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    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div.s</a:t>
            </a:r>
            <a:r>
              <a:rPr lang="en-US" altLang="en-US" dirty="0" smtClean="0">
                <a:latin typeface="Lucida Console" panose="020B0609040504020204" pitchFamily="49" charset="0"/>
              </a:rPr>
              <a:t> $f16, $f16, $f18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     lwc1  $f18, const32($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gp</a:t>
            </a:r>
            <a:r>
              <a:rPr lang="en-US" altLang="en-US" dirty="0" smtClean="0">
                <a:latin typeface="Lucida Console" panose="020B0609040504020204" pitchFamily="49" charset="0"/>
              </a:rPr>
              <a:t>)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    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sub.s</a:t>
            </a:r>
            <a:r>
              <a:rPr lang="en-US" altLang="en-US" dirty="0" smtClean="0">
                <a:latin typeface="Lucida Console" panose="020B0609040504020204" pitchFamily="49" charset="0"/>
              </a:rPr>
              <a:t> $f18, $f12, $f18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    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mul.s</a:t>
            </a:r>
            <a:r>
              <a:rPr lang="en-US" altLang="en-US" dirty="0" smtClean="0">
                <a:latin typeface="Lucida Console" panose="020B0609040504020204" pitchFamily="49" charset="0"/>
              </a:rPr>
              <a:t> $f0,  $f16, $f18</a:t>
            </a:r>
            <a:br>
              <a:rPr lang="en-US" altLang="en-US" dirty="0" smtClean="0">
                <a:latin typeface="Lucida Console" panose="020B0609040504020204" pitchFamily="49" charset="0"/>
              </a:rPr>
            </a:br>
            <a:r>
              <a:rPr lang="en-US" altLang="en-US" dirty="0" smtClean="0">
                <a:latin typeface="Lucida Console" panose="020B0609040504020204" pitchFamily="49" charset="0"/>
              </a:rPr>
              <a:t>    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jr</a:t>
            </a:r>
            <a:r>
              <a:rPr lang="en-US" altLang="en-US" dirty="0" smtClean="0">
                <a:latin typeface="Lucida Console" panose="020B0609040504020204" pitchFamily="49" charset="0"/>
              </a:rPr>
              <a:t>    $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ra</a:t>
            </a:r>
            <a:endParaRPr lang="en-AU" altLang="en-US" dirty="0" smtClean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1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8B5ED334-B858-464F-87F2-6531BED07E89}" type="slidenum">
              <a:rPr lang="en-AU" altLang="en-US"/>
              <a:pPr/>
              <a:t>46</a:t>
            </a:fld>
            <a:endParaRPr lang="en-AU" altLang="en-US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17525"/>
            <a:ext cx="8259762" cy="701675"/>
          </a:xfrm>
        </p:spPr>
        <p:txBody>
          <a:bodyPr/>
          <a:lstStyle/>
          <a:p>
            <a:pPr eaLnBrk="1" hangingPunct="1"/>
            <a:r>
              <a:rPr lang="en-US" altLang="en-US" sz="3600" dirty="0" smtClean="0"/>
              <a:t>FP Example: Array Multiplication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X = X + Y </a:t>
            </a:r>
            <a:r>
              <a:rPr lang="en-US" altLang="en-US" sz="2400" dirty="0" smtClean="0">
                <a:cs typeface="Arial" panose="020B0604020202020204" pitchFamily="34" charset="0"/>
              </a:rPr>
              <a:t>× Z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>
                <a:cs typeface="Arial" panose="020B0604020202020204" pitchFamily="34" charset="0"/>
              </a:rPr>
              <a:t>All 32 × 32 matrices, 64-bit double-precision elements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C code: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>
                <a:latin typeface="Lucida Console" panose="020B0609040504020204" pitchFamily="49" charset="0"/>
              </a:rPr>
              <a:t>	</a:t>
            </a:r>
            <a:r>
              <a:rPr lang="nb-NO" altLang="en-US" dirty="0" smtClean="0">
                <a:latin typeface="Lucida Console" panose="020B0609040504020204" pitchFamily="49" charset="0"/>
              </a:rPr>
              <a:t>void mm (double x[][],</a:t>
            </a:r>
            <a:br>
              <a:rPr lang="nb-NO" altLang="en-US" dirty="0" smtClean="0">
                <a:latin typeface="Lucida Console" panose="020B0609040504020204" pitchFamily="49" charset="0"/>
              </a:rPr>
            </a:br>
            <a:r>
              <a:rPr lang="nb-NO" altLang="en-US" dirty="0" smtClean="0">
                <a:latin typeface="Lucida Console" panose="020B0609040504020204" pitchFamily="49" charset="0"/>
              </a:rPr>
              <a:t>         double y[][], double z[][]) {</a:t>
            </a:r>
            <a:br>
              <a:rPr lang="nb-NO" altLang="en-US" dirty="0" smtClean="0">
                <a:latin typeface="Lucida Console" panose="020B0609040504020204" pitchFamily="49" charset="0"/>
              </a:rPr>
            </a:br>
            <a:r>
              <a:rPr lang="nb-NO" altLang="en-US" dirty="0" smtClean="0">
                <a:latin typeface="Lucida Console" panose="020B0609040504020204" pitchFamily="49" charset="0"/>
              </a:rPr>
              <a:t>  int i, j, k;</a:t>
            </a:r>
            <a:br>
              <a:rPr lang="nb-NO" altLang="en-US" dirty="0" smtClean="0">
                <a:latin typeface="Lucida Console" panose="020B0609040504020204" pitchFamily="49" charset="0"/>
              </a:rPr>
            </a:br>
            <a:r>
              <a:rPr lang="nb-NO" altLang="en-US" dirty="0" smtClean="0">
                <a:latin typeface="Lucida Console" panose="020B0609040504020204" pitchFamily="49" charset="0"/>
              </a:rPr>
              <a:t>  for (i = 0; i! = 32; i = i + 1)</a:t>
            </a:r>
            <a:br>
              <a:rPr lang="nb-NO" altLang="en-US" dirty="0" smtClean="0">
                <a:latin typeface="Lucida Console" panose="020B0609040504020204" pitchFamily="49" charset="0"/>
              </a:rPr>
            </a:br>
            <a:r>
              <a:rPr lang="nb-NO" altLang="en-US" dirty="0" smtClean="0">
                <a:latin typeface="Lucida Console" panose="020B0609040504020204" pitchFamily="49" charset="0"/>
              </a:rPr>
              <a:t>    for (j = 0; j! = 32; j = j + 1)</a:t>
            </a:r>
            <a:br>
              <a:rPr lang="nb-NO" altLang="en-US" dirty="0" smtClean="0">
                <a:latin typeface="Lucida Console" panose="020B0609040504020204" pitchFamily="49" charset="0"/>
              </a:rPr>
            </a:br>
            <a:r>
              <a:rPr lang="nb-NO" altLang="en-US" dirty="0" smtClean="0">
                <a:latin typeface="Lucida Console" panose="020B0609040504020204" pitchFamily="49" charset="0"/>
              </a:rPr>
              <a:t>      for (k = 0; k! = 32; k = k + 1)</a:t>
            </a:r>
            <a:br>
              <a:rPr lang="nb-NO" altLang="en-US" dirty="0" smtClean="0">
                <a:latin typeface="Lucida Console" panose="020B0609040504020204" pitchFamily="49" charset="0"/>
              </a:rPr>
            </a:br>
            <a:r>
              <a:rPr lang="nb-NO" altLang="en-US" dirty="0" smtClean="0">
                <a:latin typeface="Lucida Console" panose="020B0609040504020204" pitchFamily="49" charset="0"/>
              </a:rPr>
              <a:t>        x[i][j] = x[i][j]</a:t>
            </a:r>
            <a:br>
              <a:rPr lang="nb-NO" altLang="en-US" dirty="0" smtClean="0">
                <a:latin typeface="Lucida Console" panose="020B0609040504020204" pitchFamily="49" charset="0"/>
              </a:rPr>
            </a:br>
            <a:r>
              <a:rPr lang="nb-NO" altLang="en-US" dirty="0" smtClean="0">
                <a:latin typeface="Lucida Console" panose="020B0609040504020204" pitchFamily="49" charset="0"/>
              </a:rPr>
              <a:t>                  + y[i][k] * z[k][j];</a:t>
            </a:r>
            <a:br>
              <a:rPr lang="nb-NO" altLang="en-US" dirty="0" smtClean="0">
                <a:latin typeface="Lucida Console" panose="020B0609040504020204" pitchFamily="49" charset="0"/>
              </a:rPr>
            </a:br>
            <a:r>
              <a:rPr lang="nb-NO" altLang="en-US" dirty="0" smtClean="0">
                <a:latin typeface="Lucida Console" panose="020B0609040504020204" pitchFamily="49" charset="0"/>
              </a:rPr>
              <a:t>}</a:t>
            </a:r>
            <a:endParaRPr lang="en-US" altLang="en-US" dirty="0" smtClean="0">
              <a:latin typeface="Lucida Console" panose="020B0609040504020204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Addresses of 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x</a:t>
            </a:r>
            <a:r>
              <a:rPr lang="en-US" altLang="en-US" sz="2000" dirty="0" smtClean="0"/>
              <a:t>, 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y</a:t>
            </a:r>
            <a:r>
              <a:rPr lang="en-US" altLang="en-US" sz="2000" dirty="0" smtClean="0"/>
              <a:t>, 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z</a:t>
            </a:r>
            <a:r>
              <a:rPr lang="en-US" altLang="en-US" sz="2000" dirty="0" smtClean="0"/>
              <a:t> in $a0, $a1, $a2, and</a:t>
            </a:r>
            <a:br>
              <a:rPr lang="en-US" altLang="en-US" sz="2000" dirty="0" smtClean="0"/>
            </a:br>
            <a:r>
              <a:rPr lang="en-US" altLang="en-US" sz="2000" dirty="0" err="1" smtClean="0">
                <a:latin typeface="Lucida Console" panose="020B0609040504020204" pitchFamily="49" charset="0"/>
              </a:rPr>
              <a:t>i</a:t>
            </a:r>
            <a:r>
              <a:rPr lang="en-US" altLang="en-US" sz="2000" dirty="0" smtClean="0"/>
              <a:t>, 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j</a:t>
            </a:r>
            <a:r>
              <a:rPr lang="en-US" altLang="en-US" sz="2000" dirty="0" smtClean="0"/>
              <a:t>, </a:t>
            </a:r>
            <a:r>
              <a:rPr lang="en-US" altLang="en-US" sz="2000" dirty="0" smtClean="0">
                <a:latin typeface="Lucida Console" panose="020B0609040504020204" pitchFamily="49" charset="0"/>
              </a:rPr>
              <a:t>k</a:t>
            </a:r>
            <a:r>
              <a:rPr lang="en-US" altLang="en-US" sz="2000" dirty="0" smtClean="0"/>
              <a:t> in $s0, $s1, $s2</a:t>
            </a:r>
          </a:p>
        </p:txBody>
      </p:sp>
    </p:spTree>
    <p:extLst>
      <p:ext uri="{BB962C8B-B14F-4D97-AF65-F5344CB8AC3E}">
        <p14:creationId xmlns:p14="http://schemas.microsoft.com/office/powerpoint/2010/main" val="40632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429000" y="6324600"/>
            <a:ext cx="55626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dirty="0"/>
              <a:t>Chapter 3 — Arithmetic for Computers — </a:t>
            </a:r>
            <a:fld id="{E09CDD49-03A4-4038-840F-F813CD2C6E2B}" type="slidenum">
              <a:rPr lang="en-AU" altLang="en-US"/>
              <a:pPr/>
              <a:t>47</a:t>
            </a:fld>
            <a:endParaRPr lang="en-AU" altLang="en-US" dirty="0"/>
          </a:p>
        </p:txBody>
      </p:sp>
      <p:sp>
        <p:nvSpPr>
          <p:cNvPr id="40963" name="Rectangle 7"/>
          <p:cNvSpPr>
            <a:spLocks noChangeArrowheads="1"/>
          </p:cNvSpPr>
          <p:nvPr/>
        </p:nvSpPr>
        <p:spPr bwMode="auto">
          <a:xfrm>
            <a:off x="684213" y="1781175"/>
            <a:ext cx="8135937" cy="12382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0964" name="Rectangle 8"/>
          <p:cNvSpPr>
            <a:spLocks noChangeArrowheads="1"/>
          </p:cNvSpPr>
          <p:nvPr/>
        </p:nvSpPr>
        <p:spPr bwMode="auto">
          <a:xfrm>
            <a:off x="684213" y="3019425"/>
            <a:ext cx="8135937" cy="15049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0965" name="Rectangle 9"/>
          <p:cNvSpPr>
            <a:spLocks noChangeArrowheads="1"/>
          </p:cNvSpPr>
          <p:nvPr/>
        </p:nvSpPr>
        <p:spPr bwMode="auto">
          <a:xfrm>
            <a:off x="684213" y="4524375"/>
            <a:ext cx="8135937" cy="15049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0966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477044"/>
            <a:ext cx="8259762" cy="701675"/>
          </a:xfrm>
        </p:spPr>
        <p:txBody>
          <a:bodyPr/>
          <a:lstStyle/>
          <a:p>
            <a:pPr eaLnBrk="1" hangingPunct="1"/>
            <a:r>
              <a:rPr lang="en-US" altLang="en-US" sz="3600" dirty="0" smtClean="0"/>
              <a:t>FP Example: Array Multiplication</a:t>
            </a:r>
            <a:endParaRPr lang="en-AU" altLang="en-US" sz="3600" dirty="0" smtClean="0"/>
          </a:p>
        </p:txBody>
      </p:sp>
      <p:sp>
        <p:nvSpPr>
          <p:cNvPr id="40967" name="Rectangle 5"/>
          <p:cNvSpPr>
            <a:spLocks noChangeArrowheads="1"/>
          </p:cNvSpPr>
          <p:nvPr/>
        </p:nvSpPr>
        <p:spPr bwMode="auto">
          <a:xfrm>
            <a:off x="684213" y="1277938"/>
            <a:ext cx="8270875" cy="51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2800" dirty="0"/>
              <a:t>  MIPS code:</a:t>
            </a:r>
          </a:p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dirty="0">
                <a:latin typeface="Lucida Console" panose="020B0609040504020204" pitchFamily="49" charset="0"/>
              </a:rPr>
              <a:t>    </a:t>
            </a:r>
            <a:r>
              <a:rPr lang="en-AU" altLang="en-US" dirty="0">
                <a:latin typeface="Lucida Console" panose="020B0609040504020204" pitchFamily="49" charset="0"/>
              </a:rPr>
              <a:t>li   $t1, 32       # $t1 = 32 (row size/loop end)</a:t>
            </a:r>
            <a:br>
              <a:rPr lang="en-AU" altLang="en-US" dirty="0">
                <a:latin typeface="Lucida Console" panose="020B0609040504020204" pitchFamily="49" charset="0"/>
              </a:rPr>
            </a:br>
            <a:r>
              <a:rPr lang="en-AU" altLang="en-US" dirty="0">
                <a:latin typeface="Lucida Console" panose="020B0609040504020204" pitchFamily="49" charset="0"/>
              </a:rPr>
              <a:t>    li   $s0, 0        # </a:t>
            </a:r>
            <a:r>
              <a:rPr lang="en-AU" altLang="en-US" dirty="0" err="1">
                <a:latin typeface="Lucida Console" panose="020B0609040504020204" pitchFamily="49" charset="0"/>
              </a:rPr>
              <a:t>i</a:t>
            </a:r>
            <a:r>
              <a:rPr lang="en-AU" altLang="en-US" dirty="0">
                <a:latin typeface="Lucida Console" panose="020B0609040504020204" pitchFamily="49" charset="0"/>
              </a:rPr>
              <a:t> = 0; initialize 1st for loop</a:t>
            </a:r>
            <a:br>
              <a:rPr lang="en-AU" altLang="en-US" dirty="0">
                <a:latin typeface="Lucida Console" panose="020B0609040504020204" pitchFamily="49" charset="0"/>
              </a:rPr>
            </a:br>
            <a:r>
              <a:rPr lang="en-AU" altLang="en-US" dirty="0">
                <a:latin typeface="Lucida Console" panose="020B0609040504020204" pitchFamily="49" charset="0"/>
              </a:rPr>
              <a:t>L1: li   $s1, 0        # j = 0; restart 2nd for loop</a:t>
            </a:r>
            <a:br>
              <a:rPr lang="en-AU" altLang="en-US" dirty="0">
                <a:latin typeface="Lucida Console" panose="020B0609040504020204" pitchFamily="49" charset="0"/>
              </a:rPr>
            </a:br>
            <a:r>
              <a:rPr lang="en-AU" altLang="en-US" dirty="0">
                <a:latin typeface="Lucida Console" panose="020B0609040504020204" pitchFamily="49" charset="0"/>
              </a:rPr>
              <a:t>L2: li   $s2, 0        # k = 0; restart 3rd for loop</a:t>
            </a:r>
            <a:br>
              <a:rPr lang="en-AU" altLang="en-US" dirty="0">
                <a:latin typeface="Lucida Console" panose="020B0609040504020204" pitchFamily="49" charset="0"/>
              </a:rPr>
            </a:br>
            <a:r>
              <a:rPr lang="en-AU" altLang="en-US" dirty="0">
                <a:latin typeface="Lucida Console" panose="020B0609040504020204" pitchFamily="49" charset="0"/>
              </a:rPr>
              <a:t>    </a:t>
            </a:r>
            <a:r>
              <a:rPr lang="en-AU" altLang="en-US" dirty="0" err="1">
                <a:latin typeface="Lucida Console" panose="020B0609040504020204" pitchFamily="49" charset="0"/>
              </a:rPr>
              <a:t>sll</a:t>
            </a:r>
            <a:r>
              <a:rPr lang="en-AU" altLang="en-US" dirty="0">
                <a:latin typeface="Lucida Console" panose="020B0609040504020204" pitchFamily="49" charset="0"/>
              </a:rPr>
              <a:t>  $t2, $s0, 5   # $t2 = </a:t>
            </a:r>
            <a:r>
              <a:rPr lang="en-AU" altLang="en-US" dirty="0" err="1">
                <a:latin typeface="Lucida Console" panose="020B0609040504020204" pitchFamily="49" charset="0"/>
              </a:rPr>
              <a:t>i</a:t>
            </a:r>
            <a:r>
              <a:rPr lang="en-AU" altLang="en-US" dirty="0">
                <a:latin typeface="Lucida Console" panose="020B0609040504020204" pitchFamily="49" charset="0"/>
              </a:rPr>
              <a:t> * 32 (size of row of x)</a:t>
            </a:r>
            <a:br>
              <a:rPr lang="en-AU" altLang="en-US" dirty="0">
                <a:latin typeface="Lucida Console" panose="020B0609040504020204" pitchFamily="49" charset="0"/>
              </a:rPr>
            </a:br>
            <a:r>
              <a:rPr lang="en-AU" altLang="en-US" dirty="0">
                <a:latin typeface="Lucida Console" panose="020B0609040504020204" pitchFamily="49" charset="0"/>
              </a:rPr>
              <a:t>    </a:t>
            </a:r>
            <a:r>
              <a:rPr lang="fr-FR" altLang="en-US" dirty="0" err="1">
                <a:latin typeface="Lucida Console" panose="020B0609040504020204" pitchFamily="49" charset="0"/>
              </a:rPr>
              <a:t>addu</a:t>
            </a:r>
            <a:r>
              <a:rPr lang="fr-FR" altLang="en-US" dirty="0">
                <a:latin typeface="Lucida Console" panose="020B0609040504020204" pitchFamily="49" charset="0"/>
              </a:rPr>
              <a:t> $t2, $t2, $s1 # $t2 = i * size(</a:t>
            </a:r>
            <a:r>
              <a:rPr lang="fr-FR" altLang="en-US" dirty="0" err="1">
                <a:latin typeface="Lucida Console" panose="020B0609040504020204" pitchFamily="49" charset="0"/>
              </a:rPr>
              <a:t>row</a:t>
            </a:r>
            <a:r>
              <a:rPr lang="fr-FR" altLang="en-US" dirty="0">
                <a:latin typeface="Lucida Console" panose="020B0609040504020204" pitchFamily="49" charset="0"/>
              </a:rPr>
              <a:t>) + j</a:t>
            </a:r>
            <a:br>
              <a:rPr lang="fr-FR" altLang="en-US" dirty="0">
                <a:latin typeface="Lucida Console" panose="020B0609040504020204" pitchFamily="49" charset="0"/>
              </a:rPr>
            </a:br>
            <a:r>
              <a:rPr lang="fr-FR" altLang="en-US" dirty="0">
                <a:latin typeface="Lucida Console" panose="020B0609040504020204" pitchFamily="49" charset="0"/>
              </a:rPr>
              <a:t>    </a:t>
            </a:r>
            <a:r>
              <a:rPr lang="en-AU" altLang="en-US" dirty="0" err="1">
                <a:latin typeface="Lucida Console" panose="020B0609040504020204" pitchFamily="49" charset="0"/>
              </a:rPr>
              <a:t>sll</a:t>
            </a:r>
            <a:r>
              <a:rPr lang="en-AU" altLang="en-US" dirty="0">
                <a:latin typeface="Lucida Console" panose="020B0609040504020204" pitchFamily="49" charset="0"/>
              </a:rPr>
              <a:t>  $t2, $t2, 3   # $t2 = byte offset of [</a:t>
            </a:r>
            <a:r>
              <a:rPr lang="en-AU" altLang="en-US" dirty="0" err="1">
                <a:latin typeface="Lucida Console" panose="020B0609040504020204" pitchFamily="49" charset="0"/>
              </a:rPr>
              <a:t>i</a:t>
            </a:r>
            <a:r>
              <a:rPr lang="en-AU" altLang="en-US" dirty="0">
                <a:latin typeface="Lucida Console" panose="020B0609040504020204" pitchFamily="49" charset="0"/>
              </a:rPr>
              <a:t>][j]</a:t>
            </a:r>
            <a:br>
              <a:rPr lang="en-AU" altLang="en-US" dirty="0">
                <a:latin typeface="Lucida Console" panose="020B0609040504020204" pitchFamily="49" charset="0"/>
              </a:rPr>
            </a:br>
            <a:r>
              <a:rPr lang="en-AU" altLang="en-US" dirty="0">
                <a:latin typeface="Lucida Console" panose="020B0609040504020204" pitchFamily="49" charset="0"/>
              </a:rPr>
              <a:t>    </a:t>
            </a:r>
            <a:r>
              <a:rPr lang="en-AU" altLang="en-US" dirty="0" err="1">
                <a:latin typeface="Lucida Console" panose="020B0609040504020204" pitchFamily="49" charset="0"/>
              </a:rPr>
              <a:t>addu</a:t>
            </a:r>
            <a:r>
              <a:rPr lang="en-AU" altLang="en-US" dirty="0">
                <a:latin typeface="Lucida Console" panose="020B0609040504020204" pitchFamily="49" charset="0"/>
              </a:rPr>
              <a:t> $t2, $a0, $t2 # $t2 = byte address of x[</a:t>
            </a:r>
            <a:r>
              <a:rPr lang="en-AU" altLang="en-US" dirty="0" err="1">
                <a:latin typeface="Lucida Console" panose="020B0609040504020204" pitchFamily="49" charset="0"/>
              </a:rPr>
              <a:t>i</a:t>
            </a:r>
            <a:r>
              <a:rPr lang="en-AU" altLang="en-US" dirty="0">
                <a:latin typeface="Lucida Console" panose="020B0609040504020204" pitchFamily="49" charset="0"/>
              </a:rPr>
              <a:t>][j]</a:t>
            </a:r>
            <a:br>
              <a:rPr lang="en-AU" altLang="en-US" dirty="0">
                <a:latin typeface="Lucida Console" panose="020B0609040504020204" pitchFamily="49" charset="0"/>
              </a:rPr>
            </a:br>
            <a:r>
              <a:rPr lang="en-AU" altLang="en-US" dirty="0">
                <a:latin typeface="Lucida Console" panose="020B0609040504020204" pitchFamily="49" charset="0"/>
              </a:rPr>
              <a:t>    </a:t>
            </a:r>
            <a:r>
              <a:rPr lang="en-AU" altLang="en-US" dirty="0" err="1">
                <a:latin typeface="Lucida Console" panose="020B0609040504020204" pitchFamily="49" charset="0"/>
              </a:rPr>
              <a:t>l.d</a:t>
            </a:r>
            <a:r>
              <a:rPr lang="en-AU" altLang="en-US" dirty="0">
                <a:latin typeface="Lucida Console" panose="020B0609040504020204" pitchFamily="49" charset="0"/>
              </a:rPr>
              <a:t>  $f4, 0($t2)   # $f4 = 8 bytes of x[</a:t>
            </a:r>
            <a:r>
              <a:rPr lang="en-AU" altLang="en-US" dirty="0" err="1">
                <a:latin typeface="Lucida Console" panose="020B0609040504020204" pitchFamily="49" charset="0"/>
              </a:rPr>
              <a:t>i</a:t>
            </a:r>
            <a:r>
              <a:rPr lang="en-AU" altLang="en-US" dirty="0">
                <a:latin typeface="Lucida Console" panose="020B0609040504020204" pitchFamily="49" charset="0"/>
              </a:rPr>
              <a:t>][j]</a:t>
            </a:r>
            <a:br>
              <a:rPr lang="en-AU" altLang="en-US" dirty="0">
                <a:latin typeface="Lucida Console" panose="020B0609040504020204" pitchFamily="49" charset="0"/>
              </a:rPr>
            </a:br>
            <a:r>
              <a:rPr lang="en-US" altLang="en-US" dirty="0">
                <a:latin typeface="Lucida Console" panose="020B0609040504020204" pitchFamily="49" charset="0"/>
              </a:rPr>
              <a:t>L3: </a:t>
            </a:r>
            <a:r>
              <a:rPr lang="en-US" altLang="en-US" dirty="0" err="1">
                <a:latin typeface="Lucida Console" panose="020B0609040504020204" pitchFamily="49" charset="0"/>
              </a:rPr>
              <a:t>sll</a:t>
            </a:r>
            <a:r>
              <a:rPr lang="en-US" altLang="en-US" dirty="0">
                <a:latin typeface="Lucida Console" panose="020B0609040504020204" pitchFamily="49" charset="0"/>
              </a:rPr>
              <a:t>  $t0, $s2, 5   # $t0 = k * 32 (size of row of z)</a:t>
            </a:r>
            <a:br>
              <a:rPr lang="en-US" altLang="en-US" dirty="0">
                <a:latin typeface="Lucida Console" panose="020B0609040504020204" pitchFamily="49" charset="0"/>
              </a:rPr>
            </a:br>
            <a:r>
              <a:rPr lang="en-US" altLang="en-US" dirty="0">
                <a:latin typeface="Lucida Console" panose="020B0609040504020204" pitchFamily="49" charset="0"/>
              </a:rPr>
              <a:t>    </a:t>
            </a:r>
            <a:r>
              <a:rPr lang="en-US" altLang="en-US" dirty="0" err="1">
                <a:latin typeface="Lucida Console" panose="020B0609040504020204" pitchFamily="49" charset="0"/>
              </a:rPr>
              <a:t>addu</a:t>
            </a:r>
            <a:r>
              <a:rPr lang="en-US" altLang="en-US" dirty="0">
                <a:latin typeface="Lucida Console" panose="020B0609040504020204" pitchFamily="49" charset="0"/>
              </a:rPr>
              <a:t> $t0, $t0, $s1 # $t0 = k * size(row) + j</a:t>
            </a:r>
            <a:br>
              <a:rPr lang="en-US" altLang="en-US" dirty="0">
                <a:latin typeface="Lucida Console" panose="020B0609040504020204" pitchFamily="49" charset="0"/>
              </a:rPr>
            </a:br>
            <a:r>
              <a:rPr lang="en-US" altLang="en-US" dirty="0">
                <a:latin typeface="Lucida Console" panose="020B0609040504020204" pitchFamily="49" charset="0"/>
              </a:rPr>
              <a:t>    </a:t>
            </a:r>
            <a:r>
              <a:rPr lang="en-US" altLang="en-US" dirty="0" err="1">
                <a:latin typeface="Lucida Console" panose="020B0609040504020204" pitchFamily="49" charset="0"/>
              </a:rPr>
              <a:t>sll</a:t>
            </a:r>
            <a:r>
              <a:rPr lang="en-US" altLang="en-US" dirty="0">
                <a:latin typeface="Lucida Console" panose="020B0609040504020204" pitchFamily="49" charset="0"/>
              </a:rPr>
              <a:t>  $t0, $t0, 3   # $t0 = byte offset of [k][j]</a:t>
            </a:r>
            <a:br>
              <a:rPr lang="en-US" altLang="en-US" dirty="0">
                <a:latin typeface="Lucida Console" panose="020B0609040504020204" pitchFamily="49" charset="0"/>
              </a:rPr>
            </a:br>
            <a:r>
              <a:rPr lang="en-US" altLang="en-US" dirty="0">
                <a:latin typeface="Lucida Console" panose="020B0609040504020204" pitchFamily="49" charset="0"/>
              </a:rPr>
              <a:t>    </a:t>
            </a:r>
            <a:r>
              <a:rPr lang="en-US" altLang="en-US" dirty="0" err="1">
                <a:latin typeface="Lucida Console" panose="020B0609040504020204" pitchFamily="49" charset="0"/>
              </a:rPr>
              <a:t>addu</a:t>
            </a:r>
            <a:r>
              <a:rPr lang="en-US" altLang="en-US" dirty="0">
                <a:latin typeface="Lucida Console" panose="020B0609040504020204" pitchFamily="49" charset="0"/>
              </a:rPr>
              <a:t> $t0, $a2, $t0 # $t0 = byte address of z[k][j]</a:t>
            </a:r>
            <a:br>
              <a:rPr lang="en-US" altLang="en-US" dirty="0">
                <a:latin typeface="Lucida Console" panose="020B0609040504020204" pitchFamily="49" charset="0"/>
              </a:rPr>
            </a:br>
            <a:r>
              <a:rPr lang="en-US" altLang="en-US" dirty="0">
                <a:latin typeface="Lucida Console" panose="020B0609040504020204" pitchFamily="49" charset="0"/>
              </a:rPr>
              <a:t>    </a:t>
            </a:r>
            <a:r>
              <a:rPr lang="en-US" altLang="en-US" dirty="0" err="1">
                <a:latin typeface="Lucida Console" panose="020B0609040504020204" pitchFamily="49" charset="0"/>
              </a:rPr>
              <a:t>l.d</a:t>
            </a:r>
            <a:r>
              <a:rPr lang="en-US" altLang="en-US" dirty="0">
                <a:latin typeface="Lucida Console" panose="020B0609040504020204" pitchFamily="49" charset="0"/>
              </a:rPr>
              <a:t>  $f16, 0($t0)  # $f16 = 8 bytes of z[k][j]</a:t>
            </a:r>
            <a:br>
              <a:rPr lang="en-US" altLang="en-US" dirty="0">
                <a:latin typeface="Lucida Console" panose="020B0609040504020204" pitchFamily="49" charset="0"/>
              </a:rPr>
            </a:br>
            <a:r>
              <a:rPr lang="en-US" altLang="en-US" dirty="0">
                <a:latin typeface="Lucida Console" panose="020B0609040504020204" pitchFamily="49" charset="0"/>
              </a:rPr>
              <a:t>    …</a:t>
            </a:r>
          </a:p>
        </p:txBody>
      </p:sp>
    </p:spTree>
    <p:extLst>
      <p:ext uri="{BB962C8B-B14F-4D97-AF65-F5344CB8AC3E}">
        <p14:creationId xmlns:p14="http://schemas.microsoft.com/office/powerpoint/2010/main" val="377847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2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0DDE5C24-AA6A-449D-B737-F0CAF8C603B6}" type="slidenum">
              <a:rPr lang="en-AU" altLang="en-US"/>
              <a:pPr/>
              <a:t>48</a:t>
            </a:fld>
            <a:endParaRPr lang="en-AU" altLang="en-US"/>
          </a:p>
        </p:txBody>
      </p:sp>
      <p:sp>
        <p:nvSpPr>
          <p:cNvPr id="41987" name="Rectangle 5"/>
          <p:cNvSpPr>
            <a:spLocks noChangeArrowheads="1"/>
          </p:cNvSpPr>
          <p:nvPr/>
        </p:nvSpPr>
        <p:spPr bwMode="auto">
          <a:xfrm>
            <a:off x="684213" y="1484313"/>
            <a:ext cx="8135937" cy="1498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988" name="Rectangle 6"/>
          <p:cNvSpPr>
            <a:spLocks noChangeArrowheads="1"/>
          </p:cNvSpPr>
          <p:nvPr/>
        </p:nvSpPr>
        <p:spPr bwMode="auto">
          <a:xfrm>
            <a:off x="684213" y="2982913"/>
            <a:ext cx="8135937" cy="59848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989" name="Rectangle 7"/>
          <p:cNvSpPr>
            <a:spLocks noChangeArrowheads="1"/>
          </p:cNvSpPr>
          <p:nvPr/>
        </p:nvSpPr>
        <p:spPr bwMode="auto">
          <a:xfrm>
            <a:off x="684213" y="3581400"/>
            <a:ext cx="8135937" cy="914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990" name="Rectangle 8"/>
          <p:cNvSpPr>
            <a:spLocks noChangeArrowheads="1"/>
          </p:cNvSpPr>
          <p:nvPr/>
        </p:nvSpPr>
        <p:spPr bwMode="auto">
          <a:xfrm>
            <a:off x="684213" y="4495800"/>
            <a:ext cx="8135937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991" name="Rectangle 9"/>
          <p:cNvSpPr>
            <a:spLocks noChangeArrowheads="1"/>
          </p:cNvSpPr>
          <p:nvPr/>
        </p:nvSpPr>
        <p:spPr bwMode="auto">
          <a:xfrm>
            <a:off x="684213" y="5105400"/>
            <a:ext cx="8135937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99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23875"/>
            <a:ext cx="8259762" cy="701675"/>
          </a:xfrm>
        </p:spPr>
        <p:txBody>
          <a:bodyPr/>
          <a:lstStyle/>
          <a:p>
            <a:pPr eaLnBrk="1" hangingPunct="1"/>
            <a:r>
              <a:rPr lang="en-US" altLang="en-US" sz="3600" dirty="0" smtClean="0"/>
              <a:t>FP Example: Array Multiplication</a:t>
            </a:r>
            <a:endParaRPr lang="en-AU" altLang="en-US" sz="3600" dirty="0" smtClean="0"/>
          </a:p>
        </p:txBody>
      </p:sp>
      <p:sp>
        <p:nvSpPr>
          <p:cNvPr id="41993" name="Rectangle 3"/>
          <p:cNvSpPr>
            <a:spLocks noChangeArrowheads="1"/>
          </p:cNvSpPr>
          <p:nvPr/>
        </p:nvSpPr>
        <p:spPr bwMode="auto">
          <a:xfrm>
            <a:off x="684213" y="1125538"/>
            <a:ext cx="8270875" cy="51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latin typeface="Lucida Console" panose="020B0609040504020204" pitchFamily="49" charset="0"/>
              </a:rPr>
              <a:t>    …</a:t>
            </a:r>
            <a:br>
              <a:rPr lang="en-US" altLang="en-US">
                <a:latin typeface="Lucida Console" panose="020B0609040504020204" pitchFamily="49" charset="0"/>
              </a:rPr>
            </a:br>
            <a:r>
              <a:rPr lang="en-US" altLang="en-US">
                <a:latin typeface="Lucida Console" panose="020B0609040504020204" pitchFamily="49" charset="0"/>
              </a:rPr>
              <a:t>    </a:t>
            </a:r>
            <a:r>
              <a:rPr lang="en-AU" altLang="en-US">
                <a:latin typeface="Lucida Console" panose="020B0609040504020204" pitchFamily="49" charset="0"/>
              </a:rPr>
              <a:t>sll  $t0, $s0, 5       # $t0 = i*32 (size of row of y)</a:t>
            </a:r>
            <a:br>
              <a:rPr lang="en-AU" altLang="en-US">
                <a:latin typeface="Lucida Console" panose="020B0609040504020204" pitchFamily="49" charset="0"/>
              </a:rPr>
            </a:br>
            <a:r>
              <a:rPr lang="en-AU" altLang="en-US">
                <a:latin typeface="Lucida Console" panose="020B0609040504020204" pitchFamily="49" charset="0"/>
              </a:rPr>
              <a:t>    addu  $t0, $t0, $s2    # $t0 = i*size(row) + k</a:t>
            </a:r>
            <a:br>
              <a:rPr lang="en-AU" altLang="en-US">
                <a:latin typeface="Lucida Console" panose="020B0609040504020204" pitchFamily="49" charset="0"/>
              </a:rPr>
            </a:br>
            <a:r>
              <a:rPr lang="en-AU" altLang="en-US">
                <a:latin typeface="Lucida Console" panose="020B0609040504020204" pitchFamily="49" charset="0"/>
              </a:rPr>
              <a:t>    sll   $t0, $t0, 3      # $t0 = byte offset of [i][k]</a:t>
            </a:r>
            <a:br>
              <a:rPr lang="en-AU" altLang="en-US">
                <a:latin typeface="Lucida Console" panose="020B0609040504020204" pitchFamily="49" charset="0"/>
              </a:rPr>
            </a:br>
            <a:r>
              <a:rPr lang="en-AU" altLang="en-US">
                <a:latin typeface="Lucida Console" panose="020B0609040504020204" pitchFamily="49" charset="0"/>
              </a:rPr>
              <a:t>    addu  $t0, $a1, $t0    # $t0 = byte address of y[i][k]</a:t>
            </a:r>
            <a:br>
              <a:rPr lang="en-AU" altLang="en-US">
                <a:latin typeface="Lucida Console" panose="020B0609040504020204" pitchFamily="49" charset="0"/>
              </a:rPr>
            </a:br>
            <a:r>
              <a:rPr lang="en-AU" altLang="en-US">
                <a:latin typeface="Lucida Console" panose="020B0609040504020204" pitchFamily="49" charset="0"/>
              </a:rPr>
              <a:t>    l.d   $f18, 0($t0)     # $f18 = 8 bytes of y[i][k]</a:t>
            </a:r>
            <a:br>
              <a:rPr lang="en-AU" altLang="en-US">
                <a:latin typeface="Lucida Console" panose="020B0609040504020204" pitchFamily="49" charset="0"/>
              </a:rPr>
            </a:br>
            <a:r>
              <a:rPr lang="en-AU" altLang="en-US">
                <a:latin typeface="Lucida Console" panose="020B0609040504020204" pitchFamily="49" charset="0"/>
              </a:rPr>
              <a:t>    </a:t>
            </a:r>
            <a:r>
              <a:rPr lang="en-US" altLang="en-US">
                <a:latin typeface="Lucida Console" panose="020B0609040504020204" pitchFamily="49" charset="0"/>
              </a:rPr>
              <a:t>mul.d $f16, $f18, $f16 # $f16 = y[i][k] * z[k][j]</a:t>
            </a:r>
            <a:br>
              <a:rPr lang="en-US" altLang="en-US">
                <a:latin typeface="Lucida Console" panose="020B0609040504020204" pitchFamily="49" charset="0"/>
              </a:rPr>
            </a:br>
            <a:r>
              <a:rPr lang="en-US" altLang="en-US">
                <a:latin typeface="Lucida Console" panose="020B0609040504020204" pitchFamily="49" charset="0"/>
              </a:rPr>
              <a:t>    add.d $f4, $f4, $f16   # f4=x[i][j] + y[i][k]*z[k][j]</a:t>
            </a:r>
            <a:br>
              <a:rPr lang="en-US" altLang="en-US">
                <a:latin typeface="Lucida Console" panose="020B0609040504020204" pitchFamily="49" charset="0"/>
              </a:rPr>
            </a:br>
            <a:r>
              <a:rPr lang="en-US" altLang="en-US">
                <a:latin typeface="Lucida Console" panose="020B0609040504020204" pitchFamily="49" charset="0"/>
              </a:rPr>
              <a:t>    addiu $s2, $s2, 1      # $k k + 1</a:t>
            </a:r>
            <a:br>
              <a:rPr lang="en-US" altLang="en-US">
                <a:latin typeface="Lucida Console" panose="020B0609040504020204" pitchFamily="49" charset="0"/>
              </a:rPr>
            </a:br>
            <a:r>
              <a:rPr lang="en-US" altLang="en-US">
                <a:latin typeface="Lucida Console" panose="020B0609040504020204" pitchFamily="49" charset="0"/>
              </a:rPr>
              <a:t>    bne   $s2, $t1, L3     # if (k != 32) go to L3</a:t>
            </a:r>
            <a:br>
              <a:rPr lang="en-US" altLang="en-US">
                <a:latin typeface="Lucida Console" panose="020B0609040504020204" pitchFamily="49" charset="0"/>
              </a:rPr>
            </a:br>
            <a:r>
              <a:rPr lang="en-US" altLang="en-US">
                <a:latin typeface="Lucida Console" panose="020B0609040504020204" pitchFamily="49" charset="0"/>
              </a:rPr>
              <a:t>    s.d   $f4, 0($t2)      # x[i][j] = $f4</a:t>
            </a:r>
            <a:br>
              <a:rPr lang="en-US" altLang="en-US">
                <a:latin typeface="Lucida Console" panose="020B0609040504020204" pitchFamily="49" charset="0"/>
              </a:rPr>
            </a:br>
            <a:r>
              <a:rPr lang="en-US" altLang="en-US">
                <a:latin typeface="Lucida Console" panose="020B0609040504020204" pitchFamily="49" charset="0"/>
              </a:rPr>
              <a:t>    addiu $s1, $s1, 1      # $j = j + 1</a:t>
            </a:r>
            <a:br>
              <a:rPr lang="en-US" altLang="en-US">
                <a:latin typeface="Lucida Console" panose="020B0609040504020204" pitchFamily="49" charset="0"/>
              </a:rPr>
            </a:br>
            <a:r>
              <a:rPr lang="en-US" altLang="en-US">
                <a:latin typeface="Lucida Console" panose="020B0609040504020204" pitchFamily="49" charset="0"/>
              </a:rPr>
              <a:t>    bne   $s1, $t1, L2     # if (j != 32) go to L2</a:t>
            </a:r>
            <a:br>
              <a:rPr lang="en-US" altLang="en-US">
                <a:latin typeface="Lucida Console" panose="020B0609040504020204" pitchFamily="49" charset="0"/>
              </a:rPr>
            </a:br>
            <a:r>
              <a:rPr lang="en-US" altLang="en-US">
                <a:latin typeface="Lucida Console" panose="020B0609040504020204" pitchFamily="49" charset="0"/>
              </a:rPr>
              <a:t>    addiu $s0, $s0, 1      # $i = i + 1</a:t>
            </a:r>
            <a:br>
              <a:rPr lang="en-US" altLang="en-US">
                <a:latin typeface="Lucida Console" panose="020B0609040504020204" pitchFamily="49" charset="0"/>
              </a:rPr>
            </a:br>
            <a:r>
              <a:rPr lang="en-US" altLang="en-US">
                <a:latin typeface="Lucida Console" panose="020B0609040504020204" pitchFamily="49" charset="0"/>
              </a:rPr>
              <a:t>    bne   $s0, $t1, L1     # if (i != 32) go to L1</a:t>
            </a:r>
          </a:p>
        </p:txBody>
      </p:sp>
    </p:spTree>
    <p:extLst>
      <p:ext uri="{BB962C8B-B14F-4D97-AF65-F5344CB8AC3E}">
        <p14:creationId xmlns:p14="http://schemas.microsoft.com/office/powerpoint/2010/main" val="371636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F58D13C6-B645-4F25-8E0C-657FF884F9F2}" type="slidenum">
              <a:rPr lang="en-AU" altLang="en-US"/>
              <a:pPr/>
              <a:t>49</a:t>
            </a:fld>
            <a:endParaRPr lang="en-AU" altLang="en-US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Accurate Arithmetic</a:t>
            </a:r>
            <a:endParaRPr lang="en-AU" altLang="en-US" smtClean="0"/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IEEE </a:t>
            </a:r>
            <a:r>
              <a:rPr lang="en-US" altLang="en-US" sz="2400" dirty="0" err="1" smtClean="0"/>
              <a:t>Std</a:t>
            </a:r>
            <a:r>
              <a:rPr lang="en-US" altLang="en-US" sz="2400" dirty="0" smtClean="0"/>
              <a:t> 754 specifies additional rounding control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Extra bits of precision (guard, round, sticky)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Choice of rounding modes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Allows programmer to fine-tune numerical behavior of a computation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Not all FP units implement all options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Most programming languages and FP libraries just use defaults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Trade-off between hardware complexity, performance, and market requirements</a:t>
            </a:r>
            <a:endParaRPr lang="en-AU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634699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1469C04A-C5C9-4093-A465-A072EB934854}" type="slidenum">
              <a:rPr lang="en-AU" altLang="en-US"/>
              <a:pPr/>
              <a:t>5</a:t>
            </a:fld>
            <a:endParaRPr lang="en-AU" altLang="en-US"/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Integer Subtraction</a:t>
            </a:r>
            <a:endParaRPr lang="en-AU" altLang="en-US" smtClean="0"/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Add negation of second operand</a:t>
            </a:r>
          </a:p>
          <a:p>
            <a:pPr eaLnBrk="1" hangingPunct="1"/>
            <a:r>
              <a:rPr lang="en-US" altLang="en-US" sz="2400" dirty="0" smtClean="0"/>
              <a:t>Example: 7 – 6 = 7 + (–6)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000" dirty="0" smtClean="0"/>
              <a:t>	+7:	0000 0000 … 0000 0111</a:t>
            </a:r>
            <a:br>
              <a:rPr lang="en-US" altLang="en-US" sz="2000" dirty="0" smtClean="0"/>
            </a:br>
            <a:r>
              <a:rPr lang="en-US" altLang="en-US" sz="2000" u="sng" dirty="0" smtClean="0"/>
              <a:t>–6:	1111 1111 … 1111 1010</a:t>
            </a: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r>
              <a:rPr lang="en-US" altLang="en-US" sz="2000" dirty="0" smtClean="0"/>
              <a:t>+1:	0000 0000 … 0000 0001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Overflow if result out of range</a:t>
            </a:r>
          </a:p>
          <a:p>
            <a:pPr lvl="1" eaLnBrk="1" hangingPunct="1"/>
            <a:r>
              <a:rPr lang="en-US" altLang="en-US" sz="2000" dirty="0" smtClean="0"/>
              <a:t>Subtracting two +</a:t>
            </a:r>
            <a:r>
              <a:rPr lang="en-US" altLang="en-US" sz="2000" dirty="0" err="1" smtClean="0"/>
              <a:t>ve</a:t>
            </a:r>
            <a:r>
              <a:rPr lang="en-US" altLang="en-US" sz="2000" dirty="0" smtClean="0"/>
              <a:t> or two –</a:t>
            </a:r>
            <a:r>
              <a:rPr lang="en-US" altLang="en-US" sz="2000" dirty="0" err="1" smtClean="0"/>
              <a:t>ve</a:t>
            </a:r>
            <a:r>
              <a:rPr lang="en-US" altLang="en-US" sz="2000" dirty="0" smtClean="0"/>
              <a:t> operands, no overflow</a:t>
            </a:r>
          </a:p>
          <a:p>
            <a:pPr lvl="1" eaLnBrk="1" hangingPunct="1"/>
            <a:r>
              <a:rPr lang="en-US" altLang="en-US" sz="2000" dirty="0" smtClean="0"/>
              <a:t>Subtracting +</a:t>
            </a:r>
            <a:r>
              <a:rPr lang="en-US" altLang="en-US" sz="2000" dirty="0" err="1" smtClean="0"/>
              <a:t>ve</a:t>
            </a:r>
            <a:r>
              <a:rPr lang="en-US" altLang="en-US" sz="2000" dirty="0" smtClean="0"/>
              <a:t> from –</a:t>
            </a:r>
            <a:r>
              <a:rPr lang="en-US" altLang="en-US" sz="2000" dirty="0" err="1" smtClean="0"/>
              <a:t>ve</a:t>
            </a:r>
            <a:r>
              <a:rPr lang="en-US" altLang="en-US" sz="2000" dirty="0" smtClean="0"/>
              <a:t> operand</a:t>
            </a:r>
          </a:p>
          <a:p>
            <a:pPr lvl="2" eaLnBrk="1" hangingPunct="1"/>
            <a:r>
              <a:rPr lang="en-US" altLang="en-US" sz="1800" dirty="0" smtClean="0"/>
              <a:t>Overflow if result sign is 0</a:t>
            </a:r>
          </a:p>
          <a:p>
            <a:pPr lvl="1" eaLnBrk="1" hangingPunct="1"/>
            <a:r>
              <a:rPr lang="en-US" altLang="en-US" sz="2000" dirty="0" smtClean="0"/>
              <a:t>Subtracting –</a:t>
            </a:r>
            <a:r>
              <a:rPr lang="en-US" altLang="en-US" sz="2000" dirty="0" err="1" smtClean="0"/>
              <a:t>ve</a:t>
            </a:r>
            <a:r>
              <a:rPr lang="en-US" altLang="en-US" sz="2000" dirty="0" smtClean="0"/>
              <a:t> from +</a:t>
            </a:r>
            <a:r>
              <a:rPr lang="en-US" altLang="en-US" sz="2000" dirty="0" err="1" smtClean="0"/>
              <a:t>ve</a:t>
            </a:r>
            <a:r>
              <a:rPr lang="en-US" altLang="en-US" sz="2000" dirty="0" smtClean="0"/>
              <a:t> operand</a:t>
            </a:r>
          </a:p>
          <a:p>
            <a:pPr lvl="2" eaLnBrk="1" hangingPunct="1"/>
            <a:r>
              <a:rPr lang="en-US" altLang="en-US" sz="1800" dirty="0" smtClean="0"/>
              <a:t>Overflow if result sign is 1</a:t>
            </a:r>
          </a:p>
        </p:txBody>
      </p:sp>
    </p:spTree>
    <p:extLst>
      <p:ext uri="{BB962C8B-B14F-4D97-AF65-F5344CB8AC3E}">
        <p14:creationId xmlns:p14="http://schemas.microsoft.com/office/powerpoint/2010/main" val="292636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Subword Parallellism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Graphics and audio applications can take advantage of performing simultaneous operations on short vectors</a:t>
            </a:r>
          </a:p>
          <a:p>
            <a:pPr lvl="1"/>
            <a:r>
              <a:rPr lang="en-US" altLang="en-US" sz="2000" dirty="0" smtClean="0"/>
              <a:t>Example:  128-bit adder:</a:t>
            </a:r>
          </a:p>
          <a:p>
            <a:pPr lvl="2"/>
            <a:r>
              <a:rPr lang="en-US" altLang="en-US" sz="1600" dirty="0" smtClean="0"/>
              <a:t>Sixteen 8-bit adds</a:t>
            </a:r>
          </a:p>
          <a:p>
            <a:pPr lvl="2"/>
            <a:r>
              <a:rPr lang="en-US" altLang="en-US" sz="1600" dirty="0" smtClean="0"/>
              <a:t>Eight 16-bit adds</a:t>
            </a:r>
          </a:p>
          <a:p>
            <a:pPr lvl="2"/>
            <a:r>
              <a:rPr lang="en-US" altLang="en-US" sz="1600" dirty="0" smtClean="0"/>
              <a:t>Four 32-bit adds</a:t>
            </a:r>
          </a:p>
          <a:p>
            <a:pPr lvl="2"/>
            <a:endParaRPr lang="en-US" altLang="en-US" sz="1600" dirty="0" smtClean="0"/>
          </a:p>
          <a:p>
            <a:r>
              <a:rPr lang="en-US" altLang="en-US" sz="2400" dirty="0" smtClean="0"/>
              <a:t>Also called data-level parallelism, vector parallelism, or Single Instruction, Multiple Data (SIMD)</a:t>
            </a:r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C4172E84-E1E4-4E8C-8DB6-0DA53DCA279D}" type="slidenum">
              <a:rPr lang="en-AU" altLang="en-US"/>
              <a:pPr/>
              <a:t>50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08633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E49344BE-9065-41D9-AF54-C4C7BE3891AD}" type="slidenum">
              <a:rPr lang="en-AU" altLang="en-US"/>
              <a:pPr/>
              <a:t>51</a:t>
            </a:fld>
            <a:endParaRPr lang="en-AU" altLang="en-US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x86 FP Architecture</a:t>
            </a:r>
            <a:endParaRPr lang="en-AU" altLang="en-US" smtClean="0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Originally based on 8087 FP coprocessor</a:t>
            </a:r>
          </a:p>
          <a:p>
            <a:pPr lvl="1" eaLnBrk="1" hangingPunct="1"/>
            <a:r>
              <a:rPr lang="en-US" altLang="en-US" sz="2000" dirty="0" smtClean="0"/>
              <a:t>8 × 80-bit extended-precision registers</a:t>
            </a:r>
          </a:p>
          <a:p>
            <a:pPr lvl="1" eaLnBrk="1" hangingPunct="1"/>
            <a:r>
              <a:rPr lang="en-US" altLang="en-US" sz="2000" dirty="0" smtClean="0"/>
              <a:t>Used as a push-down stack</a:t>
            </a:r>
          </a:p>
          <a:p>
            <a:pPr lvl="1" eaLnBrk="1" hangingPunct="1"/>
            <a:r>
              <a:rPr lang="en-US" altLang="en-US" sz="2000" dirty="0" smtClean="0"/>
              <a:t>Registers indexed from TOS: ST(0), ST(1), …</a:t>
            </a:r>
          </a:p>
          <a:p>
            <a:pPr eaLnBrk="1" hangingPunct="1"/>
            <a:r>
              <a:rPr lang="en-US" altLang="en-US" sz="2400" dirty="0" smtClean="0"/>
              <a:t>FP values are 32-bit or 64 in memory</a:t>
            </a:r>
          </a:p>
          <a:p>
            <a:pPr lvl="1" eaLnBrk="1" hangingPunct="1"/>
            <a:r>
              <a:rPr lang="en-US" altLang="en-US" sz="2000" dirty="0" smtClean="0"/>
              <a:t>Converted on load/store of memory operand</a:t>
            </a:r>
          </a:p>
          <a:p>
            <a:pPr lvl="1" eaLnBrk="1" hangingPunct="1"/>
            <a:r>
              <a:rPr lang="en-US" altLang="en-US" sz="2000" dirty="0" smtClean="0"/>
              <a:t>Integer operands can also be converted</a:t>
            </a:r>
            <a:br>
              <a:rPr lang="en-US" altLang="en-US" sz="2000" dirty="0" smtClean="0"/>
            </a:br>
            <a:r>
              <a:rPr lang="en-US" altLang="en-US" sz="2000" dirty="0" smtClean="0"/>
              <a:t>on load/store</a:t>
            </a:r>
          </a:p>
          <a:p>
            <a:pPr eaLnBrk="1" hangingPunct="1"/>
            <a:r>
              <a:rPr lang="en-US" altLang="en-US" sz="2400" dirty="0" smtClean="0"/>
              <a:t>Very difficult to generate and optimize code</a:t>
            </a:r>
          </a:p>
          <a:p>
            <a:pPr lvl="1" eaLnBrk="1" hangingPunct="1"/>
            <a:r>
              <a:rPr lang="en-US" altLang="en-US" sz="2000" dirty="0" smtClean="0"/>
              <a:t>Result: poor FP performance</a:t>
            </a:r>
          </a:p>
        </p:txBody>
      </p:sp>
    </p:spTree>
    <p:extLst>
      <p:ext uri="{BB962C8B-B14F-4D97-AF65-F5344CB8AC3E}">
        <p14:creationId xmlns:p14="http://schemas.microsoft.com/office/powerpoint/2010/main" val="107841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8FF6196A-6A1E-418C-ACCC-96FA934112FA}" type="slidenum">
              <a:rPr lang="en-AU" altLang="en-US"/>
              <a:pPr/>
              <a:t>52</a:t>
            </a:fld>
            <a:endParaRPr lang="en-AU" altLang="en-US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x86 FP Instructions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4213" y="4171950"/>
            <a:ext cx="8270875" cy="20653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AU" altLang="en-US" sz="2800" smtClean="0"/>
              <a:t>Optional variations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AU" altLang="en-US" sz="2400" smtClean="0">
                <a:solidFill>
                  <a:schemeClr val="accent1"/>
                </a:solidFill>
                <a:latin typeface="Lucida Console" panose="020B0609040504020204" pitchFamily="49" charset="0"/>
              </a:rPr>
              <a:t>I</a:t>
            </a:r>
            <a:r>
              <a:rPr lang="en-AU" altLang="en-US" sz="2400" smtClean="0"/>
              <a:t>: integer operand</a:t>
            </a:r>
          </a:p>
          <a:p>
            <a:pPr lvl="1" eaLnBrk="1" hangingPunct="1">
              <a:lnSpc>
                <a:spcPct val="80000"/>
              </a:lnSpc>
            </a:pPr>
            <a:r>
              <a:rPr lang="en-AU" altLang="en-US" sz="2400" smtClean="0">
                <a:solidFill>
                  <a:schemeClr val="accent1"/>
                </a:solidFill>
                <a:latin typeface="Lucida Console" panose="020B0609040504020204" pitchFamily="49" charset="0"/>
              </a:rPr>
              <a:t>P</a:t>
            </a:r>
            <a:r>
              <a:rPr lang="en-AU" altLang="en-US" sz="2400" smtClean="0"/>
              <a:t>: pop operand from stack</a:t>
            </a:r>
          </a:p>
          <a:p>
            <a:pPr lvl="1" eaLnBrk="1" hangingPunct="1">
              <a:lnSpc>
                <a:spcPct val="80000"/>
              </a:lnSpc>
            </a:pPr>
            <a:r>
              <a:rPr lang="en-AU" altLang="en-US" sz="2400" smtClean="0">
                <a:solidFill>
                  <a:schemeClr val="accent1"/>
                </a:solidFill>
                <a:latin typeface="Lucida Console" panose="020B0609040504020204" pitchFamily="49" charset="0"/>
              </a:rPr>
              <a:t>R</a:t>
            </a:r>
            <a:r>
              <a:rPr lang="en-AU" altLang="en-US" sz="2400" smtClean="0"/>
              <a:t>: reverse operand order</a:t>
            </a:r>
          </a:p>
          <a:p>
            <a:pPr lvl="1" eaLnBrk="1" hangingPunct="1">
              <a:lnSpc>
                <a:spcPct val="80000"/>
              </a:lnSpc>
            </a:pPr>
            <a:r>
              <a:rPr lang="en-AU" altLang="en-US" sz="2400" smtClean="0"/>
              <a:t>But not all combinations allowed</a:t>
            </a:r>
          </a:p>
        </p:txBody>
      </p:sp>
      <p:graphicFrame>
        <p:nvGraphicFramePr>
          <p:cNvPr id="356398" name="Group 46"/>
          <p:cNvGraphicFramePr>
            <a:graphicFrameLocks noGrp="1"/>
          </p:cNvGraphicFramePr>
          <p:nvPr/>
        </p:nvGraphicFramePr>
        <p:xfrm>
          <a:off x="684213" y="1397000"/>
          <a:ext cx="8255000" cy="2513089"/>
        </p:xfrm>
        <a:graphic>
          <a:graphicData uri="http://schemas.openxmlformats.org/drawingml/2006/table">
            <a:tbl>
              <a:tblPr/>
              <a:tblGrid>
                <a:gridCol w="2087562"/>
                <a:gridCol w="2376488"/>
                <a:gridCol w="1800225"/>
                <a:gridCol w="1990725"/>
              </a:tblGrid>
              <a:tr h="4221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 transfer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Arithmetic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Compare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Transcendental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08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LD  mem/ST(i)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ST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P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mem/ST(i)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FLDPI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FLD1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FLDZ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ADD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P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mem/ST(i)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SUB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RP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mem/ST(i) F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MUL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P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mem/ST(i) F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DIV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RP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mem/ST(i)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FSQRT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FABS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FRNDINT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COM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I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UCOM</a:t>
                      </a: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Lucida Console" pitchFamily="49" charset="0"/>
                        </a:rPr>
                        <a:t>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FSTSW AX/mem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FPATAN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F2XMI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FCOS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FPTAN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FPREM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FPSIN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FYL2X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6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4E7F4A61-53D7-41E4-8348-5F273F2FCDB5}" type="slidenum">
              <a:rPr lang="en-AU" altLang="en-US"/>
              <a:pPr/>
              <a:t>53</a:t>
            </a:fld>
            <a:endParaRPr lang="en-AU" altLang="en-US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7850"/>
            <a:ext cx="8259762" cy="641350"/>
          </a:xfrm>
        </p:spPr>
        <p:txBody>
          <a:bodyPr/>
          <a:lstStyle/>
          <a:p>
            <a:pPr eaLnBrk="1" hangingPunct="1"/>
            <a:r>
              <a:rPr lang="en-AU" altLang="en-US" sz="3200" dirty="0" smtClean="0"/>
              <a:t>Streaming SIMD Extension 2 (SSE2)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altLang="en-US" dirty="0" smtClean="0"/>
              <a:t>Adds 4 </a:t>
            </a:r>
            <a:r>
              <a:rPr lang="en-US" altLang="en-US" dirty="0" smtClean="0">
                <a:cs typeface="Arial" panose="020B0604020202020204" pitchFamily="34" charset="0"/>
              </a:rPr>
              <a:t>× 128-bit registers</a:t>
            </a:r>
          </a:p>
          <a:p>
            <a:pPr lvl="1" eaLnBrk="1" hangingPunct="1"/>
            <a:r>
              <a:rPr lang="en-US" altLang="en-US" dirty="0" smtClean="0">
                <a:cs typeface="Arial" panose="020B0604020202020204" pitchFamily="34" charset="0"/>
              </a:rPr>
              <a:t>Extended to 8 registers in AMD64/EM64T</a:t>
            </a:r>
          </a:p>
          <a:p>
            <a:pPr lvl="1" eaLnBrk="1" hangingPunct="1"/>
            <a:endParaRPr lang="en-US" altLang="en-US" dirty="0" smtClean="0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dirty="0" smtClean="0">
                <a:cs typeface="Arial" panose="020B0604020202020204" pitchFamily="34" charset="0"/>
              </a:rPr>
              <a:t>Can be used for multiple FP operands</a:t>
            </a:r>
          </a:p>
          <a:p>
            <a:pPr lvl="1" eaLnBrk="1" hangingPunct="1"/>
            <a:r>
              <a:rPr lang="en-US" altLang="en-US" dirty="0" smtClean="0">
                <a:cs typeface="Arial" panose="020B0604020202020204" pitchFamily="34" charset="0"/>
              </a:rPr>
              <a:t>2</a:t>
            </a:r>
            <a:r>
              <a:rPr lang="en-AU" altLang="en-US" dirty="0" smtClean="0"/>
              <a:t> </a:t>
            </a:r>
            <a:r>
              <a:rPr lang="en-US" altLang="en-US" dirty="0" smtClean="0">
                <a:cs typeface="Arial" panose="020B0604020202020204" pitchFamily="34" charset="0"/>
              </a:rPr>
              <a:t>× 64-bit double precision</a:t>
            </a:r>
          </a:p>
          <a:p>
            <a:pPr lvl="1" eaLnBrk="1" hangingPunct="1"/>
            <a:r>
              <a:rPr lang="en-US" altLang="en-US" dirty="0" smtClean="0">
                <a:cs typeface="Arial" panose="020B0604020202020204" pitchFamily="34" charset="0"/>
              </a:rPr>
              <a:t>4</a:t>
            </a:r>
            <a:r>
              <a:rPr lang="en-AU" altLang="en-US" dirty="0" smtClean="0"/>
              <a:t> </a:t>
            </a:r>
            <a:r>
              <a:rPr lang="en-US" altLang="en-US" dirty="0" smtClean="0">
                <a:cs typeface="Arial" panose="020B0604020202020204" pitchFamily="34" charset="0"/>
              </a:rPr>
              <a:t>× 32-bit double precision</a:t>
            </a:r>
          </a:p>
          <a:p>
            <a:pPr lvl="1" eaLnBrk="1" hangingPunct="1"/>
            <a:r>
              <a:rPr lang="en-US" altLang="en-US" dirty="0" smtClean="0">
                <a:cs typeface="Arial" panose="020B0604020202020204" pitchFamily="34" charset="0"/>
              </a:rPr>
              <a:t>Instructions operate on them simultaneously</a:t>
            </a:r>
          </a:p>
          <a:p>
            <a:pPr lvl="2" eaLnBrk="1" hangingPunct="1"/>
            <a:r>
              <a:rPr lang="en-US" altLang="en-US" u="sng" dirty="0" smtClean="0">
                <a:cs typeface="Arial" panose="020B0604020202020204" pitchFamily="34" charset="0"/>
              </a:rPr>
              <a:t>S</a:t>
            </a:r>
            <a:r>
              <a:rPr lang="en-US" altLang="en-US" dirty="0" smtClean="0">
                <a:cs typeface="Arial" panose="020B0604020202020204" pitchFamily="34" charset="0"/>
              </a:rPr>
              <a:t>ingle-</a:t>
            </a:r>
            <a:r>
              <a:rPr lang="en-US" altLang="en-US" u="sng" dirty="0" smtClean="0">
                <a:cs typeface="Arial" panose="020B0604020202020204" pitchFamily="34" charset="0"/>
              </a:rPr>
              <a:t>I</a:t>
            </a:r>
            <a:r>
              <a:rPr lang="en-US" altLang="en-US" dirty="0" smtClean="0">
                <a:cs typeface="Arial" panose="020B0604020202020204" pitchFamily="34" charset="0"/>
              </a:rPr>
              <a:t>nstruction </a:t>
            </a:r>
            <a:r>
              <a:rPr lang="en-US" altLang="en-US" u="sng" dirty="0" smtClean="0">
                <a:cs typeface="Arial" panose="020B0604020202020204" pitchFamily="34" charset="0"/>
              </a:rPr>
              <a:t>M</a:t>
            </a:r>
            <a:r>
              <a:rPr lang="en-US" altLang="en-US" dirty="0" smtClean="0">
                <a:cs typeface="Arial" panose="020B0604020202020204" pitchFamily="34" charset="0"/>
              </a:rPr>
              <a:t>ultiple-</a:t>
            </a:r>
            <a:r>
              <a:rPr lang="en-US" altLang="en-US" u="sng" dirty="0" smtClean="0">
                <a:cs typeface="Arial" panose="020B0604020202020204" pitchFamily="34" charset="0"/>
              </a:rPr>
              <a:t>D</a:t>
            </a:r>
            <a:r>
              <a:rPr lang="en-US" altLang="en-US" dirty="0" smtClean="0">
                <a:cs typeface="Arial" panose="020B0604020202020204" pitchFamily="34" charset="0"/>
              </a:rPr>
              <a:t>ata</a:t>
            </a:r>
          </a:p>
        </p:txBody>
      </p:sp>
    </p:spTree>
    <p:extLst>
      <p:ext uri="{BB962C8B-B14F-4D97-AF65-F5344CB8AC3E}">
        <p14:creationId xmlns:p14="http://schemas.microsoft.com/office/powerpoint/2010/main" val="396456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Matrix Multiply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371601"/>
            <a:ext cx="8270875" cy="42672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Unoptimized</a:t>
            </a:r>
            <a:r>
              <a:rPr lang="en-US" dirty="0" smtClean="0"/>
              <a:t> code:</a:t>
            </a:r>
          </a:p>
          <a:p>
            <a:pPr>
              <a:defRPr/>
            </a:pPr>
            <a:endParaRPr lang="en-US" dirty="0" smtClean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fr-FR" sz="1600" dirty="0">
                <a:latin typeface="Courier New" pitchFamily="49" charset="0"/>
                <a:cs typeface="Courier New" pitchFamily="49" charset="0"/>
              </a:rPr>
              <a:t>1. </a:t>
            </a:r>
            <a:r>
              <a:rPr lang="fr-F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fr-F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600" dirty="0" err="1">
                <a:latin typeface="Courier New" pitchFamily="49" charset="0"/>
                <a:cs typeface="Courier New" pitchFamily="49" charset="0"/>
              </a:rPr>
              <a:t>dgemm</a:t>
            </a:r>
            <a:r>
              <a:rPr lang="fr-FR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fr-FR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fr-FR" sz="1600" dirty="0">
                <a:latin typeface="Courier New" pitchFamily="49" charset="0"/>
                <a:cs typeface="Courier New" pitchFamily="49" charset="0"/>
              </a:rPr>
              <a:t> n, double* A, double* B, double* C)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2. {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nn-NO" sz="1600" dirty="0">
                <a:latin typeface="Courier New" pitchFamily="49" charset="0"/>
                <a:cs typeface="Courier New" pitchFamily="49" charset="0"/>
              </a:rPr>
              <a:t>3.  </a:t>
            </a:r>
            <a:r>
              <a:rPr lang="nn-NO" sz="16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nn-NO" sz="1600" dirty="0">
                <a:latin typeface="Courier New" pitchFamily="49" charset="0"/>
                <a:cs typeface="Courier New" pitchFamily="49" charset="0"/>
              </a:rPr>
              <a:t>(int i = 0; i &lt; n; ++i)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4.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j = 0; j &lt; n; ++j)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5.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{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6.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double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cij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C[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i+j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*n]; /*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cij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C[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][j] */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7.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for(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k = 0; k &lt; n; k++ 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8.      cij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+= A[i+k*n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] * B[k+j*n]; /*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cij += A[i][k]*B[k][j] */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9.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C[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i+j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*n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cij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/* C[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][j]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cij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*/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10.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11. }</a:t>
            </a:r>
          </a:p>
        </p:txBody>
      </p:sp>
      <p:sp>
        <p:nvSpPr>
          <p:cNvPr id="4813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7BE4C2E5-795E-472E-9544-3418594707A8}" type="slidenum">
              <a:rPr lang="en-AU" altLang="en-US"/>
              <a:pPr/>
              <a:t>54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89079817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Matrix Multiply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458"/>
            <a:ext cx="8270875" cy="53990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x86 assembly code: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.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vmovsd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(%r10),%xmm0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#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Load 1 element of C into %xmm0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2.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rcx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#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register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rcx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=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rsi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3.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#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register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= 0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4.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vmovsd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(%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rcx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),%xmm1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#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Load 1 element of B into %xmm1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pt-BR" sz="1800" dirty="0">
                <a:latin typeface="Courier New" pitchFamily="49" charset="0"/>
                <a:cs typeface="Courier New" pitchFamily="49" charset="0"/>
              </a:rPr>
              <a:t>5. add %r9,%</a:t>
            </a:r>
            <a:r>
              <a:rPr lang="pt-BR" sz="1800" dirty="0" smtClean="0">
                <a:latin typeface="Courier New" pitchFamily="49" charset="0"/>
                <a:cs typeface="Courier New" pitchFamily="49" charset="0"/>
              </a:rPr>
              <a:t>rcx         # </a:t>
            </a:r>
            <a:r>
              <a:rPr lang="pt-BR" sz="1800" dirty="0">
                <a:latin typeface="Courier New" pitchFamily="49" charset="0"/>
                <a:cs typeface="Courier New" pitchFamily="49" charset="0"/>
              </a:rPr>
              <a:t>register %rcx = %rcx + %r9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6.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vmulsd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(%r8,%rax,8),%xmm1,%xmm1 # Multiply %xmm1, element of A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nn-NO" sz="1800" dirty="0">
                <a:latin typeface="Courier New" pitchFamily="49" charset="0"/>
                <a:cs typeface="Courier New" pitchFamily="49" charset="0"/>
              </a:rPr>
              <a:t>7. add $0x1,%</a:t>
            </a:r>
            <a:r>
              <a:rPr lang="nn-NO" sz="1800" dirty="0" smtClean="0">
                <a:latin typeface="Courier New" pitchFamily="49" charset="0"/>
                <a:cs typeface="Courier New" pitchFamily="49" charset="0"/>
              </a:rPr>
              <a:t>rax        # </a:t>
            </a:r>
            <a:r>
              <a:rPr lang="nn-NO" sz="1800" dirty="0">
                <a:latin typeface="Courier New" pitchFamily="49" charset="0"/>
                <a:cs typeface="Courier New" pitchFamily="49" charset="0"/>
              </a:rPr>
              <a:t>register %rax = %rax + 1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8.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#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compare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to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edi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9.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vaddsd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%xmm1,%xmm0,%xmm0 # Add %xmm1, %xmm0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10.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30 &lt;dgemm+0x30&gt;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#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jump if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&gt;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edi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pt-BR" sz="1800" dirty="0">
                <a:latin typeface="Courier New" pitchFamily="49" charset="0"/>
                <a:cs typeface="Courier New" pitchFamily="49" charset="0"/>
              </a:rPr>
              <a:t>11. add $0x1,%</a:t>
            </a:r>
            <a:r>
              <a:rPr lang="pt-BR" sz="1800" dirty="0" smtClean="0">
                <a:latin typeface="Courier New" pitchFamily="49" charset="0"/>
                <a:cs typeface="Courier New" pitchFamily="49" charset="0"/>
              </a:rPr>
              <a:t>r11d      # </a:t>
            </a:r>
            <a:r>
              <a:rPr lang="pt-BR" sz="1800" dirty="0">
                <a:latin typeface="Courier New" pitchFamily="49" charset="0"/>
                <a:cs typeface="Courier New" pitchFamily="49" charset="0"/>
              </a:rPr>
              <a:t>register %r11 = %r11 + 1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12.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vmovsd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%xmm0,(%r10) # Store %xmm0 into C element</a:t>
            </a:r>
            <a:endParaRPr lang="en-US" sz="105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915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AAF81E6D-578A-49EF-B10A-DC3197042E92}" type="slidenum">
              <a:rPr lang="en-AU" altLang="en-US"/>
              <a:pPr/>
              <a:t>55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2217433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Matrix Multiply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285458"/>
            <a:ext cx="8270875" cy="5399087"/>
          </a:xfrm>
        </p:spPr>
        <p:txBody>
          <a:bodyPr/>
          <a:lstStyle/>
          <a:p>
            <a:pPr>
              <a:defRPr/>
            </a:pPr>
            <a:r>
              <a:rPr lang="en-US" sz="1800" dirty="0" smtClean="0"/>
              <a:t>Optimized C code: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1. #include &lt;x86intrin.h&gt;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fr-FR" sz="1600" dirty="0">
                <a:latin typeface="Courier New" pitchFamily="49" charset="0"/>
                <a:cs typeface="Courier New" pitchFamily="49" charset="0"/>
              </a:rPr>
              <a:t>2. </a:t>
            </a:r>
            <a:r>
              <a:rPr lang="fr-F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fr-F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600" dirty="0" err="1">
                <a:latin typeface="Courier New" pitchFamily="49" charset="0"/>
                <a:cs typeface="Courier New" pitchFamily="49" charset="0"/>
              </a:rPr>
              <a:t>dgemm</a:t>
            </a:r>
            <a:r>
              <a:rPr lang="fr-FR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fr-FR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fr-FR" sz="1600" dirty="0">
                <a:latin typeface="Courier New" pitchFamily="49" charset="0"/>
                <a:cs typeface="Courier New" pitchFamily="49" charset="0"/>
              </a:rPr>
              <a:t> n, double* A, double* B, double* C)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3. {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nn-NO" sz="1600" dirty="0">
                <a:latin typeface="Courier New" pitchFamily="49" charset="0"/>
                <a:cs typeface="Courier New" pitchFamily="49" charset="0"/>
              </a:rPr>
              <a:t>4. </a:t>
            </a:r>
            <a:r>
              <a:rPr lang="nn-NO" sz="1600" dirty="0" smtClean="0">
                <a:latin typeface="Courier New" pitchFamily="49" charset="0"/>
                <a:cs typeface="Courier New" pitchFamily="49" charset="0"/>
              </a:rPr>
              <a:t> for </a:t>
            </a:r>
            <a:r>
              <a:rPr lang="nn-NO" sz="1600" dirty="0">
                <a:latin typeface="Courier New" pitchFamily="49" charset="0"/>
                <a:cs typeface="Courier New" pitchFamily="49" charset="0"/>
              </a:rPr>
              <a:t>( int i = 0; i &lt; n; i+=4 )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5.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j = 0; j &lt; n; j++ ) {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nn-NO" sz="1600" dirty="0">
                <a:latin typeface="Courier New" pitchFamily="49" charset="0"/>
                <a:cs typeface="Courier New" pitchFamily="49" charset="0"/>
              </a:rPr>
              <a:t>6. </a:t>
            </a:r>
            <a:r>
              <a:rPr lang="nn-NO" sz="1600" dirty="0" smtClean="0">
                <a:latin typeface="Courier New" pitchFamily="49" charset="0"/>
                <a:cs typeface="Courier New" pitchFamily="49" charset="0"/>
              </a:rPr>
              <a:t>   __</a:t>
            </a:r>
            <a:r>
              <a:rPr lang="nn-NO" sz="1600" dirty="0">
                <a:latin typeface="Courier New" pitchFamily="49" charset="0"/>
                <a:cs typeface="Courier New" pitchFamily="49" charset="0"/>
              </a:rPr>
              <a:t>m256d c0 = _mm256_load_pd(C+i+j*n); /* c0 = C[i][j] */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7.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for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k = 0; k &lt; n; k++ 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8.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c0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 _mm256_add_pd(c0, /* c0 += A[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][k]*B[k][j] */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9.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_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mm256_mul_pd(_mm256_load_pd(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A+i+k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*n),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10.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_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mm256_broadcast_sd(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B+k+j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*n)));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11.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_mm256_store_pd(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C+i+j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*n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c0); /* C[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][j] = c0 */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12.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}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13. }</a:t>
            </a:r>
            <a:endParaRPr lang="en-US" sz="1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6ED7880E-31A8-4D8A-A120-3E173A48BB7C}" type="slidenum">
              <a:rPr lang="en-AU" altLang="en-US"/>
              <a:pPr/>
              <a:t>56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0590366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Matrix Multiply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857" y="1371600"/>
            <a:ext cx="8270875" cy="53990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Optimized x86 assembly code: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1.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vmovapd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(%r11),%ymm0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#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Load 4 elements of C into %ymm0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2.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rbx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,%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rcx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#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register %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rcx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%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rbx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3.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,%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#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register %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0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4.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vbroadcastsd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(%rax,%r8,1),%ymm1 # Make 4 copies of B element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nn-NO" sz="1600" dirty="0">
                <a:latin typeface="Courier New" pitchFamily="49" charset="0"/>
                <a:cs typeface="Courier New" pitchFamily="49" charset="0"/>
              </a:rPr>
              <a:t>5. add $0x8,%</a:t>
            </a:r>
            <a:r>
              <a:rPr lang="nn-NO" sz="1600" dirty="0" smtClean="0">
                <a:latin typeface="Courier New" pitchFamily="49" charset="0"/>
                <a:cs typeface="Courier New" pitchFamily="49" charset="0"/>
              </a:rPr>
              <a:t>rax             # </a:t>
            </a:r>
            <a:r>
              <a:rPr lang="nn-NO" sz="1600" dirty="0">
                <a:latin typeface="Courier New" pitchFamily="49" charset="0"/>
                <a:cs typeface="Courier New" pitchFamily="49" charset="0"/>
              </a:rPr>
              <a:t>register %rax = %rax + 8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6.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vmulpd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(%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rcx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),%ymm1,%ymm1 # Parallel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%ymm1,4 A elements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pt-BR" sz="1600" dirty="0">
                <a:latin typeface="Courier New" pitchFamily="49" charset="0"/>
                <a:cs typeface="Courier New" pitchFamily="49" charset="0"/>
              </a:rPr>
              <a:t>7. add %r9,%rcx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          #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register %rcx = %rcx + %r9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pt-BR" sz="1600" dirty="0">
                <a:latin typeface="Courier New" pitchFamily="49" charset="0"/>
                <a:cs typeface="Courier New" pitchFamily="49" charset="0"/>
              </a:rPr>
              <a:t>8. cmp %r10,%rax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         #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compare %r10 to %rax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9.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vaddpd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%ymm1,%ymm0,%ymm0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#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Parallel add %ymm1, %ymm0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10.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jne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50 &lt;dgemm+0x50&gt;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#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jump if not %r10 != %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rax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11. add $0x1,%esi 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           # 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register % esi = % esi + 1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12.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vmovapd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%ymm0,(%r11)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#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Store %ymm0 into 4 C elements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120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5D3D6486-0668-4A69-9E1E-48613673C5A4}" type="slidenum">
              <a:rPr lang="en-AU" altLang="en-US"/>
              <a:pPr/>
              <a:t>57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613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A777FE77-DB38-491D-8D8C-2B23E9E7CA93}" type="slidenum">
              <a:rPr lang="en-AU" altLang="en-US"/>
              <a:pPr/>
              <a:t>58</a:t>
            </a:fld>
            <a:endParaRPr lang="en-AU" altLang="en-US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Right Shift and Division</a:t>
            </a:r>
            <a:endParaRPr lang="en-AU" altLang="en-US" smtClean="0"/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Left shift by </a:t>
            </a:r>
            <a:r>
              <a:rPr lang="en-US" altLang="en-US" i="1" dirty="0" err="1" smtClean="0"/>
              <a:t>i</a:t>
            </a:r>
            <a:r>
              <a:rPr lang="en-US" altLang="en-US" dirty="0" smtClean="0"/>
              <a:t> places multiplies an integer by 2</a:t>
            </a:r>
            <a:r>
              <a:rPr lang="en-US" altLang="en-US" i="1" baseline="30000" dirty="0" smtClean="0"/>
              <a:t>i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Right shift divides by 2</a:t>
            </a:r>
            <a:r>
              <a:rPr lang="en-US" altLang="en-US" i="1" baseline="30000" dirty="0" smtClean="0"/>
              <a:t>i</a:t>
            </a:r>
            <a:r>
              <a:rPr lang="en-US" altLang="en-US" dirty="0" smtClean="0"/>
              <a:t>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Only for unsigned integers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For signed integers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Arithmetic right shift: replicate the sign bit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e.g., –5 / 4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chemeClr val="hlink"/>
                </a:solidFill>
              </a:rPr>
              <a:t>1</a:t>
            </a:r>
            <a:r>
              <a:rPr lang="en-US" altLang="en-US" dirty="0" smtClean="0"/>
              <a:t>1111011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&gt;&gt; 2 = </a:t>
            </a:r>
            <a:r>
              <a:rPr lang="en-US" altLang="en-US" dirty="0" smtClean="0">
                <a:solidFill>
                  <a:schemeClr val="hlink"/>
                </a:solidFill>
              </a:rPr>
              <a:t>111</a:t>
            </a:r>
            <a:r>
              <a:rPr lang="en-US" altLang="en-US" dirty="0" smtClean="0"/>
              <a:t>11110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= –2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Rounds toward –∞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c.f. </a:t>
            </a:r>
            <a:r>
              <a:rPr lang="en-US" altLang="en-US" dirty="0" smtClean="0">
                <a:solidFill>
                  <a:schemeClr val="hlink"/>
                </a:solidFill>
              </a:rPr>
              <a:t>1</a:t>
            </a:r>
            <a:r>
              <a:rPr lang="en-US" altLang="en-US" dirty="0" smtClean="0"/>
              <a:t>1111011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&gt;&gt;&gt; 2 = </a:t>
            </a:r>
            <a:r>
              <a:rPr lang="en-US" altLang="en-US" dirty="0" smtClean="0">
                <a:solidFill>
                  <a:schemeClr val="hlink"/>
                </a:solidFill>
              </a:rPr>
              <a:t>001</a:t>
            </a:r>
            <a:r>
              <a:rPr lang="en-US" altLang="en-US" dirty="0" smtClean="0"/>
              <a:t>11110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= +62</a:t>
            </a:r>
          </a:p>
        </p:txBody>
      </p:sp>
    </p:spTree>
    <p:extLst>
      <p:ext uri="{BB962C8B-B14F-4D97-AF65-F5344CB8AC3E}">
        <p14:creationId xmlns:p14="http://schemas.microsoft.com/office/powerpoint/2010/main" val="11217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E3A62B6D-C66F-4940-AF51-BB8080F7609E}" type="slidenum">
              <a:rPr lang="en-AU" altLang="en-US"/>
              <a:pPr/>
              <a:t>59</a:t>
            </a:fld>
            <a:endParaRPr lang="en-AU" altLang="en-US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Associativity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2" y="1344112"/>
            <a:ext cx="8270875" cy="1636712"/>
          </a:xfrm>
        </p:spPr>
        <p:txBody>
          <a:bodyPr/>
          <a:lstStyle/>
          <a:p>
            <a:pPr eaLnBrk="1" hangingPunct="1"/>
            <a:r>
              <a:rPr lang="en-AU" altLang="en-US" sz="2400" dirty="0" smtClean="0"/>
              <a:t>Parallel programs may interleave operations in unexpected orders</a:t>
            </a:r>
          </a:p>
          <a:p>
            <a:pPr lvl="1" eaLnBrk="1" hangingPunct="1"/>
            <a:r>
              <a:rPr lang="en-AU" altLang="en-US" sz="2000" dirty="0" smtClean="0"/>
              <a:t>Assumptions of associativity may fail</a:t>
            </a:r>
          </a:p>
        </p:txBody>
      </p:sp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1771650" y="2876550"/>
          <a:ext cx="5238750" cy="191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7" name="Worksheet" r:id="rId4" imgW="5305330" imgH="1914573" progId="Excel.Sheet.8">
                  <p:embed/>
                </p:oleObj>
              </mc:Choice>
              <mc:Fallback>
                <p:oleObj name="Worksheet" r:id="rId4" imgW="5305330" imgH="1914573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876550"/>
                        <a:ext cx="5238750" cy="191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684213" y="4972050"/>
            <a:ext cx="82708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AU" altLang="en-US" sz="2800" dirty="0"/>
              <a:t>Need to validate parallel programs under varying degrees of parallelism</a:t>
            </a:r>
          </a:p>
        </p:txBody>
      </p:sp>
    </p:spTree>
    <p:extLst>
      <p:ext uri="{BB962C8B-B14F-4D97-AF65-F5344CB8AC3E}">
        <p14:creationId xmlns:p14="http://schemas.microsoft.com/office/powerpoint/2010/main" val="22216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F85D54FA-CDE2-457A-8012-963B124C6F61}" type="slidenum">
              <a:rPr lang="en-AU" altLang="en-US"/>
              <a:pPr/>
              <a:t>6</a:t>
            </a:fld>
            <a:endParaRPr lang="en-AU" altLang="en-US"/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Dealing with Overflow</a:t>
            </a:r>
            <a:endParaRPr lang="en-AU" altLang="en-US" smtClean="0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Some languages (e.g., C) ignore overflow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Use MIPS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addu</a:t>
            </a:r>
            <a:r>
              <a:rPr lang="en-US" altLang="en-US" dirty="0" smtClean="0"/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addui</a:t>
            </a:r>
            <a:r>
              <a:rPr lang="en-US" altLang="en-US" dirty="0" smtClean="0"/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subu</a:t>
            </a:r>
            <a:r>
              <a:rPr lang="en-US" altLang="en-US" dirty="0" smtClean="0"/>
              <a:t> instructions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Other languages (e.g., Ada, Fortran) require raising an exception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Use MIPS </a:t>
            </a:r>
            <a:r>
              <a:rPr lang="en-US" altLang="en-US" dirty="0" smtClean="0">
                <a:latin typeface="Lucida Console" panose="020B0609040504020204" pitchFamily="49" charset="0"/>
              </a:rPr>
              <a:t>add</a:t>
            </a:r>
            <a:r>
              <a:rPr lang="en-US" altLang="en-US" dirty="0" smtClean="0"/>
              <a:t>, </a:t>
            </a:r>
            <a:r>
              <a:rPr lang="en-US" altLang="en-US" dirty="0" err="1" smtClean="0">
                <a:latin typeface="Lucida Console" panose="020B0609040504020204" pitchFamily="49" charset="0"/>
              </a:rPr>
              <a:t>addi</a:t>
            </a:r>
            <a:r>
              <a:rPr lang="en-US" altLang="en-US" dirty="0" smtClean="0"/>
              <a:t>, </a:t>
            </a:r>
            <a:r>
              <a:rPr lang="en-US" altLang="en-US" dirty="0" smtClean="0">
                <a:latin typeface="Lucida Console" panose="020B0609040504020204" pitchFamily="49" charset="0"/>
              </a:rPr>
              <a:t>sub</a:t>
            </a:r>
            <a:r>
              <a:rPr lang="en-US" altLang="en-US" dirty="0" smtClean="0"/>
              <a:t> instructions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On overflow, invoke exception handler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Save PC in exception program counter (EPC) register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Jump to predefined handler address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>
                <a:latin typeface="Lucida Console" panose="020B0609040504020204" pitchFamily="49" charset="0"/>
              </a:rPr>
              <a:t>mfc0</a:t>
            </a:r>
            <a:r>
              <a:rPr lang="en-US" altLang="en-US" dirty="0" smtClean="0"/>
              <a:t> (move from coprocessor </a:t>
            </a:r>
            <a:r>
              <a:rPr lang="en-US" altLang="en-US" dirty="0" err="1" smtClean="0"/>
              <a:t>reg</a:t>
            </a:r>
            <a:r>
              <a:rPr lang="en-US" altLang="en-US" dirty="0" smtClean="0"/>
              <a:t>) instruction can retrieve EPC value, to return after corrective action</a:t>
            </a:r>
          </a:p>
        </p:txBody>
      </p:sp>
    </p:spTree>
    <p:extLst>
      <p:ext uri="{BB962C8B-B14F-4D97-AF65-F5344CB8AC3E}">
        <p14:creationId xmlns:p14="http://schemas.microsoft.com/office/powerpoint/2010/main" val="371980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F2E57543-C54C-4DAD-9413-7EB21E6A930F}" type="slidenum">
              <a:rPr lang="en-AU" altLang="en-US"/>
              <a:pPr/>
              <a:t>60</a:t>
            </a:fld>
            <a:endParaRPr lang="en-AU" altLang="en-US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Who Cares About FP Accuracy?</a:t>
            </a:r>
            <a:endParaRPr lang="en-AU" altLang="en-US" sz="4000" smtClean="0"/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Important for scientific code</a:t>
            </a:r>
          </a:p>
          <a:p>
            <a:pPr lvl="1" eaLnBrk="1" hangingPunct="1"/>
            <a:r>
              <a:rPr lang="en-US" altLang="en-US" sz="2000" dirty="0" smtClean="0"/>
              <a:t>But for everyday consumer use?</a:t>
            </a:r>
          </a:p>
          <a:p>
            <a:pPr lvl="2" eaLnBrk="1" hangingPunct="1"/>
            <a:r>
              <a:rPr lang="en-US" altLang="en-US" sz="1600" dirty="0" smtClean="0"/>
              <a:t>“My bank balance is out by 0.0002¢!” </a:t>
            </a:r>
            <a:r>
              <a:rPr lang="en-US" altLang="en-US" sz="1600" dirty="0" smtClean="0">
                <a:sym typeface="Wingdings" panose="05000000000000000000" pitchFamily="2" charset="2"/>
              </a:rPr>
              <a:t></a:t>
            </a:r>
          </a:p>
          <a:p>
            <a:pPr lvl="2" eaLnBrk="1" hangingPunct="1"/>
            <a:endParaRPr lang="en-US" altLang="en-US" sz="1600" dirty="0" smtClean="0">
              <a:sym typeface="Wingdings" panose="05000000000000000000" pitchFamily="2" charset="2"/>
            </a:endParaRPr>
          </a:p>
          <a:p>
            <a:pPr eaLnBrk="1" hangingPunct="1"/>
            <a:r>
              <a:rPr lang="en-US" altLang="en-US" sz="2400" dirty="0" smtClean="0"/>
              <a:t>The Intel Pentium FDIV bug</a:t>
            </a:r>
          </a:p>
          <a:p>
            <a:pPr lvl="1" eaLnBrk="1" hangingPunct="1"/>
            <a:r>
              <a:rPr lang="en-US" altLang="en-US" sz="2000" dirty="0" smtClean="0"/>
              <a:t>The market expects accuracy</a:t>
            </a:r>
          </a:p>
          <a:p>
            <a:pPr lvl="1" eaLnBrk="1" hangingPunct="1"/>
            <a:r>
              <a:rPr lang="en-US" altLang="en-US" sz="2000" dirty="0" smtClean="0"/>
              <a:t>See Colwell, </a:t>
            </a:r>
            <a:r>
              <a:rPr lang="en-US" altLang="en-US" sz="2000" i="1" dirty="0" smtClean="0"/>
              <a:t>The Pentium Chronicles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8554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3133D489-EDCE-431A-80E8-9C0A1FB6694D}" type="slidenum">
              <a:rPr lang="en-AU" altLang="en-US"/>
              <a:pPr/>
              <a:t>61</a:t>
            </a:fld>
            <a:endParaRPr lang="en-AU" altLang="en-US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Concluding Remarks</a:t>
            </a:r>
            <a:endParaRPr lang="en-AU" altLang="en-US" smtClean="0"/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altLang="en-US" sz="2400" dirty="0" smtClean="0"/>
              <a:t>Bits have no inherent meaning</a:t>
            </a:r>
          </a:p>
          <a:p>
            <a:pPr lvl="1" eaLnBrk="1" hangingPunct="1"/>
            <a:r>
              <a:rPr lang="en-AU" altLang="en-US" sz="2000" dirty="0" smtClean="0"/>
              <a:t>Interpretation depends on the instructions applied</a:t>
            </a:r>
          </a:p>
          <a:p>
            <a:pPr lvl="1" eaLnBrk="1" hangingPunct="1"/>
            <a:endParaRPr lang="en-AU" altLang="en-US" sz="2000" dirty="0" smtClean="0"/>
          </a:p>
          <a:p>
            <a:pPr eaLnBrk="1" hangingPunct="1"/>
            <a:r>
              <a:rPr lang="en-AU" altLang="en-US" sz="2400" dirty="0" smtClean="0"/>
              <a:t>Computer representations of numbers</a:t>
            </a:r>
          </a:p>
          <a:p>
            <a:pPr lvl="1" eaLnBrk="1" hangingPunct="1"/>
            <a:r>
              <a:rPr lang="en-AU" altLang="en-US" sz="2000" dirty="0" smtClean="0"/>
              <a:t>Finite range and precision</a:t>
            </a:r>
          </a:p>
          <a:p>
            <a:pPr lvl="1" eaLnBrk="1" hangingPunct="1"/>
            <a:r>
              <a:rPr lang="en-AU" altLang="en-US" sz="2000" dirty="0" smtClean="0"/>
              <a:t>Need to account for this in programs</a:t>
            </a:r>
          </a:p>
        </p:txBody>
      </p:sp>
    </p:spTree>
    <p:extLst>
      <p:ext uri="{BB962C8B-B14F-4D97-AF65-F5344CB8AC3E}">
        <p14:creationId xmlns:p14="http://schemas.microsoft.com/office/powerpoint/2010/main" val="185928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953B9507-45DE-4853-98C1-0FB226C66CC2}" type="slidenum">
              <a:rPr lang="en-AU" altLang="en-US"/>
              <a:pPr/>
              <a:t>62</a:t>
            </a:fld>
            <a:endParaRPr lang="en-AU" altLang="en-US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Concluding Remarks</a:t>
            </a:r>
            <a:endParaRPr lang="en-AU" altLang="en-US" smtClean="0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ISAs support arithmetic</a:t>
            </a:r>
          </a:p>
          <a:p>
            <a:pPr lvl="1" eaLnBrk="1" hangingPunct="1"/>
            <a:r>
              <a:rPr lang="en-US" altLang="en-US" smtClean="0"/>
              <a:t>Signed and unsigned integers</a:t>
            </a:r>
          </a:p>
          <a:p>
            <a:pPr lvl="1" eaLnBrk="1" hangingPunct="1"/>
            <a:r>
              <a:rPr lang="en-US" altLang="en-US" smtClean="0"/>
              <a:t>Floating-point approximation to reals</a:t>
            </a:r>
          </a:p>
          <a:p>
            <a:pPr eaLnBrk="1" hangingPunct="1"/>
            <a:r>
              <a:rPr lang="en-US" altLang="en-US" smtClean="0"/>
              <a:t>Bounded range and precision</a:t>
            </a:r>
          </a:p>
          <a:p>
            <a:pPr lvl="1" eaLnBrk="1" hangingPunct="1"/>
            <a:r>
              <a:rPr lang="en-US" altLang="en-US" smtClean="0"/>
              <a:t>Operations can overflow and underflow</a:t>
            </a:r>
          </a:p>
          <a:p>
            <a:pPr eaLnBrk="1" hangingPunct="1"/>
            <a:r>
              <a:rPr lang="en-US" altLang="en-US" smtClean="0"/>
              <a:t>MIPS ISA</a:t>
            </a:r>
          </a:p>
          <a:p>
            <a:pPr lvl="1" eaLnBrk="1" hangingPunct="1"/>
            <a:r>
              <a:rPr lang="en-US" altLang="en-US" smtClean="0"/>
              <a:t>Core instructions: 54 most frequently used</a:t>
            </a:r>
          </a:p>
          <a:p>
            <a:pPr lvl="2" eaLnBrk="1" hangingPunct="1"/>
            <a:r>
              <a:rPr lang="en-US" altLang="en-US" smtClean="0"/>
              <a:t>100% of SPECINT, 97% of SPECFP</a:t>
            </a:r>
          </a:p>
          <a:p>
            <a:pPr lvl="1" eaLnBrk="1" hangingPunct="1"/>
            <a:r>
              <a:rPr lang="en-US" altLang="en-US" smtClean="0"/>
              <a:t>Other instructions: less frequent</a:t>
            </a:r>
          </a:p>
        </p:txBody>
      </p:sp>
    </p:spTree>
    <p:extLst>
      <p:ext uri="{BB962C8B-B14F-4D97-AF65-F5344CB8AC3E}">
        <p14:creationId xmlns:p14="http://schemas.microsoft.com/office/powerpoint/2010/main" val="349405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00CEFCA5-B7D5-4AF4-AF19-DE9DFC420842}" type="slidenum">
              <a:rPr lang="en-US" altLang="en-US" i="0">
                <a:latin typeface="Verdana" panose="020B0604030504040204" pitchFamily="34" charset="0"/>
              </a:rPr>
              <a:pPr eaLnBrk="1" hangingPunct="1"/>
              <a:t>7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Overflow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 smtClean="0"/>
              <a:t>Overflow for unsigned addition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 smtClean="0"/>
              <a:t>Carry-out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smtClean="0"/>
              <a:t>Overflow for unsigned subtraction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 smtClean="0"/>
              <a:t>No carry-out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smtClean="0"/>
              <a:t>Overflow for signed</a:t>
            </a:r>
          </a:p>
          <a:p>
            <a:pPr eaLnBrk="1" hangingPunct="1">
              <a:lnSpc>
                <a:spcPct val="90000"/>
              </a:lnSpc>
            </a:pPr>
            <a:endParaRPr lang="en-US" altLang="en-US" sz="1600" smtClean="0"/>
          </a:p>
          <a:p>
            <a:pPr eaLnBrk="1" hangingPunct="1">
              <a:lnSpc>
                <a:spcPct val="90000"/>
              </a:lnSpc>
            </a:pPr>
            <a:endParaRPr lang="en-US" altLang="en-US" sz="1600" smtClean="0"/>
          </a:p>
          <a:p>
            <a:pPr eaLnBrk="1" hangingPunct="1">
              <a:lnSpc>
                <a:spcPct val="90000"/>
              </a:lnSpc>
            </a:pPr>
            <a:endParaRPr lang="en-US" altLang="en-US" sz="1600" smtClean="0"/>
          </a:p>
          <a:p>
            <a:pPr eaLnBrk="1" hangingPunct="1">
              <a:lnSpc>
                <a:spcPct val="90000"/>
              </a:lnSpc>
            </a:pPr>
            <a:endParaRPr lang="en-US" altLang="en-US" sz="1600" smtClean="0"/>
          </a:p>
          <a:p>
            <a:pPr eaLnBrk="1" hangingPunct="1">
              <a:lnSpc>
                <a:spcPct val="90000"/>
              </a:lnSpc>
            </a:pPr>
            <a:endParaRPr lang="en-US" altLang="en-US" sz="1600" smtClean="0"/>
          </a:p>
          <a:p>
            <a:pPr eaLnBrk="1" hangingPunct="1">
              <a:lnSpc>
                <a:spcPct val="90000"/>
              </a:lnSpc>
            </a:pPr>
            <a:endParaRPr lang="en-US" altLang="en-US" sz="1600" smtClean="0"/>
          </a:p>
          <a:p>
            <a:pPr eaLnBrk="1" hangingPunct="1">
              <a:lnSpc>
                <a:spcPct val="90000"/>
              </a:lnSpc>
            </a:pPr>
            <a:endParaRPr lang="en-US" altLang="en-US" sz="1600" smtClean="0"/>
          </a:p>
          <a:p>
            <a:pPr eaLnBrk="1" hangingPunct="1">
              <a:lnSpc>
                <a:spcPct val="90000"/>
              </a:lnSpc>
            </a:pPr>
            <a:endParaRPr lang="en-US" altLang="en-US" sz="16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1600" smtClean="0"/>
              <a:t>Overflow causes exception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 smtClean="0"/>
              <a:t>Go to handler address 80000080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 smtClean="0"/>
              <a:t>Registers BadVAddr, Status, Cause, and EPC used to handle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smtClean="0"/>
              <a:t>SPIM has a simple interrupt handler built-in that deals with interrupts</a:t>
            </a:r>
          </a:p>
        </p:txBody>
      </p:sp>
      <p:graphicFrame>
        <p:nvGraphicFramePr>
          <p:cNvPr id="324684" name="Group 76"/>
          <p:cNvGraphicFramePr>
            <a:graphicFrameLocks noGrp="1"/>
          </p:cNvGraphicFramePr>
          <p:nvPr/>
        </p:nvGraphicFramePr>
        <p:xfrm>
          <a:off x="2667000" y="2895600"/>
          <a:ext cx="3503613" cy="1516065"/>
        </p:xfrm>
        <a:graphic>
          <a:graphicData uri="http://schemas.openxmlformats.org/drawingml/2006/table">
            <a:tbl>
              <a:tblPr/>
              <a:tblGrid>
                <a:gridCol w="890588"/>
                <a:gridCol w="933450"/>
                <a:gridCol w="931862"/>
                <a:gridCol w="747713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Operation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Operand 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Operand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Result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A+B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Positive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Positive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A+B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Positive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A-B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Positive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A-B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Positive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Positive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577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990033"/>
                </a:solidFill>
                <a:latin typeface="Verdana" panose="020B0604030504040204" pitchFamily="34" charset="0"/>
              </a:rPr>
              <a:t>CSCE 212 </a:t>
            </a:r>
            <a:fld id="{239A1815-8788-42AB-B1CB-327DCA5F1AE6}" type="slidenum">
              <a:rPr lang="en-US" altLang="en-US" i="0">
                <a:latin typeface="Verdana" panose="020B0604030504040204" pitchFamily="34" charset="0"/>
              </a:rPr>
              <a:pPr eaLnBrk="1" hangingPunct="1"/>
              <a:t>8</a:t>
            </a:fld>
            <a:endParaRPr lang="en-US" altLang="en-US" i="0">
              <a:latin typeface="Verdana" panose="020B0604030504040204" pitchFamily="34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Overflow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Test for signed ADD overflow: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addu	$t0,$t1,$t2	# sum but don’t trap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xor	$t3,$t1,$t2	# check if signs differ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slt	$t3,$t3,$zero	# $t3=1 if signs differ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bne	$t3,$zero, No_OVF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xor	$t3,$t0,$t1	# signs of operands same, compare sign of result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slt	$t3,$t3,$zero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bne	$t3,$zero,OVF</a:t>
            </a:r>
          </a:p>
          <a:p>
            <a:pPr eaLnBrk="1" hangingPunct="1">
              <a:buFontTx/>
              <a:buNone/>
            </a:pPr>
            <a:endParaRPr lang="en-US" altLang="en-US" sz="1400" b="1" smtClean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mtClean="0"/>
              <a:t>Test for unsigned ADD overflow: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addu	$t0,$t1,$t2	# sum but don’t trap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nor	$t3,$t1,$zero	# invert bits of $t1 (-$t1–1), 2</a:t>
            </a:r>
            <a:r>
              <a:rPr lang="en-US" altLang="en-US" sz="1400" b="1" baseline="30000" smtClean="0">
                <a:latin typeface="Courier New" panose="02070309020205020404" pitchFamily="49" charset="0"/>
              </a:rPr>
              <a:t>32</a:t>
            </a:r>
            <a:r>
              <a:rPr lang="en-US" altLang="en-US" sz="1400" b="1" smtClean="0">
                <a:latin typeface="Courier New" panose="02070309020205020404" pitchFamily="49" charset="0"/>
              </a:rPr>
              <a:t>-$t1-1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sltu	$t3,$t3,$t2	# 2</a:t>
            </a:r>
            <a:r>
              <a:rPr lang="en-US" altLang="en-US" sz="1400" b="1" baseline="30000" smtClean="0">
                <a:latin typeface="Courier New" panose="02070309020205020404" pitchFamily="49" charset="0"/>
              </a:rPr>
              <a:t>32</a:t>
            </a:r>
            <a:r>
              <a:rPr lang="en-US" altLang="en-US" sz="1400" b="1" smtClean="0">
                <a:latin typeface="Courier New" panose="02070309020205020404" pitchFamily="49" charset="0"/>
              </a:rPr>
              <a:t>-$t1-1 &lt; $t2, 2</a:t>
            </a:r>
            <a:r>
              <a:rPr lang="en-US" altLang="en-US" sz="1400" b="1" baseline="30000" smtClean="0">
                <a:latin typeface="Courier New" panose="02070309020205020404" pitchFamily="49" charset="0"/>
              </a:rPr>
              <a:t>32</a:t>
            </a:r>
            <a:r>
              <a:rPr lang="en-US" altLang="en-US" sz="1400" b="1" smtClean="0">
                <a:latin typeface="Courier New" panose="02070309020205020404" pitchFamily="49" charset="0"/>
              </a:rPr>
              <a:t>-1 &lt; $t1+$t2</a:t>
            </a:r>
          </a:p>
          <a:p>
            <a:pPr eaLnBrk="1" hangingPunct="1">
              <a:buFontTx/>
              <a:buNone/>
            </a:pPr>
            <a:r>
              <a:rPr lang="en-US" altLang="en-US" sz="1400" b="1" smtClean="0">
                <a:latin typeface="Courier New" panose="02070309020205020404" pitchFamily="49" charset="0"/>
              </a:rPr>
              <a:t>	bne	$t3,$zero,OVF</a:t>
            </a:r>
          </a:p>
        </p:txBody>
      </p:sp>
    </p:spTree>
    <p:extLst>
      <p:ext uri="{BB962C8B-B14F-4D97-AF65-F5344CB8AC3E}">
        <p14:creationId xmlns:p14="http://schemas.microsoft.com/office/powerpoint/2010/main" val="3855922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/>
              <a:t>Chapter 3 — Arithmetic for Computers — </a:t>
            </a:r>
            <a:fld id="{FDBF5BDA-EF93-4BBE-84D3-E522362D5E2B}" type="slidenum">
              <a:rPr lang="en-AU" altLang="en-US"/>
              <a:pPr/>
              <a:t>9</a:t>
            </a:fld>
            <a:endParaRPr lang="en-AU" alt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 smtClean="0"/>
              <a:t>Arithmetic for Multimedia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altLang="en-US" dirty="0" smtClean="0"/>
              <a:t>Graphics and media processing operates on vectors of 8-bit and 16-bit data</a:t>
            </a:r>
          </a:p>
          <a:p>
            <a:pPr lvl="1" eaLnBrk="1" hangingPunct="1"/>
            <a:r>
              <a:rPr lang="en-AU" altLang="en-US" dirty="0" smtClean="0"/>
              <a:t>Use 64-bit adder, with partitioned carry chain</a:t>
            </a:r>
          </a:p>
          <a:p>
            <a:pPr lvl="2" eaLnBrk="1" hangingPunct="1"/>
            <a:r>
              <a:rPr lang="en-AU" altLang="en-US" dirty="0" smtClean="0"/>
              <a:t>Operate on 8</a:t>
            </a:r>
            <a:r>
              <a:rPr lang="en-US" altLang="en-US" dirty="0" smtClean="0">
                <a:cs typeface="Arial" panose="020B0604020202020204" pitchFamily="34" charset="0"/>
              </a:rPr>
              <a:t>×8-bit, 4×16-bit, or 2×32-bit vectors</a:t>
            </a:r>
          </a:p>
          <a:p>
            <a:pPr lvl="1" eaLnBrk="1" hangingPunct="1"/>
            <a:r>
              <a:rPr lang="en-US" altLang="en-US" dirty="0" smtClean="0">
                <a:cs typeface="Arial" panose="020B0604020202020204" pitchFamily="34" charset="0"/>
              </a:rPr>
              <a:t>SIMD (single-instruction, multiple-data)</a:t>
            </a:r>
          </a:p>
          <a:p>
            <a:pPr lvl="1" eaLnBrk="1" hangingPunct="1"/>
            <a:endParaRPr lang="en-US" altLang="en-US" dirty="0" smtClean="0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dirty="0" smtClean="0">
                <a:cs typeface="Arial" panose="020B0604020202020204" pitchFamily="34" charset="0"/>
              </a:rPr>
              <a:t>Saturating operations</a:t>
            </a:r>
          </a:p>
          <a:p>
            <a:pPr lvl="1" eaLnBrk="1" hangingPunct="1"/>
            <a:r>
              <a:rPr lang="en-US" altLang="en-US" dirty="0" smtClean="0">
                <a:cs typeface="Arial" panose="020B0604020202020204" pitchFamily="34" charset="0"/>
              </a:rPr>
              <a:t>On overflow, result is largest representable value</a:t>
            </a:r>
          </a:p>
          <a:p>
            <a:pPr lvl="2" eaLnBrk="1" hangingPunct="1"/>
            <a:r>
              <a:rPr lang="en-US" altLang="en-US" dirty="0" smtClean="0">
                <a:cs typeface="Arial" panose="020B0604020202020204" pitchFamily="34" charset="0"/>
              </a:rPr>
              <a:t>c.f. 2s-complement modulo arithmetic</a:t>
            </a:r>
          </a:p>
          <a:p>
            <a:pPr lvl="1" eaLnBrk="1" hangingPunct="1"/>
            <a:r>
              <a:rPr lang="en-US" altLang="en-US" dirty="0" smtClean="0">
                <a:cs typeface="Arial" panose="020B0604020202020204" pitchFamily="34" charset="0"/>
              </a:rPr>
              <a:t>E.g., clipping in audio, saturation in video</a:t>
            </a:r>
          </a:p>
        </p:txBody>
      </p:sp>
    </p:spTree>
    <p:extLst>
      <p:ext uri="{BB962C8B-B14F-4D97-AF65-F5344CB8AC3E}">
        <p14:creationId xmlns:p14="http://schemas.microsoft.com/office/powerpoint/2010/main" val="33176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c">
  <a:themeElements>
    <a:clrScheme name="us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sc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s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usc</Template>
  <TotalTime>26578</TotalTime>
  <Words>4207</Words>
  <Application>Microsoft Office PowerPoint</Application>
  <PresentationFormat>On-screen Show (4:3)</PresentationFormat>
  <Paragraphs>927</Paragraphs>
  <Slides>62</Slides>
  <Notes>45</Notes>
  <HiddenSlides>4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62</vt:i4>
      </vt:variant>
    </vt:vector>
  </HeadingPairs>
  <TitlesOfParts>
    <vt:vector size="73" baseType="lpstr">
      <vt:lpstr>Arial</vt:lpstr>
      <vt:lpstr>Courier New</vt:lpstr>
      <vt:lpstr>Lucida Console</vt:lpstr>
      <vt:lpstr>Symbol</vt:lpstr>
      <vt:lpstr>Tahoma</vt:lpstr>
      <vt:lpstr>Times New Roman</vt:lpstr>
      <vt:lpstr>Verdana</vt:lpstr>
      <vt:lpstr>Wingdings</vt:lpstr>
      <vt:lpstr>usc</vt:lpstr>
      <vt:lpstr>Equation</vt:lpstr>
      <vt:lpstr>Worksheet</vt:lpstr>
      <vt:lpstr>Chapter 3</vt:lpstr>
      <vt:lpstr>Exam 1</vt:lpstr>
      <vt:lpstr>Arithmetic for Computers</vt:lpstr>
      <vt:lpstr>Integer Addition</vt:lpstr>
      <vt:lpstr>Integer Subtraction</vt:lpstr>
      <vt:lpstr>Dealing with Overflow</vt:lpstr>
      <vt:lpstr>Overflow</vt:lpstr>
      <vt:lpstr>Overflow</vt:lpstr>
      <vt:lpstr>Arithmetic for Multimedia</vt:lpstr>
      <vt:lpstr>Multiplication</vt:lpstr>
      <vt:lpstr>Multiplication Hardware</vt:lpstr>
      <vt:lpstr>Binary Multiplication</vt:lpstr>
      <vt:lpstr>Multiplication Example</vt:lpstr>
      <vt:lpstr>Faster Multiplication</vt:lpstr>
      <vt:lpstr>MIPS Multiplication</vt:lpstr>
      <vt:lpstr>Division</vt:lpstr>
      <vt:lpstr>Division Hardware</vt:lpstr>
      <vt:lpstr>Binary Division</vt:lpstr>
      <vt:lpstr>Division Example</vt:lpstr>
      <vt:lpstr>Faster Division</vt:lpstr>
      <vt:lpstr>MIPS Division</vt:lpstr>
      <vt:lpstr>Floating Point</vt:lpstr>
      <vt:lpstr>Floating Point Standard</vt:lpstr>
      <vt:lpstr>IEEE Floating-Point Format</vt:lpstr>
      <vt:lpstr>Single-Precision Range</vt:lpstr>
      <vt:lpstr>Double-Precision Range</vt:lpstr>
      <vt:lpstr>Floating-Point Precision</vt:lpstr>
      <vt:lpstr>Floating-Point Addition</vt:lpstr>
      <vt:lpstr>Example</vt:lpstr>
      <vt:lpstr>Floating-Point Example</vt:lpstr>
      <vt:lpstr>Floating-Point Example</vt:lpstr>
      <vt:lpstr>Denormal Numbers</vt:lpstr>
      <vt:lpstr>Infinities and NaNs</vt:lpstr>
      <vt:lpstr>IEEE 754</vt:lpstr>
      <vt:lpstr>Floating-Point Addition</vt:lpstr>
      <vt:lpstr>Floating-Point Addition</vt:lpstr>
      <vt:lpstr>FP Adder Hardware</vt:lpstr>
      <vt:lpstr>FP Adder Hardware</vt:lpstr>
      <vt:lpstr>Floating-Point Multiplication</vt:lpstr>
      <vt:lpstr>Floating-Point Multiplication</vt:lpstr>
      <vt:lpstr>FP Arithmetic Hardware</vt:lpstr>
      <vt:lpstr>FP Instructions in MIPS</vt:lpstr>
      <vt:lpstr>MIPS Floating-Point</vt:lpstr>
      <vt:lpstr>FP Instructions in MIPS</vt:lpstr>
      <vt:lpstr>FP Example: °F to °C</vt:lpstr>
      <vt:lpstr>FP Example: Array Multiplication</vt:lpstr>
      <vt:lpstr>FP Example: Array Multiplication</vt:lpstr>
      <vt:lpstr>FP Example: Array Multiplication</vt:lpstr>
      <vt:lpstr>Accurate Arithmetic</vt:lpstr>
      <vt:lpstr>Subword Parallellism</vt:lpstr>
      <vt:lpstr>x86 FP Architecture</vt:lpstr>
      <vt:lpstr>x86 FP Instructions</vt:lpstr>
      <vt:lpstr>Streaming SIMD Extension 2 (SSE2)</vt:lpstr>
      <vt:lpstr>Matrix Multiply</vt:lpstr>
      <vt:lpstr>Matrix Multiply</vt:lpstr>
      <vt:lpstr>Matrix Multiply</vt:lpstr>
      <vt:lpstr>Matrix Multiply</vt:lpstr>
      <vt:lpstr>Right Shift and Division</vt:lpstr>
      <vt:lpstr>Associativity</vt:lpstr>
      <vt:lpstr>Who Cares About FP Accuracy?</vt:lpstr>
      <vt:lpstr>Concluding Remarks</vt:lpstr>
      <vt:lpstr>Concluding Remarks</vt:lpstr>
    </vt:vector>
  </TitlesOfParts>
  <Company>Department of Computer Science and Engineering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612:  VLSI System Design</dc:title>
  <dc:creator>Jason D. Bakos</dc:creator>
  <cp:lastModifiedBy>Jason D. Bakos</cp:lastModifiedBy>
  <cp:revision>207</cp:revision>
  <dcterms:created xsi:type="dcterms:W3CDTF">2005-09-22T21:21:18Z</dcterms:created>
  <dcterms:modified xsi:type="dcterms:W3CDTF">2014-10-16T13:57:37Z</dcterms:modified>
</cp:coreProperties>
</file>