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53.xml" ContentType="application/vnd.openxmlformats-officedocument.presentationml.notesSlide+xml"/>
  <Override PartName="/ppt/notesSlides/notesSlide54.xml" ContentType="application/vnd.openxmlformats-officedocument.presentationml.notesSlide+xml"/>
  <Override PartName="/ppt/notesSlides/notesSlide55.xml" ContentType="application/vnd.openxmlformats-officedocument.presentationml.notesSlide+xml"/>
  <Override PartName="/ppt/notesSlides/notesSlide56.xml" ContentType="application/vnd.openxmlformats-officedocument.presentationml.notesSlide+xml"/>
  <Override PartName="/ppt/notesSlides/notesSlide57.xml" ContentType="application/vnd.openxmlformats-officedocument.presentationml.notesSlide+xml"/>
  <Override PartName="/ppt/notesSlides/notesSlide58.xml" ContentType="application/vnd.openxmlformats-officedocument.presentationml.notesSlide+xml"/>
  <Override PartName="/ppt/notesSlides/notesSlide59.xml" ContentType="application/vnd.openxmlformats-officedocument.presentationml.notesSlide+xml"/>
  <Override PartName="/ppt/notesSlides/notesSlide60.xml" ContentType="application/vnd.openxmlformats-officedocument.presentationml.notesSlide+xml"/>
  <Override PartName="/ppt/notesSlides/notesSlide61.xml" ContentType="application/vnd.openxmlformats-officedocument.presentationml.notesSlide+xml"/>
  <Override PartName="/ppt/notesSlides/notesSlide62.xml" ContentType="application/vnd.openxmlformats-officedocument.presentationml.notesSlide+xml"/>
  <Override PartName="/ppt/notesSlides/notesSlide63.xml" ContentType="application/vnd.openxmlformats-officedocument.presentationml.notesSlide+xml"/>
  <Override PartName="/ppt/notesSlides/notesSlide64.xml" ContentType="application/vnd.openxmlformats-officedocument.presentationml.notesSlide+xml"/>
  <Override PartName="/ppt/notesSlides/notesSlide65.xml" ContentType="application/vnd.openxmlformats-officedocument.presentationml.notesSlide+xml"/>
  <Override PartName="/ppt/notesSlides/notesSlide66.xml" ContentType="application/vnd.openxmlformats-officedocument.presentationml.notesSlide+xml"/>
  <Override PartName="/ppt/notesSlides/notesSlide67.xml" ContentType="application/vnd.openxmlformats-officedocument.presentationml.notesSlide+xml"/>
  <Override PartName="/ppt/notesSlides/notesSlide68.xml" ContentType="application/vnd.openxmlformats-officedocument.presentationml.notesSlide+xml"/>
  <Override PartName="/ppt/notesSlides/notesSlide69.xml" ContentType="application/vnd.openxmlformats-officedocument.presentationml.notesSlide+xml"/>
  <Override PartName="/ppt/notesSlides/notesSlide70.xml" ContentType="application/vnd.openxmlformats-officedocument.presentationml.notesSlide+xml"/>
  <Override PartName="/ppt/notesSlides/notesSlide71.xml" ContentType="application/vnd.openxmlformats-officedocument.presentationml.notesSlide+xml"/>
  <Override PartName="/ppt/notesSlides/notesSlide72.xml" ContentType="application/vnd.openxmlformats-officedocument.presentationml.notesSlide+xml"/>
  <Override PartName="/ppt/notesSlides/notesSlide73.xml" ContentType="application/vnd.openxmlformats-officedocument.presentationml.notesSlide+xml"/>
  <Override PartName="/ppt/notesSlides/notesSlide74.xml" ContentType="application/vnd.openxmlformats-officedocument.presentationml.notesSlide+xml"/>
  <Override PartName="/ppt/notesSlides/notesSlide75.xml" ContentType="application/vnd.openxmlformats-officedocument.presentationml.notesSlide+xml"/>
  <Override PartName="/ppt/notesSlides/notesSlide7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5"/>
  </p:notesMasterIdLst>
  <p:handoutMasterIdLst>
    <p:handoutMasterId r:id="rId96"/>
  </p:handoutMasterIdLst>
  <p:sldIdLst>
    <p:sldId id="256" r:id="rId2"/>
    <p:sldId id="257" r:id="rId3"/>
    <p:sldId id="354" r:id="rId4"/>
    <p:sldId id="353" r:id="rId5"/>
    <p:sldId id="356" r:id="rId6"/>
    <p:sldId id="258" r:id="rId7"/>
    <p:sldId id="355" r:id="rId8"/>
    <p:sldId id="259" r:id="rId9"/>
    <p:sldId id="260" r:id="rId10"/>
    <p:sldId id="261" r:id="rId11"/>
    <p:sldId id="349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74" r:id="rId20"/>
    <p:sldId id="275" r:id="rId21"/>
    <p:sldId id="276" r:id="rId22"/>
    <p:sldId id="277" r:id="rId23"/>
    <p:sldId id="278" r:id="rId24"/>
    <p:sldId id="280" r:id="rId25"/>
    <p:sldId id="281" r:id="rId26"/>
    <p:sldId id="282" r:id="rId27"/>
    <p:sldId id="283" r:id="rId28"/>
    <p:sldId id="284" r:id="rId29"/>
    <p:sldId id="285" r:id="rId30"/>
    <p:sldId id="286" r:id="rId31"/>
    <p:sldId id="287" r:id="rId32"/>
    <p:sldId id="366" r:id="rId33"/>
    <p:sldId id="360" r:id="rId34"/>
    <p:sldId id="361" r:id="rId35"/>
    <p:sldId id="362" r:id="rId36"/>
    <p:sldId id="363" r:id="rId37"/>
    <p:sldId id="364" r:id="rId38"/>
    <p:sldId id="365" r:id="rId39"/>
    <p:sldId id="307" r:id="rId40"/>
    <p:sldId id="308" r:id="rId41"/>
    <p:sldId id="309" r:id="rId42"/>
    <p:sldId id="310" r:id="rId43"/>
    <p:sldId id="311" r:id="rId44"/>
    <p:sldId id="289" r:id="rId45"/>
    <p:sldId id="290" r:id="rId46"/>
    <p:sldId id="315" r:id="rId47"/>
    <p:sldId id="358" r:id="rId48"/>
    <p:sldId id="350" r:id="rId49"/>
    <p:sldId id="351" r:id="rId50"/>
    <p:sldId id="291" r:id="rId51"/>
    <p:sldId id="292" r:id="rId52"/>
    <p:sldId id="293" r:id="rId53"/>
    <p:sldId id="294" r:id="rId54"/>
    <p:sldId id="295" r:id="rId55"/>
    <p:sldId id="352" r:id="rId56"/>
    <p:sldId id="296" r:id="rId57"/>
    <p:sldId id="297" r:id="rId58"/>
    <p:sldId id="298" r:id="rId59"/>
    <p:sldId id="299" r:id="rId60"/>
    <p:sldId id="300" r:id="rId61"/>
    <p:sldId id="301" r:id="rId62"/>
    <p:sldId id="302" r:id="rId63"/>
    <p:sldId id="303" r:id="rId64"/>
    <p:sldId id="304" r:id="rId65"/>
    <p:sldId id="305" r:id="rId66"/>
    <p:sldId id="306" r:id="rId67"/>
    <p:sldId id="322" r:id="rId68"/>
    <p:sldId id="323" r:id="rId69"/>
    <p:sldId id="324" r:id="rId70"/>
    <p:sldId id="325" r:id="rId71"/>
    <p:sldId id="326" r:id="rId72"/>
    <p:sldId id="327" r:id="rId73"/>
    <p:sldId id="328" r:id="rId74"/>
    <p:sldId id="329" r:id="rId75"/>
    <p:sldId id="330" r:id="rId76"/>
    <p:sldId id="331" r:id="rId77"/>
    <p:sldId id="332" r:id="rId78"/>
    <p:sldId id="333" r:id="rId79"/>
    <p:sldId id="334" r:id="rId80"/>
    <p:sldId id="335" r:id="rId81"/>
    <p:sldId id="336" r:id="rId82"/>
    <p:sldId id="337" r:id="rId83"/>
    <p:sldId id="338" r:id="rId84"/>
    <p:sldId id="339" r:id="rId85"/>
    <p:sldId id="340" r:id="rId86"/>
    <p:sldId id="341" r:id="rId87"/>
    <p:sldId id="342" r:id="rId88"/>
    <p:sldId id="343" r:id="rId89"/>
    <p:sldId id="344" r:id="rId90"/>
    <p:sldId id="345" r:id="rId91"/>
    <p:sldId id="346" r:id="rId92"/>
    <p:sldId id="347" r:id="rId93"/>
    <p:sldId id="348" r:id="rId94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0033"/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841" autoAdjust="0"/>
    <p:restoredTop sz="94660"/>
  </p:normalViewPr>
  <p:slideViewPr>
    <p:cSldViewPr>
      <p:cViewPr varScale="1">
        <p:scale>
          <a:sx n="48" d="100"/>
          <a:sy n="48" d="100"/>
        </p:scale>
        <p:origin x="972" y="3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0" d="100"/>
        <a:sy n="15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84" Type="http://schemas.openxmlformats.org/officeDocument/2006/relationships/slide" Target="slides/slide83.xml"/><Relationship Id="rId89" Type="http://schemas.openxmlformats.org/officeDocument/2006/relationships/slide" Target="slides/slide88.xml"/><Relationship Id="rId16" Type="http://schemas.openxmlformats.org/officeDocument/2006/relationships/slide" Target="slides/slide15.xml"/><Relationship Id="rId11" Type="http://schemas.openxmlformats.org/officeDocument/2006/relationships/slide" Target="slides/slide10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5" Type="http://schemas.openxmlformats.org/officeDocument/2006/relationships/slide" Target="slides/slide4.xml"/><Relationship Id="rId90" Type="http://schemas.openxmlformats.org/officeDocument/2006/relationships/slide" Target="slides/slide89.xml"/><Relationship Id="rId95" Type="http://schemas.openxmlformats.org/officeDocument/2006/relationships/notesMaster" Target="notesMasters/notesMaster1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slide" Target="slides/slide82.xml"/><Relationship Id="rId88" Type="http://schemas.openxmlformats.org/officeDocument/2006/relationships/slide" Target="slides/slide87.xml"/><Relationship Id="rId91" Type="http://schemas.openxmlformats.org/officeDocument/2006/relationships/slide" Target="slides/slide90.xml"/><Relationship Id="rId96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94" Type="http://schemas.openxmlformats.org/officeDocument/2006/relationships/slide" Target="slides/slide93.xml"/><Relationship Id="rId9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97" Type="http://schemas.openxmlformats.org/officeDocument/2006/relationships/presProps" Target="presProps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slide" Target="slides/slide91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4" Type="http://schemas.openxmlformats.org/officeDocument/2006/relationships/slide" Target="slides/slide23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66" Type="http://schemas.openxmlformats.org/officeDocument/2006/relationships/slide" Target="slides/slide65.xml"/><Relationship Id="rId87" Type="http://schemas.openxmlformats.org/officeDocument/2006/relationships/slide" Target="slides/slide86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56" Type="http://schemas.openxmlformats.org/officeDocument/2006/relationships/slide" Target="slides/slide55.xml"/><Relationship Id="rId77" Type="http://schemas.openxmlformats.org/officeDocument/2006/relationships/slide" Target="slides/slide76.xml"/><Relationship Id="rId100" Type="http://schemas.openxmlformats.org/officeDocument/2006/relationships/tableStyles" Target="tableStyle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93" Type="http://schemas.openxmlformats.org/officeDocument/2006/relationships/slide" Target="slides/slide92.xml"/><Relationship Id="rId98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.emf"/><Relationship Id="rId2" Type="http://schemas.openxmlformats.org/officeDocument/2006/relationships/image" Target="../media/image10.emf"/><Relationship Id="rId1" Type="http://schemas.openxmlformats.org/officeDocument/2006/relationships/image" Target="../media/image9.emf"/><Relationship Id="rId4" Type="http://schemas.openxmlformats.org/officeDocument/2006/relationships/image" Target="../media/image12.e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5.emf"/><Relationship Id="rId2" Type="http://schemas.openxmlformats.org/officeDocument/2006/relationships/image" Target="../media/image14.emf"/><Relationship Id="rId1" Type="http://schemas.openxmlformats.org/officeDocument/2006/relationships/image" Target="../media/image13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185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186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186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399E3FA9-7889-4F1E-9F41-46D9379D631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5855807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710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20C6081D-1F47-43A1-8E84-7B7DADF9D05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1955010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0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1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2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3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4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6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7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8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9.xml"/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0.xml"/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1.xml"/><Relationship Id="rId1" Type="http://schemas.openxmlformats.org/officeDocument/2006/relationships/notesMaster" Target="../notesMasters/notesMaster1.xml"/></Relationships>
</file>

<file path=ppt/notesSlides/_rels/notesSlide5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2.xml"/><Relationship Id="rId1" Type="http://schemas.openxmlformats.org/officeDocument/2006/relationships/notesMaster" Target="../notesMasters/notesMaster1.xml"/></Relationships>
</file>

<file path=ppt/notesSlides/_rels/notesSlide5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3.xml"/><Relationship Id="rId1" Type="http://schemas.openxmlformats.org/officeDocument/2006/relationships/notesMaster" Target="../notesMasters/notesMaster1.xml"/></Relationships>
</file>

<file path=ppt/notesSlides/_rels/notesSlide5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4.xml"/><Relationship Id="rId1" Type="http://schemas.openxmlformats.org/officeDocument/2006/relationships/notesMaster" Target="../notesMasters/notesMaster1.xml"/></Relationships>
</file>

<file path=ppt/notesSlides/_rels/notesSlide5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6.xml"/><Relationship Id="rId1" Type="http://schemas.openxmlformats.org/officeDocument/2006/relationships/notesMaster" Target="../notesMasters/notesMaster1.xml"/></Relationships>
</file>

<file path=ppt/notesSlides/_rels/notesSlide6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7.xml"/><Relationship Id="rId1" Type="http://schemas.openxmlformats.org/officeDocument/2006/relationships/notesMaster" Target="../notesMasters/notesMaster1.xml"/></Relationships>
</file>

<file path=ppt/notesSlides/_rels/notesSlide6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8.xml"/><Relationship Id="rId1" Type="http://schemas.openxmlformats.org/officeDocument/2006/relationships/notesMaster" Target="../notesMasters/notesMaster1.xml"/></Relationships>
</file>

<file path=ppt/notesSlides/_rels/notesSlide6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9.xml"/><Relationship Id="rId1" Type="http://schemas.openxmlformats.org/officeDocument/2006/relationships/notesMaster" Target="../notesMasters/notesMaster1.xml"/></Relationships>
</file>

<file path=ppt/notesSlides/_rels/notesSlide6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0.xml"/><Relationship Id="rId1" Type="http://schemas.openxmlformats.org/officeDocument/2006/relationships/notesMaster" Target="../notesMasters/notesMaster1.xml"/></Relationships>
</file>

<file path=ppt/notesSlides/_rels/notesSlide6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1.xml"/><Relationship Id="rId1" Type="http://schemas.openxmlformats.org/officeDocument/2006/relationships/notesMaster" Target="../notesMasters/notesMaster1.xml"/></Relationships>
</file>

<file path=ppt/notesSlides/_rels/notesSlide6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2.xml"/><Relationship Id="rId1" Type="http://schemas.openxmlformats.org/officeDocument/2006/relationships/notesMaster" Target="../notesMasters/notesMaster1.xml"/></Relationships>
</file>

<file path=ppt/notesSlides/_rels/notesSlide6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3.xml"/><Relationship Id="rId1" Type="http://schemas.openxmlformats.org/officeDocument/2006/relationships/notesMaster" Target="../notesMasters/notesMaster1.xml"/></Relationships>
</file>

<file path=ppt/notesSlides/_rels/notesSlide6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4.xml"/><Relationship Id="rId1" Type="http://schemas.openxmlformats.org/officeDocument/2006/relationships/notesMaster" Target="../notesMasters/notesMaster1.xml"/></Relationships>
</file>

<file path=ppt/notesSlides/_rels/notesSlide6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5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7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6.xml"/><Relationship Id="rId1" Type="http://schemas.openxmlformats.org/officeDocument/2006/relationships/notesMaster" Target="../notesMasters/notesMaster1.xml"/></Relationships>
</file>

<file path=ppt/notesSlides/_rels/notesSlide7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7.xml"/><Relationship Id="rId1" Type="http://schemas.openxmlformats.org/officeDocument/2006/relationships/notesMaster" Target="../notesMasters/notesMaster1.xml"/></Relationships>
</file>

<file path=ppt/notesSlides/_rels/notesSlide7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9.xml"/><Relationship Id="rId1" Type="http://schemas.openxmlformats.org/officeDocument/2006/relationships/notesMaster" Target="../notesMasters/notesMaster1.xml"/></Relationships>
</file>

<file path=ppt/notesSlides/_rels/notesSlide7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0.xml"/><Relationship Id="rId1" Type="http://schemas.openxmlformats.org/officeDocument/2006/relationships/notesMaster" Target="../notesMasters/notesMaster1.xml"/></Relationships>
</file>

<file path=ppt/notesSlides/_rels/notesSlide7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1.xml"/><Relationship Id="rId1" Type="http://schemas.openxmlformats.org/officeDocument/2006/relationships/notesMaster" Target="../notesMasters/notesMaster1.xml"/></Relationships>
</file>

<file path=ppt/notesSlides/_rels/notesSlide7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2.xml"/><Relationship Id="rId1" Type="http://schemas.openxmlformats.org/officeDocument/2006/relationships/notesMaster" Target="../notesMasters/notesMaster1.xml"/></Relationships>
</file>

<file path=ppt/notesSlides/_rels/notesSlide7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3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mtClean="0">
                <a:latin typeface="Times New Roman" panose="02020603050405020304" pitchFamily="18" charset="0"/>
              </a:rPr>
              <a:t>The University of Adelaide, School of Computer Science</a:t>
            </a:r>
          </a:p>
        </p:txBody>
      </p:sp>
      <p:sp>
        <p:nvSpPr>
          <p:cNvPr id="99331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9D8DE647-EFF9-46F8-B49C-ECDE780C40E2}" type="datetime3">
              <a:rPr lang="en-US" altLang="en-US" smtClean="0">
                <a:latin typeface="Times New Roman" panose="02020603050405020304" pitchFamily="18" charset="0"/>
              </a:rPr>
              <a:pPr/>
              <a:t>25 September 2014</a:t>
            </a:fld>
            <a:endParaRPr lang="en-US" altLang="en-US" smtClean="0">
              <a:latin typeface="Times New Roman" panose="02020603050405020304" pitchFamily="18" charset="0"/>
            </a:endParaRPr>
          </a:p>
        </p:txBody>
      </p:sp>
      <p:sp>
        <p:nvSpPr>
          <p:cNvPr id="99332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mtClean="0">
                <a:latin typeface="Times New Roman" panose="02020603050405020304" pitchFamily="18" charset="0"/>
              </a:rPr>
              <a:t>Chapter 2 — Instructions: Language of the Computer</a:t>
            </a:r>
          </a:p>
        </p:txBody>
      </p:sp>
      <p:sp>
        <p:nvSpPr>
          <p:cNvPr id="9933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5D0834E6-36AC-4070-B257-AF405AAEB419}" type="slidenum">
              <a:rPr lang="en-US" altLang="en-US">
                <a:latin typeface="Times New Roman" panose="02020603050405020304" pitchFamily="18" charset="0"/>
              </a:rPr>
              <a:pPr/>
              <a:t>1</a:t>
            </a:fld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993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933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AU" altLang="en-US" smtClean="0"/>
          </a:p>
        </p:txBody>
      </p:sp>
    </p:spTree>
    <p:extLst>
      <p:ext uri="{BB962C8B-B14F-4D97-AF65-F5344CB8AC3E}">
        <p14:creationId xmlns:p14="http://schemas.microsoft.com/office/powerpoint/2010/main" val="266843106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mtClean="0">
                <a:latin typeface="Times New Roman" panose="02020603050405020304" pitchFamily="18" charset="0"/>
              </a:rPr>
              <a:t>The University of Adelaide, School of Computer Science</a:t>
            </a:r>
          </a:p>
        </p:txBody>
      </p:sp>
      <p:sp>
        <p:nvSpPr>
          <p:cNvPr id="108547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0A78AE3D-A90A-4E06-AF84-42AA2AD3F639}" type="datetime3">
              <a:rPr lang="en-US" altLang="en-US" smtClean="0">
                <a:latin typeface="Times New Roman" panose="02020603050405020304" pitchFamily="18" charset="0"/>
              </a:rPr>
              <a:pPr/>
              <a:t>25 September 2014</a:t>
            </a:fld>
            <a:endParaRPr lang="en-US" altLang="en-US" smtClean="0">
              <a:latin typeface="Times New Roman" panose="02020603050405020304" pitchFamily="18" charset="0"/>
            </a:endParaRPr>
          </a:p>
        </p:txBody>
      </p:sp>
      <p:sp>
        <p:nvSpPr>
          <p:cNvPr id="108548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mtClean="0">
                <a:latin typeface="Times New Roman" panose="02020603050405020304" pitchFamily="18" charset="0"/>
              </a:rPr>
              <a:t>Chapter 2 — Instructions: Language of the Computer</a:t>
            </a:r>
          </a:p>
        </p:txBody>
      </p:sp>
      <p:sp>
        <p:nvSpPr>
          <p:cNvPr id="10854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38B1C13E-138D-4D03-A1E9-C1B6561DC2A1}" type="slidenum">
              <a:rPr lang="en-US" altLang="en-US">
                <a:latin typeface="Times New Roman" panose="02020603050405020304" pitchFamily="18" charset="0"/>
              </a:rPr>
              <a:pPr/>
              <a:t>15</a:t>
            </a:fld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1085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855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AU" altLang="en-US" smtClean="0"/>
          </a:p>
        </p:txBody>
      </p:sp>
    </p:spTree>
    <p:extLst>
      <p:ext uri="{BB962C8B-B14F-4D97-AF65-F5344CB8AC3E}">
        <p14:creationId xmlns:p14="http://schemas.microsoft.com/office/powerpoint/2010/main" val="273624265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mtClean="0">
                <a:latin typeface="Times New Roman" panose="02020603050405020304" pitchFamily="18" charset="0"/>
              </a:rPr>
              <a:t>The University of Adelaide, School of Computer Science</a:t>
            </a:r>
          </a:p>
        </p:txBody>
      </p:sp>
      <p:sp>
        <p:nvSpPr>
          <p:cNvPr id="109571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EDC4CB67-2BB7-4F3D-B769-46A33EE1542F}" type="datetime3">
              <a:rPr lang="en-US" altLang="en-US" smtClean="0">
                <a:latin typeface="Times New Roman" panose="02020603050405020304" pitchFamily="18" charset="0"/>
              </a:rPr>
              <a:pPr/>
              <a:t>25 September 2014</a:t>
            </a:fld>
            <a:endParaRPr lang="en-US" altLang="en-US" smtClean="0">
              <a:latin typeface="Times New Roman" panose="02020603050405020304" pitchFamily="18" charset="0"/>
            </a:endParaRPr>
          </a:p>
        </p:txBody>
      </p:sp>
      <p:sp>
        <p:nvSpPr>
          <p:cNvPr id="109572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mtClean="0">
                <a:latin typeface="Times New Roman" panose="02020603050405020304" pitchFamily="18" charset="0"/>
              </a:rPr>
              <a:t>Chapter 2 — Instructions: Language of the Computer</a:t>
            </a:r>
          </a:p>
        </p:txBody>
      </p:sp>
      <p:sp>
        <p:nvSpPr>
          <p:cNvPr id="10957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5D7810B4-5E5A-4388-B3A0-D2E966A6C427}" type="slidenum">
              <a:rPr lang="en-US" altLang="en-US">
                <a:latin typeface="Times New Roman" panose="02020603050405020304" pitchFamily="18" charset="0"/>
              </a:rPr>
              <a:pPr/>
              <a:t>16</a:t>
            </a:fld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1095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957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AU" altLang="en-US" smtClean="0"/>
          </a:p>
        </p:txBody>
      </p:sp>
    </p:spTree>
    <p:extLst>
      <p:ext uri="{BB962C8B-B14F-4D97-AF65-F5344CB8AC3E}">
        <p14:creationId xmlns:p14="http://schemas.microsoft.com/office/powerpoint/2010/main" val="356207969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mtClean="0">
                <a:latin typeface="Times New Roman" panose="02020603050405020304" pitchFamily="18" charset="0"/>
              </a:rPr>
              <a:t>The University of Adelaide, School of Computer Science</a:t>
            </a:r>
          </a:p>
        </p:txBody>
      </p:sp>
      <p:sp>
        <p:nvSpPr>
          <p:cNvPr id="110595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DEFFE83D-5E0A-4A7B-B80E-4C3A3719F002}" type="datetime3">
              <a:rPr lang="en-US" altLang="en-US" smtClean="0">
                <a:latin typeface="Times New Roman" panose="02020603050405020304" pitchFamily="18" charset="0"/>
              </a:rPr>
              <a:pPr/>
              <a:t>25 September 2014</a:t>
            </a:fld>
            <a:endParaRPr lang="en-US" altLang="en-US" smtClean="0">
              <a:latin typeface="Times New Roman" panose="02020603050405020304" pitchFamily="18" charset="0"/>
            </a:endParaRPr>
          </a:p>
        </p:txBody>
      </p:sp>
      <p:sp>
        <p:nvSpPr>
          <p:cNvPr id="110596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mtClean="0">
                <a:latin typeface="Times New Roman" panose="02020603050405020304" pitchFamily="18" charset="0"/>
              </a:rPr>
              <a:t>Chapter 2 — Instructions: Language of the Computer</a:t>
            </a:r>
          </a:p>
        </p:txBody>
      </p:sp>
      <p:sp>
        <p:nvSpPr>
          <p:cNvPr id="11059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F867A3F5-D589-45FE-B5E6-FEE349E77100}" type="slidenum">
              <a:rPr lang="en-US" altLang="en-US">
                <a:latin typeface="Times New Roman" panose="02020603050405020304" pitchFamily="18" charset="0"/>
              </a:rPr>
              <a:pPr/>
              <a:t>17</a:t>
            </a:fld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1105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059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AU" altLang="en-US" smtClean="0"/>
          </a:p>
        </p:txBody>
      </p:sp>
    </p:spTree>
    <p:extLst>
      <p:ext uri="{BB962C8B-B14F-4D97-AF65-F5344CB8AC3E}">
        <p14:creationId xmlns:p14="http://schemas.microsoft.com/office/powerpoint/2010/main" val="52682942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mtClean="0">
                <a:latin typeface="Times New Roman" panose="02020603050405020304" pitchFamily="18" charset="0"/>
              </a:rPr>
              <a:t>The University of Adelaide, School of Computer Science</a:t>
            </a:r>
          </a:p>
        </p:txBody>
      </p:sp>
      <p:sp>
        <p:nvSpPr>
          <p:cNvPr id="111619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A6ACDADD-46CC-4DE8-BF90-F41B4B447913}" type="datetime3">
              <a:rPr lang="en-US" altLang="en-US" smtClean="0">
                <a:latin typeface="Times New Roman" panose="02020603050405020304" pitchFamily="18" charset="0"/>
              </a:rPr>
              <a:pPr/>
              <a:t>25 September 2014</a:t>
            </a:fld>
            <a:endParaRPr lang="en-US" altLang="en-US" smtClean="0">
              <a:latin typeface="Times New Roman" panose="02020603050405020304" pitchFamily="18" charset="0"/>
            </a:endParaRPr>
          </a:p>
        </p:txBody>
      </p:sp>
      <p:sp>
        <p:nvSpPr>
          <p:cNvPr id="111620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mtClean="0">
                <a:latin typeface="Times New Roman" panose="02020603050405020304" pitchFamily="18" charset="0"/>
              </a:rPr>
              <a:t>Chapter 2 — Instructions: Language of the Computer</a:t>
            </a:r>
          </a:p>
        </p:txBody>
      </p:sp>
      <p:sp>
        <p:nvSpPr>
          <p:cNvPr id="11162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62373786-DB82-4BE2-B186-64737EB653E9}" type="slidenum">
              <a:rPr lang="en-US" altLang="en-US">
                <a:latin typeface="Times New Roman" panose="02020603050405020304" pitchFamily="18" charset="0"/>
              </a:rPr>
              <a:pPr/>
              <a:t>18</a:t>
            </a:fld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1116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162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AU" altLang="en-US" smtClean="0"/>
          </a:p>
        </p:txBody>
      </p:sp>
    </p:spTree>
    <p:extLst>
      <p:ext uri="{BB962C8B-B14F-4D97-AF65-F5344CB8AC3E}">
        <p14:creationId xmlns:p14="http://schemas.microsoft.com/office/powerpoint/2010/main" val="114572455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mtClean="0">
                <a:latin typeface="Times New Roman" panose="02020603050405020304" pitchFamily="18" charset="0"/>
              </a:rPr>
              <a:t>The University of Adelaide, School of Computer Science</a:t>
            </a:r>
          </a:p>
        </p:txBody>
      </p:sp>
      <p:sp>
        <p:nvSpPr>
          <p:cNvPr id="117763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ED74533B-8ED2-4AFB-88FC-BDF997121A74}" type="datetime3">
              <a:rPr lang="en-US" altLang="en-US" smtClean="0">
                <a:latin typeface="Times New Roman" panose="02020603050405020304" pitchFamily="18" charset="0"/>
              </a:rPr>
              <a:pPr/>
              <a:t>25 September 2014</a:t>
            </a:fld>
            <a:endParaRPr lang="en-US" altLang="en-US" smtClean="0">
              <a:latin typeface="Times New Roman" panose="02020603050405020304" pitchFamily="18" charset="0"/>
            </a:endParaRPr>
          </a:p>
        </p:txBody>
      </p:sp>
      <p:sp>
        <p:nvSpPr>
          <p:cNvPr id="117764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mtClean="0">
                <a:latin typeface="Times New Roman" panose="02020603050405020304" pitchFamily="18" charset="0"/>
              </a:rPr>
              <a:t>Chapter 2 — Instructions: Language of the Computer</a:t>
            </a:r>
          </a:p>
        </p:txBody>
      </p:sp>
      <p:sp>
        <p:nvSpPr>
          <p:cNvPr id="11776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8638FC16-6656-47AA-AC91-316315900EEF}" type="slidenum">
              <a:rPr lang="en-US" altLang="en-US">
                <a:latin typeface="Times New Roman" panose="02020603050405020304" pitchFamily="18" charset="0"/>
              </a:rPr>
              <a:pPr/>
              <a:t>19</a:t>
            </a:fld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1177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776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AU" altLang="en-US" smtClean="0"/>
          </a:p>
        </p:txBody>
      </p:sp>
    </p:spTree>
    <p:extLst>
      <p:ext uri="{BB962C8B-B14F-4D97-AF65-F5344CB8AC3E}">
        <p14:creationId xmlns:p14="http://schemas.microsoft.com/office/powerpoint/2010/main" val="66124322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6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mtClean="0">
                <a:latin typeface="Times New Roman" panose="02020603050405020304" pitchFamily="18" charset="0"/>
              </a:rPr>
              <a:t>The University of Adelaide, School of Computer Science</a:t>
            </a:r>
          </a:p>
        </p:txBody>
      </p:sp>
      <p:sp>
        <p:nvSpPr>
          <p:cNvPr id="118787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D70A2C26-BDC8-48C0-9346-1EFA3A6894D6}" type="datetime3">
              <a:rPr lang="en-US" altLang="en-US" smtClean="0">
                <a:latin typeface="Times New Roman" panose="02020603050405020304" pitchFamily="18" charset="0"/>
              </a:rPr>
              <a:pPr/>
              <a:t>25 September 2014</a:t>
            </a:fld>
            <a:endParaRPr lang="en-US" altLang="en-US" smtClean="0">
              <a:latin typeface="Times New Roman" panose="02020603050405020304" pitchFamily="18" charset="0"/>
            </a:endParaRPr>
          </a:p>
        </p:txBody>
      </p:sp>
      <p:sp>
        <p:nvSpPr>
          <p:cNvPr id="118788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mtClean="0">
                <a:latin typeface="Times New Roman" panose="02020603050405020304" pitchFamily="18" charset="0"/>
              </a:rPr>
              <a:t>Chapter 2 — Instructions: Language of the Computer</a:t>
            </a:r>
          </a:p>
        </p:txBody>
      </p:sp>
      <p:sp>
        <p:nvSpPr>
          <p:cNvPr id="11878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B3EF22C2-DF26-4E35-A1F3-3DA06EBC82C3}" type="slidenum">
              <a:rPr lang="en-US" altLang="en-US">
                <a:latin typeface="Times New Roman" panose="02020603050405020304" pitchFamily="18" charset="0"/>
              </a:rPr>
              <a:pPr/>
              <a:t>20</a:t>
            </a:fld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1187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879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AU" altLang="en-US" smtClean="0"/>
          </a:p>
        </p:txBody>
      </p:sp>
    </p:spTree>
    <p:extLst>
      <p:ext uri="{BB962C8B-B14F-4D97-AF65-F5344CB8AC3E}">
        <p14:creationId xmlns:p14="http://schemas.microsoft.com/office/powerpoint/2010/main" val="604389478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mtClean="0">
                <a:latin typeface="Times New Roman" panose="02020603050405020304" pitchFamily="18" charset="0"/>
              </a:rPr>
              <a:t>The University of Adelaide, School of Computer Science</a:t>
            </a:r>
          </a:p>
        </p:txBody>
      </p:sp>
      <p:sp>
        <p:nvSpPr>
          <p:cNvPr id="119811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00945FC8-33C1-4589-9E66-CEBD32348BDE}" type="datetime3">
              <a:rPr lang="en-US" altLang="en-US" smtClean="0">
                <a:latin typeface="Times New Roman" panose="02020603050405020304" pitchFamily="18" charset="0"/>
              </a:rPr>
              <a:pPr/>
              <a:t>25 September 2014</a:t>
            </a:fld>
            <a:endParaRPr lang="en-US" altLang="en-US" smtClean="0">
              <a:latin typeface="Times New Roman" panose="02020603050405020304" pitchFamily="18" charset="0"/>
            </a:endParaRPr>
          </a:p>
        </p:txBody>
      </p:sp>
      <p:sp>
        <p:nvSpPr>
          <p:cNvPr id="119812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mtClean="0">
                <a:latin typeface="Times New Roman" panose="02020603050405020304" pitchFamily="18" charset="0"/>
              </a:rPr>
              <a:t>Chapter 2 — Instructions: Language of the Computer</a:t>
            </a:r>
          </a:p>
        </p:txBody>
      </p:sp>
      <p:sp>
        <p:nvSpPr>
          <p:cNvPr id="11981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DDABF307-57E2-4453-B09D-F0B6D4A853E7}" type="slidenum">
              <a:rPr lang="en-US" altLang="en-US">
                <a:latin typeface="Times New Roman" panose="02020603050405020304" pitchFamily="18" charset="0"/>
              </a:rPr>
              <a:pPr/>
              <a:t>21</a:t>
            </a:fld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1198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981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AU" altLang="en-US" smtClean="0"/>
          </a:p>
        </p:txBody>
      </p:sp>
    </p:spTree>
    <p:extLst>
      <p:ext uri="{BB962C8B-B14F-4D97-AF65-F5344CB8AC3E}">
        <p14:creationId xmlns:p14="http://schemas.microsoft.com/office/powerpoint/2010/main" val="3713736654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4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mtClean="0">
                <a:latin typeface="Times New Roman" panose="02020603050405020304" pitchFamily="18" charset="0"/>
              </a:rPr>
              <a:t>The University of Adelaide, School of Computer Science</a:t>
            </a:r>
          </a:p>
        </p:txBody>
      </p:sp>
      <p:sp>
        <p:nvSpPr>
          <p:cNvPr id="120835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D2996608-7D17-4C90-AFA5-7C6CF481951B}" type="datetime3">
              <a:rPr lang="en-US" altLang="en-US" smtClean="0">
                <a:latin typeface="Times New Roman" panose="02020603050405020304" pitchFamily="18" charset="0"/>
              </a:rPr>
              <a:pPr/>
              <a:t>25 September 2014</a:t>
            </a:fld>
            <a:endParaRPr lang="en-US" altLang="en-US" smtClean="0">
              <a:latin typeface="Times New Roman" panose="02020603050405020304" pitchFamily="18" charset="0"/>
            </a:endParaRPr>
          </a:p>
        </p:txBody>
      </p:sp>
      <p:sp>
        <p:nvSpPr>
          <p:cNvPr id="120836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mtClean="0">
                <a:latin typeface="Times New Roman" panose="02020603050405020304" pitchFamily="18" charset="0"/>
              </a:rPr>
              <a:t>Chapter 2 — Instructions: Language of the Computer</a:t>
            </a:r>
          </a:p>
        </p:txBody>
      </p:sp>
      <p:sp>
        <p:nvSpPr>
          <p:cNvPr id="12083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650CD1D1-164D-4AFF-B72D-0AE46731A570}" type="slidenum">
              <a:rPr lang="en-US" altLang="en-US">
                <a:latin typeface="Times New Roman" panose="02020603050405020304" pitchFamily="18" charset="0"/>
              </a:rPr>
              <a:pPr/>
              <a:t>22</a:t>
            </a:fld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1208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083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AU" altLang="en-US" smtClean="0"/>
          </a:p>
        </p:txBody>
      </p:sp>
    </p:spTree>
    <p:extLst>
      <p:ext uri="{BB962C8B-B14F-4D97-AF65-F5344CB8AC3E}">
        <p14:creationId xmlns:p14="http://schemas.microsoft.com/office/powerpoint/2010/main" val="3134615884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8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mtClean="0">
                <a:latin typeface="Times New Roman" panose="02020603050405020304" pitchFamily="18" charset="0"/>
              </a:rPr>
              <a:t>The University of Adelaide, School of Computer Science</a:t>
            </a:r>
          </a:p>
        </p:txBody>
      </p:sp>
      <p:sp>
        <p:nvSpPr>
          <p:cNvPr id="121859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7A506A8E-FE35-45DD-AD7E-3C079AA94C7D}" type="datetime3">
              <a:rPr lang="en-US" altLang="en-US" smtClean="0">
                <a:latin typeface="Times New Roman" panose="02020603050405020304" pitchFamily="18" charset="0"/>
              </a:rPr>
              <a:pPr/>
              <a:t>25 September 2014</a:t>
            </a:fld>
            <a:endParaRPr lang="en-US" altLang="en-US" smtClean="0">
              <a:latin typeface="Times New Roman" panose="02020603050405020304" pitchFamily="18" charset="0"/>
            </a:endParaRPr>
          </a:p>
        </p:txBody>
      </p:sp>
      <p:sp>
        <p:nvSpPr>
          <p:cNvPr id="121860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mtClean="0">
                <a:latin typeface="Times New Roman" panose="02020603050405020304" pitchFamily="18" charset="0"/>
              </a:rPr>
              <a:t>Chapter 2 — Instructions: Language of the Computer</a:t>
            </a:r>
          </a:p>
        </p:txBody>
      </p:sp>
      <p:sp>
        <p:nvSpPr>
          <p:cNvPr id="12186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B8F90E96-3553-442B-A40A-43B3E82DAB7A}" type="slidenum">
              <a:rPr lang="en-US" altLang="en-US">
                <a:latin typeface="Times New Roman" panose="02020603050405020304" pitchFamily="18" charset="0"/>
              </a:rPr>
              <a:pPr/>
              <a:t>23</a:t>
            </a:fld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1218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186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AU" altLang="en-US" smtClean="0"/>
          </a:p>
        </p:txBody>
      </p:sp>
    </p:spTree>
    <p:extLst>
      <p:ext uri="{BB962C8B-B14F-4D97-AF65-F5344CB8AC3E}">
        <p14:creationId xmlns:p14="http://schemas.microsoft.com/office/powerpoint/2010/main" val="3768047646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6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mtClean="0">
                <a:latin typeface="Times New Roman" panose="02020603050405020304" pitchFamily="18" charset="0"/>
              </a:rPr>
              <a:t>The University of Adelaide, School of Computer Science</a:t>
            </a:r>
          </a:p>
        </p:txBody>
      </p:sp>
      <p:sp>
        <p:nvSpPr>
          <p:cNvPr id="123907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64FA5AB2-2738-45AC-8B14-D10E914872D5}" type="datetime3">
              <a:rPr lang="en-US" altLang="en-US" smtClean="0">
                <a:latin typeface="Times New Roman" panose="02020603050405020304" pitchFamily="18" charset="0"/>
              </a:rPr>
              <a:pPr/>
              <a:t>25 September 2014</a:t>
            </a:fld>
            <a:endParaRPr lang="en-US" altLang="en-US" smtClean="0">
              <a:latin typeface="Times New Roman" panose="02020603050405020304" pitchFamily="18" charset="0"/>
            </a:endParaRPr>
          </a:p>
        </p:txBody>
      </p:sp>
      <p:sp>
        <p:nvSpPr>
          <p:cNvPr id="123908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mtClean="0">
                <a:latin typeface="Times New Roman" panose="02020603050405020304" pitchFamily="18" charset="0"/>
              </a:rPr>
              <a:t>Chapter 2 — Instructions: Language of the Computer</a:t>
            </a:r>
          </a:p>
        </p:txBody>
      </p:sp>
      <p:sp>
        <p:nvSpPr>
          <p:cNvPr id="12390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BEAF8669-9004-48B7-9D52-A058AB276077}" type="slidenum">
              <a:rPr lang="en-US" altLang="en-US">
                <a:latin typeface="Times New Roman" panose="02020603050405020304" pitchFamily="18" charset="0"/>
              </a:rPr>
              <a:pPr/>
              <a:t>24</a:t>
            </a:fld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1239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391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AU" altLang="en-US" smtClean="0"/>
          </a:p>
        </p:txBody>
      </p:sp>
    </p:spTree>
    <p:extLst>
      <p:ext uri="{BB962C8B-B14F-4D97-AF65-F5344CB8AC3E}">
        <p14:creationId xmlns:p14="http://schemas.microsoft.com/office/powerpoint/2010/main" val="28994778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mtClean="0">
                <a:latin typeface="Times New Roman" panose="02020603050405020304" pitchFamily="18" charset="0"/>
              </a:rPr>
              <a:t>The University of Adelaide, School of Computer Science</a:t>
            </a:r>
          </a:p>
        </p:txBody>
      </p:sp>
      <p:sp>
        <p:nvSpPr>
          <p:cNvPr id="100355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CEFD936E-94FD-4D1B-A20A-364385129A6B}" type="datetime3">
              <a:rPr lang="en-US" altLang="en-US" smtClean="0">
                <a:latin typeface="Times New Roman" panose="02020603050405020304" pitchFamily="18" charset="0"/>
              </a:rPr>
              <a:pPr/>
              <a:t>25 September 2014</a:t>
            </a:fld>
            <a:endParaRPr lang="en-US" altLang="en-US" smtClean="0">
              <a:latin typeface="Times New Roman" panose="02020603050405020304" pitchFamily="18" charset="0"/>
            </a:endParaRPr>
          </a:p>
        </p:txBody>
      </p:sp>
      <p:sp>
        <p:nvSpPr>
          <p:cNvPr id="100356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mtClean="0">
                <a:latin typeface="Times New Roman" panose="02020603050405020304" pitchFamily="18" charset="0"/>
              </a:rPr>
              <a:t>Chapter 2 — Instructions: Language of the Computer</a:t>
            </a:r>
          </a:p>
        </p:txBody>
      </p:sp>
      <p:sp>
        <p:nvSpPr>
          <p:cNvPr id="10035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183CA7A2-42F9-49BE-AA28-E20E3C5C737F}" type="slidenum">
              <a:rPr lang="en-US" altLang="en-US">
                <a:latin typeface="Times New Roman" panose="02020603050405020304" pitchFamily="18" charset="0"/>
              </a:rPr>
              <a:pPr/>
              <a:t>2</a:t>
            </a:fld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1003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035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AU" altLang="en-US" smtClean="0"/>
          </a:p>
        </p:txBody>
      </p:sp>
    </p:spTree>
    <p:extLst>
      <p:ext uri="{BB962C8B-B14F-4D97-AF65-F5344CB8AC3E}">
        <p14:creationId xmlns:p14="http://schemas.microsoft.com/office/powerpoint/2010/main" val="3682076350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930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mtClean="0">
                <a:latin typeface="Times New Roman" panose="02020603050405020304" pitchFamily="18" charset="0"/>
              </a:rPr>
              <a:t>The University of Adelaide, School of Computer Science</a:t>
            </a:r>
          </a:p>
        </p:txBody>
      </p:sp>
      <p:sp>
        <p:nvSpPr>
          <p:cNvPr id="124931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A1A08CCF-A784-4965-B32C-E55015690DBE}" type="datetime3">
              <a:rPr lang="en-US" altLang="en-US" smtClean="0">
                <a:latin typeface="Times New Roman" panose="02020603050405020304" pitchFamily="18" charset="0"/>
              </a:rPr>
              <a:pPr/>
              <a:t>25 September 2014</a:t>
            </a:fld>
            <a:endParaRPr lang="en-US" altLang="en-US" smtClean="0">
              <a:latin typeface="Times New Roman" panose="02020603050405020304" pitchFamily="18" charset="0"/>
            </a:endParaRPr>
          </a:p>
        </p:txBody>
      </p:sp>
      <p:sp>
        <p:nvSpPr>
          <p:cNvPr id="124932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mtClean="0">
                <a:latin typeface="Times New Roman" panose="02020603050405020304" pitchFamily="18" charset="0"/>
              </a:rPr>
              <a:t>Chapter 2 — Instructions: Language of the Computer</a:t>
            </a:r>
          </a:p>
        </p:txBody>
      </p:sp>
      <p:sp>
        <p:nvSpPr>
          <p:cNvPr id="12493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EFF9FB9C-20D4-4A7B-AC31-1C7C2E6AD2F3}" type="slidenum">
              <a:rPr lang="en-US" altLang="en-US">
                <a:latin typeface="Times New Roman" panose="02020603050405020304" pitchFamily="18" charset="0"/>
              </a:rPr>
              <a:pPr/>
              <a:t>25</a:t>
            </a:fld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1249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493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AU" altLang="en-US" smtClean="0"/>
          </a:p>
        </p:txBody>
      </p:sp>
    </p:spTree>
    <p:extLst>
      <p:ext uri="{BB962C8B-B14F-4D97-AF65-F5344CB8AC3E}">
        <p14:creationId xmlns:p14="http://schemas.microsoft.com/office/powerpoint/2010/main" val="3859983125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mtClean="0">
                <a:latin typeface="Times New Roman" panose="02020603050405020304" pitchFamily="18" charset="0"/>
              </a:rPr>
              <a:t>The University of Adelaide, School of Computer Science</a:t>
            </a:r>
          </a:p>
        </p:txBody>
      </p:sp>
      <p:sp>
        <p:nvSpPr>
          <p:cNvPr id="125955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62764111-3240-4103-ACAD-F41B3E0EA636}" type="datetime3">
              <a:rPr lang="en-US" altLang="en-US" smtClean="0">
                <a:latin typeface="Times New Roman" panose="02020603050405020304" pitchFamily="18" charset="0"/>
              </a:rPr>
              <a:pPr/>
              <a:t>25 September 2014</a:t>
            </a:fld>
            <a:endParaRPr lang="en-US" altLang="en-US" smtClean="0">
              <a:latin typeface="Times New Roman" panose="02020603050405020304" pitchFamily="18" charset="0"/>
            </a:endParaRPr>
          </a:p>
        </p:txBody>
      </p:sp>
      <p:sp>
        <p:nvSpPr>
          <p:cNvPr id="125956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mtClean="0">
                <a:latin typeface="Times New Roman" panose="02020603050405020304" pitchFamily="18" charset="0"/>
              </a:rPr>
              <a:t>Chapter 2 — Instructions: Language of the Computer</a:t>
            </a:r>
          </a:p>
        </p:txBody>
      </p:sp>
      <p:sp>
        <p:nvSpPr>
          <p:cNvPr id="12595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1B179D41-90B7-4F13-88D3-2725C79F4828}" type="slidenum">
              <a:rPr lang="en-US" altLang="en-US">
                <a:latin typeface="Times New Roman" panose="02020603050405020304" pitchFamily="18" charset="0"/>
              </a:rPr>
              <a:pPr/>
              <a:t>26</a:t>
            </a:fld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1259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595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AU" altLang="en-US" smtClean="0"/>
          </a:p>
        </p:txBody>
      </p:sp>
    </p:spTree>
    <p:extLst>
      <p:ext uri="{BB962C8B-B14F-4D97-AF65-F5344CB8AC3E}">
        <p14:creationId xmlns:p14="http://schemas.microsoft.com/office/powerpoint/2010/main" val="4199569309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78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mtClean="0">
                <a:latin typeface="Times New Roman" panose="02020603050405020304" pitchFamily="18" charset="0"/>
              </a:rPr>
              <a:t>The University of Adelaide, School of Computer Science</a:t>
            </a:r>
          </a:p>
        </p:txBody>
      </p:sp>
      <p:sp>
        <p:nvSpPr>
          <p:cNvPr id="126979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3186FD42-CC64-4494-9410-CCD4694F3E1A}" type="datetime3">
              <a:rPr lang="en-US" altLang="en-US" smtClean="0">
                <a:latin typeface="Times New Roman" panose="02020603050405020304" pitchFamily="18" charset="0"/>
              </a:rPr>
              <a:pPr/>
              <a:t>25 September 2014</a:t>
            </a:fld>
            <a:endParaRPr lang="en-US" altLang="en-US" smtClean="0">
              <a:latin typeface="Times New Roman" panose="02020603050405020304" pitchFamily="18" charset="0"/>
            </a:endParaRPr>
          </a:p>
        </p:txBody>
      </p:sp>
      <p:sp>
        <p:nvSpPr>
          <p:cNvPr id="126980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mtClean="0">
                <a:latin typeface="Times New Roman" panose="02020603050405020304" pitchFamily="18" charset="0"/>
              </a:rPr>
              <a:t>Chapter 2 — Instructions: Language of the Computer</a:t>
            </a:r>
          </a:p>
        </p:txBody>
      </p:sp>
      <p:sp>
        <p:nvSpPr>
          <p:cNvPr id="12698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8F8E94B6-FD5E-4783-BC21-CDD5FDE62E26}" type="slidenum">
              <a:rPr lang="en-US" altLang="en-US">
                <a:latin typeface="Times New Roman" panose="02020603050405020304" pitchFamily="18" charset="0"/>
              </a:rPr>
              <a:pPr/>
              <a:t>27</a:t>
            </a:fld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1269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698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AU" altLang="en-US" smtClean="0"/>
          </a:p>
        </p:txBody>
      </p:sp>
    </p:spTree>
    <p:extLst>
      <p:ext uri="{BB962C8B-B14F-4D97-AF65-F5344CB8AC3E}">
        <p14:creationId xmlns:p14="http://schemas.microsoft.com/office/powerpoint/2010/main" val="1430465313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2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mtClean="0">
                <a:latin typeface="Times New Roman" panose="02020603050405020304" pitchFamily="18" charset="0"/>
              </a:rPr>
              <a:t>The University of Adelaide, School of Computer Science</a:t>
            </a:r>
          </a:p>
        </p:txBody>
      </p:sp>
      <p:sp>
        <p:nvSpPr>
          <p:cNvPr id="128003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E50F8F4A-26BA-4362-8AC8-3DF0F7535A7F}" type="datetime3">
              <a:rPr lang="en-US" altLang="en-US" smtClean="0">
                <a:latin typeface="Times New Roman" panose="02020603050405020304" pitchFamily="18" charset="0"/>
              </a:rPr>
              <a:pPr/>
              <a:t>25 September 2014</a:t>
            </a:fld>
            <a:endParaRPr lang="en-US" altLang="en-US" smtClean="0">
              <a:latin typeface="Times New Roman" panose="02020603050405020304" pitchFamily="18" charset="0"/>
            </a:endParaRPr>
          </a:p>
        </p:txBody>
      </p:sp>
      <p:sp>
        <p:nvSpPr>
          <p:cNvPr id="128004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mtClean="0">
                <a:latin typeface="Times New Roman" panose="02020603050405020304" pitchFamily="18" charset="0"/>
              </a:rPr>
              <a:t>Chapter 2 — Instructions: Language of the Computer</a:t>
            </a:r>
          </a:p>
        </p:txBody>
      </p:sp>
      <p:sp>
        <p:nvSpPr>
          <p:cNvPr id="12800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8EFBD604-4870-4BDD-BDF7-56103FBD6B1F}" type="slidenum">
              <a:rPr lang="en-US" altLang="en-US">
                <a:latin typeface="Times New Roman" panose="02020603050405020304" pitchFamily="18" charset="0"/>
              </a:rPr>
              <a:pPr/>
              <a:t>28</a:t>
            </a:fld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1280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800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AU" altLang="en-US" smtClean="0"/>
          </a:p>
        </p:txBody>
      </p:sp>
    </p:spTree>
    <p:extLst>
      <p:ext uri="{BB962C8B-B14F-4D97-AF65-F5344CB8AC3E}">
        <p14:creationId xmlns:p14="http://schemas.microsoft.com/office/powerpoint/2010/main" val="2399377859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6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mtClean="0">
                <a:latin typeface="Times New Roman" panose="02020603050405020304" pitchFamily="18" charset="0"/>
              </a:rPr>
              <a:t>The University of Adelaide, School of Computer Science</a:t>
            </a:r>
          </a:p>
        </p:txBody>
      </p:sp>
      <p:sp>
        <p:nvSpPr>
          <p:cNvPr id="129027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DA4D71E7-0FA1-411B-96F8-BE63CEDF3715}" type="datetime3">
              <a:rPr lang="en-US" altLang="en-US" smtClean="0">
                <a:latin typeface="Times New Roman" panose="02020603050405020304" pitchFamily="18" charset="0"/>
              </a:rPr>
              <a:pPr/>
              <a:t>25 September 2014</a:t>
            </a:fld>
            <a:endParaRPr lang="en-US" altLang="en-US" smtClean="0">
              <a:latin typeface="Times New Roman" panose="02020603050405020304" pitchFamily="18" charset="0"/>
            </a:endParaRPr>
          </a:p>
        </p:txBody>
      </p:sp>
      <p:sp>
        <p:nvSpPr>
          <p:cNvPr id="129028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mtClean="0">
                <a:latin typeface="Times New Roman" panose="02020603050405020304" pitchFamily="18" charset="0"/>
              </a:rPr>
              <a:t>Chapter 2 — Instructions: Language of the Computer</a:t>
            </a:r>
          </a:p>
        </p:txBody>
      </p:sp>
      <p:sp>
        <p:nvSpPr>
          <p:cNvPr id="12902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F32CB7E4-D575-4C01-A19D-69FED5CF07DE}" type="slidenum">
              <a:rPr lang="en-US" altLang="en-US">
                <a:latin typeface="Times New Roman" panose="02020603050405020304" pitchFamily="18" charset="0"/>
              </a:rPr>
              <a:pPr/>
              <a:t>29</a:t>
            </a:fld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1290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903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AU" altLang="en-US" smtClean="0"/>
          </a:p>
        </p:txBody>
      </p:sp>
    </p:spTree>
    <p:extLst>
      <p:ext uri="{BB962C8B-B14F-4D97-AF65-F5344CB8AC3E}">
        <p14:creationId xmlns:p14="http://schemas.microsoft.com/office/powerpoint/2010/main" val="2067382288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50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mtClean="0">
                <a:latin typeface="Times New Roman" panose="02020603050405020304" pitchFamily="18" charset="0"/>
              </a:rPr>
              <a:t>The University of Adelaide, School of Computer Science</a:t>
            </a:r>
          </a:p>
        </p:txBody>
      </p:sp>
      <p:sp>
        <p:nvSpPr>
          <p:cNvPr id="130051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B77E5627-3EBA-4945-80C7-84F37C33C391}" type="datetime3">
              <a:rPr lang="en-US" altLang="en-US" smtClean="0">
                <a:latin typeface="Times New Roman" panose="02020603050405020304" pitchFamily="18" charset="0"/>
              </a:rPr>
              <a:pPr/>
              <a:t>25 September 2014</a:t>
            </a:fld>
            <a:endParaRPr lang="en-US" altLang="en-US" smtClean="0">
              <a:latin typeface="Times New Roman" panose="02020603050405020304" pitchFamily="18" charset="0"/>
            </a:endParaRPr>
          </a:p>
        </p:txBody>
      </p:sp>
      <p:sp>
        <p:nvSpPr>
          <p:cNvPr id="130052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mtClean="0">
                <a:latin typeface="Times New Roman" panose="02020603050405020304" pitchFamily="18" charset="0"/>
              </a:rPr>
              <a:t>Chapter 2 — Instructions: Language of the Computer</a:t>
            </a:r>
          </a:p>
        </p:txBody>
      </p:sp>
      <p:sp>
        <p:nvSpPr>
          <p:cNvPr id="13005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BC8C7C01-DCEE-4005-B170-0C42B2E4FCE5}" type="slidenum">
              <a:rPr lang="en-US" altLang="en-US">
                <a:latin typeface="Times New Roman" panose="02020603050405020304" pitchFamily="18" charset="0"/>
              </a:rPr>
              <a:pPr/>
              <a:t>30</a:t>
            </a:fld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1300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005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AU" altLang="en-US" smtClean="0"/>
          </a:p>
        </p:txBody>
      </p:sp>
    </p:spTree>
    <p:extLst>
      <p:ext uri="{BB962C8B-B14F-4D97-AF65-F5344CB8AC3E}">
        <p14:creationId xmlns:p14="http://schemas.microsoft.com/office/powerpoint/2010/main" val="24645043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074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mtClean="0">
                <a:latin typeface="Times New Roman" panose="02020603050405020304" pitchFamily="18" charset="0"/>
              </a:rPr>
              <a:t>The University of Adelaide, School of Computer Science</a:t>
            </a:r>
          </a:p>
        </p:txBody>
      </p:sp>
      <p:sp>
        <p:nvSpPr>
          <p:cNvPr id="131075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019BCC80-3FDF-4EB2-8615-B8F8DEBEE220}" type="datetime3">
              <a:rPr lang="en-US" altLang="en-US" smtClean="0">
                <a:latin typeface="Times New Roman" panose="02020603050405020304" pitchFamily="18" charset="0"/>
              </a:rPr>
              <a:pPr/>
              <a:t>25 September 2014</a:t>
            </a:fld>
            <a:endParaRPr lang="en-US" altLang="en-US" smtClean="0">
              <a:latin typeface="Times New Roman" panose="02020603050405020304" pitchFamily="18" charset="0"/>
            </a:endParaRPr>
          </a:p>
        </p:txBody>
      </p:sp>
      <p:sp>
        <p:nvSpPr>
          <p:cNvPr id="131076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mtClean="0">
                <a:latin typeface="Times New Roman" panose="02020603050405020304" pitchFamily="18" charset="0"/>
              </a:rPr>
              <a:t>Chapter 2 — Instructions: Language of the Computer</a:t>
            </a:r>
          </a:p>
        </p:txBody>
      </p:sp>
      <p:sp>
        <p:nvSpPr>
          <p:cNvPr id="13107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549C193D-90BA-48A9-887C-CD5407FF2FC5}" type="slidenum">
              <a:rPr lang="en-US" altLang="en-US">
                <a:latin typeface="Times New Roman" panose="02020603050405020304" pitchFamily="18" charset="0"/>
              </a:rPr>
              <a:pPr/>
              <a:t>31</a:t>
            </a:fld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1310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107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AU" altLang="en-US" smtClean="0"/>
          </a:p>
        </p:txBody>
      </p:sp>
    </p:spTree>
    <p:extLst>
      <p:ext uri="{BB962C8B-B14F-4D97-AF65-F5344CB8AC3E}">
        <p14:creationId xmlns:p14="http://schemas.microsoft.com/office/powerpoint/2010/main" val="3465803826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554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mtClean="0">
                <a:latin typeface="Times New Roman" panose="02020603050405020304" pitchFamily="18" charset="0"/>
              </a:rPr>
              <a:t>The University of Adelaide, School of Computer Science</a:t>
            </a:r>
          </a:p>
        </p:txBody>
      </p:sp>
      <p:sp>
        <p:nvSpPr>
          <p:cNvPr id="151555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8B156A3F-CE2D-402B-8AF8-F143E181CCD2}" type="datetime3">
              <a:rPr lang="en-US" altLang="en-US" smtClean="0">
                <a:latin typeface="Times New Roman" panose="02020603050405020304" pitchFamily="18" charset="0"/>
              </a:rPr>
              <a:pPr/>
              <a:t>25 September 2014</a:t>
            </a:fld>
            <a:endParaRPr lang="en-US" altLang="en-US" smtClean="0">
              <a:latin typeface="Times New Roman" panose="02020603050405020304" pitchFamily="18" charset="0"/>
            </a:endParaRPr>
          </a:p>
        </p:txBody>
      </p:sp>
      <p:sp>
        <p:nvSpPr>
          <p:cNvPr id="151556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mtClean="0">
                <a:latin typeface="Times New Roman" panose="02020603050405020304" pitchFamily="18" charset="0"/>
              </a:rPr>
              <a:t>Chapter 2 — Instructions: Language of the Computer</a:t>
            </a:r>
          </a:p>
        </p:txBody>
      </p:sp>
      <p:sp>
        <p:nvSpPr>
          <p:cNvPr id="15155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67F92E1C-E18C-4900-A70C-75CA1C9A780A}" type="slidenum">
              <a:rPr lang="en-US" altLang="en-US">
                <a:latin typeface="Times New Roman" panose="02020603050405020304" pitchFamily="18" charset="0"/>
              </a:rPr>
              <a:pPr/>
              <a:t>39</a:t>
            </a:fld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1515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155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AU" altLang="en-US" smtClean="0"/>
          </a:p>
        </p:txBody>
      </p:sp>
    </p:spTree>
    <p:extLst>
      <p:ext uri="{BB962C8B-B14F-4D97-AF65-F5344CB8AC3E}">
        <p14:creationId xmlns:p14="http://schemas.microsoft.com/office/powerpoint/2010/main" val="1751199684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578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mtClean="0">
                <a:latin typeface="Times New Roman" panose="02020603050405020304" pitchFamily="18" charset="0"/>
              </a:rPr>
              <a:t>The University of Adelaide, School of Computer Science</a:t>
            </a:r>
          </a:p>
        </p:txBody>
      </p:sp>
      <p:sp>
        <p:nvSpPr>
          <p:cNvPr id="152579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CE7E702C-CA46-4E70-B014-FA2AB1B53C6F}" type="datetime3">
              <a:rPr lang="en-US" altLang="en-US" smtClean="0">
                <a:latin typeface="Times New Roman" panose="02020603050405020304" pitchFamily="18" charset="0"/>
              </a:rPr>
              <a:pPr/>
              <a:t>25 September 2014</a:t>
            </a:fld>
            <a:endParaRPr lang="en-US" altLang="en-US" smtClean="0">
              <a:latin typeface="Times New Roman" panose="02020603050405020304" pitchFamily="18" charset="0"/>
            </a:endParaRPr>
          </a:p>
        </p:txBody>
      </p:sp>
      <p:sp>
        <p:nvSpPr>
          <p:cNvPr id="152580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mtClean="0">
                <a:latin typeface="Times New Roman" panose="02020603050405020304" pitchFamily="18" charset="0"/>
              </a:rPr>
              <a:t>Chapter 2 — Instructions: Language of the Computer</a:t>
            </a:r>
          </a:p>
        </p:txBody>
      </p:sp>
      <p:sp>
        <p:nvSpPr>
          <p:cNvPr id="15258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95A6B77F-023D-4AD2-B674-92AA8F8B3424}" type="slidenum">
              <a:rPr lang="en-US" altLang="en-US">
                <a:latin typeface="Times New Roman" panose="02020603050405020304" pitchFamily="18" charset="0"/>
              </a:rPr>
              <a:pPr/>
              <a:t>40</a:t>
            </a:fld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1525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258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AU" altLang="en-US" smtClean="0"/>
          </a:p>
        </p:txBody>
      </p:sp>
    </p:spTree>
    <p:extLst>
      <p:ext uri="{BB962C8B-B14F-4D97-AF65-F5344CB8AC3E}">
        <p14:creationId xmlns:p14="http://schemas.microsoft.com/office/powerpoint/2010/main" val="3862686974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02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mtClean="0">
                <a:latin typeface="Times New Roman" panose="02020603050405020304" pitchFamily="18" charset="0"/>
              </a:rPr>
              <a:t>The University of Adelaide, School of Computer Science</a:t>
            </a:r>
          </a:p>
        </p:txBody>
      </p:sp>
      <p:sp>
        <p:nvSpPr>
          <p:cNvPr id="153603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4E52C4F1-8E2B-433D-B4B5-3E170B978885}" type="datetime3">
              <a:rPr lang="en-US" altLang="en-US" smtClean="0">
                <a:latin typeface="Times New Roman" panose="02020603050405020304" pitchFamily="18" charset="0"/>
              </a:rPr>
              <a:pPr/>
              <a:t>25 September 2014</a:t>
            </a:fld>
            <a:endParaRPr lang="en-US" altLang="en-US" smtClean="0">
              <a:latin typeface="Times New Roman" panose="02020603050405020304" pitchFamily="18" charset="0"/>
            </a:endParaRPr>
          </a:p>
        </p:txBody>
      </p:sp>
      <p:sp>
        <p:nvSpPr>
          <p:cNvPr id="153604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mtClean="0">
                <a:latin typeface="Times New Roman" panose="02020603050405020304" pitchFamily="18" charset="0"/>
              </a:rPr>
              <a:t>Chapter 2 — Instructions: Language of the Computer</a:t>
            </a:r>
          </a:p>
        </p:txBody>
      </p:sp>
      <p:sp>
        <p:nvSpPr>
          <p:cNvPr id="15360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FBF1366E-DD85-49E0-B7E0-DAAD2E609C7F}" type="slidenum">
              <a:rPr lang="en-US" altLang="en-US">
                <a:latin typeface="Times New Roman" panose="02020603050405020304" pitchFamily="18" charset="0"/>
              </a:rPr>
              <a:pPr/>
              <a:t>41</a:t>
            </a:fld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1536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0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AU" altLang="en-US" smtClean="0"/>
          </a:p>
        </p:txBody>
      </p:sp>
    </p:spTree>
    <p:extLst>
      <p:ext uri="{BB962C8B-B14F-4D97-AF65-F5344CB8AC3E}">
        <p14:creationId xmlns:p14="http://schemas.microsoft.com/office/powerpoint/2010/main" val="132919762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mtClean="0">
                <a:latin typeface="Times New Roman" panose="02020603050405020304" pitchFamily="18" charset="0"/>
              </a:rPr>
              <a:t>The University of Adelaide, School of Computer Science</a:t>
            </a:r>
          </a:p>
        </p:txBody>
      </p:sp>
      <p:sp>
        <p:nvSpPr>
          <p:cNvPr id="101379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726A0960-2647-40ED-9AE3-A4A3AD5BD456}" type="datetime3">
              <a:rPr lang="en-US" altLang="en-US" smtClean="0">
                <a:latin typeface="Times New Roman" panose="02020603050405020304" pitchFamily="18" charset="0"/>
              </a:rPr>
              <a:pPr/>
              <a:t>25 September 2014</a:t>
            </a:fld>
            <a:endParaRPr lang="en-US" altLang="en-US" smtClean="0">
              <a:latin typeface="Times New Roman" panose="02020603050405020304" pitchFamily="18" charset="0"/>
            </a:endParaRPr>
          </a:p>
        </p:txBody>
      </p:sp>
      <p:sp>
        <p:nvSpPr>
          <p:cNvPr id="101380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mtClean="0">
                <a:latin typeface="Times New Roman" panose="02020603050405020304" pitchFamily="18" charset="0"/>
              </a:rPr>
              <a:t>Chapter 2 — Instructions: Language of the Computer</a:t>
            </a:r>
          </a:p>
        </p:txBody>
      </p:sp>
      <p:sp>
        <p:nvSpPr>
          <p:cNvPr id="10138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9872F9C3-5801-4B68-BEA0-6A86560EB120}" type="slidenum">
              <a:rPr lang="en-US" altLang="en-US">
                <a:latin typeface="Times New Roman" panose="02020603050405020304" pitchFamily="18" charset="0"/>
              </a:rPr>
              <a:pPr/>
              <a:t>6</a:t>
            </a:fld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1013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138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AU" altLang="en-US" smtClean="0"/>
          </a:p>
        </p:txBody>
      </p:sp>
    </p:spTree>
    <p:extLst>
      <p:ext uri="{BB962C8B-B14F-4D97-AF65-F5344CB8AC3E}">
        <p14:creationId xmlns:p14="http://schemas.microsoft.com/office/powerpoint/2010/main" val="3619352966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626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mtClean="0">
                <a:latin typeface="Times New Roman" panose="02020603050405020304" pitchFamily="18" charset="0"/>
              </a:rPr>
              <a:t>The University of Adelaide, School of Computer Science</a:t>
            </a:r>
          </a:p>
        </p:txBody>
      </p:sp>
      <p:sp>
        <p:nvSpPr>
          <p:cNvPr id="154627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A9028F1A-1A43-41E4-9575-C430CADF1BD3}" type="datetime3">
              <a:rPr lang="en-US" altLang="en-US" smtClean="0">
                <a:latin typeface="Times New Roman" panose="02020603050405020304" pitchFamily="18" charset="0"/>
              </a:rPr>
              <a:pPr/>
              <a:t>25 September 2014</a:t>
            </a:fld>
            <a:endParaRPr lang="en-US" altLang="en-US" smtClean="0">
              <a:latin typeface="Times New Roman" panose="02020603050405020304" pitchFamily="18" charset="0"/>
            </a:endParaRPr>
          </a:p>
        </p:txBody>
      </p:sp>
      <p:sp>
        <p:nvSpPr>
          <p:cNvPr id="154628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mtClean="0">
                <a:latin typeface="Times New Roman" panose="02020603050405020304" pitchFamily="18" charset="0"/>
              </a:rPr>
              <a:t>Chapter 2 — Instructions: Language of the Computer</a:t>
            </a:r>
          </a:p>
        </p:txBody>
      </p:sp>
      <p:sp>
        <p:nvSpPr>
          <p:cNvPr id="15462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A88D4229-54B5-472C-8643-28ACA3CCDBE7}" type="slidenum">
              <a:rPr lang="en-US" altLang="en-US">
                <a:latin typeface="Times New Roman" panose="02020603050405020304" pitchFamily="18" charset="0"/>
              </a:rPr>
              <a:pPr/>
              <a:t>42</a:t>
            </a:fld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1546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463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AU" altLang="en-US" smtClean="0"/>
          </a:p>
        </p:txBody>
      </p:sp>
    </p:spTree>
    <p:extLst>
      <p:ext uri="{BB962C8B-B14F-4D97-AF65-F5344CB8AC3E}">
        <p14:creationId xmlns:p14="http://schemas.microsoft.com/office/powerpoint/2010/main" val="3198028459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650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mtClean="0">
                <a:latin typeface="Times New Roman" panose="02020603050405020304" pitchFamily="18" charset="0"/>
              </a:rPr>
              <a:t>The University of Adelaide, School of Computer Science</a:t>
            </a:r>
          </a:p>
        </p:txBody>
      </p:sp>
      <p:sp>
        <p:nvSpPr>
          <p:cNvPr id="155651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5C14E2DA-9E87-46B6-B0BF-3B05434E81F5}" type="datetime3">
              <a:rPr lang="en-US" altLang="en-US" smtClean="0">
                <a:latin typeface="Times New Roman" panose="02020603050405020304" pitchFamily="18" charset="0"/>
              </a:rPr>
              <a:pPr/>
              <a:t>25 September 2014</a:t>
            </a:fld>
            <a:endParaRPr lang="en-US" altLang="en-US" smtClean="0">
              <a:latin typeface="Times New Roman" panose="02020603050405020304" pitchFamily="18" charset="0"/>
            </a:endParaRPr>
          </a:p>
        </p:txBody>
      </p:sp>
      <p:sp>
        <p:nvSpPr>
          <p:cNvPr id="155652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mtClean="0">
                <a:latin typeface="Times New Roman" panose="02020603050405020304" pitchFamily="18" charset="0"/>
              </a:rPr>
              <a:t>Chapter 2 — Instructions: Language of the Computer</a:t>
            </a:r>
          </a:p>
        </p:txBody>
      </p:sp>
      <p:sp>
        <p:nvSpPr>
          <p:cNvPr id="15565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929AA5DF-932B-47A3-92FF-18F2C1E31F9C}" type="slidenum">
              <a:rPr lang="en-US" altLang="en-US">
                <a:latin typeface="Times New Roman" panose="02020603050405020304" pitchFamily="18" charset="0"/>
              </a:rPr>
              <a:pPr/>
              <a:t>43</a:t>
            </a:fld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1556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565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AU" altLang="en-US" smtClean="0"/>
          </a:p>
        </p:txBody>
      </p:sp>
    </p:spTree>
    <p:extLst>
      <p:ext uri="{BB962C8B-B14F-4D97-AF65-F5344CB8AC3E}">
        <p14:creationId xmlns:p14="http://schemas.microsoft.com/office/powerpoint/2010/main" val="588303823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22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mtClean="0">
                <a:latin typeface="Times New Roman" panose="02020603050405020304" pitchFamily="18" charset="0"/>
              </a:rPr>
              <a:t>The University of Adelaide, School of Computer Science</a:t>
            </a:r>
          </a:p>
        </p:txBody>
      </p:sp>
      <p:sp>
        <p:nvSpPr>
          <p:cNvPr id="133123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BFFD9529-2650-438A-8859-084B92B2E488}" type="datetime3">
              <a:rPr lang="en-US" altLang="en-US" smtClean="0">
                <a:latin typeface="Times New Roman" panose="02020603050405020304" pitchFamily="18" charset="0"/>
              </a:rPr>
              <a:pPr/>
              <a:t>25 September 2014</a:t>
            </a:fld>
            <a:endParaRPr lang="en-US" altLang="en-US" smtClean="0">
              <a:latin typeface="Times New Roman" panose="02020603050405020304" pitchFamily="18" charset="0"/>
            </a:endParaRPr>
          </a:p>
        </p:txBody>
      </p:sp>
      <p:sp>
        <p:nvSpPr>
          <p:cNvPr id="133124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mtClean="0">
                <a:latin typeface="Times New Roman" panose="02020603050405020304" pitchFamily="18" charset="0"/>
              </a:rPr>
              <a:t>Chapter 2 — Instructions: Language of the Computer</a:t>
            </a:r>
          </a:p>
        </p:txBody>
      </p:sp>
      <p:sp>
        <p:nvSpPr>
          <p:cNvPr id="13312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BCA5B93E-9572-4BDA-903B-A86FE71EC8C2}" type="slidenum">
              <a:rPr lang="en-US" altLang="en-US">
                <a:latin typeface="Times New Roman" panose="02020603050405020304" pitchFamily="18" charset="0"/>
              </a:rPr>
              <a:pPr/>
              <a:t>44</a:t>
            </a:fld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1331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2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AU" altLang="en-US" smtClean="0"/>
          </a:p>
        </p:txBody>
      </p:sp>
    </p:spTree>
    <p:extLst>
      <p:ext uri="{BB962C8B-B14F-4D97-AF65-F5344CB8AC3E}">
        <p14:creationId xmlns:p14="http://schemas.microsoft.com/office/powerpoint/2010/main" val="2761301855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mtClean="0">
                <a:latin typeface="Times New Roman" panose="02020603050405020304" pitchFamily="18" charset="0"/>
              </a:rPr>
              <a:t>The University of Adelaide, School of Computer Science</a:t>
            </a:r>
          </a:p>
        </p:txBody>
      </p:sp>
      <p:sp>
        <p:nvSpPr>
          <p:cNvPr id="134147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267FD630-6F29-47B9-A2AA-4FBDFC803D76}" type="datetime3">
              <a:rPr lang="en-US" altLang="en-US" smtClean="0">
                <a:latin typeface="Times New Roman" panose="02020603050405020304" pitchFamily="18" charset="0"/>
              </a:rPr>
              <a:pPr/>
              <a:t>25 September 2014</a:t>
            </a:fld>
            <a:endParaRPr lang="en-US" altLang="en-US" smtClean="0">
              <a:latin typeface="Times New Roman" panose="02020603050405020304" pitchFamily="18" charset="0"/>
            </a:endParaRPr>
          </a:p>
        </p:txBody>
      </p:sp>
      <p:sp>
        <p:nvSpPr>
          <p:cNvPr id="134148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mtClean="0">
                <a:latin typeface="Times New Roman" panose="02020603050405020304" pitchFamily="18" charset="0"/>
              </a:rPr>
              <a:t>Chapter 2 — Instructions: Language of the Computer</a:t>
            </a:r>
          </a:p>
        </p:txBody>
      </p:sp>
      <p:sp>
        <p:nvSpPr>
          <p:cNvPr id="13414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F373EFFA-1F94-422D-9041-BC06D35CD58E}" type="slidenum">
              <a:rPr lang="en-US" altLang="en-US">
                <a:latin typeface="Times New Roman" panose="02020603050405020304" pitchFamily="18" charset="0"/>
              </a:rPr>
              <a:pPr/>
              <a:t>45</a:t>
            </a:fld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1341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415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AU" altLang="en-US" smtClean="0"/>
          </a:p>
        </p:txBody>
      </p:sp>
    </p:spTree>
    <p:extLst>
      <p:ext uri="{BB962C8B-B14F-4D97-AF65-F5344CB8AC3E}">
        <p14:creationId xmlns:p14="http://schemas.microsoft.com/office/powerpoint/2010/main" val="189943576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746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mtClean="0">
                <a:latin typeface="Times New Roman" panose="02020603050405020304" pitchFamily="18" charset="0"/>
              </a:rPr>
              <a:t>The University of Adelaide, School of Computer Science</a:t>
            </a:r>
          </a:p>
        </p:txBody>
      </p:sp>
      <p:sp>
        <p:nvSpPr>
          <p:cNvPr id="159747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428D113A-BF11-449B-9DFF-87893B20ECEA}" type="datetime3">
              <a:rPr lang="en-US" altLang="en-US" smtClean="0">
                <a:latin typeface="Times New Roman" panose="02020603050405020304" pitchFamily="18" charset="0"/>
              </a:rPr>
              <a:pPr/>
              <a:t>25 September 2014</a:t>
            </a:fld>
            <a:endParaRPr lang="en-US" altLang="en-US" smtClean="0">
              <a:latin typeface="Times New Roman" panose="02020603050405020304" pitchFamily="18" charset="0"/>
            </a:endParaRPr>
          </a:p>
        </p:txBody>
      </p:sp>
      <p:sp>
        <p:nvSpPr>
          <p:cNvPr id="159748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mtClean="0">
                <a:latin typeface="Times New Roman" panose="02020603050405020304" pitchFamily="18" charset="0"/>
              </a:rPr>
              <a:t>Chapter 2 — Instructions: Language of the Computer</a:t>
            </a:r>
          </a:p>
        </p:txBody>
      </p:sp>
      <p:sp>
        <p:nvSpPr>
          <p:cNvPr id="15974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494CAD75-16D9-425D-B39C-66DDC5012C5C}" type="slidenum">
              <a:rPr lang="en-US" altLang="en-US">
                <a:latin typeface="Times New Roman" panose="02020603050405020304" pitchFamily="18" charset="0"/>
              </a:rPr>
              <a:pPr/>
              <a:t>46</a:t>
            </a:fld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1597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975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AU" altLang="en-US" smtClean="0"/>
          </a:p>
        </p:txBody>
      </p:sp>
    </p:spTree>
    <p:extLst>
      <p:ext uri="{BB962C8B-B14F-4D97-AF65-F5344CB8AC3E}">
        <p14:creationId xmlns:p14="http://schemas.microsoft.com/office/powerpoint/2010/main" val="2382039233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0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mtClean="0">
                <a:latin typeface="Times New Roman" panose="02020603050405020304" pitchFamily="18" charset="0"/>
              </a:rPr>
              <a:t>The University of Adelaide, School of Computer Science</a:t>
            </a:r>
          </a:p>
        </p:txBody>
      </p:sp>
      <p:sp>
        <p:nvSpPr>
          <p:cNvPr id="135171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6CB67AFF-D32A-4996-8329-1BE9F490C4F3}" type="datetime3">
              <a:rPr lang="en-US" altLang="en-US" smtClean="0">
                <a:latin typeface="Times New Roman" panose="02020603050405020304" pitchFamily="18" charset="0"/>
              </a:rPr>
              <a:pPr/>
              <a:t>25 September 2014</a:t>
            </a:fld>
            <a:endParaRPr lang="en-US" altLang="en-US" smtClean="0">
              <a:latin typeface="Times New Roman" panose="02020603050405020304" pitchFamily="18" charset="0"/>
            </a:endParaRPr>
          </a:p>
        </p:txBody>
      </p:sp>
      <p:sp>
        <p:nvSpPr>
          <p:cNvPr id="135172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mtClean="0">
                <a:latin typeface="Times New Roman" panose="02020603050405020304" pitchFamily="18" charset="0"/>
              </a:rPr>
              <a:t>Chapter 2 — Instructions: Language of the Computer</a:t>
            </a:r>
          </a:p>
        </p:txBody>
      </p:sp>
      <p:sp>
        <p:nvSpPr>
          <p:cNvPr id="13517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EEED7524-5CE9-4768-B013-732C6330C2AB}" type="slidenum">
              <a:rPr lang="en-US" altLang="en-US">
                <a:latin typeface="Times New Roman" panose="02020603050405020304" pitchFamily="18" charset="0"/>
              </a:rPr>
              <a:pPr/>
              <a:t>50</a:t>
            </a:fld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1351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517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AU" altLang="en-US" smtClean="0"/>
          </a:p>
        </p:txBody>
      </p:sp>
    </p:spTree>
    <p:extLst>
      <p:ext uri="{BB962C8B-B14F-4D97-AF65-F5344CB8AC3E}">
        <p14:creationId xmlns:p14="http://schemas.microsoft.com/office/powerpoint/2010/main" val="1248046495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4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mtClean="0">
                <a:latin typeface="Times New Roman" panose="02020603050405020304" pitchFamily="18" charset="0"/>
              </a:rPr>
              <a:t>The University of Adelaide, School of Computer Science</a:t>
            </a:r>
          </a:p>
        </p:txBody>
      </p:sp>
      <p:sp>
        <p:nvSpPr>
          <p:cNvPr id="136195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F3121368-5AEB-4136-960A-537DD75609D5}" type="datetime3">
              <a:rPr lang="en-US" altLang="en-US" smtClean="0">
                <a:latin typeface="Times New Roman" panose="02020603050405020304" pitchFamily="18" charset="0"/>
              </a:rPr>
              <a:pPr/>
              <a:t>25 September 2014</a:t>
            </a:fld>
            <a:endParaRPr lang="en-US" altLang="en-US" smtClean="0">
              <a:latin typeface="Times New Roman" panose="02020603050405020304" pitchFamily="18" charset="0"/>
            </a:endParaRPr>
          </a:p>
        </p:txBody>
      </p:sp>
      <p:sp>
        <p:nvSpPr>
          <p:cNvPr id="136196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mtClean="0">
                <a:latin typeface="Times New Roman" panose="02020603050405020304" pitchFamily="18" charset="0"/>
              </a:rPr>
              <a:t>Chapter 2 — Instructions: Language of the Computer</a:t>
            </a:r>
          </a:p>
        </p:txBody>
      </p:sp>
      <p:sp>
        <p:nvSpPr>
          <p:cNvPr id="13619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7F2F9B97-47B1-412B-B806-B5A751DEC853}" type="slidenum">
              <a:rPr lang="en-US" altLang="en-US">
                <a:latin typeface="Times New Roman" panose="02020603050405020304" pitchFamily="18" charset="0"/>
              </a:rPr>
              <a:pPr/>
              <a:t>51</a:t>
            </a:fld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1361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619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AU" altLang="en-US" smtClean="0"/>
          </a:p>
        </p:txBody>
      </p:sp>
    </p:spTree>
    <p:extLst>
      <p:ext uri="{BB962C8B-B14F-4D97-AF65-F5344CB8AC3E}">
        <p14:creationId xmlns:p14="http://schemas.microsoft.com/office/powerpoint/2010/main" val="1738383199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218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mtClean="0">
                <a:latin typeface="Times New Roman" panose="02020603050405020304" pitchFamily="18" charset="0"/>
              </a:rPr>
              <a:t>The University of Adelaide, School of Computer Science</a:t>
            </a:r>
          </a:p>
        </p:txBody>
      </p:sp>
      <p:sp>
        <p:nvSpPr>
          <p:cNvPr id="137219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36881132-4822-4CF4-8860-7FBF5C3346DF}" type="datetime3">
              <a:rPr lang="en-US" altLang="en-US" smtClean="0">
                <a:latin typeface="Times New Roman" panose="02020603050405020304" pitchFamily="18" charset="0"/>
              </a:rPr>
              <a:pPr/>
              <a:t>25 September 2014</a:t>
            </a:fld>
            <a:endParaRPr lang="en-US" altLang="en-US" smtClean="0">
              <a:latin typeface="Times New Roman" panose="02020603050405020304" pitchFamily="18" charset="0"/>
            </a:endParaRPr>
          </a:p>
        </p:txBody>
      </p:sp>
      <p:sp>
        <p:nvSpPr>
          <p:cNvPr id="137220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mtClean="0">
                <a:latin typeface="Times New Roman" panose="02020603050405020304" pitchFamily="18" charset="0"/>
              </a:rPr>
              <a:t>Chapter 2 — Instructions: Language of the Computer</a:t>
            </a:r>
          </a:p>
        </p:txBody>
      </p:sp>
      <p:sp>
        <p:nvSpPr>
          <p:cNvPr id="13722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53F44D8D-4780-482A-8498-9BABF43C5EEE}" type="slidenum">
              <a:rPr lang="en-US" altLang="en-US">
                <a:latin typeface="Times New Roman" panose="02020603050405020304" pitchFamily="18" charset="0"/>
              </a:rPr>
              <a:pPr/>
              <a:t>52</a:t>
            </a:fld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1372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722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AU" altLang="en-US" smtClean="0"/>
          </a:p>
        </p:txBody>
      </p:sp>
    </p:spTree>
    <p:extLst>
      <p:ext uri="{BB962C8B-B14F-4D97-AF65-F5344CB8AC3E}">
        <p14:creationId xmlns:p14="http://schemas.microsoft.com/office/powerpoint/2010/main" val="2653758103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242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mtClean="0">
                <a:latin typeface="Times New Roman" panose="02020603050405020304" pitchFamily="18" charset="0"/>
              </a:rPr>
              <a:t>The University of Adelaide, School of Computer Science</a:t>
            </a:r>
          </a:p>
        </p:txBody>
      </p:sp>
      <p:sp>
        <p:nvSpPr>
          <p:cNvPr id="138243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82953E82-0746-4A36-9561-B7B54A895F8F}" type="datetime3">
              <a:rPr lang="en-US" altLang="en-US" smtClean="0">
                <a:latin typeface="Times New Roman" panose="02020603050405020304" pitchFamily="18" charset="0"/>
              </a:rPr>
              <a:pPr/>
              <a:t>25 September 2014</a:t>
            </a:fld>
            <a:endParaRPr lang="en-US" altLang="en-US" smtClean="0">
              <a:latin typeface="Times New Roman" panose="02020603050405020304" pitchFamily="18" charset="0"/>
            </a:endParaRPr>
          </a:p>
        </p:txBody>
      </p:sp>
      <p:sp>
        <p:nvSpPr>
          <p:cNvPr id="138244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mtClean="0">
                <a:latin typeface="Times New Roman" panose="02020603050405020304" pitchFamily="18" charset="0"/>
              </a:rPr>
              <a:t>Chapter 2 — Instructions: Language of the Computer</a:t>
            </a:r>
          </a:p>
        </p:txBody>
      </p:sp>
      <p:sp>
        <p:nvSpPr>
          <p:cNvPr id="13824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37C1473A-832B-4991-BA9A-529ACA2CA0D8}" type="slidenum">
              <a:rPr lang="en-US" altLang="en-US">
                <a:latin typeface="Times New Roman" panose="02020603050405020304" pitchFamily="18" charset="0"/>
              </a:rPr>
              <a:pPr/>
              <a:t>53</a:t>
            </a:fld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1382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824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AU" altLang="en-US" smtClean="0"/>
          </a:p>
        </p:txBody>
      </p:sp>
    </p:spTree>
    <p:extLst>
      <p:ext uri="{BB962C8B-B14F-4D97-AF65-F5344CB8AC3E}">
        <p14:creationId xmlns:p14="http://schemas.microsoft.com/office/powerpoint/2010/main" val="1783537503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66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mtClean="0">
                <a:latin typeface="Times New Roman" panose="02020603050405020304" pitchFamily="18" charset="0"/>
              </a:rPr>
              <a:t>The University of Adelaide, School of Computer Science</a:t>
            </a:r>
          </a:p>
        </p:txBody>
      </p:sp>
      <p:sp>
        <p:nvSpPr>
          <p:cNvPr id="139267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A68CD8AB-C94F-4BC5-8AA1-56F719B76B62}" type="datetime3">
              <a:rPr lang="en-US" altLang="en-US" smtClean="0">
                <a:latin typeface="Times New Roman" panose="02020603050405020304" pitchFamily="18" charset="0"/>
              </a:rPr>
              <a:pPr/>
              <a:t>25 September 2014</a:t>
            </a:fld>
            <a:endParaRPr lang="en-US" altLang="en-US" smtClean="0">
              <a:latin typeface="Times New Roman" panose="02020603050405020304" pitchFamily="18" charset="0"/>
            </a:endParaRPr>
          </a:p>
        </p:txBody>
      </p:sp>
      <p:sp>
        <p:nvSpPr>
          <p:cNvPr id="139268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mtClean="0">
                <a:latin typeface="Times New Roman" panose="02020603050405020304" pitchFamily="18" charset="0"/>
              </a:rPr>
              <a:t>Chapter 2 — Instructions: Language of the Computer</a:t>
            </a:r>
          </a:p>
        </p:txBody>
      </p:sp>
      <p:sp>
        <p:nvSpPr>
          <p:cNvPr id="13926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8F37710D-D6D2-4D8E-9C49-0BF961AD4B03}" type="slidenum">
              <a:rPr lang="en-US" altLang="en-US">
                <a:latin typeface="Times New Roman" panose="02020603050405020304" pitchFamily="18" charset="0"/>
              </a:rPr>
              <a:pPr/>
              <a:t>54</a:t>
            </a:fld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1392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927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AU" altLang="en-US" smtClean="0"/>
          </a:p>
        </p:txBody>
      </p:sp>
    </p:spTree>
    <p:extLst>
      <p:ext uri="{BB962C8B-B14F-4D97-AF65-F5344CB8AC3E}">
        <p14:creationId xmlns:p14="http://schemas.microsoft.com/office/powerpoint/2010/main" val="90796780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mtClean="0">
                <a:latin typeface="Times New Roman" panose="02020603050405020304" pitchFamily="18" charset="0"/>
              </a:rPr>
              <a:t>The University of Adelaide, School of Computer Science</a:t>
            </a:r>
          </a:p>
        </p:txBody>
      </p:sp>
      <p:sp>
        <p:nvSpPr>
          <p:cNvPr id="102403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CE0BEFD8-DD19-4C83-A43A-FE03F904089D}" type="datetime3">
              <a:rPr lang="en-US" altLang="en-US" smtClean="0">
                <a:latin typeface="Times New Roman" panose="02020603050405020304" pitchFamily="18" charset="0"/>
              </a:rPr>
              <a:pPr/>
              <a:t>25 September 2014</a:t>
            </a:fld>
            <a:endParaRPr lang="en-US" altLang="en-US" smtClean="0">
              <a:latin typeface="Times New Roman" panose="02020603050405020304" pitchFamily="18" charset="0"/>
            </a:endParaRPr>
          </a:p>
        </p:txBody>
      </p:sp>
      <p:sp>
        <p:nvSpPr>
          <p:cNvPr id="102404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mtClean="0">
                <a:latin typeface="Times New Roman" panose="02020603050405020304" pitchFamily="18" charset="0"/>
              </a:rPr>
              <a:t>Chapter 2 — Instructions: Language of the Computer</a:t>
            </a:r>
          </a:p>
        </p:txBody>
      </p:sp>
      <p:sp>
        <p:nvSpPr>
          <p:cNvPr id="10240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8E20E4B0-C00C-46BB-A793-89149235534D}" type="slidenum">
              <a:rPr lang="en-US" altLang="en-US">
                <a:latin typeface="Times New Roman" panose="02020603050405020304" pitchFamily="18" charset="0"/>
              </a:rPr>
              <a:pPr/>
              <a:t>8</a:t>
            </a:fld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1024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0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AU" altLang="en-US" smtClean="0"/>
          </a:p>
        </p:txBody>
      </p:sp>
    </p:spTree>
    <p:extLst>
      <p:ext uri="{BB962C8B-B14F-4D97-AF65-F5344CB8AC3E}">
        <p14:creationId xmlns:p14="http://schemas.microsoft.com/office/powerpoint/2010/main" val="1867922220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290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mtClean="0">
                <a:latin typeface="Times New Roman" panose="02020603050405020304" pitchFamily="18" charset="0"/>
              </a:rPr>
              <a:t>The University of Adelaide, School of Computer Science</a:t>
            </a:r>
          </a:p>
        </p:txBody>
      </p:sp>
      <p:sp>
        <p:nvSpPr>
          <p:cNvPr id="140291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D78C81DE-C690-4C0C-877E-678FE97E5ABF}" type="datetime3">
              <a:rPr lang="en-US" altLang="en-US" smtClean="0">
                <a:latin typeface="Times New Roman" panose="02020603050405020304" pitchFamily="18" charset="0"/>
              </a:rPr>
              <a:pPr/>
              <a:t>25 September 2014</a:t>
            </a:fld>
            <a:endParaRPr lang="en-US" altLang="en-US" smtClean="0">
              <a:latin typeface="Times New Roman" panose="02020603050405020304" pitchFamily="18" charset="0"/>
            </a:endParaRPr>
          </a:p>
        </p:txBody>
      </p:sp>
      <p:sp>
        <p:nvSpPr>
          <p:cNvPr id="140292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mtClean="0">
                <a:latin typeface="Times New Roman" panose="02020603050405020304" pitchFamily="18" charset="0"/>
              </a:rPr>
              <a:t>Chapter 2 — Instructions: Language of the Computer</a:t>
            </a:r>
          </a:p>
        </p:txBody>
      </p:sp>
      <p:sp>
        <p:nvSpPr>
          <p:cNvPr id="14029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D0547B11-5ED4-4865-A078-EF7FC6E1C4D9}" type="slidenum">
              <a:rPr lang="en-US" altLang="en-US">
                <a:latin typeface="Times New Roman" panose="02020603050405020304" pitchFamily="18" charset="0"/>
              </a:rPr>
              <a:pPr/>
              <a:t>56</a:t>
            </a:fld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1402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029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AU" altLang="en-US" smtClean="0"/>
          </a:p>
        </p:txBody>
      </p:sp>
    </p:spTree>
    <p:extLst>
      <p:ext uri="{BB962C8B-B14F-4D97-AF65-F5344CB8AC3E}">
        <p14:creationId xmlns:p14="http://schemas.microsoft.com/office/powerpoint/2010/main" val="3105465875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314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mtClean="0">
                <a:latin typeface="Times New Roman" panose="02020603050405020304" pitchFamily="18" charset="0"/>
              </a:rPr>
              <a:t>The University of Adelaide, School of Computer Science</a:t>
            </a:r>
          </a:p>
        </p:txBody>
      </p:sp>
      <p:sp>
        <p:nvSpPr>
          <p:cNvPr id="141315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A5AB5CCE-F57B-469A-A2B7-12DA1D40BF0E}" type="datetime3">
              <a:rPr lang="en-US" altLang="en-US" smtClean="0">
                <a:latin typeface="Times New Roman" panose="02020603050405020304" pitchFamily="18" charset="0"/>
              </a:rPr>
              <a:pPr/>
              <a:t>25 September 2014</a:t>
            </a:fld>
            <a:endParaRPr lang="en-US" altLang="en-US" smtClean="0">
              <a:latin typeface="Times New Roman" panose="02020603050405020304" pitchFamily="18" charset="0"/>
            </a:endParaRPr>
          </a:p>
        </p:txBody>
      </p:sp>
      <p:sp>
        <p:nvSpPr>
          <p:cNvPr id="141316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mtClean="0">
                <a:latin typeface="Times New Roman" panose="02020603050405020304" pitchFamily="18" charset="0"/>
              </a:rPr>
              <a:t>Chapter 2 — Instructions: Language of the Computer</a:t>
            </a:r>
          </a:p>
        </p:txBody>
      </p:sp>
      <p:sp>
        <p:nvSpPr>
          <p:cNvPr id="14131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4584B802-6CE7-4E24-A765-FEEBDEA744C5}" type="slidenum">
              <a:rPr lang="en-US" altLang="en-US">
                <a:latin typeface="Times New Roman" panose="02020603050405020304" pitchFamily="18" charset="0"/>
              </a:rPr>
              <a:pPr/>
              <a:t>57</a:t>
            </a:fld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1413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131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AU" altLang="en-US" smtClean="0"/>
          </a:p>
        </p:txBody>
      </p:sp>
    </p:spTree>
    <p:extLst>
      <p:ext uri="{BB962C8B-B14F-4D97-AF65-F5344CB8AC3E}">
        <p14:creationId xmlns:p14="http://schemas.microsoft.com/office/powerpoint/2010/main" val="3706685912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338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mtClean="0">
                <a:latin typeface="Times New Roman" panose="02020603050405020304" pitchFamily="18" charset="0"/>
              </a:rPr>
              <a:t>The University of Adelaide, School of Computer Science</a:t>
            </a:r>
          </a:p>
        </p:txBody>
      </p:sp>
      <p:sp>
        <p:nvSpPr>
          <p:cNvPr id="142339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0C57A351-221E-4534-801B-B2D07C83FAF4}" type="datetime3">
              <a:rPr lang="en-US" altLang="en-US" smtClean="0">
                <a:latin typeface="Times New Roman" panose="02020603050405020304" pitchFamily="18" charset="0"/>
              </a:rPr>
              <a:pPr/>
              <a:t>25 September 2014</a:t>
            </a:fld>
            <a:endParaRPr lang="en-US" altLang="en-US" smtClean="0">
              <a:latin typeface="Times New Roman" panose="02020603050405020304" pitchFamily="18" charset="0"/>
            </a:endParaRPr>
          </a:p>
        </p:txBody>
      </p:sp>
      <p:sp>
        <p:nvSpPr>
          <p:cNvPr id="142340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mtClean="0">
                <a:latin typeface="Times New Roman" panose="02020603050405020304" pitchFamily="18" charset="0"/>
              </a:rPr>
              <a:t>Chapter 2 — Instructions: Language of the Computer</a:t>
            </a:r>
          </a:p>
        </p:txBody>
      </p:sp>
      <p:sp>
        <p:nvSpPr>
          <p:cNvPr id="14234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74F4B3B7-CC27-4082-BF2C-BF5951E15238}" type="slidenum">
              <a:rPr lang="en-US" altLang="en-US">
                <a:latin typeface="Times New Roman" panose="02020603050405020304" pitchFamily="18" charset="0"/>
              </a:rPr>
              <a:pPr/>
              <a:t>58</a:t>
            </a:fld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1423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234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AU" altLang="en-US" smtClean="0"/>
          </a:p>
        </p:txBody>
      </p:sp>
    </p:spTree>
    <p:extLst>
      <p:ext uri="{BB962C8B-B14F-4D97-AF65-F5344CB8AC3E}">
        <p14:creationId xmlns:p14="http://schemas.microsoft.com/office/powerpoint/2010/main" val="339897855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62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mtClean="0">
                <a:latin typeface="Times New Roman" panose="02020603050405020304" pitchFamily="18" charset="0"/>
              </a:rPr>
              <a:t>The University of Adelaide, School of Computer Science</a:t>
            </a:r>
          </a:p>
        </p:txBody>
      </p:sp>
      <p:sp>
        <p:nvSpPr>
          <p:cNvPr id="143363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ADE6AE5C-2C40-427E-AFEC-3F684A5B1952}" type="datetime3">
              <a:rPr lang="en-US" altLang="en-US" smtClean="0">
                <a:latin typeface="Times New Roman" panose="02020603050405020304" pitchFamily="18" charset="0"/>
              </a:rPr>
              <a:pPr/>
              <a:t>25 September 2014</a:t>
            </a:fld>
            <a:endParaRPr lang="en-US" altLang="en-US" smtClean="0">
              <a:latin typeface="Times New Roman" panose="02020603050405020304" pitchFamily="18" charset="0"/>
            </a:endParaRPr>
          </a:p>
        </p:txBody>
      </p:sp>
      <p:sp>
        <p:nvSpPr>
          <p:cNvPr id="143364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mtClean="0">
                <a:latin typeface="Times New Roman" panose="02020603050405020304" pitchFamily="18" charset="0"/>
              </a:rPr>
              <a:t>Chapter 2 — Instructions: Language of the Computer</a:t>
            </a:r>
          </a:p>
        </p:txBody>
      </p:sp>
      <p:sp>
        <p:nvSpPr>
          <p:cNvPr id="14336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0271A7CF-54E8-4B5C-8D01-863776B01FE4}" type="slidenum">
              <a:rPr lang="en-US" altLang="en-US">
                <a:latin typeface="Times New Roman" panose="02020603050405020304" pitchFamily="18" charset="0"/>
              </a:rPr>
              <a:pPr/>
              <a:t>59</a:t>
            </a:fld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1433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36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AU" altLang="en-US" smtClean="0"/>
          </a:p>
        </p:txBody>
      </p:sp>
    </p:spTree>
    <p:extLst>
      <p:ext uri="{BB962C8B-B14F-4D97-AF65-F5344CB8AC3E}">
        <p14:creationId xmlns:p14="http://schemas.microsoft.com/office/powerpoint/2010/main" val="3901557644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6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mtClean="0">
                <a:latin typeface="Times New Roman" panose="02020603050405020304" pitchFamily="18" charset="0"/>
              </a:rPr>
              <a:t>The University of Adelaide, School of Computer Science</a:t>
            </a:r>
          </a:p>
        </p:txBody>
      </p:sp>
      <p:sp>
        <p:nvSpPr>
          <p:cNvPr id="144387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10462614-D90A-4A69-B22A-2B3B613FA67B}" type="datetime3">
              <a:rPr lang="en-US" altLang="en-US" smtClean="0">
                <a:latin typeface="Times New Roman" panose="02020603050405020304" pitchFamily="18" charset="0"/>
              </a:rPr>
              <a:pPr/>
              <a:t>25 September 2014</a:t>
            </a:fld>
            <a:endParaRPr lang="en-US" altLang="en-US" smtClean="0">
              <a:latin typeface="Times New Roman" panose="02020603050405020304" pitchFamily="18" charset="0"/>
            </a:endParaRPr>
          </a:p>
        </p:txBody>
      </p:sp>
      <p:sp>
        <p:nvSpPr>
          <p:cNvPr id="144388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mtClean="0">
                <a:latin typeface="Times New Roman" panose="02020603050405020304" pitchFamily="18" charset="0"/>
              </a:rPr>
              <a:t>Chapter 2 — Instructions: Language of the Computer</a:t>
            </a:r>
          </a:p>
        </p:txBody>
      </p:sp>
      <p:sp>
        <p:nvSpPr>
          <p:cNvPr id="14438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9CD161E7-B8AC-49FD-A091-978DA67E0A47}" type="slidenum">
              <a:rPr lang="en-US" altLang="en-US">
                <a:latin typeface="Times New Roman" panose="02020603050405020304" pitchFamily="18" charset="0"/>
              </a:rPr>
              <a:pPr/>
              <a:t>60</a:t>
            </a:fld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1443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439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AU" altLang="en-US" smtClean="0"/>
          </a:p>
        </p:txBody>
      </p:sp>
    </p:spTree>
    <p:extLst>
      <p:ext uri="{BB962C8B-B14F-4D97-AF65-F5344CB8AC3E}">
        <p14:creationId xmlns:p14="http://schemas.microsoft.com/office/powerpoint/2010/main" val="4121384054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410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mtClean="0">
                <a:latin typeface="Times New Roman" panose="02020603050405020304" pitchFamily="18" charset="0"/>
              </a:rPr>
              <a:t>The University of Adelaide, School of Computer Science</a:t>
            </a:r>
          </a:p>
        </p:txBody>
      </p:sp>
      <p:sp>
        <p:nvSpPr>
          <p:cNvPr id="145411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ADDA479D-4DAE-4EB5-9688-0291A4F7CA2C}" type="datetime3">
              <a:rPr lang="en-US" altLang="en-US" smtClean="0">
                <a:latin typeface="Times New Roman" panose="02020603050405020304" pitchFamily="18" charset="0"/>
              </a:rPr>
              <a:pPr/>
              <a:t>25 September 2014</a:t>
            </a:fld>
            <a:endParaRPr lang="en-US" altLang="en-US" smtClean="0">
              <a:latin typeface="Times New Roman" panose="02020603050405020304" pitchFamily="18" charset="0"/>
            </a:endParaRPr>
          </a:p>
        </p:txBody>
      </p:sp>
      <p:sp>
        <p:nvSpPr>
          <p:cNvPr id="145412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mtClean="0">
                <a:latin typeface="Times New Roman" panose="02020603050405020304" pitchFamily="18" charset="0"/>
              </a:rPr>
              <a:t>Chapter 2 — Instructions: Language of the Computer</a:t>
            </a:r>
          </a:p>
        </p:txBody>
      </p:sp>
      <p:sp>
        <p:nvSpPr>
          <p:cNvPr id="14541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F6F17937-CB4A-4CC6-BAE1-4979DFA4EDAB}" type="slidenum">
              <a:rPr lang="en-US" altLang="en-US">
                <a:latin typeface="Times New Roman" panose="02020603050405020304" pitchFamily="18" charset="0"/>
              </a:rPr>
              <a:pPr/>
              <a:t>61</a:t>
            </a:fld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1454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541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AU" altLang="en-US" smtClean="0"/>
          </a:p>
        </p:txBody>
      </p:sp>
    </p:spTree>
    <p:extLst>
      <p:ext uri="{BB962C8B-B14F-4D97-AF65-F5344CB8AC3E}">
        <p14:creationId xmlns:p14="http://schemas.microsoft.com/office/powerpoint/2010/main" val="1132268690"/>
      </p:ext>
    </p:extLst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434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mtClean="0">
                <a:latin typeface="Times New Roman" panose="02020603050405020304" pitchFamily="18" charset="0"/>
              </a:rPr>
              <a:t>The University of Adelaide, School of Computer Science</a:t>
            </a:r>
          </a:p>
        </p:txBody>
      </p:sp>
      <p:sp>
        <p:nvSpPr>
          <p:cNvPr id="146435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73305D8D-96EA-4E79-8539-83E23C92AB40}" type="datetime3">
              <a:rPr lang="en-US" altLang="en-US" smtClean="0">
                <a:latin typeface="Times New Roman" panose="02020603050405020304" pitchFamily="18" charset="0"/>
              </a:rPr>
              <a:pPr/>
              <a:t>25 September 2014</a:t>
            </a:fld>
            <a:endParaRPr lang="en-US" altLang="en-US" smtClean="0">
              <a:latin typeface="Times New Roman" panose="02020603050405020304" pitchFamily="18" charset="0"/>
            </a:endParaRPr>
          </a:p>
        </p:txBody>
      </p:sp>
      <p:sp>
        <p:nvSpPr>
          <p:cNvPr id="146436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mtClean="0">
                <a:latin typeface="Times New Roman" panose="02020603050405020304" pitchFamily="18" charset="0"/>
              </a:rPr>
              <a:t>Chapter 2 — Instructions: Language of the Computer</a:t>
            </a:r>
          </a:p>
        </p:txBody>
      </p:sp>
      <p:sp>
        <p:nvSpPr>
          <p:cNvPr id="14643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C92EEB59-A522-4AC2-A903-92BD9377D3B3}" type="slidenum">
              <a:rPr lang="en-US" altLang="en-US">
                <a:latin typeface="Times New Roman" panose="02020603050405020304" pitchFamily="18" charset="0"/>
              </a:rPr>
              <a:pPr/>
              <a:t>62</a:t>
            </a:fld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1464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643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AU" altLang="en-US" smtClean="0"/>
          </a:p>
        </p:txBody>
      </p:sp>
    </p:spTree>
    <p:extLst>
      <p:ext uri="{BB962C8B-B14F-4D97-AF65-F5344CB8AC3E}">
        <p14:creationId xmlns:p14="http://schemas.microsoft.com/office/powerpoint/2010/main" val="3488414847"/>
      </p:ext>
    </p:extLst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458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mtClean="0">
                <a:latin typeface="Times New Roman" panose="02020603050405020304" pitchFamily="18" charset="0"/>
              </a:rPr>
              <a:t>The University of Adelaide, School of Computer Science</a:t>
            </a:r>
          </a:p>
        </p:txBody>
      </p:sp>
      <p:sp>
        <p:nvSpPr>
          <p:cNvPr id="147459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9E80E609-52C9-4FD2-B271-5C6A86D8B298}" type="datetime3">
              <a:rPr lang="en-US" altLang="en-US" smtClean="0">
                <a:latin typeface="Times New Roman" panose="02020603050405020304" pitchFamily="18" charset="0"/>
              </a:rPr>
              <a:pPr/>
              <a:t>25 September 2014</a:t>
            </a:fld>
            <a:endParaRPr lang="en-US" altLang="en-US" smtClean="0">
              <a:latin typeface="Times New Roman" panose="02020603050405020304" pitchFamily="18" charset="0"/>
            </a:endParaRPr>
          </a:p>
        </p:txBody>
      </p:sp>
      <p:sp>
        <p:nvSpPr>
          <p:cNvPr id="147460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mtClean="0">
                <a:latin typeface="Times New Roman" panose="02020603050405020304" pitchFamily="18" charset="0"/>
              </a:rPr>
              <a:t>Chapter 2 — Instructions: Language of the Computer</a:t>
            </a:r>
          </a:p>
        </p:txBody>
      </p:sp>
      <p:sp>
        <p:nvSpPr>
          <p:cNvPr id="14746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5EE77387-645E-447E-93F6-AA43039998B5}" type="slidenum">
              <a:rPr lang="en-US" altLang="en-US">
                <a:latin typeface="Times New Roman" panose="02020603050405020304" pitchFamily="18" charset="0"/>
              </a:rPr>
              <a:pPr/>
              <a:t>63</a:t>
            </a:fld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1474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746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AU" altLang="en-US" smtClean="0"/>
          </a:p>
        </p:txBody>
      </p:sp>
    </p:spTree>
    <p:extLst>
      <p:ext uri="{BB962C8B-B14F-4D97-AF65-F5344CB8AC3E}">
        <p14:creationId xmlns:p14="http://schemas.microsoft.com/office/powerpoint/2010/main" val="676597995"/>
      </p:ext>
    </p:extLst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482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mtClean="0">
                <a:latin typeface="Times New Roman" panose="02020603050405020304" pitchFamily="18" charset="0"/>
              </a:rPr>
              <a:t>The University of Adelaide, School of Computer Science</a:t>
            </a:r>
          </a:p>
        </p:txBody>
      </p:sp>
      <p:sp>
        <p:nvSpPr>
          <p:cNvPr id="148483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8C44491F-45D4-491C-96B9-9FD31F7BE0D4}" type="datetime3">
              <a:rPr lang="en-US" altLang="en-US" smtClean="0">
                <a:latin typeface="Times New Roman" panose="02020603050405020304" pitchFamily="18" charset="0"/>
              </a:rPr>
              <a:pPr/>
              <a:t>25 September 2014</a:t>
            </a:fld>
            <a:endParaRPr lang="en-US" altLang="en-US" smtClean="0">
              <a:latin typeface="Times New Roman" panose="02020603050405020304" pitchFamily="18" charset="0"/>
            </a:endParaRPr>
          </a:p>
        </p:txBody>
      </p:sp>
      <p:sp>
        <p:nvSpPr>
          <p:cNvPr id="148484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mtClean="0">
                <a:latin typeface="Times New Roman" panose="02020603050405020304" pitchFamily="18" charset="0"/>
              </a:rPr>
              <a:t>Chapter 2 — Instructions: Language of the Computer</a:t>
            </a:r>
          </a:p>
        </p:txBody>
      </p:sp>
      <p:sp>
        <p:nvSpPr>
          <p:cNvPr id="14848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70B62A53-3644-474C-9418-FAABE0B409A6}" type="slidenum">
              <a:rPr lang="en-US" altLang="en-US">
                <a:latin typeface="Times New Roman" panose="02020603050405020304" pitchFamily="18" charset="0"/>
              </a:rPr>
              <a:pPr/>
              <a:t>64</a:t>
            </a:fld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1484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84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AU" altLang="en-US" smtClean="0"/>
          </a:p>
        </p:txBody>
      </p:sp>
    </p:spTree>
    <p:extLst>
      <p:ext uri="{BB962C8B-B14F-4D97-AF65-F5344CB8AC3E}">
        <p14:creationId xmlns:p14="http://schemas.microsoft.com/office/powerpoint/2010/main" val="3374676805"/>
      </p:ext>
    </p:extLst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6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mtClean="0">
                <a:latin typeface="Times New Roman" panose="02020603050405020304" pitchFamily="18" charset="0"/>
              </a:rPr>
              <a:t>The University of Adelaide, School of Computer Science</a:t>
            </a:r>
          </a:p>
        </p:txBody>
      </p:sp>
      <p:sp>
        <p:nvSpPr>
          <p:cNvPr id="149507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8218ED0D-8459-4450-B5C9-CD310057E457}" type="datetime3">
              <a:rPr lang="en-US" altLang="en-US" smtClean="0">
                <a:latin typeface="Times New Roman" panose="02020603050405020304" pitchFamily="18" charset="0"/>
              </a:rPr>
              <a:pPr/>
              <a:t>25 September 2014</a:t>
            </a:fld>
            <a:endParaRPr lang="en-US" altLang="en-US" smtClean="0">
              <a:latin typeface="Times New Roman" panose="02020603050405020304" pitchFamily="18" charset="0"/>
            </a:endParaRPr>
          </a:p>
        </p:txBody>
      </p:sp>
      <p:sp>
        <p:nvSpPr>
          <p:cNvPr id="149508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mtClean="0">
                <a:latin typeface="Times New Roman" panose="02020603050405020304" pitchFamily="18" charset="0"/>
              </a:rPr>
              <a:t>Chapter 2 — Instructions: Language of the Computer</a:t>
            </a:r>
          </a:p>
        </p:txBody>
      </p:sp>
      <p:sp>
        <p:nvSpPr>
          <p:cNvPr id="14950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709A6449-22A5-4EB0-9A29-A8A39197867C}" type="slidenum">
              <a:rPr lang="en-US" altLang="en-US">
                <a:latin typeface="Times New Roman" panose="02020603050405020304" pitchFamily="18" charset="0"/>
              </a:rPr>
              <a:pPr/>
              <a:t>65</a:t>
            </a:fld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1495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951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AU" altLang="en-US" smtClean="0"/>
          </a:p>
        </p:txBody>
      </p:sp>
    </p:spTree>
    <p:extLst>
      <p:ext uri="{BB962C8B-B14F-4D97-AF65-F5344CB8AC3E}">
        <p14:creationId xmlns:p14="http://schemas.microsoft.com/office/powerpoint/2010/main" val="381162670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mtClean="0">
                <a:latin typeface="Times New Roman" panose="02020603050405020304" pitchFamily="18" charset="0"/>
              </a:rPr>
              <a:t>The University of Adelaide, School of Computer Science</a:t>
            </a:r>
          </a:p>
        </p:txBody>
      </p:sp>
      <p:sp>
        <p:nvSpPr>
          <p:cNvPr id="103427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8E78DA54-2A38-407C-BBCB-64589D52BDDE}" type="datetime3">
              <a:rPr lang="en-US" altLang="en-US" smtClean="0">
                <a:latin typeface="Times New Roman" panose="02020603050405020304" pitchFamily="18" charset="0"/>
              </a:rPr>
              <a:pPr/>
              <a:t>25 September 2014</a:t>
            </a:fld>
            <a:endParaRPr lang="en-US" altLang="en-US" smtClean="0">
              <a:latin typeface="Times New Roman" panose="02020603050405020304" pitchFamily="18" charset="0"/>
            </a:endParaRPr>
          </a:p>
        </p:txBody>
      </p:sp>
      <p:sp>
        <p:nvSpPr>
          <p:cNvPr id="103428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mtClean="0">
                <a:latin typeface="Times New Roman" panose="02020603050405020304" pitchFamily="18" charset="0"/>
              </a:rPr>
              <a:t>Chapter 2 — Instructions: Language of the Computer</a:t>
            </a:r>
          </a:p>
        </p:txBody>
      </p:sp>
      <p:sp>
        <p:nvSpPr>
          <p:cNvPr id="10342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B33548AD-4597-4077-A08A-A7694A87B67D}" type="slidenum">
              <a:rPr lang="en-US" altLang="en-US">
                <a:latin typeface="Times New Roman" panose="02020603050405020304" pitchFamily="18" charset="0"/>
              </a:rPr>
              <a:pPr/>
              <a:t>9</a:t>
            </a:fld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1034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343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AU" altLang="en-US" smtClean="0"/>
          </a:p>
        </p:txBody>
      </p:sp>
    </p:spTree>
    <p:extLst>
      <p:ext uri="{BB962C8B-B14F-4D97-AF65-F5344CB8AC3E}">
        <p14:creationId xmlns:p14="http://schemas.microsoft.com/office/powerpoint/2010/main" val="2229683956"/>
      </p:ext>
    </p:extLst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530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mtClean="0">
                <a:latin typeface="Times New Roman" panose="02020603050405020304" pitchFamily="18" charset="0"/>
              </a:rPr>
              <a:t>The University of Adelaide, School of Computer Science</a:t>
            </a:r>
          </a:p>
        </p:txBody>
      </p:sp>
      <p:sp>
        <p:nvSpPr>
          <p:cNvPr id="150531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D5F7AD4E-A2A5-4ABC-8263-64356FC17C86}" type="datetime3">
              <a:rPr lang="en-US" altLang="en-US" smtClean="0">
                <a:latin typeface="Times New Roman" panose="02020603050405020304" pitchFamily="18" charset="0"/>
              </a:rPr>
              <a:pPr/>
              <a:t>25 September 2014</a:t>
            </a:fld>
            <a:endParaRPr lang="en-US" altLang="en-US" smtClean="0">
              <a:latin typeface="Times New Roman" panose="02020603050405020304" pitchFamily="18" charset="0"/>
            </a:endParaRPr>
          </a:p>
        </p:txBody>
      </p:sp>
      <p:sp>
        <p:nvSpPr>
          <p:cNvPr id="150532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mtClean="0">
                <a:latin typeface="Times New Roman" panose="02020603050405020304" pitchFamily="18" charset="0"/>
              </a:rPr>
              <a:t>Chapter 2 — Instructions: Language of the Computer</a:t>
            </a:r>
          </a:p>
        </p:txBody>
      </p:sp>
      <p:sp>
        <p:nvSpPr>
          <p:cNvPr id="15053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5475FC33-3C79-4998-BE23-9379228760B2}" type="slidenum">
              <a:rPr lang="en-US" altLang="en-US">
                <a:latin typeface="Times New Roman" panose="02020603050405020304" pitchFamily="18" charset="0"/>
              </a:rPr>
              <a:pPr/>
              <a:t>66</a:t>
            </a:fld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1505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053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AU" altLang="en-US" smtClean="0"/>
          </a:p>
        </p:txBody>
      </p:sp>
    </p:spTree>
    <p:extLst>
      <p:ext uri="{BB962C8B-B14F-4D97-AF65-F5344CB8AC3E}">
        <p14:creationId xmlns:p14="http://schemas.microsoft.com/office/powerpoint/2010/main" val="453002621"/>
      </p:ext>
    </p:extLst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914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mtClean="0">
                <a:latin typeface="Times New Roman" panose="02020603050405020304" pitchFamily="18" charset="0"/>
              </a:rPr>
              <a:t>The University of Adelaide, School of Computer Science</a:t>
            </a:r>
          </a:p>
        </p:txBody>
      </p:sp>
      <p:sp>
        <p:nvSpPr>
          <p:cNvPr id="166915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9A48F8B2-940F-48F1-9EC2-2FAD5E4246F3}" type="datetime3">
              <a:rPr lang="en-US" altLang="en-US" smtClean="0">
                <a:latin typeface="Times New Roman" panose="02020603050405020304" pitchFamily="18" charset="0"/>
              </a:rPr>
              <a:pPr/>
              <a:t>25 September 2014</a:t>
            </a:fld>
            <a:endParaRPr lang="en-US" altLang="en-US" smtClean="0">
              <a:latin typeface="Times New Roman" panose="02020603050405020304" pitchFamily="18" charset="0"/>
            </a:endParaRPr>
          </a:p>
        </p:txBody>
      </p:sp>
      <p:sp>
        <p:nvSpPr>
          <p:cNvPr id="166916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mtClean="0">
                <a:latin typeface="Times New Roman" panose="02020603050405020304" pitchFamily="18" charset="0"/>
              </a:rPr>
              <a:t>Chapter 2 — Instructions: Language of the Computer</a:t>
            </a:r>
          </a:p>
        </p:txBody>
      </p:sp>
      <p:sp>
        <p:nvSpPr>
          <p:cNvPr id="16691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3B994D30-40B2-4000-8883-A2367DF7DFBD}" type="slidenum">
              <a:rPr lang="en-US" altLang="en-US">
                <a:latin typeface="Times New Roman" panose="02020603050405020304" pitchFamily="18" charset="0"/>
              </a:rPr>
              <a:pPr/>
              <a:t>67</a:t>
            </a:fld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1669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691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AU" altLang="en-US" smtClean="0"/>
          </a:p>
        </p:txBody>
      </p:sp>
    </p:spTree>
    <p:extLst>
      <p:ext uri="{BB962C8B-B14F-4D97-AF65-F5344CB8AC3E}">
        <p14:creationId xmlns:p14="http://schemas.microsoft.com/office/powerpoint/2010/main" val="438467418"/>
      </p:ext>
    </p:extLst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938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mtClean="0">
                <a:latin typeface="Times New Roman" panose="02020603050405020304" pitchFamily="18" charset="0"/>
              </a:rPr>
              <a:t>The University of Adelaide, School of Computer Science</a:t>
            </a:r>
          </a:p>
        </p:txBody>
      </p:sp>
      <p:sp>
        <p:nvSpPr>
          <p:cNvPr id="167939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D5AAFD8F-710C-4941-BDDB-E87E08C23232}" type="datetime3">
              <a:rPr lang="en-US" altLang="en-US" smtClean="0">
                <a:latin typeface="Times New Roman" panose="02020603050405020304" pitchFamily="18" charset="0"/>
              </a:rPr>
              <a:pPr/>
              <a:t>25 September 2014</a:t>
            </a:fld>
            <a:endParaRPr lang="en-US" altLang="en-US" smtClean="0">
              <a:latin typeface="Times New Roman" panose="02020603050405020304" pitchFamily="18" charset="0"/>
            </a:endParaRPr>
          </a:p>
        </p:txBody>
      </p:sp>
      <p:sp>
        <p:nvSpPr>
          <p:cNvPr id="167940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mtClean="0">
                <a:latin typeface="Times New Roman" panose="02020603050405020304" pitchFamily="18" charset="0"/>
              </a:rPr>
              <a:t>Chapter 2 — Instructions: Language of the Computer</a:t>
            </a:r>
          </a:p>
        </p:txBody>
      </p:sp>
      <p:sp>
        <p:nvSpPr>
          <p:cNvPr id="16794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4FB6549F-B42F-4D95-9289-40E0EA3D1FC2}" type="slidenum">
              <a:rPr lang="en-US" altLang="en-US">
                <a:latin typeface="Times New Roman" panose="02020603050405020304" pitchFamily="18" charset="0"/>
              </a:rPr>
              <a:pPr/>
              <a:t>68</a:t>
            </a:fld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1679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794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AU" altLang="en-US" smtClean="0"/>
          </a:p>
        </p:txBody>
      </p:sp>
    </p:spTree>
    <p:extLst>
      <p:ext uri="{BB962C8B-B14F-4D97-AF65-F5344CB8AC3E}">
        <p14:creationId xmlns:p14="http://schemas.microsoft.com/office/powerpoint/2010/main" val="3427478735"/>
      </p:ext>
    </p:extLst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962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mtClean="0">
                <a:latin typeface="Times New Roman" panose="02020603050405020304" pitchFamily="18" charset="0"/>
              </a:rPr>
              <a:t>The University of Adelaide, School of Computer Science</a:t>
            </a:r>
          </a:p>
        </p:txBody>
      </p:sp>
      <p:sp>
        <p:nvSpPr>
          <p:cNvPr id="168963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7BF2CA56-6F21-4698-9B1F-B4A0E5A52205}" type="datetime3">
              <a:rPr lang="en-US" altLang="en-US" smtClean="0">
                <a:latin typeface="Times New Roman" panose="02020603050405020304" pitchFamily="18" charset="0"/>
              </a:rPr>
              <a:pPr/>
              <a:t>25 September 2014</a:t>
            </a:fld>
            <a:endParaRPr lang="en-US" altLang="en-US" smtClean="0">
              <a:latin typeface="Times New Roman" panose="02020603050405020304" pitchFamily="18" charset="0"/>
            </a:endParaRPr>
          </a:p>
        </p:txBody>
      </p:sp>
      <p:sp>
        <p:nvSpPr>
          <p:cNvPr id="168964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mtClean="0">
                <a:latin typeface="Times New Roman" panose="02020603050405020304" pitchFamily="18" charset="0"/>
              </a:rPr>
              <a:t>Chapter 2 — Instructions: Language of the Computer</a:t>
            </a:r>
          </a:p>
        </p:txBody>
      </p:sp>
      <p:sp>
        <p:nvSpPr>
          <p:cNvPr id="16896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64738938-7DC2-4C5C-B564-6B0062FBA4A0}" type="slidenum">
              <a:rPr lang="en-US" altLang="en-US">
                <a:latin typeface="Times New Roman" panose="02020603050405020304" pitchFamily="18" charset="0"/>
              </a:rPr>
              <a:pPr/>
              <a:t>69</a:t>
            </a:fld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1689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896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AU" altLang="en-US" smtClean="0"/>
          </a:p>
        </p:txBody>
      </p:sp>
    </p:spTree>
    <p:extLst>
      <p:ext uri="{BB962C8B-B14F-4D97-AF65-F5344CB8AC3E}">
        <p14:creationId xmlns:p14="http://schemas.microsoft.com/office/powerpoint/2010/main" val="384656514"/>
      </p:ext>
    </p:extLst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986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mtClean="0">
                <a:latin typeface="Times New Roman" panose="02020603050405020304" pitchFamily="18" charset="0"/>
              </a:rPr>
              <a:t>The University of Adelaide, School of Computer Science</a:t>
            </a:r>
          </a:p>
        </p:txBody>
      </p:sp>
      <p:sp>
        <p:nvSpPr>
          <p:cNvPr id="169987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6DD6A4F5-F54A-4A75-9537-7D4EA580CE3C}" type="datetime3">
              <a:rPr lang="en-US" altLang="en-US" smtClean="0">
                <a:latin typeface="Times New Roman" panose="02020603050405020304" pitchFamily="18" charset="0"/>
              </a:rPr>
              <a:pPr/>
              <a:t>25 September 2014</a:t>
            </a:fld>
            <a:endParaRPr lang="en-US" altLang="en-US" smtClean="0">
              <a:latin typeface="Times New Roman" panose="02020603050405020304" pitchFamily="18" charset="0"/>
            </a:endParaRPr>
          </a:p>
        </p:txBody>
      </p:sp>
      <p:sp>
        <p:nvSpPr>
          <p:cNvPr id="169988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mtClean="0">
                <a:latin typeface="Times New Roman" panose="02020603050405020304" pitchFamily="18" charset="0"/>
              </a:rPr>
              <a:t>Chapter 2 — Instructions: Language of the Computer</a:t>
            </a:r>
          </a:p>
        </p:txBody>
      </p:sp>
      <p:sp>
        <p:nvSpPr>
          <p:cNvPr id="16998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20732B04-9E23-4033-800C-14CCEBD359A5}" type="slidenum">
              <a:rPr lang="en-US" altLang="en-US">
                <a:latin typeface="Times New Roman" panose="02020603050405020304" pitchFamily="18" charset="0"/>
              </a:rPr>
              <a:pPr/>
              <a:t>70</a:t>
            </a:fld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1699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999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AU" altLang="en-US" smtClean="0"/>
          </a:p>
        </p:txBody>
      </p:sp>
    </p:spTree>
    <p:extLst>
      <p:ext uri="{BB962C8B-B14F-4D97-AF65-F5344CB8AC3E}">
        <p14:creationId xmlns:p14="http://schemas.microsoft.com/office/powerpoint/2010/main" val="2391626818"/>
      </p:ext>
    </p:extLst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010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mtClean="0">
                <a:latin typeface="Times New Roman" panose="02020603050405020304" pitchFamily="18" charset="0"/>
              </a:rPr>
              <a:t>The University of Adelaide, School of Computer Science</a:t>
            </a:r>
          </a:p>
        </p:txBody>
      </p:sp>
      <p:sp>
        <p:nvSpPr>
          <p:cNvPr id="171011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1834AFCE-CA15-4BE0-9374-551E755576A6}" type="datetime3">
              <a:rPr lang="en-US" altLang="en-US" smtClean="0">
                <a:latin typeface="Times New Roman" panose="02020603050405020304" pitchFamily="18" charset="0"/>
              </a:rPr>
              <a:pPr/>
              <a:t>25 September 2014</a:t>
            </a:fld>
            <a:endParaRPr lang="en-US" altLang="en-US" smtClean="0">
              <a:latin typeface="Times New Roman" panose="02020603050405020304" pitchFamily="18" charset="0"/>
            </a:endParaRPr>
          </a:p>
        </p:txBody>
      </p:sp>
      <p:sp>
        <p:nvSpPr>
          <p:cNvPr id="171012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mtClean="0">
                <a:latin typeface="Times New Roman" panose="02020603050405020304" pitchFamily="18" charset="0"/>
              </a:rPr>
              <a:t>Chapter 2 — Instructions: Language of the Computer</a:t>
            </a:r>
          </a:p>
        </p:txBody>
      </p:sp>
      <p:sp>
        <p:nvSpPr>
          <p:cNvPr id="17101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79ED4AE6-6B77-4863-829B-2154ED34279C}" type="slidenum">
              <a:rPr lang="en-US" altLang="en-US">
                <a:latin typeface="Times New Roman" panose="02020603050405020304" pitchFamily="18" charset="0"/>
              </a:rPr>
              <a:pPr/>
              <a:t>71</a:t>
            </a:fld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1710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101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AU" altLang="en-US" smtClean="0"/>
          </a:p>
        </p:txBody>
      </p:sp>
    </p:spTree>
    <p:extLst>
      <p:ext uri="{BB962C8B-B14F-4D97-AF65-F5344CB8AC3E}">
        <p14:creationId xmlns:p14="http://schemas.microsoft.com/office/powerpoint/2010/main" val="3438377302"/>
      </p:ext>
    </p:extLst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034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mtClean="0">
                <a:latin typeface="Times New Roman" panose="02020603050405020304" pitchFamily="18" charset="0"/>
              </a:rPr>
              <a:t>The University of Adelaide, School of Computer Science</a:t>
            </a:r>
          </a:p>
        </p:txBody>
      </p:sp>
      <p:sp>
        <p:nvSpPr>
          <p:cNvPr id="172035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B0B1B6E7-B777-4D3C-921C-1406B3CAD9ED}" type="datetime3">
              <a:rPr lang="en-US" altLang="en-US" smtClean="0">
                <a:latin typeface="Times New Roman" panose="02020603050405020304" pitchFamily="18" charset="0"/>
              </a:rPr>
              <a:pPr/>
              <a:t>25 September 2014</a:t>
            </a:fld>
            <a:endParaRPr lang="en-US" altLang="en-US" smtClean="0">
              <a:latin typeface="Times New Roman" panose="02020603050405020304" pitchFamily="18" charset="0"/>
            </a:endParaRPr>
          </a:p>
        </p:txBody>
      </p:sp>
      <p:sp>
        <p:nvSpPr>
          <p:cNvPr id="172036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mtClean="0">
                <a:latin typeface="Times New Roman" panose="02020603050405020304" pitchFamily="18" charset="0"/>
              </a:rPr>
              <a:t>Chapter 2 — Instructions: Language of the Computer</a:t>
            </a:r>
          </a:p>
        </p:txBody>
      </p:sp>
      <p:sp>
        <p:nvSpPr>
          <p:cNvPr id="17203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69959A65-F8DF-4A12-BAFA-46E88435563D}" type="slidenum">
              <a:rPr lang="en-US" altLang="en-US">
                <a:latin typeface="Times New Roman" panose="02020603050405020304" pitchFamily="18" charset="0"/>
              </a:rPr>
              <a:pPr/>
              <a:t>72</a:t>
            </a:fld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1720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203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AU" altLang="en-US" smtClean="0"/>
          </a:p>
        </p:txBody>
      </p:sp>
    </p:spTree>
    <p:extLst>
      <p:ext uri="{BB962C8B-B14F-4D97-AF65-F5344CB8AC3E}">
        <p14:creationId xmlns:p14="http://schemas.microsoft.com/office/powerpoint/2010/main" val="1546847140"/>
      </p:ext>
    </p:extLst>
  </p:cSld>
  <p:clrMapOvr>
    <a:masterClrMapping/>
  </p:clrMapOvr>
</p:notes>
</file>

<file path=ppt/notesSlides/notesSlide5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058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mtClean="0">
                <a:latin typeface="Times New Roman" panose="02020603050405020304" pitchFamily="18" charset="0"/>
              </a:rPr>
              <a:t>The University of Adelaide, School of Computer Science</a:t>
            </a:r>
          </a:p>
        </p:txBody>
      </p:sp>
      <p:sp>
        <p:nvSpPr>
          <p:cNvPr id="173059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2DE1FBD4-270A-4E42-BA2F-B2A3DFD7E419}" type="datetime3">
              <a:rPr lang="en-US" altLang="en-US" smtClean="0">
                <a:latin typeface="Times New Roman" panose="02020603050405020304" pitchFamily="18" charset="0"/>
              </a:rPr>
              <a:pPr/>
              <a:t>25 September 2014</a:t>
            </a:fld>
            <a:endParaRPr lang="en-US" altLang="en-US" smtClean="0">
              <a:latin typeface="Times New Roman" panose="02020603050405020304" pitchFamily="18" charset="0"/>
            </a:endParaRPr>
          </a:p>
        </p:txBody>
      </p:sp>
      <p:sp>
        <p:nvSpPr>
          <p:cNvPr id="173060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mtClean="0">
                <a:latin typeface="Times New Roman" panose="02020603050405020304" pitchFamily="18" charset="0"/>
              </a:rPr>
              <a:t>Chapter 2 — Instructions: Language of the Computer</a:t>
            </a:r>
          </a:p>
        </p:txBody>
      </p:sp>
      <p:sp>
        <p:nvSpPr>
          <p:cNvPr id="17306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335894D5-88CE-46CF-90D2-9B76F8563CB9}" type="slidenum">
              <a:rPr lang="en-US" altLang="en-US">
                <a:latin typeface="Times New Roman" panose="02020603050405020304" pitchFamily="18" charset="0"/>
              </a:rPr>
              <a:pPr/>
              <a:t>73</a:t>
            </a:fld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1730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306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AU" altLang="en-US" smtClean="0"/>
          </a:p>
        </p:txBody>
      </p:sp>
    </p:spTree>
    <p:extLst>
      <p:ext uri="{BB962C8B-B14F-4D97-AF65-F5344CB8AC3E}">
        <p14:creationId xmlns:p14="http://schemas.microsoft.com/office/powerpoint/2010/main" val="2581812976"/>
      </p:ext>
    </p:extLst>
  </p:cSld>
  <p:clrMapOvr>
    <a:masterClrMapping/>
  </p:clrMapOvr>
</p:notes>
</file>

<file path=ppt/notesSlides/notesSlide5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82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mtClean="0">
                <a:latin typeface="Times New Roman" panose="02020603050405020304" pitchFamily="18" charset="0"/>
              </a:rPr>
              <a:t>The University of Adelaide, School of Computer Science</a:t>
            </a:r>
          </a:p>
        </p:txBody>
      </p:sp>
      <p:sp>
        <p:nvSpPr>
          <p:cNvPr id="174083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C38AD5E1-FE3C-4F6F-B29B-6502DC3C95DA}" type="datetime3">
              <a:rPr lang="en-US" altLang="en-US" smtClean="0">
                <a:latin typeface="Times New Roman" panose="02020603050405020304" pitchFamily="18" charset="0"/>
              </a:rPr>
              <a:pPr/>
              <a:t>25 September 2014</a:t>
            </a:fld>
            <a:endParaRPr lang="en-US" altLang="en-US" smtClean="0">
              <a:latin typeface="Times New Roman" panose="02020603050405020304" pitchFamily="18" charset="0"/>
            </a:endParaRPr>
          </a:p>
        </p:txBody>
      </p:sp>
      <p:sp>
        <p:nvSpPr>
          <p:cNvPr id="174084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mtClean="0">
                <a:latin typeface="Times New Roman" panose="02020603050405020304" pitchFamily="18" charset="0"/>
              </a:rPr>
              <a:t>Chapter 2 — Instructions: Language of the Computer</a:t>
            </a:r>
          </a:p>
        </p:txBody>
      </p:sp>
      <p:sp>
        <p:nvSpPr>
          <p:cNvPr id="17408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05AF7AF2-BD22-4E66-B7F4-029169ED0CDF}" type="slidenum">
              <a:rPr lang="en-US" altLang="en-US">
                <a:latin typeface="Times New Roman" panose="02020603050405020304" pitchFamily="18" charset="0"/>
              </a:rPr>
              <a:pPr/>
              <a:t>74</a:t>
            </a:fld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1740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0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AU" altLang="en-US" smtClean="0"/>
          </a:p>
        </p:txBody>
      </p:sp>
    </p:spTree>
    <p:extLst>
      <p:ext uri="{BB962C8B-B14F-4D97-AF65-F5344CB8AC3E}">
        <p14:creationId xmlns:p14="http://schemas.microsoft.com/office/powerpoint/2010/main" val="1714395510"/>
      </p:ext>
    </p:extLst>
  </p:cSld>
  <p:clrMapOvr>
    <a:masterClrMapping/>
  </p:clrMapOvr>
</p:notes>
</file>

<file path=ppt/notesSlides/notesSlide5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106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mtClean="0">
                <a:latin typeface="Times New Roman" panose="02020603050405020304" pitchFamily="18" charset="0"/>
              </a:rPr>
              <a:t>The University of Adelaide, School of Computer Science</a:t>
            </a:r>
          </a:p>
        </p:txBody>
      </p:sp>
      <p:sp>
        <p:nvSpPr>
          <p:cNvPr id="175107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740F6438-C124-4CF3-9FD6-BEBD61C09FDA}" type="datetime3">
              <a:rPr lang="en-US" altLang="en-US" smtClean="0">
                <a:latin typeface="Times New Roman" panose="02020603050405020304" pitchFamily="18" charset="0"/>
              </a:rPr>
              <a:pPr/>
              <a:t>25 September 2014</a:t>
            </a:fld>
            <a:endParaRPr lang="en-US" altLang="en-US" smtClean="0">
              <a:latin typeface="Times New Roman" panose="02020603050405020304" pitchFamily="18" charset="0"/>
            </a:endParaRPr>
          </a:p>
        </p:txBody>
      </p:sp>
      <p:sp>
        <p:nvSpPr>
          <p:cNvPr id="175108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mtClean="0">
                <a:latin typeface="Times New Roman" panose="02020603050405020304" pitchFamily="18" charset="0"/>
              </a:rPr>
              <a:t>Chapter 2 — Instructions: Language of the Computer</a:t>
            </a:r>
          </a:p>
        </p:txBody>
      </p:sp>
      <p:sp>
        <p:nvSpPr>
          <p:cNvPr id="17510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1E0C5D21-6F44-4C9E-A026-D6600B5C9A11}" type="slidenum">
              <a:rPr lang="en-US" altLang="en-US">
                <a:latin typeface="Times New Roman" panose="02020603050405020304" pitchFamily="18" charset="0"/>
              </a:rPr>
              <a:pPr/>
              <a:t>75</a:t>
            </a:fld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1751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511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AU" altLang="en-US" smtClean="0"/>
          </a:p>
        </p:txBody>
      </p:sp>
    </p:spTree>
    <p:extLst>
      <p:ext uri="{BB962C8B-B14F-4D97-AF65-F5344CB8AC3E}">
        <p14:creationId xmlns:p14="http://schemas.microsoft.com/office/powerpoint/2010/main" val="166900085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mtClean="0">
                <a:latin typeface="Times New Roman" panose="02020603050405020304" pitchFamily="18" charset="0"/>
              </a:rPr>
              <a:t>The University of Adelaide, School of Computer Science</a:t>
            </a:r>
          </a:p>
        </p:txBody>
      </p:sp>
      <p:sp>
        <p:nvSpPr>
          <p:cNvPr id="104451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46AF6D44-F11D-4643-87F8-E38089737CEE}" type="datetime3">
              <a:rPr lang="en-US" altLang="en-US" smtClean="0">
                <a:latin typeface="Times New Roman" panose="02020603050405020304" pitchFamily="18" charset="0"/>
              </a:rPr>
              <a:pPr/>
              <a:t>25 September 2014</a:t>
            </a:fld>
            <a:endParaRPr lang="en-US" altLang="en-US" smtClean="0">
              <a:latin typeface="Times New Roman" panose="02020603050405020304" pitchFamily="18" charset="0"/>
            </a:endParaRPr>
          </a:p>
        </p:txBody>
      </p:sp>
      <p:sp>
        <p:nvSpPr>
          <p:cNvPr id="104452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mtClean="0">
                <a:latin typeface="Times New Roman" panose="02020603050405020304" pitchFamily="18" charset="0"/>
              </a:rPr>
              <a:t>Chapter 2 — Instructions: Language of the Computer</a:t>
            </a:r>
          </a:p>
        </p:txBody>
      </p:sp>
      <p:sp>
        <p:nvSpPr>
          <p:cNvPr id="10445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97338BF7-65F3-4917-91B4-919D11B0AD1F}" type="slidenum">
              <a:rPr lang="en-US" altLang="en-US">
                <a:latin typeface="Times New Roman" panose="02020603050405020304" pitchFamily="18" charset="0"/>
              </a:rPr>
              <a:pPr/>
              <a:t>10</a:t>
            </a:fld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1044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445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AU" altLang="en-US" smtClean="0"/>
          </a:p>
        </p:txBody>
      </p:sp>
    </p:spTree>
    <p:extLst>
      <p:ext uri="{BB962C8B-B14F-4D97-AF65-F5344CB8AC3E}">
        <p14:creationId xmlns:p14="http://schemas.microsoft.com/office/powerpoint/2010/main" val="3978016490"/>
      </p:ext>
    </p:extLst>
  </p:cSld>
  <p:clrMapOvr>
    <a:masterClrMapping/>
  </p:clrMapOvr>
</p:notes>
</file>

<file path=ppt/notesSlides/notesSlide6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130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mtClean="0">
                <a:latin typeface="Times New Roman" panose="02020603050405020304" pitchFamily="18" charset="0"/>
              </a:rPr>
              <a:t>The University of Adelaide, School of Computer Science</a:t>
            </a:r>
          </a:p>
        </p:txBody>
      </p:sp>
      <p:sp>
        <p:nvSpPr>
          <p:cNvPr id="176131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00F51980-FF43-43FB-9D9C-350CBD897E9E}" type="datetime3">
              <a:rPr lang="en-US" altLang="en-US" smtClean="0">
                <a:latin typeface="Times New Roman" panose="02020603050405020304" pitchFamily="18" charset="0"/>
              </a:rPr>
              <a:pPr/>
              <a:t>25 September 2014</a:t>
            </a:fld>
            <a:endParaRPr lang="en-US" altLang="en-US" smtClean="0">
              <a:latin typeface="Times New Roman" panose="02020603050405020304" pitchFamily="18" charset="0"/>
            </a:endParaRPr>
          </a:p>
        </p:txBody>
      </p:sp>
      <p:sp>
        <p:nvSpPr>
          <p:cNvPr id="176132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mtClean="0">
                <a:latin typeface="Times New Roman" panose="02020603050405020304" pitchFamily="18" charset="0"/>
              </a:rPr>
              <a:t>Chapter 2 — Instructions: Language of the Computer</a:t>
            </a:r>
          </a:p>
        </p:txBody>
      </p:sp>
      <p:sp>
        <p:nvSpPr>
          <p:cNvPr id="17613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2A56902D-A634-49CB-8F64-7A62B8C26416}" type="slidenum">
              <a:rPr lang="en-US" altLang="en-US">
                <a:latin typeface="Times New Roman" panose="02020603050405020304" pitchFamily="18" charset="0"/>
              </a:rPr>
              <a:pPr/>
              <a:t>76</a:t>
            </a:fld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1761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613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AU" altLang="en-US" smtClean="0"/>
          </a:p>
        </p:txBody>
      </p:sp>
    </p:spTree>
    <p:extLst>
      <p:ext uri="{BB962C8B-B14F-4D97-AF65-F5344CB8AC3E}">
        <p14:creationId xmlns:p14="http://schemas.microsoft.com/office/powerpoint/2010/main" val="428824056"/>
      </p:ext>
    </p:extLst>
  </p:cSld>
  <p:clrMapOvr>
    <a:masterClrMapping/>
  </p:clrMapOvr>
</p:notes>
</file>

<file path=ppt/notesSlides/notesSlide6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154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mtClean="0">
                <a:latin typeface="Times New Roman" panose="02020603050405020304" pitchFamily="18" charset="0"/>
              </a:rPr>
              <a:t>The University of Adelaide, School of Computer Science</a:t>
            </a:r>
          </a:p>
        </p:txBody>
      </p:sp>
      <p:sp>
        <p:nvSpPr>
          <p:cNvPr id="177155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3A875367-EE60-4361-897C-6A71D9320FF1}" type="datetime3">
              <a:rPr lang="en-US" altLang="en-US" smtClean="0">
                <a:latin typeface="Times New Roman" panose="02020603050405020304" pitchFamily="18" charset="0"/>
              </a:rPr>
              <a:pPr/>
              <a:t>25 September 2014</a:t>
            </a:fld>
            <a:endParaRPr lang="en-US" altLang="en-US" smtClean="0">
              <a:latin typeface="Times New Roman" panose="02020603050405020304" pitchFamily="18" charset="0"/>
            </a:endParaRPr>
          </a:p>
        </p:txBody>
      </p:sp>
      <p:sp>
        <p:nvSpPr>
          <p:cNvPr id="177156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mtClean="0">
                <a:latin typeface="Times New Roman" panose="02020603050405020304" pitchFamily="18" charset="0"/>
              </a:rPr>
              <a:t>Chapter 2 — Instructions: Language of the Computer</a:t>
            </a:r>
          </a:p>
        </p:txBody>
      </p:sp>
      <p:sp>
        <p:nvSpPr>
          <p:cNvPr id="17715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081C58EB-9D97-447B-A847-6B51FAB17BA4}" type="slidenum">
              <a:rPr lang="en-US" altLang="en-US">
                <a:latin typeface="Times New Roman" panose="02020603050405020304" pitchFamily="18" charset="0"/>
              </a:rPr>
              <a:pPr/>
              <a:t>77</a:t>
            </a:fld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1771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715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AU" altLang="en-US" smtClean="0"/>
          </a:p>
        </p:txBody>
      </p:sp>
    </p:spTree>
    <p:extLst>
      <p:ext uri="{BB962C8B-B14F-4D97-AF65-F5344CB8AC3E}">
        <p14:creationId xmlns:p14="http://schemas.microsoft.com/office/powerpoint/2010/main" val="1784074964"/>
      </p:ext>
    </p:extLst>
  </p:cSld>
  <p:clrMapOvr>
    <a:masterClrMapping/>
  </p:clrMapOvr>
</p:notes>
</file>

<file path=ppt/notesSlides/notesSlide6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178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mtClean="0">
                <a:latin typeface="Times New Roman" panose="02020603050405020304" pitchFamily="18" charset="0"/>
              </a:rPr>
              <a:t>The University of Adelaide, School of Computer Science</a:t>
            </a:r>
          </a:p>
        </p:txBody>
      </p:sp>
      <p:sp>
        <p:nvSpPr>
          <p:cNvPr id="178179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2332D27B-3A38-4D86-A5B6-83BA56C8F171}" type="datetime3">
              <a:rPr lang="en-US" altLang="en-US" smtClean="0">
                <a:latin typeface="Times New Roman" panose="02020603050405020304" pitchFamily="18" charset="0"/>
              </a:rPr>
              <a:pPr/>
              <a:t>25 September 2014</a:t>
            </a:fld>
            <a:endParaRPr lang="en-US" altLang="en-US" smtClean="0">
              <a:latin typeface="Times New Roman" panose="02020603050405020304" pitchFamily="18" charset="0"/>
            </a:endParaRPr>
          </a:p>
        </p:txBody>
      </p:sp>
      <p:sp>
        <p:nvSpPr>
          <p:cNvPr id="178180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mtClean="0">
                <a:latin typeface="Times New Roman" panose="02020603050405020304" pitchFamily="18" charset="0"/>
              </a:rPr>
              <a:t>Chapter 2 — Instructions: Language of the Computer</a:t>
            </a:r>
          </a:p>
        </p:txBody>
      </p:sp>
      <p:sp>
        <p:nvSpPr>
          <p:cNvPr id="17818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7B064DFB-EBB7-415B-8A1D-53C891564F50}" type="slidenum">
              <a:rPr lang="en-US" altLang="en-US">
                <a:latin typeface="Times New Roman" panose="02020603050405020304" pitchFamily="18" charset="0"/>
              </a:rPr>
              <a:pPr/>
              <a:t>78</a:t>
            </a:fld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1781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818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AU" altLang="en-US" smtClean="0"/>
          </a:p>
        </p:txBody>
      </p:sp>
    </p:spTree>
    <p:extLst>
      <p:ext uri="{BB962C8B-B14F-4D97-AF65-F5344CB8AC3E}">
        <p14:creationId xmlns:p14="http://schemas.microsoft.com/office/powerpoint/2010/main" val="642363253"/>
      </p:ext>
    </p:extLst>
  </p:cSld>
  <p:clrMapOvr>
    <a:masterClrMapping/>
  </p:clrMapOvr>
</p:notes>
</file>

<file path=ppt/notesSlides/notesSlide6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202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mtClean="0">
                <a:latin typeface="Times New Roman" panose="02020603050405020304" pitchFamily="18" charset="0"/>
              </a:rPr>
              <a:t>The University of Adelaide, School of Computer Science</a:t>
            </a:r>
          </a:p>
        </p:txBody>
      </p:sp>
      <p:sp>
        <p:nvSpPr>
          <p:cNvPr id="179203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5231F28B-E4F7-498E-89EC-115AC549D22D}" type="datetime3">
              <a:rPr lang="en-US" altLang="en-US" smtClean="0">
                <a:latin typeface="Times New Roman" panose="02020603050405020304" pitchFamily="18" charset="0"/>
              </a:rPr>
              <a:pPr/>
              <a:t>25 September 2014</a:t>
            </a:fld>
            <a:endParaRPr lang="en-US" altLang="en-US" smtClean="0">
              <a:latin typeface="Times New Roman" panose="02020603050405020304" pitchFamily="18" charset="0"/>
            </a:endParaRPr>
          </a:p>
        </p:txBody>
      </p:sp>
      <p:sp>
        <p:nvSpPr>
          <p:cNvPr id="179204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mtClean="0">
                <a:latin typeface="Times New Roman" panose="02020603050405020304" pitchFamily="18" charset="0"/>
              </a:rPr>
              <a:t>Chapter 2 — Instructions: Language of the Computer</a:t>
            </a:r>
          </a:p>
        </p:txBody>
      </p:sp>
      <p:sp>
        <p:nvSpPr>
          <p:cNvPr id="17920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03DF91F9-7EB6-4A7B-AAA5-CD41A3CBD186}" type="slidenum">
              <a:rPr lang="en-US" altLang="en-US">
                <a:latin typeface="Times New Roman" panose="02020603050405020304" pitchFamily="18" charset="0"/>
              </a:rPr>
              <a:pPr/>
              <a:t>79</a:t>
            </a:fld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1792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920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AU" altLang="en-US" smtClean="0"/>
          </a:p>
        </p:txBody>
      </p:sp>
    </p:spTree>
    <p:extLst>
      <p:ext uri="{BB962C8B-B14F-4D97-AF65-F5344CB8AC3E}">
        <p14:creationId xmlns:p14="http://schemas.microsoft.com/office/powerpoint/2010/main" val="4201927173"/>
      </p:ext>
    </p:extLst>
  </p:cSld>
  <p:clrMapOvr>
    <a:masterClrMapping/>
  </p:clrMapOvr>
</p:notes>
</file>

<file path=ppt/notesSlides/notesSlide6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mtClean="0">
                <a:latin typeface="Times New Roman" panose="02020603050405020304" pitchFamily="18" charset="0"/>
              </a:rPr>
              <a:t>The University of Adelaide, School of Computer Science</a:t>
            </a:r>
          </a:p>
        </p:txBody>
      </p:sp>
      <p:sp>
        <p:nvSpPr>
          <p:cNvPr id="180227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07E157A5-80E7-4684-8BF0-0C990ECDEF47}" type="datetime3">
              <a:rPr lang="en-US" altLang="en-US" smtClean="0">
                <a:latin typeface="Times New Roman" panose="02020603050405020304" pitchFamily="18" charset="0"/>
              </a:rPr>
              <a:pPr/>
              <a:t>25 September 2014</a:t>
            </a:fld>
            <a:endParaRPr lang="en-US" altLang="en-US" smtClean="0">
              <a:latin typeface="Times New Roman" panose="02020603050405020304" pitchFamily="18" charset="0"/>
            </a:endParaRPr>
          </a:p>
        </p:txBody>
      </p:sp>
      <p:sp>
        <p:nvSpPr>
          <p:cNvPr id="180228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mtClean="0">
                <a:latin typeface="Times New Roman" panose="02020603050405020304" pitchFamily="18" charset="0"/>
              </a:rPr>
              <a:t>Chapter 2 — Instructions: Language of the Computer</a:t>
            </a:r>
          </a:p>
        </p:txBody>
      </p:sp>
      <p:sp>
        <p:nvSpPr>
          <p:cNvPr id="18022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FA5EE3F7-7639-486F-8BF6-C686388AB84B}" type="slidenum">
              <a:rPr lang="en-US" altLang="en-US">
                <a:latin typeface="Times New Roman" panose="02020603050405020304" pitchFamily="18" charset="0"/>
              </a:rPr>
              <a:pPr/>
              <a:t>80</a:t>
            </a:fld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1802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023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AU" altLang="en-US" smtClean="0"/>
          </a:p>
        </p:txBody>
      </p:sp>
    </p:spTree>
    <p:extLst>
      <p:ext uri="{BB962C8B-B14F-4D97-AF65-F5344CB8AC3E}">
        <p14:creationId xmlns:p14="http://schemas.microsoft.com/office/powerpoint/2010/main" val="2309788904"/>
      </p:ext>
    </p:extLst>
  </p:cSld>
  <p:clrMapOvr>
    <a:masterClrMapping/>
  </p:clrMapOvr>
</p:notes>
</file>

<file path=ppt/notesSlides/notesSlide6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250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mtClean="0">
                <a:latin typeface="Times New Roman" panose="02020603050405020304" pitchFamily="18" charset="0"/>
              </a:rPr>
              <a:t>The University of Adelaide, School of Computer Science</a:t>
            </a:r>
          </a:p>
        </p:txBody>
      </p:sp>
      <p:sp>
        <p:nvSpPr>
          <p:cNvPr id="181251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50347D0F-161B-489D-BC9D-EDB6109F59D5}" type="datetime3">
              <a:rPr lang="en-US" altLang="en-US" smtClean="0">
                <a:latin typeface="Times New Roman" panose="02020603050405020304" pitchFamily="18" charset="0"/>
              </a:rPr>
              <a:pPr/>
              <a:t>25 September 2014</a:t>
            </a:fld>
            <a:endParaRPr lang="en-US" altLang="en-US" smtClean="0">
              <a:latin typeface="Times New Roman" panose="02020603050405020304" pitchFamily="18" charset="0"/>
            </a:endParaRPr>
          </a:p>
        </p:txBody>
      </p:sp>
      <p:sp>
        <p:nvSpPr>
          <p:cNvPr id="181252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mtClean="0">
                <a:latin typeface="Times New Roman" panose="02020603050405020304" pitchFamily="18" charset="0"/>
              </a:rPr>
              <a:t>Chapter 2 — Instructions: Language of the Computer</a:t>
            </a:r>
          </a:p>
        </p:txBody>
      </p:sp>
      <p:sp>
        <p:nvSpPr>
          <p:cNvPr id="18125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EF3B904C-1491-4747-94DC-7782A59455D5}" type="slidenum">
              <a:rPr lang="en-US" altLang="en-US">
                <a:latin typeface="Times New Roman" panose="02020603050405020304" pitchFamily="18" charset="0"/>
              </a:rPr>
              <a:pPr/>
              <a:t>81</a:t>
            </a:fld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1812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125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AU" altLang="en-US" smtClean="0"/>
          </a:p>
        </p:txBody>
      </p:sp>
    </p:spTree>
    <p:extLst>
      <p:ext uri="{BB962C8B-B14F-4D97-AF65-F5344CB8AC3E}">
        <p14:creationId xmlns:p14="http://schemas.microsoft.com/office/powerpoint/2010/main" val="829532549"/>
      </p:ext>
    </p:extLst>
  </p:cSld>
  <p:clrMapOvr>
    <a:masterClrMapping/>
  </p:clrMapOvr>
</p:notes>
</file>

<file path=ppt/notesSlides/notesSlide6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274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mtClean="0">
                <a:latin typeface="Times New Roman" panose="02020603050405020304" pitchFamily="18" charset="0"/>
              </a:rPr>
              <a:t>The University of Adelaide, School of Computer Science</a:t>
            </a:r>
          </a:p>
        </p:txBody>
      </p:sp>
      <p:sp>
        <p:nvSpPr>
          <p:cNvPr id="182275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39CFE23B-352E-4F1E-BD61-EA1E062D2E2D}" type="datetime3">
              <a:rPr lang="en-US" altLang="en-US" smtClean="0">
                <a:latin typeface="Times New Roman" panose="02020603050405020304" pitchFamily="18" charset="0"/>
              </a:rPr>
              <a:pPr/>
              <a:t>25 September 2014</a:t>
            </a:fld>
            <a:endParaRPr lang="en-US" altLang="en-US" smtClean="0">
              <a:latin typeface="Times New Roman" panose="02020603050405020304" pitchFamily="18" charset="0"/>
            </a:endParaRPr>
          </a:p>
        </p:txBody>
      </p:sp>
      <p:sp>
        <p:nvSpPr>
          <p:cNvPr id="182276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mtClean="0">
                <a:latin typeface="Times New Roman" panose="02020603050405020304" pitchFamily="18" charset="0"/>
              </a:rPr>
              <a:t>Chapter 2 — Instructions: Language of the Computer</a:t>
            </a:r>
          </a:p>
        </p:txBody>
      </p:sp>
      <p:sp>
        <p:nvSpPr>
          <p:cNvPr id="18227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CFE68819-1E0C-4E40-9A48-4065DBE7F401}" type="slidenum">
              <a:rPr lang="en-US" altLang="en-US">
                <a:latin typeface="Times New Roman" panose="02020603050405020304" pitchFamily="18" charset="0"/>
              </a:rPr>
              <a:pPr/>
              <a:t>82</a:t>
            </a:fld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1822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227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AU" altLang="en-US" smtClean="0"/>
          </a:p>
        </p:txBody>
      </p:sp>
    </p:spTree>
    <p:extLst>
      <p:ext uri="{BB962C8B-B14F-4D97-AF65-F5344CB8AC3E}">
        <p14:creationId xmlns:p14="http://schemas.microsoft.com/office/powerpoint/2010/main" val="2470962551"/>
      </p:ext>
    </p:extLst>
  </p:cSld>
  <p:clrMapOvr>
    <a:masterClrMapping/>
  </p:clrMapOvr>
</p:notes>
</file>

<file path=ppt/notesSlides/notesSlide6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298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mtClean="0">
                <a:latin typeface="Times New Roman" panose="02020603050405020304" pitchFamily="18" charset="0"/>
              </a:rPr>
              <a:t>The University of Adelaide, School of Computer Science</a:t>
            </a:r>
          </a:p>
        </p:txBody>
      </p:sp>
      <p:sp>
        <p:nvSpPr>
          <p:cNvPr id="183299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A219F611-7531-4422-BD7C-133FBB95247F}" type="datetime3">
              <a:rPr lang="en-US" altLang="en-US" smtClean="0">
                <a:latin typeface="Times New Roman" panose="02020603050405020304" pitchFamily="18" charset="0"/>
              </a:rPr>
              <a:pPr/>
              <a:t>25 September 2014</a:t>
            </a:fld>
            <a:endParaRPr lang="en-US" altLang="en-US" smtClean="0">
              <a:latin typeface="Times New Roman" panose="02020603050405020304" pitchFamily="18" charset="0"/>
            </a:endParaRPr>
          </a:p>
        </p:txBody>
      </p:sp>
      <p:sp>
        <p:nvSpPr>
          <p:cNvPr id="183300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mtClean="0">
                <a:latin typeface="Times New Roman" panose="02020603050405020304" pitchFamily="18" charset="0"/>
              </a:rPr>
              <a:t>Chapter 2 — Instructions: Language of the Computer</a:t>
            </a:r>
          </a:p>
        </p:txBody>
      </p:sp>
      <p:sp>
        <p:nvSpPr>
          <p:cNvPr id="18330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AB2213F1-E578-4D38-8E6C-78110AD54B30}" type="slidenum">
              <a:rPr lang="en-US" altLang="en-US">
                <a:latin typeface="Times New Roman" panose="02020603050405020304" pitchFamily="18" charset="0"/>
              </a:rPr>
              <a:pPr/>
              <a:t>83</a:t>
            </a:fld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1833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330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AU" altLang="en-US" smtClean="0"/>
          </a:p>
        </p:txBody>
      </p:sp>
    </p:spTree>
    <p:extLst>
      <p:ext uri="{BB962C8B-B14F-4D97-AF65-F5344CB8AC3E}">
        <p14:creationId xmlns:p14="http://schemas.microsoft.com/office/powerpoint/2010/main" val="1329505875"/>
      </p:ext>
    </p:extLst>
  </p:cSld>
  <p:clrMapOvr>
    <a:masterClrMapping/>
  </p:clrMapOvr>
</p:notes>
</file>

<file path=ppt/notesSlides/notesSlide6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22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mtClean="0">
                <a:latin typeface="Times New Roman" panose="02020603050405020304" pitchFamily="18" charset="0"/>
              </a:rPr>
              <a:t>The University of Adelaide, School of Computer Science</a:t>
            </a:r>
          </a:p>
        </p:txBody>
      </p:sp>
      <p:sp>
        <p:nvSpPr>
          <p:cNvPr id="184323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4BEA734F-4CB6-4F2E-825E-5A749C1DED42}" type="datetime3">
              <a:rPr lang="en-US" altLang="en-US" smtClean="0">
                <a:latin typeface="Times New Roman" panose="02020603050405020304" pitchFamily="18" charset="0"/>
              </a:rPr>
              <a:pPr/>
              <a:t>25 September 2014</a:t>
            </a:fld>
            <a:endParaRPr lang="en-US" altLang="en-US" smtClean="0">
              <a:latin typeface="Times New Roman" panose="02020603050405020304" pitchFamily="18" charset="0"/>
            </a:endParaRPr>
          </a:p>
        </p:txBody>
      </p:sp>
      <p:sp>
        <p:nvSpPr>
          <p:cNvPr id="184324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mtClean="0">
                <a:latin typeface="Times New Roman" panose="02020603050405020304" pitchFamily="18" charset="0"/>
              </a:rPr>
              <a:t>Chapter 2 — Instructions: Language of the Computer</a:t>
            </a:r>
          </a:p>
        </p:txBody>
      </p:sp>
      <p:sp>
        <p:nvSpPr>
          <p:cNvPr id="18432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94CC2E3F-8656-4FB6-9072-8BB546DC143B}" type="slidenum">
              <a:rPr lang="en-US" altLang="en-US">
                <a:latin typeface="Times New Roman" panose="02020603050405020304" pitchFamily="18" charset="0"/>
              </a:rPr>
              <a:pPr/>
              <a:t>84</a:t>
            </a:fld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1843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2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AU" altLang="en-US" smtClean="0"/>
          </a:p>
        </p:txBody>
      </p:sp>
    </p:spTree>
    <p:extLst>
      <p:ext uri="{BB962C8B-B14F-4D97-AF65-F5344CB8AC3E}">
        <p14:creationId xmlns:p14="http://schemas.microsoft.com/office/powerpoint/2010/main" val="2884239302"/>
      </p:ext>
    </p:extLst>
  </p:cSld>
  <p:clrMapOvr>
    <a:masterClrMapping/>
  </p:clrMapOvr>
</p:notes>
</file>

<file path=ppt/notesSlides/notesSlide6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346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mtClean="0">
                <a:latin typeface="Times New Roman" panose="02020603050405020304" pitchFamily="18" charset="0"/>
              </a:rPr>
              <a:t>The University of Adelaide, School of Computer Science</a:t>
            </a:r>
          </a:p>
        </p:txBody>
      </p:sp>
      <p:sp>
        <p:nvSpPr>
          <p:cNvPr id="185347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67A82E9A-46F7-42EF-AF09-46F6F61C2F5A}" type="datetime3">
              <a:rPr lang="en-US" altLang="en-US" smtClean="0">
                <a:latin typeface="Times New Roman" panose="02020603050405020304" pitchFamily="18" charset="0"/>
              </a:rPr>
              <a:pPr/>
              <a:t>25 September 2014</a:t>
            </a:fld>
            <a:endParaRPr lang="en-US" altLang="en-US" smtClean="0">
              <a:latin typeface="Times New Roman" panose="02020603050405020304" pitchFamily="18" charset="0"/>
            </a:endParaRPr>
          </a:p>
        </p:txBody>
      </p:sp>
      <p:sp>
        <p:nvSpPr>
          <p:cNvPr id="185348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mtClean="0">
                <a:latin typeface="Times New Roman" panose="02020603050405020304" pitchFamily="18" charset="0"/>
              </a:rPr>
              <a:t>Chapter 2 — Instructions: Language of the Computer</a:t>
            </a:r>
          </a:p>
        </p:txBody>
      </p:sp>
      <p:sp>
        <p:nvSpPr>
          <p:cNvPr id="18534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708C083D-CD1D-4E50-84B2-A7D8D55CE782}" type="slidenum">
              <a:rPr lang="en-US" altLang="en-US">
                <a:latin typeface="Times New Roman" panose="02020603050405020304" pitchFamily="18" charset="0"/>
              </a:rPr>
              <a:pPr/>
              <a:t>85</a:t>
            </a:fld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1853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535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AU" altLang="en-US" smtClean="0"/>
          </a:p>
        </p:txBody>
      </p:sp>
    </p:spTree>
    <p:extLst>
      <p:ext uri="{BB962C8B-B14F-4D97-AF65-F5344CB8AC3E}">
        <p14:creationId xmlns:p14="http://schemas.microsoft.com/office/powerpoint/2010/main" val="147120343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mtClean="0">
                <a:latin typeface="Times New Roman" panose="02020603050405020304" pitchFamily="18" charset="0"/>
              </a:rPr>
              <a:t>The University of Adelaide, School of Computer Science</a:t>
            </a:r>
          </a:p>
        </p:txBody>
      </p:sp>
      <p:sp>
        <p:nvSpPr>
          <p:cNvPr id="105475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01C5AC3E-7B75-49FC-A975-F7CB02776D0C}" type="datetime3">
              <a:rPr lang="en-US" altLang="en-US" smtClean="0">
                <a:latin typeface="Times New Roman" panose="02020603050405020304" pitchFamily="18" charset="0"/>
              </a:rPr>
              <a:pPr/>
              <a:t>25 September 2014</a:t>
            </a:fld>
            <a:endParaRPr lang="en-US" altLang="en-US" smtClean="0">
              <a:latin typeface="Times New Roman" panose="02020603050405020304" pitchFamily="18" charset="0"/>
            </a:endParaRPr>
          </a:p>
        </p:txBody>
      </p:sp>
      <p:sp>
        <p:nvSpPr>
          <p:cNvPr id="105476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mtClean="0">
                <a:latin typeface="Times New Roman" panose="02020603050405020304" pitchFamily="18" charset="0"/>
              </a:rPr>
              <a:t>Chapter 2 — Instructions: Language of the Computer</a:t>
            </a:r>
          </a:p>
        </p:txBody>
      </p:sp>
      <p:sp>
        <p:nvSpPr>
          <p:cNvPr id="10547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C42B6D5B-DE38-4FA1-B675-472A01B14455}" type="slidenum">
              <a:rPr lang="en-US" altLang="en-US">
                <a:latin typeface="Times New Roman" panose="02020603050405020304" pitchFamily="18" charset="0"/>
              </a:rPr>
              <a:pPr/>
              <a:t>12</a:t>
            </a:fld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1054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547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AU" altLang="en-US" smtClean="0"/>
          </a:p>
        </p:txBody>
      </p:sp>
    </p:spTree>
    <p:extLst>
      <p:ext uri="{BB962C8B-B14F-4D97-AF65-F5344CB8AC3E}">
        <p14:creationId xmlns:p14="http://schemas.microsoft.com/office/powerpoint/2010/main" val="4217572125"/>
      </p:ext>
    </p:extLst>
  </p:cSld>
  <p:clrMapOvr>
    <a:masterClrMapping/>
  </p:clrMapOvr>
</p:notes>
</file>

<file path=ppt/notesSlides/notesSlide7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370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mtClean="0">
                <a:latin typeface="Times New Roman" panose="02020603050405020304" pitchFamily="18" charset="0"/>
              </a:rPr>
              <a:t>The University of Adelaide, School of Computer Science</a:t>
            </a:r>
          </a:p>
        </p:txBody>
      </p:sp>
      <p:sp>
        <p:nvSpPr>
          <p:cNvPr id="186371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E158F7B7-2F39-4861-B86A-2D0A41648968}" type="datetime3">
              <a:rPr lang="en-US" altLang="en-US" smtClean="0">
                <a:latin typeface="Times New Roman" panose="02020603050405020304" pitchFamily="18" charset="0"/>
              </a:rPr>
              <a:pPr/>
              <a:t>25 September 2014</a:t>
            </a:fld>
            <a:endParaRPr lang="en-US" altLang="en-US" smtClean="0">
              <a:latin typeface="Times New Roman" panose="02020603050405020304" pitchFamily="18" charset="0"/>
            </a:endParaRPr>
          </a:p>
        </p:txBody>
      </p:sp>
      <p:sp>
        <p:nvSpPr>
          <p:cNvPr id="186372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mtClean="0">
                <a:latin typeface="Times New Roman" panose="02020603050405020304" pitchFamily="18" charset="0"/>
              </a:rPr>
              <a:t>Chapter 2 — Instructions: Language of the Computer</a:t>
            </a:r>
          </a:p>
        </p:txBody>
      </p:sp>
      <p:sp>
        <p:nvSpPr>
          <p:cNvPr id="18637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AB24682A-3096-4CCF-96D6-3D8F0BD8D8DA}" type="slidenum">
              <a:rPr lang="en-US" altLang="en-US">
                <a:latin typeface="Times New Roman" panose="02020603050405020304" pitchFamily="18" charset="0"/>
              </a:rPr>
              <a:pPr/>
              <a:t>86</a:t>
            </a:fld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1863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637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AU" altLang="en-US" smtClean="0"/>
          </a:p>
        </p:txBody>
      </p:sp>
    </p:spTree>
    <p:extLst>
      <p:ext uri="{BB962C8B-B14F-4D97-AF65-F5344CB8AC3E}">
        <p14:creationId xmlns:p14="http://schemas.microsoft.com/office/powerpoint/2010/main" val="1497193273"/>
      </p:ext>
    </p:extLst>
  </p:cSld>
  <p:clrMapOvr>
    <a:masterClrMapping/>
  </p:clrMapOvr>
</p:notes>
</file>

<file path=ppt/notesSlides/notesSlide7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394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mtClean="0">
                <a:latin typeface="Times New Roman" panose="02020603050405020304" pitchFamily="18" charset="0"/>
              </a:rPr>
              <a:t>The University of Adelaide, School of Computer Science</a:t>
            </a:r>
          </a:p>
        </p:txBody>
      </p:sp>
      <p:sp>
        <p:nvSpPr>
          <p:cNvPr id="187395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9052F321-09A1-4B4C-823A-38243B9990A3}" type="datetime3">
              <a:rPr lang="en-US" altLang="en-US" smtClean="0">
                <a:latin typeface="Times New Roman" panose="02020603050405020304" pitchFamily="18" charset="0"/>
              </a:rPr>
              <a:pPr/>
              <a:t>25 September 2014</a:t>
            </a:fld>
            <a:endParaRPr lang="en-US" altLang="en-US" smtClean="0">
              <a:latin typeface="Times New Roman" panose="02020603050405020304" pitchFamily="18" charset="0"/>
            </a:endParaRPr>
          </a:p>
        </p:txBody>
      </p:sp>
      <p:sp>
        <p:nvSpPr>
          <p:cNvPr id="187396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mtClean="0">
                <a:latin typeface="Times New Roman" panose="02020603050405020304" pitchFamily="18" charset="0"/>
              </a:rPr>
              <a:t>Chapter 2 — Instructions: Language of the Computer</a:t>
            </a:r>
          </a:p>
        </p:txBody>
      </p:sp>
      <p:sp>
        <p:nvSpPr>
          <p:cNvPr id="18739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5B8B21D6-ACB4-4661-A80D-28630800A1E1}" type="slidenum">
              <a:rPr lang="en-US" altLang="en-US">
                <a:latin typeface="Times New Roman" panose="02020603050405020304" pitchFamily="18" charset="0"/>
              </a:rPr>
              <a:pPr/>
              <a:t>87</a:t>
            </a:fld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1873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739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AU" altLang="en-US" smtClean="0"/>
          </a:p>
        </p:txBody>
      </p:sp>
    </p:spTree>
    <p:extLst>
      <p:ext uri="{BB962C8B-B14F-4D97-AF65-F5344CB8AC3E}">
        <p14:creationId xmlns:p14="http://schemas.microsoft.com/office/powerpoint/2010/main" val="788103008"/>
      </p:ext>
    </p:extLst>
  </p:cSld>
  <p:clrMapOvr>
    <a:masterClrMapping/>
  </p:clrMapOvr>
</p:notes>
</file>

<file path=ppt/notesSlides/notesSlide7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418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mtClean="0">
                <a:latin typeface="Times New Roman" panose="02020603050405020304" pitchFamily="18" charset="0"/>
              </a:rPr>
              <a:t>The University of Adelaide, School of Computer Science</a:t>
            </a:r>
          </a:p>
        </p:txBody>
      </p:sp>
      <p:sp>
        <p:nvSpPr>
          <p:cNvPr id="188419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0A7FD880-8458-4463-9016-2ED9D591AC4E}" type="datetime3">
              <a:rPr lang="en-US" altLang="en-US" smtClean="0">
                <a:latin typeface="Times New Roman" panose="02020603050405020304" pitchFamily="18" charset="0"/>
              </a:rPr>
              <a:pPr/>
              <a:t>25 September 2014</a:t>
            </a:fld>
            <a:endParaRPr lang="en-US" altLang="en-US" smtClean="0">
              <a:latin typeface="Times New Roman" panose="02020603050405020304" pitchFamily="18" charset="0"/>
            </a:endParaRPr>
          </a:p>
        </p:txBody>
      </p:sp>
      <p:sp>
        <p:nvSpPr>
          <p:cNvPr id="188420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mtClean="0">
                <a:latin typeface="Times New Roman" panose="02020603050405020304" pitchFamily="18" charset="0"/>
              </a:rPr>
              <a:t>Chapter 2 — Instructions: Language of the Computer</a:t>
            </a:r>
          </a:p>
        </p:txBody>
      </p:sp>
      <p:sp>
        <p:nvSpPr>
          <p:cNvPr id="18842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E30B3D9D-6C0D-413D-933E-D26E0282C0C7}" type="slidenum">
              <a:rPr lang="en-US" altLang="en-US">
                <a:latin typeface="Times New Roman" panose="02020603050405020304" pitchFamily="18" charset="0"/>
              </a:rPr>
              <a:pPr/>
              <a:t>89</a:t>
            </a:fld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1884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842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AU" altLang="en-US" smtClean="0"/>
          </a:p>
        </p:txBody>
      </p:sp>
    </p:spTree>
    <p:extLst>
      <p:ext uri="{BB962C8B-B14F-4D97-AF65-F5344CB8AC3E}">
        <p14:creationId xmlns:p14="http://schemas.microsoft.com/office/powerpoint/2010/main" val="187949031"/>
      </p:ext>
    </p:extLst>
  </p:cSld>
  <p:clrMapOvr>
    <a:masterClrMapping/>
  </p:clrMapOvr>
</p:notes>
</file>

<file path=ppt/notesSlides/notesSlide7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442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mtClean="0">
                <a:latin typeface="Times New Roman" panose="02020603050405020304" pitchFamily="18" charset="0"/>
              </a:rPr>
              <a:t>The University of Adelaide, School of Computer Science</a:t>
            </a:r>
          </a:p>
        </p:txBody>
      </p:sp>
      <p:sp>
        <p:nvSpPr>
          <p:cNvPr id="189443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CF9196FB-3265-4243-84E9-D454EF715C3D}" type="datetime3">
              <a:rPr lang="en-US" altLang="en-US" smtClean="0">
                <a:latin typeface="Times New Roman" panose="02020603050405020304" pitchFamily="18" charset="0"/>
              </a:rPr>
              <a:pPr/>
              <a:t>25 September 2014</a:t>
            </a:fld>
            <a:endParaRPr lang="en-US" altLang="en-US" smtClean="0">
              <a:latin typeface="Times New Roman" panose="02020603050405020304" pitchFamily="18" charset="0"/>
            </a:endParaRPr>
          </a:p>
        </p:txBody>
      </p:sp>
      <p:sp>
        <p:nvSpPr>
          <p:cNvPr id="189444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mtClean="0">
                <a:latin typeface="Times New Roman" panose="02020603050405020304" pitchFamily="18" charset="0"/>
              </a:rPr>
              <a:t>Chapter 2 — Instructions: Language of the Computer</a:t>
            </a:r>
          </a:p>
        </p:txBody>
      </p:sp>
      <p:sp>
        <p:nvSpPr>
          <p:cNvPr id="18944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2B7E4DB3-B3A1-48CE-B487-04D6D502C8DC}" type="slidenum">
              <a:rPr lang="en-US" altLang="en-US">
                <a:latin typeface="Times New Roman" panose="02020603050405020304" pitchFamily="18" charset="0"/>
              </a:rPr>
              <a:pPr/>
              <a:t>90</a:t>
            </a:fld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1894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944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AU" altLang="en-US" smtClean="0"/>
          </a:p>
        </p:txBody>
      </p:sp>
    </p:spTree>
    <p:extLst>
      <p:ext uri="{BB962C8B-B14F-4D97-AF65-F5344CB8AC3E}">
        <p14:creationId xmlns:p14="http://schemas.microsoft.com/office/powerpoint/2010/main" val="2487872006"/>
      </p:ext>
    </p:extLst>
  </p:cSld>
  <p:clrMapOvr>
    <a:masterClrMapping/>
  </p:clrMapOvr>
</p:notes>
</file>

<file path=ppt/notesSlides/notesSlide7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466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mtClean="0">
                <a:latin typeface="Times New Roman" panose="02020603050405020304" pitchFamily="18" charset="0"/>
              </a:rPr>
              <a:t>The University of Adelaide, School of Computer Science</a:t>
            </a:r>
          </a:p>
        </p:txBody>
      </p:sp>
      <p:sp>
        <p:nvSpPr>
          <p:cNvPr id="190467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37473932-D8CE-40CF-86F0-3C052B1AFD3C}" type="datetime3">
              <a:rPr lang="en-US" altLang="en-US" smtClean="0">
                <a:latin typeface="Times New Roman" panose="02020603050405020304" pitchFamily="18" charset="0"/>
              </a:rPr>
              <a:pPr/>
              <a:t>25 September 2014</a:t>
            </a:fld>
            <a:endParaRPr lang="en-US" altLang="en-US" smtClean="0">
              <a:latin typeface="Times New Roman" panose="02020603050405020304" pitchFamily="18" charset="0"/>
            </a:endParaRPr>
          </a:p>
        </p:txBody>
      </p:sp>
      <p:sp>
        <p:nvSpPr>
          <p:cNvPr id="190468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mtClean="0">
                <a:latin typeface="Times New Roman" panose="02020603050405020304" pitchFamily="18" charset="0"/>
              </a:rPr>
              <a:t>Chapter 2 — Instructions: Language of the Computer</a:t>
            </a:r>
          </a:p>
        </p:txBody>
      </p:sp>
      <p:sp>
        <p:nvSpPr>
          <p:cNvPr id="19046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6592B0FC-B153-4286-8020-1894EBEC4D84}" type="slidenum">
              <a:rPr lang="en-US" altLang="en-US">
                <a:latin typeface="Times New Roman" panose="02020603050405020304" pitchFamily="18" charset="0"/>
              </a:rPr>
              <a:pPr/>
              <a:t>91</a:t>
            </a:fld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1904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047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AU" altLang="en-US" smtClean="0"/>
          </a:p>
        </p:txBody>
      </p:sp>
    </p:spTree>
    <p:extLst>
      <p:ext uri="{BB962C8B-B14F-4D97-AF65-F5344CB8AC3E}">
        <p14:creationId xmlns:p14="http://schemas.microsoft.com/office/powerpoint/2010/main" val="4023004220"/>
      </p:ext>
    </p:extLst>
  </p:cSld>
  <p:clrMapOvr>
    <a:masterClrMapping/>
  </p:clrMapOvr>
</p:notes>
</file>

<file path=ppt/notesSlides/notesSlide7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490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mtClean="0">
                <a:latin typeface="Times New Roman" panose="02020603050405020304" pitchFamily="18" charset="0"/>
              </a:rPr>
              <a:t>The University of Adelaide, School of Computer Science</a:t>
            </a:r>
          </a:p>
        </p:txBody>
      </p:sp>
      <p:sp>
        <p:nvSpPr>
          <p:cNvPr id="191491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403A4F51-D335-4D27-BF03-DA29F47B7CF2}" type="datetime3">
              <a:rPr lang="en-US" altLang="en-US" smtClean="0">
                <a:latin typeface="Times New Roman" panose="02020603050405020304" pitchFamily="18" charset="0"/>
              </a:rPr>
              <a:pPr/>
              <a:t>25 September 2014</a:t>
            </a:fld>
            <a:endParaRPr lang="en-US" altLang="en-US" smtClean="0">
              <a:latin typeface="Times New Roman" panose="02020603050405020304" pitchFamily="18" charset="0"/>
            </a:endParaRPr>
          </a:p>
        </p:txBody>
      </p:sp>
      <p:sp>
        <p:nvSpPr>
          <p:cNvPr id="191492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mtClean="0">
                <a:latin typeface="Times New Roman" panose="02020603050405020304" pitchFamily="18" charset="0"/>
              </a:rPr>
              <a:t>Chapter 2 — Instructions: Language of the Computer</a:t>
            </a:r>
          </a:p>
        </p:txBody>
      </p:sp>
      <p:sp>
        <p:nvSpPr>
          <p:cNvPr id="19149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BFEBDD2D-6D83-4CE8-A6D8-2CC668F66CC3}" type="slidenum">
              <a:rPr lang="en-US" altLang="en-US">
                <a:latin typeface="Times New Roman" panose="02020603050405020304" pitchFamily="18" charset="0"/>
              </a:rPr>
              <a:pPr/>
              <a:t>92</a:t>
            </a:fld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1914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149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AU" altLang="en-US" smtClean="0"/>
          </a:p>
        </p:txBody>
      </p:sp>
    </p:spTree>
    <p:extLst>
      <p:ext uri="{BB962C8B-B14F-4D97-AF65-F5344CB8AC3E}">
        <p14:creationId xmlns:p14="http://schemas.microsoft.com/office/powerpoint/2010/main" val="3230028518"/>
      </p:ext>
    </p:extLst>
  </p:cSld>
  <p:clrMapOvr>
    <a:masterClrMapping/>
  </p:clrMapOvr>
</p:notes>
</file>

<file path=ppt/notesSlides/notesSlide7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514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mtClean="0">
                <a:latin typeface="Times New Roman" panose="02020603050405020304" pitchFamily="18" charset="0"/>
              </a:rPr>
              <a:t>The University of Adelaide, School of Computer Science</a:t>
            </a:r>
          </a:p>
        </p:txBody>
      </p:sp>
      <p:sp>
        <p:nvSpPr>
          <p:cNvPr id="192515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0CD4970A-B5D3-49BB-B858-736CFDC4F09B}" type="datetime3">
              <a:rPr lang="en-US" altLang="en-US" smtClean="0">
                <a:latin typeface="Times New Roman" panose="02020603050405020304" pitchFamily="18" charset="0"/>
              </a:rPr>
              <a:pPr/>
              <a:t>25 September 2014</a:t>
            </a:fld>
            <a:endParaRPr lang="en-US" altLang="en-US" smtClean="0">
              <a:latin typeface="Times New Roman" panose="02020603050405020304" pitchFamily="18" charset="0"/>
            </a:endParaRPr>
          </a:p>
        </p:txBody>
      </p:sp>
      <p:sp>
        <p:nvSpPr>
          <p:cNvPr id="192516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mtClean="0">
                <a:latin typeface="Times New Roman" panose="02020603050405020304" pitchFamily="18" charset="0"/>
              </a:rPr>
              <a:t>Chapter 2 — Instructions: Language of the Computer</a:t>
            </a:r>
          </a:p>
        </p:txBody>
      </p:sp>
      <p:sp>
        <p:nvSpPr>
          <p:cNvPr id="19251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C515030E-10ED-4AAF-8E29-52E05E7A2895}" type="slidenum">
              <a:rPr lang="en-US" altLang="en-US">
                <a:latin typeface="Times New Roman" panose="02020603050405020304" pitchFamily="18" charset="0"/>
              </a:rPr>
              <a:pPr/>
              <a:t>93</a:t>
            </a:fld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1925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251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AU" altLang="en-US" smtClean="0"/>
          </a:p>
        </p:txBody>
      </p:sp>
    </p:spTree>
    <p:extLst>
      <p:ext uri="{BB962C8B-B14F-4D97-AF65-F5344CB8AC3E}">
        <p14:creationId xmlns:p14="http://schemas.microsoft.com/office/powerpoint/2010/main" val="175183105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mtClean="0">
                <a:latin typeface="Times New Roman" panose="02020603050405020304" pitchFamily="18" charset="0"/>
              </a:rPr>
              <a:t>The University of Adelaide, School of Computer Science</a:t>
            </a:r>
          </a:p>
        </p:txBody>
      </p:sp>
      <p:sp>
        <p:nvSpPr>
          <p:cNvPr id="106499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DC773639-3673-4143-96C7-3AA4B1D5B8B6}" type="datetime3">
              <a:rPr lang="en-US" altLang="en-US" smtClean="0">
                <a:latin typeface="Times New Roman" panose="02020603050405020304" pitchFamily="18" charset="0"/>
              </a:rPr>
              <a:pPr/>
              <a:t>25 September 2014</a:t>
            </a:fld>
            <a:endParaRPr lang="en-US" altLang="en-US" smtClean="0">
              <a:latin typeface="Times New Roman" panose="02020603050405020304" pitchFamily="18" charset="0"/>
            </a:endParaRPr>
          </a:p>
        </p:txBody>
      </p:sp>
      <p:sp>
        <p:nvSpPr>
          <p:cNvPr id="106500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mtClean="0">
                <a:latin typeface="Times New Roman" panose="02020603050405020304" pitchFamily="18" charset="0"/>
              </a:rPr>
              <a:t>Chapter 2 — Instructions: Language of the Computer</a:t>
            </a:r>
          </a:p>
        </p:txBody>
      </p:sp>
      <p:sp>
        <p:nvSpPr>
          <p:cNvPr id="10650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A019DA5E-3D89-4331-8070-688B74856253}" type="slidenum">
              <a:rPr lang="en-US" altLang="en-US">
                <a:latin typeface="Times New Roman" panose="02020603050405020304" pitchFamily="18" charset="0"/>
              </a:rPr>
              <a:pPr/>
              <a:t>13</a:t>
            </a:fld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1065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650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AU" altLang="en-US" smtClean="0"/>
          </a:p>
        </p:txBody>
      </p:sp>
    </p:spTree>
    <p:extLst>
      <p:ext uri="{BB962C8B-B14F-4D97-AF65-F5344CB8AC3E}">
        <p14:creationId xmlns:p14="http://schemas.microsoft.com/office/powerpoint/2010/main" val="118447609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mtClean="0">
                <a:latin typeface="Times New Roman" panose="02020603050405020304" pitchFamily="18" charset="0"/>
              </a:rPr>
              <a:t>The University of Adelaide, School of Computer Science</a:t>
            </a:r>
          </a:p>
        </p:txBody>
      </p:sp>
      <p:sp>
        <p:nvSpPr>
          <p:cNvPr id="107523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2B8A3E83-6E60-4558-A318-96C43D6EC067}" type="datetime3">
              <a:rPr lang="en-US" altLang="en-US" smtClean="0">
                <a:latin typeface="Times New Roman" panose="02020603050405020304" pitchFamily="18" charset="0"/>
              </a:rPr>
              <a:pPr/>
              <a:t>25 September 2014</a:t>
            </a:fld>
            <a:endParaRPr lang="en-US" altLang="en-US" smtClean="0">
              <a:latin typeface="Times New Roman" panose="02020603050405020304" pitchFamily="18" charset="0"/>
            </a:endParaRPr>
          </a:p>
        </p:txBody>
      </p:sp>
      <p:sp>
        <p:nvSpPr>
          <p:cNvPr id="107524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mtClean="0">
                <a:latin typeface="Times New Roman" panose="02020603050405020304" pitchFamily="18" charset="0"/>
              </a:rPr>
              <a:t>Chapter 2 — Instructions: Language of the Computer</a:t>
            </a:r>
          </a:p>
        </p:txBody>
      </p:sp>
      <p:sp>
        <p:nvSpPr>
          <p:cNvPr id="10752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9D220E8A-BB71-488F-A2A1-E85C89E5BD1A}" type="slidenum">
              <a:rPr lang="en-US" altLang="en-US">
                <a:latin typeface="Times New Roman" panose="02020603050405020304" pitchFamily="18" charset="0"/>
              </a:rPr>
              <a:pPr/>
              <a:t>14</a:t>
            </a:fld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1075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752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AU" altLang="en-US" smtClean="0"/>
          </a:p>
        </p:txBody>
      </p:sp>
    </p:spTree>
    <p:extLst>
      <p:ext uri="{BB962C8B-B14F-4D97-AF65-F5344CB8AC3E}">
        <p14:creationId xmlns:p14="http://schemas.microsoft.com/office/powerpoint/2010/main" val="18980561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152400" y="3124200"/>
            <a:ext cx="5715000" cy="304800"/>
          </a:xfrm>
          <a:prstGeom prst="rect">
            <a:avLst/>
          </a:prstGeom>
          <a:solidFill>
            <a:srgbClr val="990033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600200" y="4800600"/>
            <a:ext cx="7391400" cy="304800"/>
          </a:xfrm>
          <a:prstGeom prst="rect">
            <a:avLst/>
          </a:prstGeom>
          <a:solidFill>
            <a:srgbClr val="990033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</a:endParaRPr>
          </a:p>
        </p:txBody>
      </p:sp>
      <p:pic>
        <p:nvPicPr>
          <p:cNvPr id="6" name="Picture 10" descr="usc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6172200"/>
            <a:ext cx="2895600" cy="606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6096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4114800"/>
            <a:ext cx="6400800" cy="4572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42449601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CSCE 212 </a:t>
            </a:r>
            <a:fld id="{DBCC991E-C9BE-44AA-8B5E-008E81F352A0}" type="slidenum">
              <a:rPr lang="en-US" altLang="en-US" i="0">
                <a:solidFill>
                  <a:schemeClr val="tx1"/>
                </a:solidFill>
              </a:rPr>
              <a:pPr/>
              <a:t>‹#›</a:t>
            </a:fld>
            <a:endParaRPr lang="en-US" altLang="en-US" i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269666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457200"/>
            <a:ext cx="2057400" cy="5562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457200"/>
            <a:ext cx="6019800" cy="55626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CSCE 212 </a:t>
            </a:r>
            <a:fld id="{58416867-4096-41FF-9379-12FAFA68E000}" type="slidenum">
              <a:rPr lang="en-US" altLang="en-US" i="0">
                <a:solidFill>
                  <a:schemeClr val="tx1"/>
                </a:solidFill>
              </a:rPr>
              <a:pPr/>
              <a:t>‹#›</a:t>
            </a:fld>
            <a:endParaRPr lang="en-US" altLang="en-US" i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2808022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7921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371600"/>
            <a:ext cx="4038600" cy="464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371600"/>
            <a:ext cx="4038600" cy="464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CSCE 212 </a:t>
            </a:r>
            <a:fld id="{28EC1511-53D6-4255-BB13-6B75C5A066FC}" type="slidenum">
              <a:rPr lang="en-US" altLang="en-US" i="0">
                <a:solidFill>
                  <a:schemeClr val="tx1"/>
                </a:solidFill>
              </a:rPr>
              <a:pPr/>
              <a:t>‹#›</a:t>
            </a:fld>
            <a:endParaRPr lang="en-US" altLang="en-US" i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703916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457200" y="457200"/>
            <a:ext cx="8229600" cy="7921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371600"/>
            <a:ext cx="4038600" cy="22479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371600"/>
            <a:ext cx="4038600" cy="22479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57200" y="3771900"/>
            <a:ext cx="4038600" cy="22479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8200" y="3771900"/>
            <a:ext cx="4038600" cy="22479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CSCE 212 </a:t>
            </a:r>
            <a:fld id="{A313AB80-B48E-4D59-B3F0-C6060306B2BE}" type="slidenum">
              <a:rPr lang="en-US" altLang="en-US" i="0">
                <a:solidFill>
                  <a:schemeClr val="tx1"/>
                </a:solidFill>
              </a:rPr>
              <a:pPr/>
              <a:t>‹#›</a:t>
            </a:fld>
            <a:endParaRPr lang="en-US" altLang="en-US" i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46375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CSCE 212 </a:t>
            </a:r>
            <a:fld id="{FF195784-B92F-4450-B323-FDE67F263656}" type="slidenum">
              <a:rPr lang="en-US" altLang="en-US" i="0">
                <a:solidFill>
                  <a:schemeClr val="tx1"/>
                </a:solidFill>
              </a:rPr>
              <a:pPr/>
              <a:t>‹#›</a:t>
            </a:fld>
            <a:endParaRPr lang="en-US" altLang="en-US" i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508105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CSCE 212 </a:t>
            </a:r>
            <a:fld id="{815E74CA-EB86-4841-9BDF-6D28D34B0E22}" type="slidenum">
              <a:rPr lang="en-US" altLang="en-US" i="0">
                <a:solidFill>
                  <a:schemeClr val="tx1"/>
                </a:solidFill>
              </a:rPr>
              <a:pPr/>
              <a:t>‹#›</a:t>
            </a:fld>
            <a:endParaRPr lang="en-US" altLang="en-US" i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06633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371600"/>
            <a:ext cx="403860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371600"/>
            <a:ext cx="403860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CSCE 212 </a:t>
            </a:r>
            <a:fld id="{2AEEFA91-88FB-420B-9D39-B598B7D5B029}" type="slidenum">
              <a:rPr lang="en-US" altLang="en-US" i="0">
                <a:solidFill>
                  <a:schemeClr val="tx1"/>
                </a:solidFill>
              </a:rPr>
              <a:pPr/>
              <a:t>‹#›</a:t>
            </a:fld>
            <a:endParaRPr lang="en-US" altLang="en-US" i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227051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CSCE 212 </a:t>
            </a:r>
            <a:fld id="{57EF7C83-8AE0-4E23-9B2B-83BFCC6B7887}" type="slidenum">
              <a:rPr lang="en-US" altLang="en-US" i="0">
                <a:solidFill>
                  <a:schemeClr val="tx1"/>
                </a:solidFill>
              </a:rPr>
              <a:pPr/>
              <a:t>‹#›</a:t>
            </a:fld>
            <a:endParaRPr lang="en-US" altLang="en-US" i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810246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CSCE 212 </a:t>
            </a:r>
            <a:fld id="{ABE9132D-5346-42B8-8396-FF3DCF19F9C4}" type="slidenum">
              <a:rPr lang="en-US" altLang="en-US" i="0">
                <a:solidFill>
                  <a:schemeClr val="tx1"/>
                </a:solidFill>
              </a:rPr>
              <a:pPr/>
              <a:t>‹#›</a:t>
            </a:fld>
            <a:endParaRPr lang="en-US" altLang="en-US" i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924642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CSCE 212 </a:t>
            </a:r>
            <a:fld id="{916E27FD-A492-45D7-8946-D8B24D7BB092}" type="slidenum">
              <a:rPr lang="en-US" altLang="en-US" i="0">
                <a:solidFill>
                  <a:schemeClr val="tx1"/>
                </a:solidFill>
              </a:rPr>
              <a:pPr/>
              <a:t>‹#›</a:t>
            </a:fld>
            <a:endParaRPr lang="en-US" altLang="en-US" i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686140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CSCE 212 </a:t>
            </a:r>
            <a:fld id="{06B9B3EF-DCBB-496C-9957-7099774FDBFD}" type="slidenum">
              <a:rPr lang="en-US" altLang="en-US" i="0">
                <a:solidFill>
                  <a:schemeClr val="tx1"/>
                </a:solidFill>
              </a:rPr>
              <a:pPr/>
              <a:t>‹#›</a:t>
            </a:fld>
            <a:endParaRPr lang="en-US" altLang="en-US" i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677455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CSCE 212 </a:t>
            </a:r>
            <a:fld id="{DCB5403A-4473-48DC-8D6B-5B6CE069C8D7}" type="slidenum">
              <a:rPr lang="en-US" altLang="en-US" i="0">
                <a:solidFill>
                  <a:schemeClr val="tx1"/>
                </a:solidFill>
              </a:rPr>
              <a:pPr/>
              <a:t>‹#›</a:t>
            </a:fld>
            <a:endParaRPr lang="en-US" altLang="en-US" i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7022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457200"/>
            <a:ext cx="8229600" cy="792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371600"/>
            <a:ext cx="8229600" cy="464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3429000" y="6324600"/>
            <a:ext cx="5562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i="1">
                <a:solidFill>
                  <a:srgbClr val="990033"/>
                </a:solidFill>
                <a:latin typeface="Verdana" panose="020B0604030504040204" pitchFamily="34" charset="0"/>
              </a:defRPr>
            </a:lvl1pPr>
          </a:lstStyle>
          <a:p>
            <a:r>
              <a:rPr lang="en-US" altLang="en-US"/>
              <a:t>CSCE 212 </a:t>
            </a:r>
            <a:fld id="{05F671A7-DA41-4F3B-9304-F42AFD215E71}" type="slidenum">
              <a:rPr lang="en-US" altLang="en-US"/>
              <a:pPr/>
              <a:t>‹#›</a:t>
            </a:fld>
            <a:endParaRPr lang="en-US" altLang="en-US"/>
          </a:p>
        </p:txBody>
      </p:sp>
      <p:pic>
        <p:nvPicPr>
          <p:cNvPr id="3077" name="Picture 8" descr="usc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6172200"/>
            <a:ext cx="2895600" cy="606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3" name="Line 9"/>
          <p:cNvSpPr>
            <a:spLocks noChangeShapeType="1"/>
          </p:cNvSpPr>
          <p:nvPr/>
        </p:nvSpPr>
        <p:spPr bwMode="auto">
          <a:xfrm>
            <a:off x="76200" y="6096000"/>
            <a:ext cx="8991600" cy="0"/>
          </a:xfrm>
          <a:prstGeom prst="line">
            <a:avLst/>
          </a:prstGeom>
          <a:noFill/>
          <a:ln w="28575">
            <a:solidFill>
              <a:srgbClr val="990033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Arial" charset="0"/>
            </a:endParaRPr>
          </a:p>
        </p:txBody>
      </p:sp>
      <p:sp>
        <p:nvSpPr>
          <p:cNvPr id="1034" name="Line 10"/>
          <p:cNvSpPr>
            <a:spLocks noChangeShapeType="1"/>
          </p:cNvSpPr>
          <p:nvPr/>
        </p:nvSpPr>
        <p:spPr bwMode="auto">
          <a:xfrm>
            <a:off x="76200" y="1295400"/>
            <a:ext cx="8991600" cy="0"/>
          </a:xfrm>
          <a:prstGeom prst="line">
            <a:avLst/>
          </a:prstGeom>
          <a:noFill/>
          <a:ln w="28575">
            <a:solidFill>
              <a:srgbClr val="990033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Arial" charset="0"/>
            </a:endParaRPr>
          </a:p>
        </p:txBody>
      </p:sp>
      <p:sp>
        <p:nvSpPr>
          <p:cNvPr id="1036" name="Line 12"/>
          <p:cNvSpPr>
            <a:spLocks noChangeShapeType="1"/>
          </p:cNvSpPr>
          <p:nvPr/>
        </p:nvSpPr>
        <p:spPr bwMode="auto">
          <a:xfrm>
            <a:off x="76200" y="457200"/>
            <a:ext cx="8991600" cy="0"/>
          </a:xfrm>
          <a:prstGeom prst="line">
            <a:avLst/>
          </a:prstGeom>
          <a:noFill/>
          <a:ln w="28575">
            <a:solidFill>
              <a:srgbClr val="990033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Arial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1" r:id="rId1"/>
    <p:sldLayoutId id="2147483702" r:id="rId2"/>
    <p:sldLayoutId id="2147483703" r:id="rId3"/>
    <p:sldLayoutId id="2147483704" r:id="rId4"/>
    <p:sldLayoutId id="2147483705" r:id="rId5"/>
    <p:sldLayoutId id="2147483706" r:id="rId6"/>
    <p:sldLayoutId id="2147483707" r:id="rId7"/>
    <p:sldLayoutId id="2147483708" r:id="rId8"/>
    <p:sldLayoutId id="2147483709" r:id="rId9"/>
    <p:sldLayoutId id="2147483710" r:id="rId10"/>
    <p:sldLayoutId id="2147483711" r:id="rId11"/>
    <p:sldLayoutId id="2147483712" r:id="rId12"/>
    <p:sldLayoutId id="2147483713" r:id="rId13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Verdana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Verdana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Verdana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Verdana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Verdana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Verdana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Verdana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Verdan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1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12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1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1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1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1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1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ips.com/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4.xml"/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5.xml"/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3" Type="http://schemas.openxmlformats.org/officeDocument/2006/relationships/notesSlide" Target="../notesSlides/notesSlide56.xml"/><Relationship Id="rId7" Type="http://schemas.openxmlformats.org/officeDocument/2006/relationships/image" Target="../media/image10.e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11" Type="http://schemas.openxmlformats.org/officeDocument/2006/relationships/image" Target="../media/image12.emf"/><Relationship Id="rId5" Type="http://schemas.openxmlformats.org/officeDocument/2006/relationships/image" Target="../media/image9.emf"/><Relationship Id="rId10" Type="http://schemas.openxmlformats.org/officeDocument/2006/relationships/oleObject" Target="../embeddings/oleObject4.bin"/><Relationship Id="rId4" Type="http://schemas.openxmlformats.org/officeDocument/2006/relationships/oleObject" Target="../embeddings/oleObject1.bin"/><Relationship Id="rId9" Type="http://schemas.openxmlformats.org/officeDocument/2006/relationships/image" Target="../media/image11.emf"/></Relationships>
</file>

<file path=ppt/slides/_rels/slide7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.bin"/><Relationship Id="rId3" Type="http://schemas.openxmlformats.org/officeDocument/2006/relationships/notesSlide" Target="../notesSlides/notesSlide57.xml"/><Relationship Id="rId7" Type="http://schemas.openxmlformats.org/officeDocument/2006/relationships/image" Target="../media/image14.e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6.bin"/><Relationship Id="rId5" Type="http://schemas.openxmlformats.org/officeDocument/2006/relationships/image" Target="../media/image13.emf"/><Relationship Id="rId4" Type="http://schemas.openxmlformats.org/officeDocument/2006/relationships/oleObject" Target="../embeddings/oleObject5.bin"/><Relationship Id="rId9" Type="http://schemas.openxmlformats.org/officeDocument/2006/relationships/image" Target="../media/image15.emf"/></Relationships>
</file>

<file path=ppt/slides/_rels/slide7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8.xml"/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9.xml"/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0.xml"/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1.xml"/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2.xml"/><Relationship Id="rId1" Type="http://schemas.openxmlformats.org/officeDocument/2006/relationships/slideLayout" Target="../slideLayouts/slideLayout2.xml"/></Relationships>
</file>

<file path=ppt/slides/_rels/slide7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64.xml"/><Relationship Id="rId1" Type="http://schemas.openxmlformats.org/officeDocument/2006/relationships/slideLayout" Target="../slideLayouts/slideLayout6.xml"/></Relationships>
</file>

<file path=ppt/slides/_rels/slide8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5.xml"/><Relationship Id="rId1" Type="http://schemas.openxmlformats.org/officeDocument/2006/relationships/slideLayout" Target="../slideLayouts/slideLayout2.xml"/></Relationships>
</file>

<file path=ppt/slides/_rels/slide8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6.xml"/><Relationship Id="rId1" Type="http://schemas.openxmlformats.org/officeDocument/2006/relationships/slideLayout" Target="../slideLayouts/slideLayout2.xml"/></Relationships>
</file>

<file path=ppt/slides/_rels/slide8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7.xml"/><Relationship Id="rId1" Type="http://schemas.openxmlformats.org/officeDocument/2006/relationships/slideLayout" Target="../slideLayouts/slideLayout2.xml"/></Relationships>
</file>

<file path=ppt/slides/_rels/slide8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68.xml"/><Relationship Id="rId1" Type="http://schemas.openxmlformats.org/officeDocument/2006/relationships/slideLayout" Target="../slideLayouts/slideLayout6.xml"/></Relationships>
</file>

<file path=ppt/slides/_rels/slide8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9.xml"/><Relationship Id="rId1" Type="http://schemas.openxmlformats.org/officeDocument/2006/relationships/slideLayout" Target="../slideLayouts/slideLayout2.xml"/></Relationships>
</file>

<file path=ppt/slides/_rels/slide8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70.xml"/><Relationship Id="rId1" Type="http://schemas.openxmlformats.org/officeDocument/2006/relationships/slideLayout" Target="../slideLayouts/slideLayout2.xml"/></Relationships>
</file>

<file path=ppt/slides/_rels/slide8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1.xml"/><Relationship Id="rId1" Type="http://schemas.openxmlformats.org/officeDocument/2006/relationships/slideLayout" Target="../slideLayouts/slideLayout2.xml"/></Relationships>
</file>

<file path=ppt/slides/_rels/slide8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73.xml"/><Relationship Id="rId1" Type="http://schemas.openxmlformats.org/officeDocument/2006/relationships/slideLayout" Target="../slideLayouts/slideLayout2.xml"/></Relationships>
</file>

<file path=ppt/slides/_rels/slide9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4.xml"/><Relationship Id="rId1" Type="http://schemas.openxmlformats.org/officeDocument/2006/relationships/slideLayout" Target="../slideLayouts/slideLayout2.xml"/></Relationships>
</file>

<file path=ppt/slides/_rels/slide9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5.xml"/><Relationship Id="rId1" Type="http://schemas.openxmlformats.org/officeDocument/2006/relationships/slideLayout" Target="../slideLayouts/slideLayout2.xml"/></Relationships>
</file>

<file path=ppt/slides/_rels/slide9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4"/>
          <p:cNvSpPr>
            <a:spLocks noGrp="1" noChangeArrowheads="1"/>
          </p:cNvSpPr>
          <p:nvPr>
            <p:ph type="ctrTitle"/>
          </p:nvPr>
        </p:nvSpPr>
        <p:spPr>
          <a:xfrm>
            <a:off x="685800" y="2514600"/>
            <a:ext cx="7772400" cy="609600"/>
          </a:xfrm>
        </p:spPr>
        <p:txBody>
          <a:bodyPr/>
          <a:lstStyle/>
          <a:p>
            <a:pPr eaLnBrk="1" hangingPunct="1"/>
            <a:r>
              <a:rPr lang="en-AU" altLang="en-US" dirty="0" smtClean="0"/>
              <a:t>Chapter 2</a:t>
            </a:r>
          </a:p>
        </p:txBody>
      </p:sp>
      <p:sp>
        <p:nvSpPr>
          <p:cNvPr id="3075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1828800" y="4343400"/>
            <a:ext cx="5832475" cy="457200"/>
          </a:xfrm>
        </p:spPr>
        <p:txBody>
          <a:bodyPr/>
          <a:lstStyle/>
          <a:p>
            <a:pPr eaLnBrk="1" hangingPunct="1"/>
            <a:r>
              <a:rPr lang="en-AU" altLang="en-US" dirty="0" smtClean="0"/>
              <a:t>Instructions: Language of the Computer</a:t>
            </a:r>
          </a:p>
        </p:txBody>
      </p:sp>
    </p:spTree>
    <p:extLst>
      <p:ext uri="{BB962C8B-B14F-4D97-AF65-F5344CB8AC3E}">
        <p14:creationId xmlns:p14="http://schemas.microsoft.com/office/powerpoint/2010/main" val="22990322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Footer Placeholder 3"/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AU" altLang="en-US"/>
              <a:t>Chapter 2 — Instructions: Language of the Computer — </a:t>
            </a:r>
            <a:fld id="{B8DF7639-85FD-497C-96A2-D74317A54C85}" type="slidenum">
              <a:rPr lang="en-AU" altLang="en-US"/>
              <a:pPr/>
              <a:t>10</a:t>
            </a:fld>
            <a:endParaRPr lang="en-AU" altLang="en-US"/>
          </a:p>
        </p:txBody>
      </p:sp>
      <p:sp>
        <p:nvSpPr>
          <p:cNvPr id="8195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Register Operands</a:t>
            </a:r>
            <a:endParaRPr lang="en-AU" altLang="en-US" smtClean="0"/>
          </a:p>
        </p:txBody>
      </p:sp>
      <p:sp>
        <p:nvSpPr>
          <p:cNvPr id="8196" name="Rectangle 6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2400" dirty="0" smtClean="0"/>
              <a:t>Arithmetic instructions use register</a:t>
            </a:r>
            <a:br>
              <a:rPr lang="en-US" altLang="en-US" sz="2400" dirty="0" smtClean="0"/>
            </a:br>
            <a:r>
              <a:rPr lang="en-US" altLang="en-US" sz="2400" dirty="0" smtClean="0"/>
              <a:t>operands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400" dirty="0" smtClean="0"/>
              <a:t>MIPS has a 32 × 32-bit register file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000" dirty="0" smtClean="0"/>
              <a:t>Use for frequently accessed data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000" dirty="0" smtClean="0"/>
              <a:t>Numbered 0 to 31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000" dirty="0" smtClean="0"/>
              <a:t>32-bit data called a “word”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400" dirty="0" smtClean="0"/>
              <a:t>Assembler names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000" dirty="0" smtClean="0"/>
              <a:t>$t0, $t1, …, $t9 for temporary values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000" dirty="0" smtClean="0"/>
              <a:t>$s0, $s1, …, $s7 for saved variables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400" i="1" dirty="0" smtClean="0"/>
              <a:t>Design Principle 2:</a:t>
            </a:r>
            <a:r>
              <a:rPr lang="en-US" altLang="en-US" sz="2400" dirty="0" smtClean="0"/>
              <a:t> Smaller is faster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000" dirty="0" smtClean="0"/>
              <a:t>c.f. main memory: millions of locations</a:t>
            </a:r>
          </a:p>
        </p:txBody>
      </p:sp>
    </p:spTree>
    <p:extLst>
      <p:ext uri="{BB962C8B-B14F-4D97-AF65-F5344CB8AC3E}">
        <p14:creationId xmlns:p14="http://schemas.microsoft.com/office/powerpoint/2010/main" val="123218603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>
                <a:solidFill>
                  <a:srgbClr val="990033"/>
                </a:solidFill>
                <a:latin typeface="Verdana" panose="020B0604030504040204" pitchFamily="34" charset="0"/>
              </a:rPr>
              <a:t>CSCE 212 </a:t>
            </a:r>
            <a:fld id="{53ACFF22-A245-4985-A415-DF9B405C40E1}" type="slidenum">
              <a:rPr lang="en-US" altLang="en-US" i="0">
                <a:latin typeface="Verdana" panose="020B0604030504040204" pitchFamily="34" charset="0"/>
              </a:rPr>
              <a:pPr eaLnBrk="1" hangingPunct="1"/>
              <a:t>11</a:t>
            </a:fld>
            <a:endParaRPr lang="en-US" altLang="en-US" i="0">
              <a:latin typeface="Verdana" panose="020B0604030504040204" pitchFamily="34" charset="0"/>
            </a:endParaRPr>
          </a:p>
        </p:txBody>
      </p:sp>
      <p:sp>
        <p:nvSpPr>
          <p:cNvPr id="2765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MIPS Registers</a:t>
            </a:r>
          </a:p>
        </p:txBody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371600"/>
            <a:ext cx="8001000" cy="44958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en-US" sz="1800" smtClean="0"/>
              <a:t>32 x 32-bit general purpose </a:t>
            </a:r>
            <a:r>
              <a:rPr lang="en-US" altLang="en-US" sz="1800" i="1" smtClean="0"/>
              <a:t>integer</a:t>
            </a:r>
            <a:r>
              <a:rPr lang="en-US" altLang="en-US" sz="1800" smtClean="0"/>
              <a:t> registers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mtClean="0"/>
              <a:t>Some have special purposes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mtClean="0"/>
              <a:t>These are the only registers the programmer can directly use</a:t>
            </a:r>
          </a:p>
          <a:p>
            <a:pPr lvl="2" eaLnBrk="1" hangingPunct="1">
              <a:lnSpc>
                <a:spcPct val="80000"/>
              </a:lnSpc>
            </a:pPr>
            <a:r>
              <a:rPr lang="en-US" altLang="en-US" sz="1200" smtClean="0"/>
              <a:t>$0 =&gt; constant 0</a:t>
            </a:r>
          </a:p>
          <a:p>
            <a:pPr lvl="2" eaLnBrk="1" hangingPunct="1">
              <a:lnSpc>
                <a:spcPct val="80000"/>
              </a:lnSpc>
            </a:pPr>
            <a:r>
              <a:rPr lang="en-US" altLang="en-US" sz="1200" smtClean="0"/>
              <a:t>$1 =&gt; $at (reserved for assembler)</a:t>
            </a:r>
          </a:p>
          <a:p>
            <a:pPr lvl="2" eaLnBrk="1" hangingPunct="1">
              <a:lnSpc>
                <a:spcPct val="80000"/>
              </a:lnSpc>
            </a:pPr>
            <a:r>
              <a:rPr lang="en-US" altLang="en-US" sz="1200" smtClean="0"/>
              <a:t>$2,$3 =&gt; $v0,$v1 (expression evaluation and results of a function)</a:t>
            </a:r>
          </a:p>
          <a:p>
            <a:pPr lvl="2" eaLnBrk="1" hangingPunct="1">
              <a:lnSpc>
                <a:spcPct val="80000"/>
              </a:lnSpc>
            </a:pPr>
            <a:r>
              <a:rPr lang="en-US" altLang="en-US" sz="1200" smtClean="0"/>
              <a:t>$4-$7 =&gt; $a0-$a3 (arguments 1-4)</a:t>
            </a:r>
          </a:p>
          <a:p>
            <a:pPr lvl="2" eaLnBrk="1" hangingPunct="1">
              <a:lnSpc>
                <a:spcPct val="80000"/>
              </a:lnSpc>
            </a:pPr>
            <a:r>
              <a:rPr lang="en-US" altLang="en-US" sz="1200" smtClean="0"/>
              <a:t>$8-$15 =&gt; $t0-$t7 (temporary values)</a:t>
            </a:r>
          </a:p>
          <a:p>
            <a:pPr lvl="3" eaLnBrk="1" hangingPunct="1">
              <a:lnSpc>
                <a:spcPct val="80000"/>
              </a:lnSpc>
            </a:pPr>
            <a:r>
              <a:rPr lang="en-US" altLang="en-US" smtClean="0"/>
              <a:t>Used when evaluating expressions that contain more than two operands (partial solutions)</a:t>
            </a:r>
          </a:p>
          <a:p>
            <a:pPr lvl="3" eaLnBrk="1" hangingPunct="1">
              <a:lnSpc>
                <a:spcPct val="80000"/>
              </a:lnSpc>
            </a:pPr>
            <a:r>
              <a:rPr lang="en-US" altLang="en-US" smtClean="0"/>
              <a:t>Not preserved across function calls</a:t>
            </a:r>
          </a:p>
          <a:p>
            <a:pPr lvl="2" eaLnBrk="1" hangingPunct="1">
              <a:lnSpc>
                <a:spcPct val="80000"/>
              </a:lnSpc>
            </a:pPr>
            <a:r>
              <a:rPr lang="en-US" altLang="en-US" sz="1200" smtClean="0"/>
              <a:t>$16-$23 =&gt; $s0-&gt;$s7 (for local variables, preserved across function calls)</a:t>
            </a:r>
          </a:p>
          <a:p>
            <a:pPr lvl="2" eaLnBrk="1" hangingPunct="1">
              <a:lnSpc>
                <a:spcPct val="80000"/>
              </a:lnSpc>
            </a:pPr>
            <a:r>
              <a:rPr lang="en-US" altLang="en-US" sz="1200" smtClean="0"/>
              <a:t>$24, $25 =&gt; $t8, $t9 (more temps)</a:t>
            </a:r>
          </a:p>
          <a:p>
            <a:pPr lvl="2" eaLnBrk="1" hangingPunct="1">
              <a:lnSpc>
                <a:spcPct val="80000"/>
              </a:lnSpc>
            </a:pPr>
            <a:r>
              <a:rPr lang="en-US" altLang="en-US" sz="1200" smtClean="0"/>
              <a:t>$26,$27 =&gt; $k0, $k1 (reserved for OS kernel)</a:t>
            </a:r>
          </a:p>
          <a:p>
            <a:pPr lvl="2" eaLnBrk="1" hangingPunct="1">
              <a:lnSpc>
                <a:spcPct val="80000"/>
              </a:lnSpc>
            </a:pPr>
            <a:r>
              <a:rPr lang="en-US" altLang="en-US" sz="1200" smtClean="0"/>
              <a:t>$28 =&gt; $gp (pointer to global area)</a:t>
            </a:r>
          </a:p>
          <a:p>
            <a:pPr lvl="2" eaLnBrk="1" hangingPunct="1">
              <a:lnSpc>
                <a:spcPct val="80000"/>
              </a:lnSpc>
            </a:pPr>
            <a:r>
              <a:rPr lang="en-US" altLang="en-US" sz="1200" smtClean="0"/>
              <a:t>$29 =&gt; $sp (stack pointer)</a:t>
            </a:r>
          </a:p>
          <a:p>
            <a:pPr lvl="2" eaLnBrk="1" hangingPunct="1">
              <a:lnSpc>
                <a:spcPct val="80000"/>
              </a:lnSpc>
            </a:pPr>
            <a:r>
              <a:rPr lang="en-US" altLang="en-US" sz="1200" smtClean="0"/>
              <a:t>$30 =&gt; $fp (frame pointer)</a:t>
            </a:r>
          </a:p>
          <a:p>
            <a:pPr lvl="2" eaLnBrk="1" hangingPunct="1">
              <a:lnSpc>
                <a:spcPct val="80000"/>
              </a:lnSpc>
            </a:pPr>
            <a:r>
              <a:rPr lang="en-US" altLang="en-US" sz="1200" smtClean="0"/>
              <a:t>$31 =&gt; $ra (return address, for branch-and-links)</a:t>
            </a:r>
          </a:p>
          <a:p>
            <a:pPr lvl="2" eaLnBrk="1" hangingPunct="1">
              <a:lnSpc>
                <a:spcPct val="80000"/>
              </a:lnSpc>
            </a:pPr>
            <a:endParaRPr lang="en-US" altLang="en-US" sz="1200" smtClean="0"/>
          </a:p>
          <a:p>
            <a:pPr eaLnBrk="1" hangingPunct="1">
              <a:lnSpc>
                <a:spcPct val="80000"/>
              </a:lnSpc>
            </a:pPr>
            <a:r>
              <a:rPr lang="en-US" altLang="en-US" sz="1800" smtClean="0"/>
              <a:t>Program counter (PC) contains address of next instruction to be executed</a:t>
            </a:r>
          </a:p>
        </p:txBody>
      </p:sp>
    </p:spTree>
    <p:extLst>
      <p:ext uri="{BB962C8B-B14F-4D97-AF65-F5344CB8AC3E}">
        <p14:creationId xmlns:p14="http://schemas.microsoft.com/office/powerpoint/2010/main" val="329544673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Footer Placeholder 3"/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AU" altLang="en-US"/>
              <a:t>Chapter 2 — Instructions: Language of the Computer — </a:t>
            </a:r>
            <a:fld id="{5BDA79C5-0860-4F86-8110-BDE530053CB8}" type="slidenum">
              <a:rPr lang="en-AU" altLang="en-US"/>
              <a:pPr/>
              <a:t>12</a:t>
            </a:fld>
            <a:endParaRPr lang="en-AU" altLang="en-US"/>
          </a:p>
        </p:txBody>
      </p:sp>
      <p:sp>
        <p:nvSpPr>
          <p:cNvPr id="9219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Register Operand Example</a:t>
            </a:r>
            <a:endParaRPr lang="en-AU" altLang="en-US" smtClean="0"/>
          </a:p>
        </p:txBody>
      </p:sp>
      <p:sp>
        <p:nvSpPr>
          <p:cNvPr id="9220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/>
              <a:t>C code: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2800" dirty="0" smtClean="0">
                <a:latin typeface="Lucida Console" panose="020B0609040504020204" pitchFamily="49" charset="0"/>
              </a:rPr>
              <a:t>	f = (g + h) - (</a:t>
            </a:r>
            <a:r>
              <a:rPr lang="en-US" altLang="en-US" sz="2800" dirty="0" err="1" smtClean="0">
                <a:latin typeface="Lucida Console" panose="020B0609040504020204" pitchFamily="49" charset="0"/>
              </a:rPr>
              <a:t>i</a:t>
            </a:r>
            <a:r>
              <a:rPr lang="en-US" altLang="en-US" sz="2800" dirty="0" smtClean="0">
                <a:latin typeface="Lucida Console" panose="020B0609040504020204" pitchFamily="49" charset="0"/>
              </a:rPr>
              <a:t> + j);</a:t>
            </a:r>
          </a:p>
          <a:p>
            <a:pPr lvl="1" eaLnBrk="1" hangingPunct="1"/>
            <a:r>
              <a:rPr lang="en-US" altLang="en-US" dirty="0" smtClean="0"/>
              <a:t>f, …, j in $s0, …, $s4</a:t>
            </a:r>
          </a:p>
          <a:p>
            <a:pPr lvl="1" eaLnBrk="1" hangingPunct="1"/>
            <a:endParaRPr lang="en-US" altLang="en-US" dirty="0" smtClean="0"/>
          </a:p>
          <a:p>
            <a:pPr eaLnBrk="1" hangingPunct="1"/>
            <a:r>
              <a:rPr lang="en-US" altLang="en-US" dirty="0" smtClean="0"/>
              <a:t>Compiled MIPS code: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2800" dirty="0" smtClean="0">
                <a:latin typeface="Lucida Console" panose="020B0609040504020204" pitchFamily="49" charset="0"/>
              </a:rPr>
              <a:t>	add $t0, $s1, $s2</a:t>
            </a:r>
            <a:br>
              <a:rPr lang="en-US" altLang="en-US" sz="2800" dirty="0" smtClean="0">
                <a:latin typeface="Lucida Console" panose="020B0609040504020204" pitchFamily="49" charset="0"/>
              </a:rPr>
            </a:br>
            <a:r>
              <a:rPr lang="en-US" altLang="en-US" sz="2800" dirty="0" smtClean="0">
                <a:latin typeface="Lucida Console" panose="020B0609040504020204" pitchFamily="49" charset="0"/>
              </a:rPr>
              <a:t>add $t1, $s3, $s4</a:t>
            </a:r>
            <a:br>
              <a:rPr lang="en-US" altLang="en-US" sz="2800" dirty="0" smtClean="0">
                <a:latin typeface="Lucida Console" panose="020B0609040504020204" pitchFamily="49" charset="0"/>
              </a:rPr>
            </a:br>
            <a:r>
              <a:rPr lang="en-US" altLang="en-US" sz="2800" dirty="0" smtClean="0">
                <a:latin typeface="Lucida Console" panose="020B0609040504020204" pitchFamily="49" charset="0"/>
              </a:rPr>
              <a:t>sub $s0, $t0, $t1</a:t>
            </a:r>
            <a:endParaRPr lang="en-AU" altLang="en-US" sz="2800" dirty="0" smtClean="0">
              <a:latin typeface="Lucida Console" panose="020B060904050402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5239155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Footer Placeholder 3"/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AU" altLang="en-US"/>
              <a:t>Chapter 2 — Instructions: Language of the Computer — </a:t>
            </a:r>
            <a:fld id="{CE82109D-7BF2-4254-9A34-89596AB4AA36}" type="slidenum">
              <a:rPr lang="en-AU" altLang="en-US"/>
              <a:pPr/>
              <a:t>13</a:t>
            </a:fld>
            <a:endParaRPr lang="en-AU" altLang="en-US"/>
          </a:p>
        </p:txBody>
      </p:sp>
      <p:sp>
        <p:nvSpPr>
          <p:cNvPr id="10243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Memory Operands</a:t>
            </a:r>
            <a:endParaRPr lang="en-AU" altLang="en-US" smtClean="0"/>
          </a:p>
        </p:txBody>
      </p:sp>
      <p:sp>
        <p:nvSpPr>
          <p:cNvPr id="10244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en-US" dirty="0" smtClean="0"/>
              <a:t>Main memory used for composite data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dirty="0" smtClean="0"/>
              <a:t>Arrays, structures, dynamic data</a:t>
            </a:r>
          </a:p>
          <a:p>
            <a:pPr lvl="1" eaLnBrk="1" hangingPunct="1">
              <a:lnSpc>
                <a:spcPct val="80000"/>
              </a:lnSpc>
            </a:pPr>
            <a:endParaRPr lang="en-US" altLang="en-US" dirty="0" smtClean="0"/>
          </a:p>
          <a:p>
            <a:pPr eaLnBrk="1" hangingPunct="1">
              <a:lnSpc>
                <a:spcPct val="80000"/>
              </a:lnSpc>
            </a:pPr>
            <a:r>
              <a:rPr lang="en-US" altLang="en-US" dirty="0" smtClean="0"/>
              <a:t>To apply arithmetic operations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dirty="0" smtClean="0"/>
              <a:t>Load values from memory into registers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dirty="0" smtClean="0"/>
              <a:t>Store result from register to memory</a:t>
            </a:r>
          </a:p>
          <a:p>
            <a:pPr lvl="1" eaLnBrk="1" hangingPunct="1">
              <a:lnSpc>
                <a:spcPct val="80000"/>
              </a:lnSpc>
            </a:pPr>
            <a:endParaRPr lang="en-US" altLang="en-US" dirty="0" smtClean="0"/>
          </a:p>
          <a:p>
            <a:pPr eaLnBrk="1" hangingPunct="1">
              <a:lnSpc>
                <a:spcPct val="80000"/>
              </a:lnSpc>
            </a:pPr>
            <a:r>
              <a:rPr lang="en-US" altLang="en-US" dirty="0" smtClean="0"/>
              <a:t>Memory is byte addressed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dirty="0" smtClean="0"/>
              <a:t>Each address identifies an 8-bit byte</a:t>
            </a:r>
          </a:p>
          <a:p>
            <a:pPr lvl="1" eaLnBrk="1" hangingPunct="1">
              <a:lnSpc>
                <a:spcPct val="80000"/>
              </a:lnSpc>
            </a:pPr>
            <a:endParaRPr lang="en-US" altLang="en-US" dirty="0" smtClean="0"/>
          </a:p>
          <a:p>
            <a:pPr eaLnBrk="1" hangingPunct="1">
              <a:lnSpc>
                <a:spcPct val="80000"/>
              </a:lnSpc>
            </a:pPr>
            <a:r>
              <a:rPr lang="en-US" altLang="en-US" dirty="0" smtClean="0"/>
              <a:t>Words are aligned in memory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dirty="0" smtClean="0"/>
              <a:t>Address must be a multiple of 4</a:t>
            </a:r>
          </a:p>
          <a:p>
            <a:pPr lvl="1" eaLnBrk="1" hangingPunct="1">
              <a:lnSpc>
                <a:spcPct val="80000"/>
              </a:lnSpc>
            </a:pPr>
            <a:endParaRPr lang="en-US" altLang="en-US" dirty="0" smtClean="0"/>
          </a:p>
          <a:p>
            <a:pPr eaLnBrk="1" hangingPunct="1">
              <a:lnSpc>
                <a:spcPct val="80000"/>
              </a:lnSpc>
            </a:pPr>
            <a:r>
              <a:rPr lang="en-US" altLang="en-US" dirty="0" smtClean="0"/>
              <a:t>MIPS is Little Endian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dirty="0" smtClean="0"/>
              <a:t>Least-significant byte at least address of a word</a:t>
            </a:r>
          </a:p>
          <a:p>
            <a:pPr lvl="1" eaLnBrk="1" hangingPunct="1">
              <a:lnSpc>
                <a:spcPct val="80000"/>
              </a:lnSpc>
            </a:pPr>
            <a:r>
              <a:rPr lang="en-AU" altLang="en-US" i="1" dirty="0" smtClean="0"/>
              <a:t>c.f.</a:t>
            </a:r>
            <a:r>
              <a:rPr lang="en-AU" altLang="en-US" dirty="0" smtClean="0"/>
              <a:t> Big Endian: most-significant byte at least address</a:t>
            </a:r>
          </a:p>
        </p:txBody>
      </p:sp>
    </p:spTree>
    <p:extLst>
      <p:ext uri="{BB962C8B-B14F-4D97-AF65-F5344CB8AC3E}">
        <p14:creationId xmlns:p14="http://schemas.microsoft.com/office/powerpoint/2010/main" val="263614524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Footer Placeholder 3"/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AU" altLang="en-US"/>
              <a:t>Chapter 2 — Instructions: Language of the Computer — </a:t>
            </a:r>
            <a:fld id="{043FC5F6-3663-4856-87C3-878883F969AC}" type="slidenum">
              <a:rPr lang="en-AU" altLang="en-US"/>
              <a:pPr/>
              <a:t>14</a:t>
            </a:fld>
            <a:endParaRPr lang="en-AU" altLang="en-US"/>
          </a:p>
        </p:txBody>
      </p:sp>
      <p:sp>
        <p:nvSpPr>
          <p:cNvPr id="11267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Memory Operand Example 1</a:t>
            </a:r>
            <a:endParaRPr lang="en-AU" altLang="en-US" smtClean="0"/>
          </a:p>
        </p:txBody>
      </p:sp>
      <p:sp>
        <p:nvSpPr>
          <p:cNvPr id="11268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C code: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2800" smtClean="0">
                <a:latin typeface="Lucida Console" panose="020B0609040504020204" pitchFamily="49" charset="0"/>
              </a:rPr>
              <a:t>	g = h + A[8];</a:t>
            </a:r>
          </a:p>
          <a:p>
            <a:pPr lvl="1" eaLnBrk="1" hangingPunct="1"/>
            <a:r>
              <a:rPr lang="en-US" altLang="en-US" smtClean="0"/>
              <a:t>g in $s1, h in $s2, base address of A in $s3</a:t>
            </a:r>
          </a:p>
          <a:p>
            <a:pPr eaLnBrk="1" hangingPunct="1"/>
            <a:r>
              <a:rPr lang="en-US" altLang="en-US" smtClean="0"/>
              <a:t>Compiled MIPS code:</a:t>
            </a:r>
          </a:p>
          <a:p>
            <a:pPr lvl="1" eaLnBrk="1" hangingPunct="1"/>
            <a:r>
              <a:rPr lang="en-US" altLang="en-US" smtClean="0"/>
              <a:t>Index 8 requires offset of 32</a:t>
            </a:r>
          </a:p>
          <a:p>
            <a:pPr lvl="2" eaLnBrk="1" hangingPunct="1"/>
            <a:r>
              <a:rPr lang="en-US" altLang="en-US" smtClean="0"/>
              <a:t>4 bytes per word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2800" smtClean="0">
                <a:latin typeface="Lucida Console" panose="020B0609040504020204" pitchFamily="49" charset="0"/>
              </a:rPr>
              <a:t>	lw  $t0, 32($s3)    # load word</a:t>
            </a:r>
            <a:br>
              <a:rPr lang="en-US" altLang="en-US" sz="2800" smtClean="0">
                <a:latin typeface="Lucida Console" panose="020B0609040504020204" pitchFamily="49" charset="0"/>
              </a:rPr>
            </a:br>
            <a:r>
              <a:rPr lang="en-US" altLang="en-US" sz="2800" smtClean="0">
                <a:latin typeface="Lucida Console" panose="020B0609040504020204" pitchFamily="49" charset="0"/>
              </a:rPr>
              <a:t>add $s1, $s2, $t0</a:t>
            </a:r>
            <a:endParaRPr lang="en-AU" altLang="en-US" sz="2800" smtClean="0">
              <a:latin typeface="Lucida Console" panose="020B0609040504020204" pitchFamily="49" charset="0"/>
            </a:endParaRPr>
          </a:p>
        </p:txBody>
      </p:sp>
      <p:sp>
        <p:nvSpPr>
          <p:cNvPr id="11269" name="AutoShape 6"/>
          <p:cNvSpPr>
            <a:spLocks/>
          </p:cNvSpPr>
          <p:nvPr/>
        </p:nvSpPr>
        <p:spPr bwMode="auto">
          <a:xfrm>
            <a:off x="1619250" y="5445125"/>
            <a:ext cx="914400" cy="403225"/>
          </a:xfrm>
          <a:prstGeom prst="borderCallout1">
            <a:avLst>
              <a:gd name="adj1" fmla="val 28347"/>
              <a:gd name="adj2" fmla="val 108333"/>
              <a:gd name="adj3" fmla="val -344114"/>
              <a:gd name="adj4" fmla="val 164455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AU" altLang="en-US"/>
              <a:t>offset</a:t>
            </a:r>
          </a:p>
        </p:txBody>
      </p:sp>
      <p:sp>
        <p:nvSpPr>
          <p:cNvPr id="11270" name="AutoShape 7"/>
          <p:cNvSpPr>
            <a:spLocks/>
          </p:cNvSpPr>
          <p:nvPr/>
        </p:nvSpPr>
        <p:spPr bwMode="auto">
          <a:xfrm>
            <a:off x="4140200" y="5445125"/>
            <a:ext cx="1655763" cy="403225"/>
          </a:xfrm>
          <a:prstGeom prst="borderCallout1">
            <a:avLst>
              <a:gd name="adj1" fmla="val 28347"/>
              <a:gd name="adj2" fmla="val -4602"/>
              <a:gd name="adj3" fmla="val -353771"/>
              <a:gd name="adj4" fmla="val -16283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AU" altLang="en-US"/>
              <a:t>base register</a:t>
            </a:r>
          </a:p>
        </p:txBody>
      </p:sp>
    </p:spTree>
    <p:extLst>
      <p:ext uri="{BB962C8B-B14F-4D97-AF65-F5344CB8AC3E}">
        <p14:creationId xmlns:p14="http://schemas.microsoft.com/office/powerpoint/2010/main" val="26545638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Footer Placeholder 3"/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AU" altLang="en-US"/>
              <a:t>Chapter 2 — Instructions: Language of the Computer — </a:t>
            </a:r>
            <a:fld id="{4037D263-D62B-429B-94B4-7C1A8D7420E4}" type="slidenum">
              <a:rPr lang="en-AU" altLang="en-US"/>
              <a:pPr/>
              <a:t>15</a:t>
            </a:fld>
            <a:endParaRPr lang="en-AU" altLang="en-US"/>
          </a:p>
        </p:txBody>
      </p:sp>
      <p:sp>
        <p:nvSpPr>
          <p:cNvPr id="12291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Memory Operand Example 2</a:t>
            </a:r>
            <a:endParaRPr lang="en-AU" altLang="en-US" smtClean="0"/>
          </a:p>
        </p:txBody>
      </p:sp>
      <p:sp>
        <p:nvSpPr>
          <p:cNvPr id="12292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/>
              <a:t>C code: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2800" dirty="0" smtClean="0">
                <a:latin typeface="Lucida Console" panose="020B0609040504020204" pitchFamily="49" charset="0"/>
              </a:rPr>
              <a:t>	A[12] = h + A[8];</a:t>
            </a:r>
          </a:p>
          <a:p>
            <a:pPr lvl="1" eaLnBrk="1" hangingPunct="1"/>
            <a:r>
              <a:rPr lang="en-US" altLang="en-US" dirty="0" smtClean="0"/>
              <a:t>h in $s2, base address of A in $s3</a:t>
            </a:r>
          </a:p>
          <a:p>
            <a:pPr lvl="1" eaLnBrk="1" hangingPunct="1"/>
            <a:endParaRPr lang="en-US" altLang="en-US" dirty="0" smtClean="0"/>
          </a:p>
          <a:p>
            <a:pPr eaLnBrk="1" hangingPunct="1"/>
            <a:r>
              <a:rPr lang="en-US" altLang="en-US" dirty="0" smtClean="0"/>
              <a:t>Compiled MIPS code:</a:t>
            </a:r>
          </a:p>
          <a:p>
            <a:pPr lvl="1" eaLnBrk="1" hangingPunct="1"/>
            <a:r>
              <a:rPr lang="en-US" altLang="en-US" dirty="0" smtClean="0"/>
              <a:t>Index 8 requires offset of 32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2800" dirty="0" smtClean="0">
                <a:latin typeface="Lucida Console" panose="020B0609040504020204" pitchFamily="49" charset="0"/>
              </a:rPr>
              <a:t>	</a:t>
            </a:r>
            <a:r>
              <a:rPr lang="en-US" altLang="en-US" sz="2800" dirty="0" err="1" smtClean="0">
                <a:latin typeface="Lucida Console" panose="020B0609040504020204" pitchFamily="49" charset="0"/>
              </a:rPr>
              <a:t>lw</a:t>
            </a:r>
            <a:r>
              <a:rPr lang="en-US" altLang="en-US" sz="2800" dirty="0" smtClean="0">
                <a:latin typeface="Lucida Console" panose="020B0609040504020204" pitchFamily="49" charset="0"/>
              </a:rPr>
              <a:t>  $t0, 32($s3)    # load word</a:t>
            </a:r>
            <a:br>
              <a:rPr lang="en-US" altLang="en-US" sz="2800" dirty="0" smtClean="0">
                <a:latin typeface="Lucida Console" panose="020B0609040504020204" pitchFamily="49" charset="0"/>
              </a:rPr>
            </a:br>
            <a:r>
              <a:rPr lang="en-US" altLang="en-US" sz="2800" dirty="0" smtClean="0">
                <a:latin typeface="Lucida Console" panose="020B0609040504020204" pitchFamily="49" charset="0"/>
              </a:rPr>
              <a:t>add $t0, $s2, $t0</a:t>
            </a:r>
            <a:br>
              <a:rPr lang="en-US" altLang="en-US" sz="2800" dirty="0" smtClean="0">
                <a:latin typeface="Lucida Console" panose="020B0609040504020204" pitchFamily="49" charset="0"/>
              </a:rPr>
            </a:br>
            <a:r>
              <a:rPr lang="en-US" altLang="en-US" sz="2800" dirty="0" err="1" smtClean="0">
                <a:latin typeface="Lucida Console" panose="020B0609040504020204" pitchFamily="49" charset="0"/>
              </a:rPr>
              <a:t>sw</a:t>
            </a:r>
            <a:r>
              <a:rPr lang="en-US" altLang="en-US" sz="2800" dirty="0" smtClean="0">
                <a:latin typeface="Lucida Console" panose="020B0609040504020204" pitchFamily="49" charset="0"/>
              </a:rPr>
              <a:t>  $t0, 48($s3)    # store word</a:t>
            </a:r>
            <a:endParaRPr lang="en-AU" altLang="en-US" sz="2800" dirty="0" smtClean="0">
              <a:latin typeface="Lucida Console" panose="020B060904050402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430695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Footer Placeholder 3"/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AU" altLang="en-US"/>
              <a:t>Chapter 2 — Instructions: Language of the Computer — </a:t>
            </a:r>
            <a:fld id="{AE55D717-50E0-4C8A-BBE3-37DD7AC09DD3}" type="slidenum">
              <a:rPr lang="en-AU" altLang="en-US"/>
              <a:pPr/>
              <a:t>16</a:t>
            </a:fld>
            <a:endParaRPr lang="en-AU" altLang="en-US"/>
          </a:p>
        </p:txBody>
      </p:sp>
      <p:sp>
        <p:nvSpPr>
          <p:cNvPr id="13315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Registers vs. Memory</a:t>
            </a:r>
            <a:endParaRPr lang="en-AU" altLang="en-US" smtClean="0"/>
          </a:p>
        </p:txBody>
      </p:sp>
      <p:sp>
        <p:nvSpPr>
          <p:cNvPr id="13316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dirty="0" smtClean="0"/>
              <a:t>Registers are faster to access than memory</a:t>
            </a:r>
          </a:p>
          <a:p>
            <a:pPr eaLnBrk="1" hangingPunct="1">
              <a:lnSpc>
                <a:spcPct val="90000"/>
              </a:lnSpc>
            </a:pPr>
            <a:endParaRPr lang="en-US" altLang="en-US" dirty="0"/>
          </a:p>
          <a:p>
            <a:pPr eaLnBrk="1" hangingPunct="1">
              <a:lnSpc>
                <a:spcPct val="90000"/>
              </a:lnSpc>
            </a:pPr>
            <a:r>
              <a:rPr lang="en-US" altLang="en-US" dirty="0" smtClean="0"/>
              <a:t>Operating on memory data requires loads and stores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dirty="0" smtClean="0"/>
              <a:t>More instructions to be executed</a:t>
            </a:r>
          </a:p>
          <a:p>
            <a:pPr lvl="1" eaLnBrk="1" hangingPunct="1">
              <a:lnSpc>
                <a:spcPct val="90000"/>
              </a:lnSpc>
            </a:pPr>
            <a:endParaRPr lang="en-US" altLang="en-US" dirty="0" smtClean="0"/>
          </a:p>
          <a:p>
            <a:pPr eaLnBrk="1" hangingPunct="1">
              <a:lnSpc>
                <a:spcPct val="90000"/>
              </a:lnSpc>
            </a:pPr>
            <a:r>
              <a:rPr lang="en-US" altLang="en-US" dirty="0" smtClean="0"/>
              <a:t>Compiler must use registers for variables as much as possible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dirty="0" smtClean="0"/>
              <a:t>Only spill to memory for less frequently used variables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dirty="0" smtClean="0"/>
              <a:t>Register optimization is important!</a:t>
            </a:r>
            <a:endParaRPr lang="en-AU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159602964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Footer Placeholder 3"/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AU" altLang="en-US"/>
              <a:t>Chapter 2 — Instructions: Language of the Computer — </a:t>
            </a:r>
            <a:fld id="{21C5D7AE-B2B1-47DE-ACEB-E416B36BB0B4}" type="slidenum">
              <a:rPr lang="en-AU" altLang="en-US"/>
              <a:pPr/>
              <a:t>17</a:t>
            </a:fld>
            <a:endParaRPr lang="en-AU" altLang="en-US"/>
          </a:p>
        </p:txBody>
      </p:sp>
      <p:sp>
        <p:nvSpPr>
          <p:cNvPr id="14339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Immediate Operands</a:t>
            </a:r>
            <a:endParaRPr lang="en-AU" altLang="en-US" smtClean="0"/>
          </a:p>
        </p:txBody>
      </p:sp>
      <p:sp>
        <p:nvSpPr>
          <p:cNvPr id="14340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/>
              <a:t>Constant data specified in an instruction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2800" dirty="0" smtClean="0">
                <a:latin typeface="Lucida Console" panose="020B0609040504020204" pitchFamily="49" charset="0"/>
              </a:rPr>
              <a:t>	</a:t>
            </a:r>
            <a:r>
              <a:rPr lang="en-US" altLang="en-US" sz="2800" dirty="0" err="1" smtClean="0">
                <a:latin typeface="Lucida Console" panose="020B0609040504020204" pitchFamily="49" charset="0"/>
              </a:rPr>
              <a:t>addi</a:t>
            </a:r>
            <a:r>
              <a:rPr lang="en-US" altLang="en-US" sz="2800" dirty="0" smtClean="0">
                <a:latin typeface="Lucida Console" panose="020B0609040504020204" pitchFamily="49" charset="0"/>
              </a:rPr>
              <a:t> $s3, $s3, 4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en-US" sz="2800" dirty="0" smtClean="0">
              <a:latin typeface="Lucida Console" panose="020B0609040504020204" pitchFamily="49" charset="0"/>
            </a:endParaRPr>
          </a:p>
          <a:p>
            <a:pPr eaLnBrk="1" hangingPunct="1"/>
            <a:r>
              <a:rPr lang="en-US" altLang="en-US" dirty="0" smtClean="0"/>
              <a:t>No subtract immediate instruction</a:t>
            </a:r>
          </a:p>
          <a:p>
            <a:pPr lvl="1" eaLnBrk="1" hangingPunct="1"/>
            <a:r>
              <a:rPr lang="en-US" altLang="en-US" dirty="0" smtClean="0"/>
              <a:t>Just use a negative constant</a:t>
            </a:r>
          </a:p>
          <a:p>
            <a:pPr lvl="1" eaLnBrk="1" hangingPunct="1">
              <a:buFont typeface="Wingdings" panose="05000000000000000000" pitchFamily="2" charset="2"/>
              <a:buNone/>
            </a:pPr>
            <a:r>
              <a:rPr lang="en-US" altLang="en-US" sz="2400" dirty="0" smtClean="0">
                <a:latin typeface="Lucida Console" panose="020B0609040504020204" pitchFamily="49" charset="0"/>
              </a:rPr>
              <a:t>	</a:t>
            </a:r>
            <a:r>
              <a:rPr lang="en-US" altLang="en-US" sz="2400" dirty="0" err="1" smtClean="0">
                <a:latin typeface="Lucida Console" panose="020B0609040504020204" pitchFamily="49" charset="0"/>
              </a:rPr>
              <a:t>addi</a:t>
            </a:r>
            <a:r>
              <a:rPr lang="en-US" altLang="en-US" sz="2400" dirty="0" smtClean="0">
                <a:latin typeface="Lucida Console" panose="020B0609040504020204" pitchFamily="49" charset="0"/>
              </a:rPr>
              <a:t> $s2, $s1, -1</a:t>
            </a:r>
          </a:p>
          <a:p>
            <a:pPr lvl="1" eaLnBrk="1" hangingPunct="1">
              <a:buFont typeface="Wingdings" panose="05000000000000000000" pitchFamily="2" charset="2"/>
              <a:buNone/>
            </a:pPr>
            <a:endParaRPr lang="en-US" altLang="en-US" sz="2400" dirty="0" smtClean="0">
              <a:latin typeface="Lucida Console" panose="020B0609040504020204" pitchFamily="49" charset="0"/>
            </a:endParaRPr>
          </a:p>
          <a:p>
            <a:pPr eaLnBrk="1" hangingPunct="1"/>
            <a:r>
              <a:rPr lang="en-US" altLang="en-US" i="1" dirty="0" smtClean="0"/>
              <a:t>Design Principle 3:</a:t>
            </a:r>
            <a:r>
              <a:rPr lang="en-US" altLang="en-US" dirty="0" smtClean="0"/>
              <a:t> Make the common case fast</a:t>
            </a:r>
          </a:p>
          <a:p>
            <a:pPr lvl="1" eaLnBrk="1" hangingPunct="1"/>
            <a:r>
              <a:rPr lang="en-US" altLang="en-US" dirty="0" smtClean="0"/>
              <a:t>Small constants are common</a:t>
            </a:r>
          </a:p>
          <a:p>
            <a:pPr lvl="1" eaLnBrk="1" hangingPunct="1"/>
            <a:r>
              <a:rPr lang="en-US" altLang="en-US" dirty="0" smtClean="0"/>
              <a:t>Immediate operand avoids a load instruction</a:t>
            </a:r>
            <a:endParaRPr lang="en-AU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258942136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Footer Placeholder 3"/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AU" altLang="en-US"/>
              <a:t>Chapter 2 — Instructions: Language of the Computer — </a:t>
            </a:r>
            <a:fld id="{DB0FA13C-AE5D-4EB1-91E6-8B80A583C52D}" type="slidenum">
              <a:rPr lang="en-AU" altLang="en-US"/>
              <a:pPr/>
              <a:t>18</a:t>
            </a:fld>
            <a:endParaRPr lang="en-AU" altLang="en-US"/>
          </a:p>
        </p:txBody>
      </p:sp>
      <p:sp>
        <p:nvSpPr>
          <p:cNvPr id="1536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AU" altLang="en-US" smtClean="0"/>
              <a:t>The Constant Zero</a:t>
            </a:r>
          </a:p>
        </p:txBody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AU" altLang="en-US" dirty="0" smtClean="0"/>
              <a:t>MIPS register 0 ($zero) is the constant 0</a:t>
            </a:r>
          </a:p>
          <a:p>
            <a:pPr lvl="1" eaLnBrk="1" hangingPunct="1"/>
            <a:r>
              <a:rPr lang="en-AU" altLang="en-US" dirty="0" smtClean="0"/>
              <a:t>Cannot be overwritten</a:t>
            </a:r>
          </a:p>
          <a:p>
            <a:pPr lvl="1" eaLnBrk="1" hangingPunct="1"/>
            <a:endParaRPr lang="en-AU" altLang="en-US" dirty="0" smtClean="0"/>
          </a:p>
          <a:p>
            <a:pPr eaLnBrk="1" hangingPunct="1"/>
            <a:r>
              <a:rPr lang="en-AU" altLang="en-US" dirty="0" smtClean="0"/>
              <a:t>Useful for common operations</a:t>
            </a:r>
          </a:p>
          <a:p>
            <a:pPr lvl="1" eaLnBrk="1" hangingPunct="1"/>
            <a:r>
              <a:rPr lang="en-AU" altLang="en-US" dirty="0" smtClean="0"/>
              <a:t>E.g., move between registers</a:t>
            </a:r>
          </a:p>
          <a:p>
            <a:pPr lvl="1" eaLnBrk="1" hangingPunct="1">
              <a:buFont typeface="Wingdings" panose="05000000000000000000" pitchFamily="2" charset="2"/>
              <a:buNone/>
            </a:pPr>
            <a:r>
              <a:rPr lang="en-AU" altLang="en-US" dirty="0" smtClean="0">
                <a:latin typeface="Lucida Console" panose="020B0609040504020204" pitchFamily="49" charset="0"/>
              </a:rPr>
              <a:t>	add $t2, $s1, $zero</a:t>
            </a:r>
          </a:p>
        </p:txBody>
      </p:sp>
    </p:spTree>
    <p:extLst>
      <p:ext uri="{BB962C8B-B14F-4D97-AF65-F5344CB8AC3E}">
        <p14:creationId xmlns:p14="http://schemas.microsoft.com/office/powerpoint/2010/main" val="400069984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Footer Placeholder 3"/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AU" altLang="en-US"/>
              <a:t>Chapter 2 — Instructions: Language of the Computer — </a:t>
            </a:r>
            <a:fld id="{8045AB9A-0764-42A1-9C6A-CDCD734F5E81}" type="slidenum">
              <a:rPr lang="en-AU" altLang="en-US"/>
              <a:pPr/>
              <a:t>19</a:t>
            </a:fld>
            <a:endParaRPr lang="en-AU" altLang="en-US"/>
          </a:p>
        </p:txBody>
      </p:sp>
      <p:sp>
        <p:nvSpPr>
          <p:cNvPr id="21507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Representing Instructions</a:t>
            </a:r>
            <a:endParaRPr lang="en-AU" altLang="en-US" smtClean="0"/>
          </a:p>
        </p:txBody>
      </p:sp>
      <p:sp>
        <p:nvSpPr>
          <p:cNvPr id="21508" name="Rectangle 6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z="2400" dirty="0" smtClean="0"/>
              <a:t>Instructions are encoded in binary</a:t>
            </a:r>
          </a:p>
          <a:p>
            <a:pPr lvl="1" eaLnBrk="1" hangingPunct="1"/>
            <a:r>
              <a:rPr lang="en-US" altLang="en-US" sz="2000" dirty="0" smtClean="0"/>
              <a:t>Called machine code</a:t>
            </a:r>
          </a:p>
          <a:p>
            <a:pPr eaLnBrk="1" hangingPunct="1"/>
            <a:r>
              <a:rPr lang="en-US" altLang="en-US" sz="2400" dirty="0" smtClean="0"/>
              <a:t>MIPS instructions</a:t>
            </a:r>
          </a:p>
          <a:p>
            <a:pPr lvl="1" eaLnBrk="1" hangingPunct="1"/>
            <a:r>
              <a:rPr lang="en-US" altLang="en-US" sz="2000" dirty="0" smtClean="0"/>
              <a:t>Encoded as 32-bit instruction words</a:t>
            </a:r>
          </a:p>
          <a:p>
            <a:pPr lvl="1" eaLnBrk="1" hangingPunct="1"/>
            <a:r>
              <a:rPr lang="en-US" altLang="en-US" sz="2000" dirty="0" smtClean="0"/>
              <a:t>Small number of formats encoding operation code (</a:t>
            </a:r>
            <a:r>
              <a:rPr lang="en-US" altLang="en-US" sz="2000" dirty="0" err="1" smtClean="0"/>
              <a:t>opcode</a:t>
            </a:r>
            <a:r>
              <a:rPr lang="en-US" altLang="en-US" sz="2000" dirty="0" smtClean="0"/>
              <a:t>), register numbers, …</a:t>
            </a:r>
          </a:p>
          <a:p>
            <a:pPr lvl="1" eaLnBrk="1" hangingPunct="1"/>
            <a:r>
              <a:rPr lang="en-US" altLang="en-US" sz="2000" dirty="0" smtClean="0"/>
              <a:t>Regularity!</a:t>
            </a:r>
          </a:p>
          <a:p>
            <a:pPr eaLnBrk="1" hangingPunct="1"/>
            <a:r>
              <a:rPr lang="en-US" altLang="en-US" sz="2400" dirty="0" smtClean="0"/>
              <a:t>Register numbers</a:t>
            </a:r>
          </a:p>
          <a:p>
            <a:pPr lvl="1" eaLnBrk="1" hangingPunct="1"/>
            <a:r>
              <a:rPr lang="en-US" altLang="en-US" sz="2000" dirty="0" smtClean="0"/>
              <a:t>$t0 – $t7 are </a:t>
            </a:r>
            <a:r>
              <a:rPr lang="en-US" altLang="en-US" sz="2000" dirty="0" err="1" smtClean="0"/>
              <a:t>reg’s</a:t>
            </a:r>
            <a:r>
              <a:rPr lang="en-US" altLang="en-US" sz="2000" dirty="0" smtClean="0"/>
              <a:t> 8 – 15</a:t>
            </a:r>
          </a:p>
          <a:p>
            <a:pPr lvl="1" eaLnBrk="1" hangingPunct="1"/>
            <a:r>
              <a:rPr lang="en-US" altLang="en-US" sz="2000" dirty="0" smtClean="0"/>
              <a:t>$t8 – $t9 are </a:t>
            </a:r>
            <a:r>
              <a:rPr lang="en-US" altLang="en-US" sz="2000" dirty="0" err="1" smtClean="0"/>
              <a:t>reg’s</a:t>
            </a:r>
            <a:r>
              <a:rPr lang="en-US" altLang="en-US" sz="2000" dirty="0" smtClean="0"/>
              <a:t> 24 – 25</a:t>
            </a:r>
          </a:p>
          <a:p>
            <a:pPr lvl="1" eaLnBrk="1" hangingPunct="1"/>
            <a:r>
              <a:rPr lang="en-US" altLang="en-US" sz="2000" dirty="0" smtClean="0"/>
              <a:t>$s0 – $s7 are </a:t>
            </a:r>
            <a:r>
              <a:rPr lang="en-US" altLang="en-US" sz="2000" dirty="0" err="1" smtClean="0"/>
              <a:t>reg’s</a:t>
            </a:r>
            <a:r>
              <a:rPr lang="en-US" altLang="en-US" sz="2000" dirty="0" smtClean="0"/>
              <a:t> 16 – 23</a:t>
            </a:r>
          </a:p>
        </p:txBody>
      </p:sp>
    </p:spTree>
    <p:extLst>
      <p:ext uri="{BB962C8B-B14F-4D97-AF65-F5344CB8AC3E}">
        <p14:creationId xmlns:p14="http://schemas.microsoft.com/office/powerpoint/2010/main" val="34465671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Footer Placeholder 3"/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AU" altLang="en-US"/>
              <a:t>Chapter 2 — Instructions: Language of the Computer — </a:t>
            </a:r>
            <a:fld id="{FECA8CAF-2803-4EB5-A843-14C548561CAC}" type="slidenum">
              <a:rPr lang="en-AU" altLang="en-US"/>
              <a:pPr/>
              <a:t>2</a:t>
            </a:fld>
            <a:endParaRPr lang="en-AU" altLang="en-US"/>
          </a:p>
        </p:txBody>
      </p:sp>
      <p:sp>
        <p:nvSpPr>
          <p:cNvPr id="409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Instruction Set</a:t>
            </a:r>
            <a:endParaRPr lang="en-AU" altLang="en-US" smtClean="0"/>
          </a:p>
        </p:txBody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dirty="0" smtClean="0"/>
              <a:t>The repertoire of instructions of a computer</a:t>
            </a:r>
          </a:p>
          <a:p>
            <a:pPr eaLnBrk="1" hangingPunct="1">
              <a:lnSpc>
                <a:spcPct val="90000"/>
              </a:lnSpc>
            </a:pPr>
            <a:endParaRPr lang="en-US" altLang="en-US" dirty="0" smtClean="0"/>
          </a:p>
          <a:p>
            <a:pPr eaLnBrk="1" hangingPunct="1">
              <a:lnSpc>
                <a:spcPct val="90000"/>
              </a:lnSpc>
            </a:pPr>
            <a:r>
              <a:rPr lang="en-US" altLang="en-US" dirty="0" smtClean="0"/>
              <a:t>Different computers have different instruction sets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dirty="0" smtClean="0"/>
              <a:t>But with many aspects in common</a:t>
            </a:r>
          </a:p>
          <a:p>
            <a:pPr lvl="1" eaLnBrk="1" hangingPunct="1">
              <a:lnSpc>
                <a:spcPct val="90000"/>
              </a:lnSpc>
            </a:pPr>
            <a:endParaRPr lang="en-US" altLang="en-US" dirty="0" smtClean="0"/>
          </a:p>
          <a:p>
            <a:pPr eaLnBrk="1" hangingPunct="1">
              <a:lnSpc>
                <a:spcPct val="90000"/>
              </a:lnSpc>
            </a:pPr>
            <a:r>
              <a:rPr lang="en-US" altLang="en-US" dirty="0" smtClean="0"/>
              <a:t>Early computers had very simple instruction sets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dirty="0" smtClean="0"/>
              <a:t>Simplified implementation</a:t>
            </a:r>
          </a:p>
          <a:p>
            <a:pPr lvl="1" eaLnBrk="1" hangingPunct="1">
              <a:lnSpc>
                <a:spcPct val="90000"/>
              </a:lnSpc>
            </a:pPr>
            <a:endParaRPr lang="en-US" altLang="en-US" dirty="0" smtClean="0"/>
          </a:p>
          <a:p>
            <a:pPr eaLnBrk="1" hangingPunct="1">
              <a:lnSpc>
                <a:spcPct val="90000"/>
              </a:lnSpc>
            </a:pPr>
            <a:r>
              <a:rPr lang="en-US" altLang="en-US" dirty="0" smtClean="0"/>
              <a:t>Many modern computers also have simple instruction sets</a:t>
            </a:r>
          </a:p>
        </p:txBody>
      </p:sp>
    </p:spTree>
    <p:extLst>
      <p:ext uri="{BB962C8B-B14F-4D97-AF65-F5344CB8AC3E}">
        <p14:creationId xmlns:p14="http://schemas.microsoft.com/office/powerpoint/2010/main" val="19220062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Footer Placeholder 3"/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AU" altLang="en-US"/>
              <a:t>Chapter 2 — Instructions: Language of the Computer — </a:t>
            </a:r>
            <a:fld id="{13E8B424-6E49-403D-B396-AF722DC4C9C4}" type="slidenum">
              <a:rPr lang="en-AU" altLang="en-US"/>
              <a:pPr/>
              <a:t>20</a:t>
            </a:fld>
            <a:endParaRPr lang="en-AU" altLang="en-US"/>
          </a:p>
        </p:txBody>
      </p:sp>
      <p:sp>
        <p:nvSpPr>
          <p:cNvPr id="22531" name="Rectangle 1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MIPS R-format Instructions</a:t>
            </a:r>
            <a:endParaRPr lang="en-AU" altLang="en-US" smtClean="0"/>
          </a:p>
        </p:txBody>
      </p:sp>
      <p:sp>
        <p:nvSpPr>
          <p:cNvPr id="22532" name="Rectangle 18"/>
          <p:cNvSpPr>
            <a:spLocks noGrp="1" noChangeArrowheads="1"/>
          </p:cNvSpPr>
          <p:nvPr>
            <p:ph type="body" idx="1"/>
          </p:nvPr>
        </p:nvSpPr>
        <p:spPr>
          <a:xfrm>
            <a:off x="684213" y="2276475"/>
            <a:ext cx="8270875" cy="3960813"/>
          </a:xfrm>
        </p:spPr>
        <p:txBody>
          <a:bodyPr/>
          <a:lstStyle/>
          <a:p>
            <a:pPr eaLnBrk="1" hangingPunct="1"/>
            <a:r>
              <a:rPr lang="en-US" altLang="en-US" smtClean="0"/>
              <a:t>Instruction fields</a:t>
            </a:r>
          </a:p>
          <a:p>
            <a:pPr lvl="1" eaLnBrk="1" hangingPunct="1"/>
            <a:r>
              <a:rPr lang="en-US" altLang="en-US" smtClean="0"/>
              <a:t>op: operation code (opcode)</a:t>
            </a:r>
          </a:p>
          <a:p>
            <a:pPr lvl="1" eaLnBrk="1" hangingPunct="1"/>
            <a:r>
              <a:rPr lang="en-US" altLang="en-US" smtClean="0"/>
              <a:t>rs: first source register number</a:t>
            </a:r>
          </a:p>
          <a:p>
            <a:pPr lvl="1" eaLnBrk="1" hangingPunct="1"/>
            <a:r>
              <a:rPr lang="en-US" altLang="en-US" smtClean="0"/>
              <a:t>rt: second source register number</a:t>
            </a:r>
          </a:p>
          <a:p>
            <a:pPr lvl="1" eaLnBrk="1" hangingPunct="1"/>
            <a:r>
              <a:rPr lang="en-US" altLang="en-US" smtClean="0"/>
              <a:t>rd: destination register number</a:t>
            </a:r>
          </a:p>
          <a:p>
            <a:pPr lvl="1" eaLnBrk="1" hangingPunct="1"/>
            <a:r>
              <a:rPr lang="en-US" altLang="en-US" smtClean="0"/>
              <a:t>shamt: shift amount (00000 for now)</a:t>
            </a:r>
          </a:p>
          <a:p>
            <a:pPr lvl="1" eaLnBrk="1" hangingPunct="1"/>
            <a:r>
              <a:rPr lang="en-US" altLang="en-US" smtClean="0"/>
              <a:t>funct: function code (extends opcode)</a:t>
            </a:r>
            <a:endParaRPr lang="en-AU" altLang="en-US" smtClean="0"/>
          </a:p>
        </p:txBody>
      </p:sp>
      <p:grpSp>
        <p:nvGrpSpPr>
          <p:cNvPr id="22533" name="Group 4"/>
          <p:cNvGrpSpPr>
            <a:grpSpLocks/>
          </p:cNvGrpSpPr>
          <p:nvPr/>
        </p:nvGrpSpPr>
        <p:grpSpPr bwMode="auto">
          <a:xfrm>
            <a:off x="1331913" y="1412875"/>
            <a:ext cx="6913562" cy="773113"/>
            <a:chOff x="703" y="981"/>
            <a:chExt cx="4355" cy="487"/>
          </a:xfrm>
        </p:grpSpPr>
        <p:sp>
          <p:nvSpPr>
            <p:cNvPr id="22534" name="Text Box 5"/>
            <p:cNvSpPr txBox="1">
              <a:spLocks noChangeArrowheads="1"/>
            </p:cNvSpPr>
            <p:nvPr/>
          </p:nvSpPr>
          <p:spPr bwMode="auto">
            <a:xfrm>
              <a:off x="703" y="981"/>
              <a:ext cx="817" cy="262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/>
              <a:r>
                <a:rPr lang="en-US" altLang="en-US" sz="2000"/>
                <a:t>op</a:t>
              </a:r>
              <a:endParaRPr lang="en-AU" altLang="en-US" sz="2000"/>
            </a:p>
          </p:txBody>
        </p:sp>
        <p:sp>
          <p:nvSpPr>
            <p:cNvPr id="22535" name="Text Box 6"/>
            <p:cNvSpPr txBox="1">
              <a:spLocks noChangeArrowheads="1"/>
            </p:cNvSpPr>
            <p:nvPr/>
          </p:nvSpPr>
          <p:spPr bwMode="auto">
            <a:xfrm>
              <a:off x="1520" y="981"/>
              <a:ext cx="680" cy="262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/>
              <a:r>
                <a:rPr lang="en-US" altLang="en-US" sz="2000"/>
                <a:t>rs</a:t>
              </a:r>
              <a:endParaRPr lang="en-AU" altLang="en-US" sz="2000"/>
            </a:p>
          </p:txBody>
        </p:sp>
        <p:sp>
          <p:nvSpPr>
            <p:cNvPr id="22536" name="Text Box 7"/>
            <p:cNvSpPr txBox="1">
              <a:spLocks noChangeArrowheads="1"/>
            </p:cNvSpPr>
            <p:nvPr/>
          </p:nvSpPr>
          <p:spPr bwMode="auto">
            <a:xfrm>
              <a:off x="2200" y="981"/>
              <a:ext cx="680" cy="262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/>
              <a:r>
                <a:rPr lang="en-US" altLang="en-US" sz="2000"/>
                <a:t>rt</a:t>
              </a:r>
              <a:endParaRPr lang="en-AU" altLang="en-US" sz="2000"/>
            </a:p>
          </p:txBody>
        </p:sp>
        <p:sp>
          <p:nvSpPr>
            <p:cNvPr id="22537" name="Text Box 8"/>
            <p:cNvSpPr txBox="1">
              <a:spLocks noChangeArrowheads="1"/>
            </p:cNvSpPr>
            <p:nvPr/>
          </p:nvSpPr>
          <p:spPr bwMode="auto">
            <a:xfrm>
              <a:off x="2880" y="981"/>
              <a:ext cx="680" cy="262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/>
              <a:r>
                <a:rPr lang="en-US" altLang="en-US" sz="2000"/>
                <a:t>rd</a:t>
              </a:r>
              <a:endParaRPr lang="en-AU" altLang="en-US" sz="2000"/>
            </a:p>
          </p:txBody>
        </p:sp>
        <p:sp>
          <p:nvSpPr>
            <p:cNvPr id="22538" name="Text Box 9"/>
            <p:cNvSpPr txBox="1">
              <a:spLocks noChangeArrowheads="1"/>
            </p:cNvSpPr>
            <p:nvPr/>
          </p:nvSpPr>
          <p:spPr bwMode="auto">
            <a:xfrm>
              <a:off x="3561" y="981"/>
              <a:ext cx="680" cy="262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/>
              <a:r>
                <a:rPr lang="en-US" altLang="en-US" sz="2000"/>
                <a:t>shamt</a:t>
              </a:r>
              <a:endParaRPr lang="en-AU" altLang="en-US" sz="2000"/>
            </a:p>
          </p:txBody>
        </p:sp>
        <p:sp>
          <p:nvSpPr>
            <p:cNvPr id="22539" name="Text Box 10"/>
            <p:cNvSpPr txBox="1">
              <a:spLocks noChangeArrowheads="1"/>
            </p:cNvSpPr>
            <p:nvPr/>
          </p:nvSpPr>
          <p:spPr bwMode="auto">
            <a:xfrm>
              <a:off x="4241" y="981"/>
              <a:ext cx="817" cy="262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/>
              <a:r>
                <a:rPr lang="en-US" altLang="en-US" sz="2000"/>
                <a:t>funct</a:t>
              </a:r>
              <a:endParaRPr lang="en-AU" altLang="en-US" sz="2000"/>
            </a:p>
          </p:txBody>
        </p:sp>
        <p:sp>
          <p:nvSpPr>
            <p:cNvPr id="22540" name="Text Box 11"/>
            <p:cNvSpPr txBox="1">
              <a:spLocks noChangeArrowheads="1"/>
            </p:cNvSpPr>
            <p:nvPr/>
          </p:nvSpPr>
          <p:spPr bwMode="auto">
            <a:xfrm>
              <a:off x="886" y="1256"/>
              <a:ext cx="422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/>
              <a:r>
                <a:rPr lang="en-US" altLang="en-US" sz="1600"/>
                <a:t>6 bits</a:t>
              </a:r>
              <a:endParaRPr lang="en-AU" altLang="en-US" sz="1600"/>
            </a:p>
          </p:txBody>
        </p:sp>
        <p:sp>
          <p:nvSpPr>
            <p:cNvPr id="22541" name="Text Box 12"/>
            <p:cNvSpPr txBox="1">
              <a:spLocks noChangeArrowheads="1"/>
            </p:cNvSpPr>
            <p:nvPr/>
          </p:nvSpPr>
          <p:spPr bwMode="auto">
            <a:xfrm>
              <a:off x="4424" y="1256"/>
              <a:ext cx="422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/>
              <a:r>
                <a:rPr lang="en-US" altLang="en-US" sz="1600"/>
                <a:t>6 bits</a:t>
              </a:r>
              <a:endParaRPr lang="en-AU" altLang="en-US" sz="1600"/>
            </a:p>
          </p:txBody>
        </p:sp>
        <p:sp>
          <p:nvSpPr>
            <p:cNvPr id="22542" name="Text Box 13"/>
            <p:cNvSpPr txBox="1">
              <a:spLocks noChangeArrowheads="1"/>
            </p:cNvSpPr>
            <p:nvPr/>
          </p:nvSpPr>
          <p:spPr bwMode="auto">
            <a:xfrm>
              <a:off x="1657" y="1256"/>
              <a:ext cx="422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/>
              <a:r>
                <a:rPr lang="en-US" altLang="en-US" sz="1600"/>
                <a:t>5 bits</a:t>
              </a:r>
              <a:endParaRPr lang="en-AU" altLang="en-US" sz="1600"/>
            </a:p>
          </p:txBody>
        </p:sp>
        <p:sp>
          <p:nvSpPr>
            <p:cNvPr id="22543" name="Text Box 14"/>
            <p:cNvSpPr txBox="1">
              <a:spLocks noChangeArrowheads="1"/>
            </p:cNvSpPr>
            <p:nvPr/>
          </p:nvSpPr>
          <p:spPr bwMode="auto">
            <a:xfrm>
              <a:off x="2338" y="1256"/>
              <a:ext cx="422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/>
              <a:r>
                <a:rPr lang="en-US" altLang="en-US" sz="1600"/>
                <a:t>5 bits</a:t>
              </a:r>
              <a:endParaRPr lang="en-AU" altLang="en-US" sz="1600"/>
            </a:p>
          </p:txBody>
        </p:sp>
        <p:sp>
          <p:nvSpPr>
            <p:cNvPr id="22544" name="Text Box 15"/>
            <p:cNvSpPr txBox="1">
              <a:spLocks noChangeArrowheads="1"/>
            </p:cNvSpPr>
            <p:nvPr/>
          </p:nvSpPr>
          <p:spPr bwMode="auto">
            <a:xfrm>
              <a:off x="3018" y="1256"/>
              <a:ext cx="422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/>
              <a:r>
                <a:rPr lang="en-US" altLang="en-US" sz="1600"/>
                <a:t>5 bits</a:t>
              </a:r>
              <a:endParaRPr lang="en-AU" altLang="en-US" sz="1600"/>
            </a:p>
          </p:txBody>
        </p:sp>
        <p:sp>
          <p:nvSpPr>
            <p:cNvPr id="22545" name="Text Box 16"/>
            <p:cNvSpPr txBox="1">
              <a:spLocks noChangeArrowheads="1"/>
            </p:cNvSpPr>
            <p:nvPr/>
          </p:nvSpPr>
          <p:spPr bwMode="auto">
            <a:xfrm>
              <a:off x="3698" y="1256"/>
              <a:ext cx="422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/>
              <a:r>
                <a:rPr lang="en-US" altLang="en-US" sz="1600"/>
                <a:t>5 bits</a:t>
              </a:r>
              <a:endParaRPr lang="en-AU" altLang="en-US" sz="1600"/>
            </a:p>
          </p:txBody>
        </p:sp>
      </p:grpSp>
    </p:spTree>
    <p:extLst>
      <p:ext uri="{BB962C8B-B14F-4D97-AF65-F5344CB8AC3E}">
        <p14:creationId xmlns:p14="http://schemas.microsoft.com/office/powerpoint/2010/main" val="1132672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Footer Placeholder 3"/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AU" altLang="en-US"/>
              <a:t>Chapter 2 — Instructions: Language of the Computer — </a:t>
            </a:r>
            <a:fld id="{2B9E2330-DCFF-4679-B84A-879EE4A4FE0F}" type="slidenum">
              <a:rPr lang="en-AU" altLang="en-US"/>
              <a:pPr/>
              <a:t>21</a:t>
            </a:fld>
            <a:endParaRPr lang="en-AU" altLang="en-US"/>
          </a:p>
        </p:txBody>
      </p:sp>
      <p:sp>
        <p:nvSpPr>
          <p:cNvPr id="23555" name="Rectangle 3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R-format Example</a:t>
            </a:r>
            <a:endParaRPr lang="en-AU" altLang="en-US" smtClean="0"/>
          </a:p>
        </p:txBody>
      </p:sp>
      <p:sp>
        <p:nvSpPr>
          <p:cNvPr id="23556" name="Rectangle 37"/>
          <p:cNvSpPr>
            <a:spLocks noGrp="1" noChangeArrowheads="1"/>
          </p:cNvSpPr>
          <p:nvPr>
            <p:ph type="body" idx="1"/>
          </p:nvPr>
        </p:nvSpPr>
        <p:spPr>
          <a:xfrm>
            <a:off x="684213" y="2492375"/>
            <a:ext cx="8270875" cy="649288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mtClean="0">
                <a:latin typeface="Lucida Console" panose="020B0609040504020204" pitchFamily="49" charset="0"/>
              </a:rPr>
              <a:t>	add $t0, $s1, $s2</a:t>
            </a:r>
          </a:p>
        </p:txBody>
      </p:sp>
      <p:sp>
        <p:nvSpPr>
          <p:cNvPr id="23557" name="Text Box 17"/>
          <p:cNvSpPr txBox="1">
            <a:spLocks noChangeArrowheads="1"/>
          </p:cNvSpPr>
          <p:nvPr/>
        </p:nvSpPr>
        <p:spPr bwMode="auto">
          <a:xfrm>
            <a:off x="1331913" y="3429000"/>
            <a:ext cx="1296987" cy="415925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en-US" sz="2000"/>
              <a:t>special</a:t>
            </a:r>
            <a:endParaRPr lang="en-AU" altLang="en-US" sz="2000"/>
          </a:p>
        </p:txBody>
      </p:sp>
      <p:sp>
        <p:nvSpPr>
          <p:cNvPr id="23558" name="Text Box 18"/>
          <p:cNvSpPr txBox="1">
            <a:spLocks noChangeArrowheads="1"/>
          </p:cNvSpPr>
          <p:nvPr/>
        </p:nvSpPr>
        <p:spPr bwMode="auto">
          <a:xfrm>
            <a:off x="2628900" y="3429000"/>
            <a:ext cx="1079500" cy="415925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en-US" sz="2000"/>
              <a:t>$s1</a:t>
            </a:r>
            <a:endParaRPr lang="en-AU" altLang="en-US" sz="2000"/>
          </a:p>
        </p:txBody>
      </p:sp>
      <p:sp>
        <p:nvSpPr>
          <p:cNvPr id="23559" name="Text Box 19"/>
          <p:cNvSpPr txBox="1">
            <a:spLocks noChangeArrowheads="1"/>
          </p:cNvSpPr>
          <p:nvPr/>
        </p:nvSpPr>
        <p:spPr bwMode="auto">
          <a:xfrm>
            <a:off x="3708400" y="3429000"/>
            <a:ext cx="1079500" cy="415925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en-US" sz="2000"/>
              <a:t>$s2</a:t>
            </a:r>
            <a:endParaRPr lang="en-AU" altLang="en-US" sz="2000"/>
          </a:p>
        </p:txBody>
      </p:sp>
      <p:sp>
        <p:nvSpPr>
          <p:cNvPr id="23560" name="Text Box 20"/>
          <p:cNvSpPr txBox="1">
            <a:spLocks noChangeArrowheads="1"/>
          </p:cNvSpPr>
          <p:nvPr/>
        </p:nvSpPr>
        <p:spPr bwMode="auto">
          <a:xfrm>
            <a:off x="4787900" y="3429000"/>
            <a:ext cx="1079500" cy="415925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en-US" sz="2000"/>
              <a:t>$t0</a:t>
            </a:r>
            <a:endParaRPr lang="en-AU" altLang="en-US" sz="2000"/>
          </a:p>
        </p:txBody>
      </p:sp>
      <p:sp>
        <p:nvSpPr>
          <p:cNvPr id="23561" name="Text Box 21"/>
          <p:cNvSpPr txBox="1">
            <a:spLocks noChangeArrowheads="1"/>
          </p:cNvSpPr>
          <p:nvPr/>
        </p:nvSpPr>
        <p:spPr bwMode="auto">
          <a:xfrm>
            <a:off x="5868988" y="3429000"/>
            <a:ext cx="1079500" cy="415925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en-US" sz="2000"/>
              <a:t>0</a:t>
            </a:r>
            <a:endParaRPr lang="en-AU" altLang="en-US" sz="2000"/>
          </a:p>
        </p:txBody>
      </p:sp>
      <p:sp>
        <p:nvSpPr>
          <p:cNvPr id="23562" name="Text Box 22"/>
          <p:cNvSpPr txBox="1">
            <a:spLocks noChangeArrowheads="1"/>
          </p:cNvSpPr>
          <p:nvPr/>
        </p:nvSpPr>
        <p:spPr bwMode="auto">
          <a:xfrm>
            <a:off x="6948488" y="3429000"/>
            <a:ext cx="1296987" cy="415925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en-US" sz="2000"/>
              <a:t>add</a:t>
            </a:r>
            <a:endParaRPr lang="en-AU" altLang="en-US" sz="2000"/>
          </a:p>
        </p:txBody>
      </p:sp>
      <p:sp>
        <p:nvSpPr>
          <p:cNvPr id="23563" name="Text Box 23"/>
          <p:cNvSpPr txBox="1">
            <a:spLocks noChangeArrowheads="1"/>
          </p:cNvSpPr>
          <p:nvPr/>
        </p:nvSpPr>
        <p:spPr bwMode="auto">
          <a:xfrm>
            <a:off x="1331913" y="4078288"/>
            <a:ext cx="1296987" cy="415925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en-US" sz="2000"/>
              <a:t>0</a:t>
            </a:r>
            <a:endParaRPr lang="en-AU" altLang="en-US" sz="2000"/>
          </a:p>
        </p:txBody>
      </p:sp>
      <p:sp>
        <p:nvSpPr>
          <p:cNvPr id="23564" name="Text Box 24"/>
          <p:cNvSpPr txBox="1">
            <a:spLocks noChangeArrowheads="1"/>
          </p:cNvSpPr>
          <p:nvPr/>
        </p:nvSpPr>
        <p:spPr bwMode="auto">
          <a:xfrm>
            <a:off x="2628900" y="4078288"/>
            <a:ext cx="1079500" cy="415925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en-US" sz="2000"/>
              <a:t>17</a:t>
            </a:r>
            <a:endParaRPr lang="en-AU" altLang="en-US" sz="2000"/>
          </a:p>
        </p:txBody>
      </p:sp>
      <p:sp>
        <p:nvSpPr>
          <p:cNvPr id="23565" name="Text Box 25"/>
          <p:cNvSpPr txBox="1">
            <a:spLocks noChangeArrowheads="1"/>
          </p:cNvSpPr>
          <p:nvPr/>
        </p:nvSpPr>
        <p:spPr bwMode="auto">
          <a:xfrm>
            <a:off x="3708400" y="4078288"/>
            <a:ext cx="1079500" cy="415925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en-US" sz="2000"/>
              <a:t>18</a:t>
            </a:r>
            <a:endParaRPr lang="en-AU" altLang="en-US" sz="2000"/>
          </a:p>
        </p:txBody>
      </p:sp>
      <p:sp>
        <p:nvSpPr>
          <p:cNvPr id="23566" name="Text Box 26"/>
          <p:cNvSpPr txBox="1">
            <a:spLocks noChangeArrowheads="1"/>
          </p:cNvSpPr>
          <p:nvPr/>
        </p:nvSpPr>
        <p:spPr bwMode="auto">
          <a:xfrm>
            <a:off x="4787900" y="4078288"/>
            <a:ext cx="1079500" cy="415925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en-US" sz="2000"/>
              <a:t>8</a:t>
            </a:r>
            <a:endParaRPr lang="en-AU" altLang="en-US" sz="2000"/>
          </a:p>
        </p:txBody>
      </p:sp>
      <p:sp>
        <p:nvSpPr>
          <p:cNvPr id="23567" name="Text Box 27"/>
          <p:cNvSpPr txBox="1">
            <a:spLocks noChangeArrowheads="1"/>
          </p:cNvSpPr>
          <p:nvPr/>
        </p:nvSpPr>
        <p:spPr bwMode="auto">
          <a:xfrm>
            <a:off x="5868988" y="4078288"/>
            <a:ext cx="1079500" cy="415925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en-US" sz="2000"/>
              <a:t>0</a:t>
            </a:r>
            <a:endParaRPr lang="en-AU" altLang="en-US" sz="2000"/>
          </a:p>
        </p:txBody>
      </p:sp>
      <p:sp>
        <p:nvSpPr>
          <p:cNvPr id="23568" name="Text Box 28"/>
          <p:cNvSpPr txBox="1">
            <a:spLocks noChangeArrowheads="1"/>
          </p:cNvSpPr>
          <p:nvPr/>
        </p:nvSpPr>
        <p:spPr bwMode="auto">
          <a:xfrm>
            <a:off x="6948488" y="4078288"/>
            <a:ext cx="1296987" cy="415925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en-US" sz="2000"/>
              <a:t>32</a:t>
            </a:r>
            <a:endParaRPr lang="en-AU" altLang="en-US" sz="2000"/>
          </a:p>
        </p:txBody>
      </p:sp>
      <p:sp>
        <p:nvSpPr>
          <p:cNvPr id="23569" name="Text Box 29"/>
          <p:cNvSpPr txBox="1">
            <a:spLocks noChangeArrowheads="1"/>
          </p:cNvSpPr>
          <p:nvPr/>
        </p:nvSpPr>
        <p:spPr bwMode="auto">
          <a:xfrm>
            <a:off x="1331913" y="4725988"/>
            <a:ext cx="1296987" cy="415925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en-US" sz="2000"/>
              <a:t>000000</a:t>
            </a:r>
            <a:endParaRPr lang="en-AU" altLang="en-US" sz="2000"/>
          </a:p>
        </p:txBody>
      </p:sp>
      <p:sp>
        <p:nvSpPr>
          <p:cNvPr id="23570" name="Text Box 30"/>
          <p:cNvSpPr txBox="1">
            <a:spLocks noChangeArrowheads="1"/>
          </p:cNvSpPr>
          <p:nvPr/>
        </p:nvSpPr>
        <p:spPr bwMode="auto">
          <a:xfrm>
            <a:off x="2628900" y="4725988"/>
            <a:ext cx="1079500" cy="415925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en-US" sz="2000"/>
              <a:t>10001</a:t>
            </a:r>
            <a:endParaRPr lang="en-AU" altLang="en-US" sz="2000"/>
          </a:p>
        </p:txBody>
      </p:sp>
      <p:sp>
        <p:nvSpPr>
          <p:cNvPr id="23571" name="Text Box 31"/>
          <p:cNvSpPr txBox="1">
            <a:spLocks noChangeArrowheads="1"/>
          </p:cNvSpPr>
          <p:nvPr/>
        </p:nvSpPr>
        <p:spPr bwMode="auto">
          <a:xfrm>
            <a:off x="3708400" y="4725988"/>
            <a:ext cx="1079500" cy="415925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en-US" sz="2000"/>
              <a:t>10010</a:t>
            </a:r>
            <a:endParaRPr lang="en-AU" altLang="en-US" sz="2000"/>
          </a:p>
        </p:txBody>
      </p:sp>
      <p:sp>
        <p:nvSpPr>
          <p:cNvPr id="23572" name="Text Box 32"/>
          <p:cNvSpPr txBox="1">
            <a:spLocks noChangeArrowheads="1"/>
          </p:cNvSpPr>
          <p:nvPr/>
        </p:nvSpPr>
        <p:spPr bwMode="auto">
          <a:xfrm>
            <a:off x="4787900" y="4725988"/>
            <a:ext cx="1079500" cy="415925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en-US" sz="2000"/>
              <a:t>01000</a:t>
            </a:r>
            <a:endParaRPr lang="en-AU" altLang="en-US" sz="2000"/>
          </a:p>
        </p:txBody>
      </p:sp>
      <p:sp>
        <p:nvSpPr>
          <p:cNvPr id="23573" name="Text Box 33"/>
          <p:cNvSpPr txBox="1">
            <a:spLocks noChangeArrowheads="1"/>
          </p:cNvSpPr>
          <p:nvPr/>
        </p:nvSpPr>
        <p:spPr bwMode="auto">
          <a:xfrm>
            <a:off x="5868988" y="4725988"/>
            <a:ext cx="1079500" cy="415925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en-US" sz="2000"/>
              <a:t>00000</a:t>
            </a:r>
            <a:endParaRPr lang="en-AU" altLang="en-US" sz="2000"/>
          </a:p>
        </p:txBody>
      </p:sp>
      <p:sp>
        <p:nvSpPr>
          <p:cNvPr id="23574" name="Text Box 34"/>
          <p:cNvSpPr txBox="1">
            <a:spLocks noChangeArrowheads="1"/>
          </p:cNvSpPr>
          <p:nvPr/>
        </p:nvSpPr>
        <p:spPr bwMode="auto">
          <a:xfrm>
            <a:off x="6948488" y="4725988"/>
            <a:ext cx="1296987" cy="415925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en-US" sz="2000"/>
              <a:t>100000</a:t>
            </a:r>
            <a:endParaRPr lang="en-AU" altLang="en-US" sz="2000"/>
          </a:p>
        </p:txBody>
      </p:sp>
      <p:sp>
        <p:nvSpPr>
          <p:cNvPr id="23575" name="Rectangle 35"/>
          <p:cNvSpPr>
            <a:spLocks noChangeArrowheads="1"/>
          </p:cNvSpPr>
          <p:nvPr/>
        </p:nvSpPr>
        <p:spPr bwMode="auto">
          <a:xfrm>
            <a:off x="684213" y="5516563"/>
            <a:ext cx="8140700" cy="504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None/>
            </a:pPr>
            <a:r>
              <a:rPr lang="en-US" altLang="en-US" sz="2400"/>
              <a:t>00000010001100100100000000100000</a:t>
            </a:r>
            <a:r>
              <a:rPr lang="en-US" altLang="en-US" sz="2400" baseline="-25000"/>
              <a:t>2</a:t>
            </a:r>
            <a:r>
              <a:rPr lang="en-US" altLang="en-US" sz="2400"/>
              <a:t> = 02324020</a:t>
            </a:r>
            <a:r>
              <a:rPr lang="en-US" altLang="en-US" sz="2400" baseline="-25000"/>
              <a:t>16</a:t>
            </a:r>
            <a:endParaRPr lang="en-AU" altLang="en-US" sz="2400"/>
          </a:p>
        </p:txBody>
      </p:sp>
      <p:grpSp>
        <p:nvGrpSpPr>
          <p:cNvPr id="23576" name="Group 38"/>
          <p:cNvGrpSpPr>
            <a:grpSpLocks/>
          </p:cNvGrpSpPr>
          <p:nvPr/>
        </p:nvGrpSpPr>
        <p:grpSpPr bwMode="auto">
          <a:xfrm>
            <a:off x="1331913" y="1412875"/>
            <a:ext cx="6913562" cy="773113"/>
            <a:chOff x="703" y="981"/>
            <a:chExt cx="4355" cy="487"/>
          </a:xfrm>
        </p:grpSpPr>
        <p:sp>
          <p:nvSpPr>
            <p:cNvPr id="23577" name="Text Box 39"/>
            <p:cNvSpPr txBox="1">
              <a:spLocks noChangeArrowheads="1"/>
            </p:cNvSpPr>
            <p:nvPr/>
          </p:nvSpPr>
          <p:spPr bwMode="auto">
            <a:xfrm>
              <a:off x="703" y="981"/>
              <a:ext cx="817" cy="262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/>
              <a:r>
                <a:rPr lang="en-US" altLang="en-US" sz="2000"/>
                <a:t>op</a:t>
              </a:r>
              <a:endParaRPr lang="en-AU" altLang="en-US" sz="2000"/>
            </a:p>
          </p:txBody>
        </p:sp>
        <p:sp>
          <p:nvSpPr>
            <p:cNvPr id="23578" name="Text Box 40"/>
            <p:cNvSpPr txBox="1">
              <a:spLocks noChangeArrowheads="1"/>
            </p:cNvSpPr>
            <p:nvPr/>
          </p:nvSpPr>
          <p:spPr bwMode="auto">
            <a:xfrm>
              <a:off x="1520" y="981"/>
              <a:ext cx="680" cy="262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/>
              <a:r>
                <a:rPr lang="en-US" altLang="en-US" sz="2000"/>
                <a:t>rs</a:t>
              </a:r>
              <a:endParaRPr lang="en-AU" altLang="en-US" sz="2000"/>
            </a:p>
          </p:txBody>
        </p:sp>
        <p:sp>
          <p:nvSpPr>
            <p:cNvPr id="23579" name="Text Box 41"/>
            <p:cNvSpPr txBox="1">
              <a:spLocks noChangeArrowheads="1"/>
            </p:cNvSpPr>
            <p:nvPr/>
          </p:nvSpPr>
          <p:spPr bwMode="auto">
            <a:xfrm>
              <a:off x="2200" y="981"/>
              <a:ext cx="680" cy="262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/>
              <a:r>
                <a:rPr lang="en-US" altLang="en-US" sz="2000"/>
                <a:t>rt</a:t>
              </a:r>
              <a:endParaRPr lang="en-AU" altLang="en-US" sz="2000"/>
            </a:p>
          </p:txBody>
        </p:sp>
        <p:sp>
          <p:nvSpPr>
            <p:cNvPr id="23580" name="Text Box 42"/>
            <p:cNvSpPr txBox="1">
              <a:spLocks noChangeArrowheads="1"/>
            </p:cNvSpPr>
            <p:nvPr/>
          </p:nvSpPr>
          <p:spPr bwMode="auto">
            <a:xfrm>
              <a:off x="2880" y="981"/>
              <a:ext cx="680" cy="262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/>
              <a:r>
                <a:rPr lang="en-US" altLang="en-US" sz="2000"/>
                <a:t>rd</a:t>
              </a:r>
              <a:endParaRPr lang="en-AU" altLang="en-US" sz="2000"/>
            </a:p>
          </p:txBody>
        </p:sp>
        <p:sp>
          <p:nvSpPr>
            <p:cNvPr id="23581" name="Text Box 43"/>
            <p:cNvSpPr txBox="1">
              <a:spLocks noChangeArrowheads="1"/>
            </p:cNvSpPr>
            <p:nvPr/>
          </p:nvSpPr>
          <p:spPr bwMode="auto">
            <a:xfrm>
              <a:off x="3561" y="981"/>
              <a:ext cx="680" cy="262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/>
              <a:r>
                <a:rPr lang="en-US" altLang="en-US" sz="2000"/>
                <a:t>shamt</a:t>
              </a:r>
              <a:endParaRPr lang="en-AU" altLang="en-US" sz="2000"/>
            </a:p>
          </p:txBody>
        </p:sp>
        <p:sp>
          <p:nvSpPr>
            <p:cNvPr id="23582" name="Text Box 44"/>
            <p:cNvSpPr txBox="1">
              <a:spLocks noChangeArrowheads="1"/>
            </p:cNvSpPr>
            <p:nvPr/>
          </p:nvSpPr>
          <p:spPr bwMode="auto">
            <a:xfrm>
              <a:off x="4241" y="981"/>
              <a:ext cx="817" cy="262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/>
              <a:r>
                <a:rPr lang="en-US" altLang="en-US" sz="2000"/>
                <a:t>funct</a:t>
              </a:r>
              <a:endParaRPr lang="en-AU" altLang="en-US" sz="2000"/>
            </a:p>
          </p:txBody>
        </p:sp>
        <p:sp>
          <p:nvSpPr>
            <p:cNvPr id="23583" name="Text Box 45"/>
            <p:cNvSpPr txBox="1">
              <a:spLocks noChangeArrowheads="1"/>
            </p:cNvSpPr>
            <p:nvPr/>
          </p:nvSpPr>
          <p:spPr bwMode="auto">
            <a:xfrm>
              <a:off x="886" y="1256"/>
              <a:ext cx="422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/>
              <a:r>
                <a:rPr lang="en-US" altLang="en-US" sz="1600"/>
                <a:t>6 bits</a:t>
              </a:r>
              <a:endParaRPr lang="en-AU" altLang="en-US" sz="1600"/>
            </a:p>
          </p:txBody>
        </p:sp>
        <p:sp>
          <p:nvSpPr>
            <p:cNvPr id="23584" name="Text Box 46"/>
            <p:cNvSpPr txBox="1">
              <a:spLocks noChangeArrowheads="1"/>
            </p:cNvSpPr>
            <p:nvPr/>
          </p:nvSpPr>
          <p:spPr bwMode="auto">
            <a:xfrm>
              <a:off x="4424" y="1256"/>
              <a:ext cx="422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/>
              <a:r>
                <a:rPr lang="en-US" altLang="en-US" sz="1600"/>
                <a:t>6 bits</a:t>
              </a:r>
              <a:endParaRPr lang="en-AU" altLang="en-US" sz="1600"/>
            </a:p>
          </p:txBody>
        </p:sp>
        <p:sp>
          <p:nvSpPr>
            <p:cNvPr id="23585" name="Text Box 47"/>
            <p:cNvSpPr txBox="1">
              <a:spLocks noChangeArrowheads="1"/>
            </p:cNvSpPr>
            <p:nvPr/>
          </p:nvSpPr>
          <p:spPr bwMode="auto">
            <a:xfrm>
              <a:off x="1657" y="1256"/>
              <a:ext cx="422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/>
              <a:r>
                <a:rPr lang="en-US" altLang="en-US" sz="1600"/>
                <a:t>5 bits</a:t>
              </a:r>
              <a:endParaRPr lang="en-AU" altLang="en-US" sz="1600"/>
            </a:p>
          </p:txBody>
        </p:sp>
        <p:sp>
          <p:nvSpPr>
            <p:cNvPr id="23586" name="Text Box 48"/>
            <p:cNvSpPr txBox="1">
              <a:spLocks noChangeArrowheads="1"/>
            </p:cNvSpPr>
            <p:nvPr/>
          </p:nvSpPr>
          <p:spPr bwMode="auto">
            <a:xfrm>
              <a:off x="2338" y="1256"/>
              <a:ext cx="422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/>
              <a:r>
                <a:rPr lang="en-US" altLang="en-US" sz="1600"/>
                <a:t>5 bits</a:t>
              </a:r>
              <a:endParaRPr lang="en-AU" altLang="en-US" sz="1600"/>
            </a:p>
          </p:txBody>
        </p:sp>
        <p:sp>
          <p:nvSpPr>
            <p:cNvPr id="23587" name="Text Box 49"/>
            <p:cNvSpPr txBox="1">
              <a:spLocks noChangeArrowheads="1"/>
            </p:cNvSpPr>
            <p:nvPr/>
          </p:nvSpPr>
          <p:spPr bwMode="auto">
            <a:xfrm>
              <a:off x="3018" y="1256"/>
              <a:ext cx="422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/>
              <a:r>
                <a:rPr lang="en-US" altLang="en-US" sz="1600"/>
                <a:t>5 bits</a:t>
              </a:r>
              <a:endParaRPr lang="en-AU" altLang="en-US" sz="1600"/>
            </a:p>
          </p:txBody>
        </p:sp>
        <p:sp>
          <p:nvSpPr>
            <p:cNvPr id="23588" name="Text Box 50"/>
            <p:cNvSpPr txBox="1">
              <a:spLocks noChangeArrowheads="1"/>
            </p:cNvSpPr>
            <p:nvPr/>
          </p:nvSpPr>
          <p:spPr bwMode="auto">
            <a:xfrm>
              <a:off x="3698" y="1256"/>
              <a:ext cx="422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/>
              <a:r>
                <a:rPr lang="en-US" altLang="en-US" sz="1600"/>
                <a:t>5 bits</a:t>
              </a:r>
              <a:endParaRPr lang="en-AU" altLang="en-US" sz="1600"/>
            </a:p>
          </p:txBody>
        </p:sp>
      </p:grpSp>
    </p:spTree>
    <p:extLst>
      <p:ext uri="{BB962C8B-B14F-4D97-AF65-F5344CB8AC3E}">
        <p14:creationId xmlns:p14="http://schemas.microsoft.com/office/powerpoint/2010/main" val="12611786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Footer Placeholder 3"/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AU" altLang="en-US"/>
              <a:t>Chapter 2 — Instructions: Language of the Computer — </a:t>
            </a:r>
            <a:fld id="{7CC5E85A-8E5E-48C3-91AD-00A8ED367A17}" type="slidenum">
              <a:rPr lang="en-AU" altLang="en-US"/>
              <a:pPr/>
              <a:t>22</a:t>
            </a:fld>
            <a:endParaRPr lang="en-AU" altLang="en-US"/>
          </a:p>
        </p:txBody>
      </p:sp>
      <p:sp>
        <p:nvSpPr>
          <p:cNvPr id="2457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AU" altLang="en-US" smtClean="0"/>
              <a:t>Hexadecimal</a:t>
            </a:r>
          </a:p>
        </p:txBody>
      </p:sp>
      <p:sp>
        <p:nvSpPr>
          <p:cNvPr id="2458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4213" y="1371600"/>
            <a:ext cx="8270875" cy="1336675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AU" altLang="en-US" dirty="0" smtClean="0"/>
              <a:t>Base 16</a:t>
            </a:r>
          </a:p>
          <a:p>
            <a:pPr lvl="1" eaLnBrk="1" hangingPunct="1">
              <a:lnSpc>
                <a:spcPct val="90000"/>
              </a:lnSpc>
            </a:pPr>
            <a:r>
              <a:rPr lang="en-AU" altLang="en-US" dirty="0" smtClean="0"/>
              <a:t>Compact representation of bit strings</a:t>
            </a:r>
          </a:p>
          <a:p>
            <a:pPr lvl="1" eaLnBrk="1" hangingPunct="1">
              <a:lnSpc>
                <a:spcPct val="90000"/>
              </a:lnSpc>
            </a:pPr>
            <a:r>
              <a:rPr lang="en-AU" altLang="en-US" dirty="0" smtClean="0"/>
              <a:t>4 bits per hex digit</a:t>
            </a:r>
          </a:p>
        </p:txBody>
      </p:sp>
      <p:graphicFrame>
        <p:nvGraphicFramePr>
          <p:cNvPr id="441420" name="Group 76"/>
          <p:cNvGraphicFramePr>
            <a:graphicFrameLocks noGrp="1"/>
          </p:cNvGraphicFramePr>
          <p:nvPr/>
        </p:nvGraphicFramePr>
        <p:xfrm>
          <a:off x="1116013" y="2852738"/>
          <a:ext cx="7127875" cy="1828800"/>
        </p:xfrm>
        <a:graphic>
          <a:graphicData uri="http://schemas.openxmlformats.org/drawingml/2006/table">
            <a:tbl>
              <a:tblPr/>
              <a:tblGrid>
                <a:gridCol w="647700"/>
                <a:gridCol w="1135062"/>
                <a:gridCol w="665163"/>
                <a:gridCol w="1116012"/>
                <a:gridCol w="684213"/>
                <a:gridCol w="1098550"/>
                <a:gridCol w="630237"/>
                <a:gridCol w="1150938"/>
              </a:tblGrid>
              <a:tr h="3778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A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A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A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</a:t>
                      </a:r>
                    </a:p>
                  </a:txBody>
                  <a:tcPr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A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0100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A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</a:t>
                      </a:r>
                    </a:p>
                  </a:txBody>
                  <a:tcPr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A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A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</a:t>
                      </a:r>
                    </a:p>
                  </a:txBody>
                  <a:tcPr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A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1100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78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A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A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0001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A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</a:t>
                      </a:r>
                    </a:p>
                  </a:txBody>
                  <a:tcPr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A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0101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A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9</a:t>
                      </a:r>
                    </a:p>
                  </a:txBody>
                  <a:tcPr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A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1001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A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</a:t>
                      </a:r>
                    </a:p>
                  </a:txBody>
                  <a:tcPr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A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1101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78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A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A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0010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A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</a:t>
                      </a:r>
                    </a:p>
                  </a:txBody>
                  <a:tcPr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A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0110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A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</a:t>
                      </a:r>
                    </a:p>
                  </a:txBody>
                  <a:tcPr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A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1010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A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</a:t>
                      </a:r>
                    </a:p>
                  </a:txBody>
                  <a:tcPr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A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1110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78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A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A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0011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A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7</a:t>
                      </a:r>
                    </a:p>
                  </a:txBody>
                  <a:tcPr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A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0111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A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</a:t>
                      </a:r>
                    </a:p>
                  </a:txBody>
                  <a:tcPr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A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1011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A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</a:t>
                      </a:r>
                    </a:p>
                  </a:txBody>
                  <a:tcPr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A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1111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4628" name="Rectangle 77"/>
          <p:cNvSpPr>
            <a:spLocks noChangeArrowheads="1"/>
          </p:cNvSpPr>
          <p:nvPr/>
        </p:nvSpPr>
        <p:spPr bwMode="auto">
          <a:xfrm>
            <a:off x="611188" y="4940300"/>
            <a:ext cx="8270875" cy="1152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</a:pPr>
            <a:r>
              <a:rPr lang="en-AU" altLang="en-US" sz="3200"/>
              <a:t>Example: eca8 6420</a:t>
            </a:r>
          </a:p>
          <a:p>
            <a:pPr lvl="1" eaLnBrk="1" hangingPunct="1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</a:pPr>
            <a:r>
              <a:rPr lang="en-AU" altLang="en-US" sz="2800"/>
              <a:t>1110 1100 1010 1000 0110 0100 0010 0000</a:t>
            </a:r>
          </a:p>
        </p:txBody>
      </p:sp>
    </p:spTree>
    <p:extLst>
      <p:ext uri="{BB962C8B-B14F-4D97-AF65-F5344CB8AC3E}">
        <p14:creationId xmlns:p14="http://schemas.microsoft.com/office/powerpoint/2010/main" val="343378544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Footer Placeholder 3"/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AU" altLang="en-US"/>
              <a:t>Chapter 2 — Instructions: Language of the Computer — </a:t>
            </a:r>
            <a:fld id="{E9E2E559-69D7-4E34-BD53-42E940100180}" type="slidenum">
              <a:rPr lang="en-AU" altLang="en-US"/>
              <a:pPr/>
              <a:t>23</a:t>
            </a:fld>
            <a:endParaRPr lang="en-AU" altLang="en-US"/>
          </a:p>
        </p:txBody>
      </p:sp>
      <p:sp>
        <p:nvSpPr>
          <p:cNvPr id="25603" name="Rectangle 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MIPS I-format Instructions</a:t>
            </a:r>
            <a:endParaRPr lang="en-AU" altLang="en-US" smtClean="0"/>
          </a:p>
        </p:txBody>
      </p:sp>
      <p:sp>
        <p:nvSpPr>
          <p:cNvPr id="25604" name="Rectangle 27"/>
          <p:cNvSpPr>
            <a:spLocks noGrp="1" noChangeArrowheads="1"/>
          </p:cNvSpPr>
          <p:nvPr>
            <p:ph type="body" idx="1"/>
          </p:nvPr>
        </p:nvSpPr>
        <p:spPr>
          <a:xfrm>
            <a:off x="684213" y="2349500"/>
            <a:ext cx="8270875" cy="3887788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2400" dirty="0" smtClean="0"/>
              <a:t>Immediate arithmetic and load/store instructions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000" dirty="0" err="1" smtClean="0"/>
              <a:t>rt</a:t>
            </a:r>
            <a:r>
              <a:rPr lang="en-US" altLang="en-US" sz="2000" dirty="0" smtClean="0"/>
              <a:t>: destination or source register number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000" dirty="0" smtClean="0"/>
              <a:t>Constant: –2</a:t>
            </a:r>
            <a:r>
              <a:rPr lang="en-US" altLang="en-US" sz="2000" baseline="30000" dirty="0" smtClean="0"/>
              <a:t>15</a:t>
            </a:r>
            <a:r>
              <a:rPr lang="en-US" altLang="en-US" sz="2000" dirty="0" smtClean="0"/>
              <a:t> to +2</a:t>
            </a:r>
            <a:r>
              <a:rPr lang="en-US" altLang="en-US" sz="2000" baseline="30000" dirty="0" smtClean="0"/>
              <a:t>15</a:t>
            </a:r>
            <a:r>
              <a:rPr lang="en-US" altLang="en-US" sz="2000" dirty="0" smtClean="0"/>
              <a:t> – 1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000" dirty="0" smtClean="0"/>
              <a:t>Address: offset added to base address in </a:t>
            </a:r>
            <a:r>
              <a:rPr lang="en-US" altLang="en-US" sz="2000" dirty="0" err="1" smtClean="0"/>
              <a:t>rs</a:t>
            </a:r>
            <a:endParaRPr lang="en-US" altLang="en-US" sz="2000" dirty="0" smtClean="0"/>
          </a:p>
          <a:p>
            <a:pPr lvl="1" eaLnBrk="1" hangingPunct="1">
              <a:lnSpc>
                <a:spcPct val="90000"/>
              </a:lnSpc>
            </a:pPr>
            <a:endParaRPr lang="en-US" altLang="en-US" sz="2000" dirty="0" smtClean="0"/>
          </a:p>
          <a:p>
            <a:pPr eaLnBrk="1" hangingPunct="1">
              <a:lnSpc>
                <a:spcPct val="90000"/>
              </a:lnSpc>
            </a:pPr>
            <a:r>
              <a:rPr lang="en-US" altLang="en-US" sz="2400" i="1" dirty="0" smtClean="0"/>
              <a:t>Design Principle 4:</a:t>
            </a:r>
            <a:r>
              <a:rPr lang="en-US" altLang="en-US" sz="2400" dirty="0" smtClean="0"/>
              <a:t> Good design demands good compromises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000" dirty="0" smtClean="0"/>
              <a:t>Different formats complicate decoding, but allow 32-bit instructions uniformly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000" dirty="0" smtClean="0"/>
              <a:t>Keep formats as similar as possible</a:t>
            </a:r>
          </a:p>
        </p:txBody>
      </p:sp>
      <p:grpSp>
        <p:nvGrpSpPr>
          <p:cNvPr id="25605" name="Group 4"/>
          <p:cNvGrpSpPr>
            <a:grpSpLocks/>
          </p:cNvGrpSpPr>
          <p:nvPr/>
        </p:nvGrpSpPr>
        <p:grpSpPr bwMode="auto">
          <a:xfrm>
            <a:off x="1331913" y="1412875"/>
            <a:ext cx="6913562" cy="773113"/>
            <a:chOff x="884" y="981"/>
            <a:chExt cx="4355" cy="487"/>
          </a:xfrm>
        </p:grpSpPr>
        <p:sp>
          <p:nvSpPr>
            <p:cNvPr id="25606" name="Text Box 5"/>
            <p:cNvSpPr txBox="1">
              <a:spLocks noChangeArrowheads="1"/>
            </p:cNvSpPr>
            <p:nvPr/>
          </p:nvSpPr>
          <p:spPr bwMode="auto">
            <a:xfrm>
              <a:off x="884" y="981"/>
              <a:ext cx="817" cy="262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/>
              <a:r>
                <a:rPr lang="en-US" altLang="en-US" sz="2000"/>
                <a:t>op</a:t>
              </a:r>
              <a:endParaRPr lang="en-AU" altLang="en-US" sz="2000"/>
            </a:p>
          </p:txBody>
        </p:sp>
        <p:sp>
          <p:nvSpPr>
            <p:cNvPr id="25607" name="Text Box 6"/>
            <p:cNvSpPr txBox="1">
              <a:spLocks noChangeArrowheads="1"/>
            </p:cNvSpPr>
            <p:nvPr/>
          </p:nvSpPr>
          <p:spPr bwMode="auto">
            <a:xfrm>
              <a:off x="1701" y="981"/>
              <a:ext cx="680" cy="262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/>
              <a:r>
                <a:rPr lang="en-US" altLang="en-US" sz="2000"/>
                <a:t>rs</a:t>
              </a:r>
              <a:endParaRPr lang="en-AU" altLang="en-US" sz="2000"/>
            </a:p>
          </p:txBody>
        </p:sp>
        <p:sp>
          <p:nvSpPr>
            <p:cNvPr id="25608" name="Text Box 7"/>
            <p:cNvSpPr txBox="1">
              <a:spLocks noChangeArrowheads="1"/>
            </p:cNvSpPr>
            <p:nvPr/>
          </p:nvSpPr>
          <p:spPr bwMode="auto">
            <a:xfrm>
              <a:off x="2381" y="981"/>
              <a:ext cx="680" cy="262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/>
              <a:r>
                <a:rPr lang="en-US" altLang="en-US" sz="2000"/>
                <a:t>rt</a:t>
              </a:r>
              <a:endParaRPr lang="en-AU" altLang="en-US" sz="2000"/>
            </a:p>
          </p:txBody>
        </p:sp>
        <p:sp>
          <p:nvSpPr>
            <p:cNvPr id="25609" name="Text Box 8"/>
            <p:cNvSpPr txBox="1">
              <a:spLocks noChangeArrowheads="1"/>
            </p:cNvSpPr>
            <p:nvPr/>
          </p:nvSpPr>
          <p:spPr bwMode="auto">
            <a:xfrm>
              <a:off x="3061" y="981"/>
              <a:ext cx="2178" cy="262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/>
              <a:r>
                <a:rPr lang="en-US" altLang="en-US" sz="2000"/>
                <a:t>constant or address</a:t>
              </a:r>
              <a:endParaRPr lang="en-AU" altLang="en-US" sz="2000"/>
            </a:p>
          </p:txBody>
        </p:sp>
        <p:sp>
          <p:nvSpPr>
            <p:cNvPr id="25610" name="Text Box 9"/>
            <p:cNvSpPr txBox="1">
              <a:spLocks noChangeArrowheads="1"/>
            </p:cNvSpPr>
            <p:nvPr/>
          </p:nvSpPr>
          <p:spPr bwMode="auto">
            <a:xfrm>
              <a:off x="1067" y="1256"/>
              <a:ext cx="422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/>
              <a:r>
                <a:rPr lang="en-US" altLang="en-US" sz="1600"/>
                <a:t>6 bits</a:t>
              </a:r>
              <a:endParaRPr lang="en-AU" altLang="en-US" sz="1600"/>
            </a:p>
          </p:txBody>
        </p:sp>
        <p:sp>
          <p:nvSpPr>
            <p:cNvPr id="25611" name="Text Box 10"/>
            <p:cNvSpPr txBox="1">
              <a:spLocks noChangeArrowheads="1"/>
            </p:cNvSpPr>
            <p:nvPr/>
          </p:nvSpPr>
          <p:spPr bwMode="auto">
            <a:xfrm>
              <a:off x="1838" y="1256"/>
              <a:ext cx="422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/>
              <a:r>
                <a:rPr lang="en-US" altLang="en-US" sz="1600"/>
                <a:t>5 bits</a:t>
              </a:r>
              <a:endParaRPr lang="en-AU" altLang="en-US" sz="1600"/>
            </a:p>
          </p:txBody>
        </p:sp>
        <p:sp>
          <p:nvSpPr>
            <p:cNvPr id="25612" name="Text Box 11"/>
            <p:cNvSpPr txBox="1">
              <a:spLocks noChangeArrowheads="1"/>
            </p:cNvSpPr>
            <p:nvPr/>
          </p:nvSpPr>
          <p:spPr bwMode="auto">
            <a:xfrm>
              <a:off x="2519" y="1256"/>
              <a:ext cx="422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/>
              <a:r>
                <a:rPr lang="en-US" altLang="en-US" sz="1600"/>
                <a:t>5 bits</a:t>
              </a:r>
              <a:endParaRPr lang="en-AU" altLang="en-US" sz="1600"/>
            </a:p>
          </p:txBody>
        </p:sp>
        <p:sp>
          <p:nvSpPr>
            <p:cNvPr id="25613" name="Text Box 12"/>
            <p:cNvSpPr txBox="1">
              <a:spLocks noChangeArrowheads="1"/>
            </p:cNvSpPr>
            <p:nvPr/>
          </p:nvSpPr>
          <p:spPr bwMode="auto">
            <a:xfrm>
              <a:off x="3935" y="1256"/>
              <a:ext cx="493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/>
              <a:r>
                <a:rPr lang="en-US" altLang="en-US" sz="1600"/>
                <a:t>16 bits</a:t>
              </a:r>
              <a:endParaRPr lang="en-AU" altLang="en-US" sz="1600"/>
            </a:p>
          </p:txBody>
        </p:sp>
      </p:grpSp>
    </p:spTree>
    <p:extLst>
      <p:ext uri="{BB962C8B-B14F-4D97-AF65-F5344CB8AC3E}">
        <p14:creationId xmlns:p14="http://schemas.microsoft.com/office/powerpoint/2010/main" val="39544039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Footer Placeholder 3"/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AU" altLang="en-US"/>
              <a:t>Chapter 2 — Instructions: Language of the Computer — </a:t>
            </a:r>
            <a:fld id="{291B9A34-2FB1-4F27-90A1-504528E6E89E}" type="slidenum">
              <a:rPr lang="en-AU" altLang="en-US"/>
              <a:pPr/>
              <a:t>24</a:t>
            </a:fld>
            <a:endParaRPr lang="en-AU" altLang="en-US"/>
          </a:p>
        </p:txBody>
      </p:sp>
      <p:sp>
        <p:nvSpPr>
          <p:cNvPr id="2765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Logical Operations</a:t>
            </a:r>
            <a:endParaRPr lang="en-AU" altLang="en-US" smtClean="0"/>
          </a:p>
        </p:txBody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403769"/>
            <a:ext cx="8270875" cy="690562"/>
          </a:xfrm>
        </p:spPr>
        <p:txBody>
          <a:bodyPr/>
          <a:lstStyle/>
          <a:p>
            <a:pPr eaLnBrk="1" hangingPunct="1"/>
            <a:r>
              <a:rPr lang="en-US" altLang="en-US" sz="2400" dirty="0" smtClean="0"/>
              <a:t>Instructions for bitwise manipulation</a:t>
            </a:r>
            <a:endParaRPr lang="en-AU" altLang="en-US" sz="2400" dirty="0" smtClean="0"/>
          </a:p>
        </p:txBody>
      </p:sp>
      <p:graphicFrame>
        <p:nvGraphicFramePr>
          <p:cNvPr id="275503" name="Group 47"/>
          <p:cNvGraphicFramePr>
            <a:graphicFrameLocks noGrp="1"/>
          </p:cNvGraphicFramePr>
          <p:nvPr/>
        </p:nvGraphicFramePr>
        <p:xfrm>
          <a:off x="1042988" y="1916113"/>
          <a:ext cx="7200900" cy="2824164"/>
        </p:xfrm>
        <a:graphic>
          <a:graphicData uri="http://schemas.openxmlformats.org/drawingml/2006/table">
            <a:tbl>
              <a:tblPr/>
              <a:tblGrid>
                <a:gridCol w="2233612"/>
                <a:gridCol w="1366838"/>
                <a:gridCol w="1512887"/>
                <a:gridCol w="2087563"/>
              </a:tblGrid>
              <a:tr h="4714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Operation</a:t>
                      </a:r>
                      <a:endParaRPr kumimoji="0" lang="en-A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</a:t>
                      </a:r>
                      <a:endParaRPr kumimoji="0" lang="en-A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Java</a:t>
                      </a:r>
                      <a:endParaRPr kumimoji="0" lang="en-A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MIPS</a:t>
                      </a:r>
                      <a:endParaRPr kumimoji="0" lang="en-A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99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Shift left</a:t>
                      </a:r>
                      <a:endParaRPr kumimoji="0" lang="en-A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&lt;&lt;</a:t>
                      </a:r>
                      <a:endParaRPr kumimoji="0" lang="en-A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&lt;&lt;</a:t>
                      </a:r>
                      <a:endParaRPr kumimoji="0" lang="en-A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Console" pitchFamily="49" charset="0"/>
                        </a:rPr>
                        <a:t>sll</a:t>
                      </a:r>
                      <a:endParaRPr kumimoji="0" lang="en-A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Console" pitchFamily="49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14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Shift right</a:t>
                      </a:r>
                      <a:endParaRPr kumimoji="0" lang="en-A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&gt;&gt;</a:t>
                      </a:r>
                      <a:endParaRPr kumimoji="0" lang="en-A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&gt;&gt;&gt;</a:t>
                      </a:r>
                      <a:endParaRPr kumimoji="0" lang="en-A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Console" pitchFamily="49" charset="0"/>
                        </a:rPr>
                        <a:t>srl</a:t>
                      </a:r>
                      <a:endParaRPr kumimoji="0" lang="en-A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Console" pitchFamily="49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99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Bitwise AND</a:t>
                      </a:r>
                      <a:endParaRPr kumimoji="0" lang="en-A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&amp;</a:t>
                      </a:r>
                      <a:endParaRPr kumimoji="0" lang="en-A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&amp;</a:t>
                      </a:r>
                      <a:endParaRPr kumimoji="0" lang="en-A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Console" pitchFamily="49" charset="0"/>
                        </a:rPr>
                        <a:t>and, andi</a:t>
                      </a:r>
                      <a:endParaRPr kumimoji="0" lang="en-A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Console" pitchFamily="49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99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Bitwise OR</a:t>
                      </a:r>
                      <a:endParaRPr kumimoji="0" lang="en-A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|</a:t>
                      </a:r>
                      <a:endParaRPr kumimoji="0" lang="en-A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|</a:t>
                      </a:r>
                      <a:endParaRPr kumimoji="0" lang="en-A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Console" pitchFamily="49" charset="0"/>
                        </a:rPr>
                        <a:t>or, ori</a:t>
                      </a:r>
                      <a:endParaRPr kumimoji="0" lang="en-A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Console" pitchFamily="49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14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Bitwise NOT</a:t>
                      </a:r>
                      <a:endParaRPr kumimoji="0" lang="en-A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~</a:t>
                      </a:r>
                      <a:endParaRPr kumimoji="0" lang="en-A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~</a:t>
                      </a:r>
                      <a:endParaRPr kumimoji="0" lang="en-A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Console" pitchFamily="49" charset="0"/>
                        </a:rPr>
                        <a:t>nor</a:t>
                      </a:r>
                      <a:endParaRPr kumimoji="0" lang="en-A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Console" pitchFamily="49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7690" name="Rectangle 41"/>
          <p:cNvSpPr>
            <a:spLocks noChangeArrowheads="1"/>
          </p:cNvSpPr>
          <p:nvPr/>
        </p:nvSpPr>
        <p:spPr bwMode="auto">
          <a:xfrm>
            <a:off x="684213" y="5013325"/>
            <a:ext cx="7772400" cy="1079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</a:pPr>
            <a:r>
              <a:rPr lang="en-US" altLang="en-US" sz="3200" dirty="0"/>
              <a:t>Useful for extracting and inserting groups of bits in a word</a:t>
            </a:r>
            <a:endParaRPr lang="en-AU" altLang="en-US" sz="3200" dirty="0"/>
          </a:p>
        </p:txBody>
      </p:sp>
    </p:spTree>
    <p:extLst>
      <p:ext uri="{BB962C8B-B14F-4D97-AF65-F5344CB8AC3E}">
        <p14:creationId xmlns:p14="http://schemas.microsoft.com/office/powerpoint/2010/main" val="30012696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Footer Placeholder 3"/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AU" altLang="en-US"/>
              <a:t>Chapter 2 — Instructions: Language of the Computer — </a:t>
            </a:r>
            <a:fld id="{53B33142-7EA7-43CD-840F-80A816CEC46A}" type="slidenum">
              <a:rPr lang="en-AU" altLang="en-US"/>
              <a:pPr/>
              <a:t>25</a:t>
            </a:fld>
            <a:endParaRPr lang="en-AU" altLang="en-US"/>
          </a:p>
        </p:txBody>
      </p:sp>
      <p:sp>
        <p:nvSpPr>
          <p:cNvPr id="2867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Shift Operations</a:t>
            </a:r>
            <a:endParaRPr lang="en-AU" altLang="en-US" smtClean="0"/>
          </a:p>
        </p:txBody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4213" y="2349500"/>
            <a:ext cx="8270875" cy="3887788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dirty="0" err="1" smtClean="0"/>
              <a:t>shamt</a:t>
            </a:r>
            <a:r>
              <a:rPr lang="en-US" altLang="en-US" dirty="0" smtClean="0"/>
              <a:t>: how many positions to shift </a:t>
            </a:r>
          </a:p>
          <a:p>
            <a:pPr eaLnBrk="1" hangingPunct="1">
              <a:lnSpc>
                <a:spcPct val="90000"/>
              </a:lnSpc>
            </a:pPr>
            <a:endParaRPr lang="en-US" altLang="en-US" dirty="0" smtClean="0"/>
          </a:p>
          <a:p>
            <a:pPr eaLnBrk="1" hangingPunct="1">
              <a:lnSpc>
                <a:spcPct val="90000"/>
              </a:lnSpc>
            </a:pPr>
            <a:r>
              <a:rPr lang="en-US" altLang="en-US" dirty="0" smtClean="0"/>
              <a:t>Shift left logical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dirty="0" smtClean="0"/>
              <a:t>Shift left and fill with 0 bits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dirty="0" err="1" smtClean="0">
                <a:latin typeface="Lucida Console" panose="020B0609040504020204" pitchFamily="49" charset="0"/>
              </a:rPr>
              <a:t>sll</a:t>
            </a:r>
            <a:r>
              <a:rPr lang="en-US" altLang="en-US" dirty="0" smtClean="0"/>
              <a:t> by </a:t>
            </a:r>
            <a:r>
              <a:rPr lang="en-US" altLang="en-US" i="1" dirty="0" err="1" smtClean="0"/>
              <a:t>i</a:t>
            </a:r>
            <a:r>
              <a:rPr lang="en-US" altLang="en-US" dirty="0" smtClean="0"/>
              <a:t> bits multiplies by 2</a:t>
            </a:r>
            <a:r>
              <a:rPr lang="en-US" altLang="en-US" i="1" baseline="30000" dirty="0" smtClean="0"/>
              <a:t>i</a:t>
            </a:r>
          </a:p>
          <a:p>
            <a:pPr lvl="1" eaLnBrk="1" hangingPunct="1">
              <a:lnSpc>
                <a:spcPct val="90000"/>
              </a:lnSpc>
            </a:pPr>
            <a:endParaRPr lang="en-US" altLang="en-US" i="1" baseline="30000" dirty="0" smtClean="0"/>
          </a:p>
          <a:p>
            <a:pPr eaLnBrk="1" hangingPunct="1">
              <a:lnSpc>
                <a:spcPct val="90000"/>
              </a:lnSpc>
            </a:pPr>
            <a:r>
              <a:rPr lang="en-US" altLang="en-US" dirty="0" smtClean="0"/>
              <a:t>Shift right logical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dirty="0" smtClean="0"/>
              <a:t>Shift right and fill with 0 bits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dirty="0" err="1" smtClean="0">
                <a:latin typeface="Lucida Console" panose="020B0609040504020204" pitchFamily="49" charset="0"/>
              </a:rPr>
              <a:t>srl</a:t>
            </a:r>
            <a:r>
              <a:rPr lang="en-US" altLang="en-US" dirty="0" smtClean="0"/>
              <a:t> by </a:t>
            </a:r>
            <a:r>
              <a:rPr lang="en-US" altLang="en-US" i="1" dirty="0" err="1" smtClean="0"/>
              <a:t>i</a:t>
            </a:r>
            <a:r>
              <a:rPr lang="en-US" altLang="en-US" dirty="0" smtClean="0"/>
              <a:t> bits divides by 2</a:t>
            </a:r>
            <a:r>
              <a:rPr lang="en-US" altLang="en-US" i="1" baseline="30000" dirty="0" smtClean="0"/>
              <a:t>i</a:t>
            </a:r>
            <a:r>
              <a:rPr lang="en-US" altLang="en-US" dirty="0" smtClean="0"/>
              <a:t> (unsigned only)</a:t>
            </a:r>
            <a:endParaRPr lang="en-AU" altLang="en-US" dirty="0" smtClean="0"/>
          </a:p>
        </p:txBody>
      </p:sp>
      <p:grpSp>
        <p:nvGrpSpPr>
          <p:cNvPr id="28677" name="Group 4"/>
          <p:cNvGrpSpPr>
            <a:grpSpLocks/>
          </p:cNvGrpSpPr>
          <p:nvPr/>
        </p:nvGrpSpPr>
        <p:grpSpPr bwMode="auto">
          <a:xfrm>
            <a:off x="1403350" y="1557338"/>
            <a:ext cx="6913563" cy="773112"/>
            <a:chOff x="703" y="981"/>
            <a:chExt cx="4355" cy="487"/>
          </a:xfrm>
        </p:grpSpPr>
        <p:sp>
          <p:nvSpPr>
            <p:cNvPr id="28678" name="Text Box 5"/>
            <p:cNvSpPr txBox="1">
              <a:spLocks noChangeArrowheads="1"/>
            </p:cNvSpPr>
            <p:nvPr/>
          </p:nvSpPr>
          <p:spPr bwMode="auto">
            <a:xfrm>
              <a:off x="703" y="981"/>
              <a:ext cx="817" cy="262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/>
              <a:r>
                <a:rPr lang="en-US" altLang="en-US" sz="2000"/>
                <a:t>op</a:t>
              </a:r>
              <a:endParaRPr lang="en-AU" altLang="en-US" sz="2000"/>
            </a:p>
          </p:txBody>
        </p:sp>
        <p:sp>
          <p:nvSpPr>
            <p:cNvPr id="28679" name="Text Box 6"/>
            <p:cNvSpPr txBox="1">
              <a:spLocks noChangeArrowheads="1"/>
            </p:cNvSpPr>
            <p:nvPr/>
          </p:nvSpPr>
          <p:spPr bwMode="auto">
            <a:xfrm>
              <a:off x="1520" y="981"/>
              <a:ext cx="680" cy="262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/>
              <a:r>
                <a:rPr lang="en-US" altLang="en-US" sz="2000"/>
                <a:t>rs</a:t>
              </a:r>
              <a:endParaRPr lang="en-AU" altLang="en-US" sz="2000"/>
            </a:p>
          </p:txBody>
        </p:sp>
        <p:sp>
          <p:nvSpPr>
            <p:cNvPr id="28680" name="Text Box 7"/>
            <p:cNvSpPr txBox="1">
              <a:spLocks noChangeArrowheads="1"/>
            </p:cNvSpPr>
            <p:nvPr/>
          </p:nvSpPr>
          <p:spPr bwMode="auto">
            <a:xfrm>
              <a:off x="2200" y="981"/>
              <a:ext cx="680" cy="262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/>
              <a:r>
                <a:rPr lang="en-US" altLang="en-US" sz="2000"/>
                <a:t>rt</a:t>
              </a:r>
              <a:endParaRPr lang="en-AU" altLang="en-US" sz="2000"/>
            </a:p>
          </p:txBody>
        </p:sp>
        <p:sp>
          <p:nvSpPr>
            <p:cNvPr id="28681" name="Text Box 8"/>
            <p:cNvSpPr txBox="1">
              <a:spLocks noChangeArrowheads="1"/>
            </p:cNvSpPr>
            <p:nvPr/>
          </p:nvSpPr>
          <p:spPr bwMode="auto">
            <a:xfrm>
              <a:off x="2880" y="981"/>
              <a:ext cx="680" cy="262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/>
              <a:r>
                <a:rPr lang="en-US" altLang="en-US" sz="2000"/>
                <a:t>rd</a:t>
              </a:r>
              <a:endParaRPr lang="en-AU" altLang="en-US" sz="2000"/>
            </a:p>
          </p:txBody>
        </p:sp>
        <p:sp>
          <p:nvSpPr>
            <p:cNvPr id="28682" name="Text Box 9"/>
            <p:cNvSpPr txBox="1">
              <a:spLocks noChangeArrowheads="1"/>
            </p:cNvSpPr>
            <p:nvPr/>
          </p:nvSpPr>
          <p:spPr bwMode="auto">
            <a:xfrm>
              <a:off x="3561" y="981"/>
              <a:ext cx="680" cy="262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/>
              <a:r>
                <a:rPr lang="en-US" altLang="en-US" sz="2000"/>
                <a:t>shamt</a:t>
              </a:r>
              <a:endParaRPr lang="en-AU" altLang="en-US" sz="2000"/>
            </a:p>
          </p:txBody>
        </p:sp>
        <p:sp>
          <p:nvSpPr>
            <p:cNvPr id="28683" name="Text Box 10"/>
            <p:cNvSpPr txBox="1">
              <a:spLocks noChangeArrowheads="1"/>
            </p:cNvSpPr>
            <p:nvPr/>
          </p:nvSpPr>
          <p:spPr bwMode="auto">
            <a:xfrm>
              <a:off x="4241" y="981"/>
              <a:ext cx="817" cy="262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/>
              <a:r>
                <a:rPr lang="en-US" altLang="en-US" sz="2000"/>
                <a:t>funct</a:t>
              </a:r>
              <a:endParaRPr lang="en-AU" altLang="en-US" sz="2000"/>
            </a:p>
          </p:txBody>
        </p:sp>
        <p:sp>
          <p:nvSpPr>
            <p:cNvPr id="28684" name="Text Box 11"/>
            <p:cNvSpPr txBox="1">
              <a:spLocks noChangeArrowheads="1"/>
            </p:cNvSpPr>
            <p:nvPr/>
          </p:nvSpPr>
          <p:spPr bwMode="auto">
            <a:xfrm>
              <a:off x="886" y="1256"/>
              <a:ext cx="422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/>
              <a:r>
                <a:rPr lang="en-US" altLang="en-US" sz="1600"/>
                <a:t>6 bits</a:t>
              </a:r>
              <a:endParaRPr lang="en-AU" altLang="en-US" sz="1600"/>
            </a:p>
          </p:txBody>
        </p:sp>
        <p:sp>
          <p:nvSpPr>
            <p:cNvPr id="28685" name="Text Box 12"/>
            <p:cNvSpPr txBox="1">
              <a:spLocks noChangeArrowheads="1"/>
            </p:cNvSpPr>
            <p:nvPr/>
          </p:nvSpPr>
          <p:spPr bwMode="auto">
            <a:xfrm>
              <a:off x="4424" y="1256"/>
              <a:ext cx="422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/>
              <a:r>
                <a:rPr lang="en-US" altLang="en-US" sz="1600"/>
                <a:t>6 bits</a:t>
              </a:r>
              <a:endParaRPr lang="en-AU" altLang="en-US" sz="1600"/>
            </a:p>
          </p:txBody>
        </p:sp>
        <p:sp>
          <p:nvSpPr>
            <p:cNvPr id="28686" name="Text Box 13"/>
            <p:cNvSpPr txBox="1">
              <a:spLocks noChangeArrowheads="1"/>
            </p:cNvSpPr>
            <p:nvPr/>
          </p:nvSpPr>
          <p:spPr bwMode="auto">
            <a:xfrm>
              <a:off x="1657" y="1256"/>
              <a:ext cx="422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/>
              <a:r>
                <a:rPr lang="en-US" altLang="en-US" sz="1600"/>
                <a:t>5 bits</a:t>
              </a:r>
              <a:endParaRPr lang="en-AU" altLang="en-US" sz="1600"/>
            </a:p>
          </p:txBody>
        </p:sp>
        <p:sp>
          <p:nvSpPr>
            <p:cNvPr id="28687" name="Text Box 14"/>
            <p:cNvSpPr txBox="1">
              <a:spLocks noChangeArrowheads="1"/>
            </p:cNvSpPr>
            <p:nvPr/>
          </p:nvSpPr>
          <p:spPr bwMode="auto">
            <a:xfrm>
              <a:off x="2338" y="1256"/>
              <a:ext cx="422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/>
              <a:r>
                <a:rPr lang="en-US" altLang="en-US" sz="1600"/>
                <a:t>5 bits</a:t>
              </a:r>
              <a:endParaRPr lang="en-AU" altLang="en-US" sz="1600"/>
            </a:p>
          </p:txBody>
        </p:sp>
        <p:sp>
          <p:nvSpPr>
            <p:cNvPr id="28688" name="Text Box 15"/>
            <p:cNvSpPr txBox="1">
              <a:spLocks noChangeArrowheads="1"/>
            </p:cNvSpPr>
            <p:nvPr/>
          </p:nvSpPr>
          <p:spPr bwMode="auto">
            <a:xfrm>
              <a:off x="3018" y="1256"/>
              <a:ext cx="422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/>
              <a:r>
                <a:rPr lang="en-US" altLang="en-US" sz="1600"/>
                <a:t>5 bits</a:t>
              </a:r>
              <a:endParaRPr lang="en-AU" altLang="en-US" sz="1600"/>
            </a:p>
          </p:txBody>
        </p:sp>
        <p:sp>
          <p:nvSpPr>
            <p:cNvPr id="28689" name="Text Box 16"/>
            <p:cNvSpPr txBox="1">
              <a:spLocks noChangeArrowheads="1"/>
            </p:cNvSpPr>
            <p:nvPr/>
          </p:nvSpPr>
          <p:spPr bwMode="auto">
            <a:xfrm>
              <a:off x="3698" y="1256"/>
              <a:ext cx="422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/>
              <a:r>
                <a:rPr lang="en-US" altLang="en-US" sz="1600"/>
                <a:t>5 bits</a:t>
              </a:r>
              <a:endParaRPr lang="en-AU" altLang="en-US" sz="1600"/>
            </a:p>
          </p:txBody>
        </p:sp>
      </p:grpSp>
    </p:spTree>
    <p:extLst>
      <p:ext uri="{BB962C8B-B14F-4D97-AF65-F5344CB8AC3E}">
        <p14:creationId xmlns:p14="http://schemas.microsoft.com/office/powerpoint/2010/main" val="8130388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Footer Placeholder 3"/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AU" altLang="en-US"/>
              <a:t>Chapter 2 — Instructions: Language of the Computer — </a:t>
            </a:r>
            <a:fld id="{E735BE05-127E-432D-BEB3-687AB2F921CA}" type="slidenum">
              <a:rPr lang="en-AU" altLang="en-US"/>
              <a:pPr/>
              <a:t>26</a:t>
            </a:fld>
            <a:endParaRPr lang="en-AU" altLang="en-US"/>
          </a:p>
        </p:txBody>
      </p:sp>
      <p:sp>
        <p:nvSpPr>
          <p:cNvPr id="29699" name="Rectangle 2"/>
          <p:cNvSpPr>
            <a:spLocks noChangeArrowheads="1"/>
          </p:cNvSpPr>
          <p:nvPr/>
        </p:nvSpPr>
        <p:spPr bwMode="auto">
          <a:xfrm>
            <a:off x="4824413" y="3408363"/>
            <a:ext cx="647700" cy="1604962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29700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AND Operations</a:t>
            </a:r>
            <a:endParaRPr lang="en-AU" altLang="en-US" smtClean="0"/>
          </a:p>
        </p:txBody>
      </p:sp>
      <p:sp>
        <p:nvSpPr>
          <p:cNvPr id="29701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436562" y="1411372"/>
            <a:ext cx="8270875" cy="1494632"/>
          </a:xfrm>
        </p:spPr>
        <p:txBody>
          <a:bodyPr/>
          <a:lstStyle/>
          <a:p>
            <a:pPr eaLnBrk="1" hangingPunct="1"/>
            <a:r>
              <a:rPr lang="en-US" altLang="en-US" dirty="0" smtClean="0"/>
              <a:t>Useful to mask bits in a word</a:t>
            </a:r>
          </a:p>
          <a:p>
            <a:pPr lvl="1" eaLnBrk="1" hangingPunct="1"/>
            <a:r>
              <a:rPr lang="en-US" altLang="en-US" dirty="0" smtClean="0"/>
              <a:t>Select some bits, clear others to 0</a:t>
            </a:r>
          </a:p>
          <a:p>
            <a:pPr eaLnBrk="1" hangingPunct="1">
              <a:spcBef>
                <a:spcPct val="50000"/>
              </a:spcBef>
              <a:spcAft>
                <a:spcPct val="30000"/>
              </a:spcAft>
              <a:buFont typeface="Wingdings" panose="05000000000000000000" pitchFamily="2" charset="2"/>
              <a:buNone/>
            </a:pPr>
            <a:r>
              <a:rPr lang="en-US" altLang="en-US" sz="2800" dirty="0" smtClean="0">
                <a:latin typeface="Lucida Console" panose="020B0609040504020204" pitchFamily="49" charset="0"/>
              </a:rPr>
              <a:t>	and $t0, $t1, $t2</a:t>
            </a:r>
            <a:endParaRPr lang="en-AU" altLang="en-US" sz="2800" dirty="0" smtClean="0">
              <a:latin typeface="Lucida Console" panose="020B0609040504020204" pitchFamily="49" charset="0"/>
            </a:endParaRPr>
          </a:p>
        </p:txBody>
      </p:sp>
      <p:sp>
        <p:nvSpPr>
          <p:cNvPr id="29702" name="Text Box 5"/>
          <p:cNvSpPr txBox="1">
            <a:spLocks noChangeArrowheads="1"/>
          </p:cNvSpPr>
          <p:nvPr/>
        </p:nvSpPr>
        <p:spPr bwMode="auto">
          <a:xfrm>
            <a:off x="1924050" y="3403600"/>
            <a:ext cx="5203825" cy="406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2000"/>
              <a:t>0000 0000 0000 0000 0000 1101 1100 0000</a:t>
            </a:r>
            <a:endParaRPr lang="en-AU" altLang="en-US" sz="2000"/>
          </a:p>
        </p:txBody>
      </p:sp>
      <p:sp>
        <p:nvSpPr>
          <p:cNvPr id="29703" name="Text Box 6"/>
          <p:cNvSpPr txBox="1">
            <a:spLocks noChangeArrowheads="1"/>
          </p:cNvSpPr>
          <p:nvPr/>
        </p:nvSpPr>
        <p:spPr bwMode="auto">
          <a:xfrm>
            <a:off x="1924050" y="3963988"/>
            <a:ext cx="5203825" cy="406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2000"/>
              <a:t>0000 0000 0000 0000 0011 1100 0000 0000</a:t>
            </a:r>
            <a:endParaRPr lang="en-AU" altLang="en-US" sz="2000"/>
          </a:p>
        </p:txBody>
      </p:sp>
      <p:sp>
        <p:nvSpPr>
          <p:cNvPr id="29704" name="Text Box 7"/>
          <p:cNvSpPr txBox="1">
            <a:spLocks noChangeArrowheads="1"/>
          </p:cNvSpPr>
          <p:nvPr/>
        </p:nvSpPr>
        <p:spPr bwMode="auto">
          <a:xfrm>
            <a:off x="1287463" y="3403600"/>
            <a:ext cx="5365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2000"/>
              <a:t>$t2</a:t>
            </a:r>
            <a:endParaRPr lang="en-AU" altLang="en-US" sz="2000"/>
          </a:p>
        </p:txBody>
      </p:sp>
      <p:sp>
        <p:nvSpPr>
          <p:cNvPr id="29705" name="Text Box 8"/>
          <p:cNvSpPr txBox="1">
            <a:spLocks noChangeArrowheads="1"/>
          </p:cNvSpPr>
          <p:nvPr/>
        </p:nvSpPr>
        <p:spPr bwMode="auto">
          <a:xfrm>
            <a:off x="1287463" y="3963988"/>
            <a:ext cx="5365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2000"/>
              <a:t>$t1</a:t>
            </a:r>
            <a:endParaRPr lang="en-AU" altLang="en-US" sz="2000"/>
          </a:p>
        </p:txBody>
      </p:sp>
      <p:sp>
        <p:nvSpPr>
          <p:cNvPr id="29706" name="Text Box 9"/>
          <p:cNvSpPr txBox="1">
            <a:spLocks noChangeArrowheads="1"/>
          </p:cNvSpPr>
          <p:nvPr/>
        </p:nvSpPr>
        <p:spPr bwMode="auto">
          <a:xfrm>
            <a:off x="1924050" y="4611688"/>
            <a:ext cx="5203825" cy="406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2000"/>
              <a:t>0000 0000 0000 0000 0000 1100 0000 0000</a:t>
            </a:r>
            <a:endParaRPr lang="en-AU" altLang="en-US" sz="2000"/>
          </a:p>
        </p:txBody>
      </p:sp>
      <p:sp>
        <p:nvSpPr>
          <p:cNvPr id="29707" name="Text Box 10"/>
          <p:cNvSpPr txBox="1">
            <a:spLocks noChangeArrowheads="1"/>
          </p:cNvSpPr>
          <p:nvPr/>
        </p:nvSpPr>
        <p:spPr bwMode="auto">
          <a:xfrm>
            <a:off x="1287463" y="4611688"/>
            <a:ext cx="5365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2000"/>
              <a:t>$t0</a:t>
            </a:r>
            <a:endParaRPr lang="en-AU" altLang="en-US" sz="2000"/>
          </a:p>
        </p:txBody>
      </p:sp>
    </p:spTree>
    <p:extLst>
      <p:ext uri="{BB962C8B-B14F-4D97-AF65-F5344CB8AC3E}">
        <p14:creationId xmlns:p14="http://schemas.microsoft.com/office/powerpoint/2010/main" val="218915225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Footer Placeholder 3"/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AU" altLang="en-US"/>
              <a:t>Chapter 2 — Instructions: Language of the Computer — </a:t>
            </a:r>
            <a:fld id="{50D4F2B9-EAB5-441A-BAE1-E57B8B7E45F1}" type="slidenum">
              <a:rPr lang="en-AU" altLang="en-US"/>
              <a:pPr/>
              <a:t>27</a:t>
            </a:fld>
            <a:endParaRPr lang="en-AU" altLang="en-US"/>
          </a:p>
        </p:txBody>
      </p:sp>
      <p:sp>
        <p:nvSpPr>
          <p:cNvPr id="30723" name="Rectangle 2"/>
          <p:cNvSpPr>
            <a:spLocks noChangeArrowheads="1"/>
          </p:cNvSpPr>
          <p:nvPr/>
        </p:nvSpPr>
        <p:spPr bwMode="auto">
          <a:xfrm>
            <a:off x="4859338" y="3408363"/>
            <a:ext cx="612775" cy="1604962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30724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OR Operations</a:t>
            </a:r>
            <a:endParaRPr lang="en-AU" altLang="en-US" smtClean="0"/>
          </a:p>
        </p:txBody>
      </p:sp>
      <p:sp>
        <p:nvSpPr>
          <p:cNvPr id="30725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415925" y="1490663"/>
            <a:ext cx="8270875" cy="1617662"/>
          </a:xfrm>
        </p:spPr>
        <p:txBody>
          <a:bodyPr/>
          <a:lstStyle/>
          <a:p>
            <a:pPr eaLnBrk="1" hangingPunct="1"/>
            <a:r>
              <a:rPr lang="en-US" altLang="en-US" dirty="0" smtClean="0"/>
              <a:t>Useful to include bits in a word</a:t>
            </a:r>
          </a:p>
          <a:p>
            <a:pPr lvl="1" eaLnBrk="1" hangingPunct="1"/>
            <a:r>
              <a:rPr lang="en-US" altLang="en-US" dirty="0" smtClean="0"/>
              <a:t>Set some bits to 1, leave others unchanged</a:t>
            </a:r>
          </a:p>
          <a:p>
            <a:pPr eaLnBrk="1" hangingPunct="1">
              <a:spcBef>
                <a:spcPct val="50000"/>
              </a:spcBef>
              <a:spcAft>
                <a:spcPct val="30000"/>
              </a:spcAft>
              <a:buFont typeface="Wingdings" panose="05000000000000000000" pitchFamily="2" charset="2"/>
              <a:buNone/>
            </a:pPr>
            <a:r>
              <a:rPr lang="en-US" altLang="en-US" sz="2800" dirty="0" smtClean="0">
                <a:latin typeface="Lucida Console" panose="020B0609040504020204" pitchFamily="49" charset="0"/>
              </a:rPr>
              <a:t>	or $t0, $t1, $t2</a:t>
            </a:r>
            <a:endParaRPr lang="en-AU" altLang="en-US" sz="2800" dirty="0" smtClean="0">
              <a:latin typeface="Lucida Console" panose="020B0609040504020204" pitchFamily="49" charset="0"/>
            </a:endParaRPr>
          </a:p>
        </p:txBody>
      </p:sp>
      <p:sp>
        <p:nvSpPr>
          <p:cNvPr id="30726" name="Text Box 5"/>
          <p:cNvSpPr txBox="1">
            <a:spLocks noChangeArrowheads="1"/>
          </p:cNvSpPr>
          <p:nvPr/>
        </p:nvSpPr>
        <p:spPr bwMode="auto">
          <a:xfrm>
            <a:off x="1924050" y="3403600"/>
            <a:ext cx="5203825" cy="406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2000"/>
              <a:t>0000 0000 0000 0000 0000 1101 1100 0000</a:t>
            </a:r>
            <a:endParaRPr lang="en-AU" altLang="en-US" sz="2000"/>
          </a:p>
        </p:txBody>
      </p:sp>
      <p:sp>
        <p:nvSpPr>
          <p:cNvPr id="30727" name="Text Box 6"/>
          <p:cNvSpPr txBox="1">
            <a:spLocks noChangeArrowheads="1"/>
          </p:cNvSpPr>
          <p:nvPr/>
        </p:nvSpPr>
        <p:spPr bwMode="auto">
          <a:xfrm>
            <a:off x="1924050" y="3963988"/>
            <a:ext cx="5203825" cy="406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2000"/>
              <a:t>0000 0000 0000 0000 0011 1100 0000 0000</a:t>
            </a:r>
            <a:endParaRPr lang="en-AU" altLang="en-US" sz="2000"/>
          </a:p>
        </p:txBody>
      </p:sp>
      <p:sp>
        <p:nvSpPr>
          <p:cNvPr id="30728" name="Text Box 7"/>
          <p:cNvSpPr txBox="1">
            <a:spLocks noChangeArrowheads="1"/>
          </p:cNvSpPr>
          <p:nvPr/>
        </p:nvSpPr>
        <p:spPr bwMode="auto">
          <a:xfrm>
            <a:off x="1287463" y="3403600"/>
            <a:ext cx="5365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2000"/>
              <a:t>$t2</a:t>
            </a:r>
            <a:endParaRPr lang="en-AU" altLang="en-US" sz="2000"/>
          </a:p>
        </p:txBody>
      </p:sp>
      <p:sp>
        <p:nvSpPr>
          <p:cNvPr id="30729" name="Text Box 8"/>
          <p:cNvSpPr txBox="1">
            <a:spLocks noChangeArrowheads="1"/>
          </p:cNvSpPr>
          <p:nvPr/>
        </p:nvSpPr>
        <p:spPr bwMode="auto">
          <a:xfrm>
            <a:off x="1287463" y="3963988"/>
            <a:ext cx="5365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2000"/>
              <a:t>$t1</a:t>
            </a:r>
            <a:endParaRPr lang="en-AU" altLang="en-US" sz="2000"/>
          </a:p>
        </p:txBody>
      </p:sp>
      <p:sp>
        <p:nvSpPr>
          <p:cNvPr id="30730" name="Text Box 9"/>
          <p:cNvSpPr txBox="1">
            <a:spLocks noChangeArrowheads="1"/>
          </p:cNvSpPr>
          <p:nvPr/>
        </p:nvSpPr>
        <p:spPr bwMode="auto">
          <a:xfrm>
            <a:off x="1924050" y="4611688"/>
            <a:ext cx="5203825" cy="406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2000"/>
              <a:t>0000 0000 0000 0000 0011 1101 1100 0000</a:t>
            </a:r>
            <a:endParaRPr lang="en-AU" altLang="en-US" sz="2000"/>
          </a:p>
        </p:txBody>
      </p:sp>
      <p:sp>
        <p:nvSpPr>
          <p:cNvPr id="30731" name="Text Box 10"/>
          <p:cNvSpPr txBox="1">
            <a:spLocks noChangeArrowheads="1"/>
          </p:cNvSpPr>
          <p:nvPr/>
        </p:nvSpPr>
        <p:spPr bwMode="auto">
          <a:xfrm>
            <a:off x="1287463" y="4611688"/>
            <a:ext cx="5365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2000"/>
              <a:t>$t0</a:t>
            </a:r>
            <a:endParaRPr lang="en-AU" altLang="en-US" sz="2000"/>
          </a:p>
        </p:txBody>
      </p:sp>
    </p:spTree>
    <p:extLst>
      <p:ext uri="{BB962C8B-B14F-4D97-AF65-F5344CB8AC3E}">
        <p14:creationId xmlns:p14="http://schemas.microsoft.com/office/powerpoint/2010/main" val="70042752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Footer Placeholder 3"/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AU" altLang="en-US"/>
              <a:t>Chapter 2 — Instructions: Language of the Computer — </a:t>
            </a:r>
            <a:fld id="{E5257B2C-C074-4750-B727-47B61B5DD673}" type="slidenum">
              <a:rPr lang="en-AU" altLang="en-US"/>
              <a:pPr/>
              <a:t>28</a:t>
            </a:fld>
            <a:endParaRPr lang="en-AU" altLang="en-US"/>
          </a:p>
        </p:txBody>
      </p:sp>
      <p:sp>
        <p:nvSpPr>
          <p:cNvPr id="3174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NOT Operations</a:t>
            </a:r>
            <a:endParaRPr lang="en-AU" altLang="en-US" smtClean="0"/>
          </a:p>
        </p:txBody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481846"/>
            <a:ext cx="8270875" cy="2265362"/>
          </a:xfrm>
        </p:spPr>
        <p:txBody>
          <a:bodyPr/>
          <a:lstStyle/>
          <a:p>
            <a:pPr eaLnBrk="1" hangingPunct="1"/>
            <a:r>
              <a:rPr lang="en-US" altLang="en-US" dirty="0" smtClean="0"/>
              <a:t>Useful to invert bits in a word</a:t>
            </a:r>
          </a:p>
          <a:p>
            <a:pPr lvl="1" eaLnBrk="1" hangingPunct="1"/>
            <a:r>
              <a:rPr lang="en-US" altLang="en-US" dirty="0" smtClean="0"/>
              <a:t>Change 0 to 1, and 1 to 0</a:t>
            </a:r>
          </a:p>
          <a:p>
            <a:pPr eaLnBrk="1" hangingPunct="1"/>
            <a:r>
              <a:rPr lang="en-US" altLang="en-US" dirty="0" smtClean="0"/>
              <a:t>MIPS has NOR 3-operand instruction</a:t>
            </a:r>
          </a:p>
          <a:p>
            <a:pPr lvl="1" eaLnBrk="1" hangingPunct="1"/>
            <a:r>
              <a:rPr lang="en-US" altLang="en-US" dirty="0" smtClean="0"/>
              <a:t>a NOR b == NOT ( a OR b )</a:t>
            </a:r>
          </a:p>
          <a:p>
            <a:pPr eaLnBrk="1" hangingPunct="1">
              <a:spcBef>
                <a:spcPct val="50000"/>
              </a:spcBef>
              <a:spcAft>
                <a:spcPct val="30000"/>
              </a:spcAft>
              <a:buFont typeface="Wingdings" panose="05000000000000000000" pitchFamily="2" charset="2"/>
              <a:buNone/>
            </a:pPr>
            <a:r>
              <a:rPr lang="en-US" altLang="en-US" sz="2800" dirty="0" smtClean="0">
                <a:latin typeface="Lucida Console" panose="020B0609040504020204" pitchFamily="49" charset="0"/>
              </a:rPr>
              <a:t>	nor $t0, $t1, $zero</a:t>
            </a:r>
            <a:endParaRPr lang="en-AU" altLang="en-US" sz="2800" dirty="0" smtClean="0">
              <a:latin typeface="Lucida Console" panose="020B0609040504020204" pitchFamily="49" charset="0"/>
            </a:endParaRPr>
          </a:p>
        </p:txBody>
      </p:sp>
      <p:sp>
        <p:nvSpPr>
          <p:cNvPr id="31749" name="Text Box 4"/>
          <p:cNvSpPr txBox="1">
            <a:spLocks noChangeArrowheads="1"/>
          </p:cNvSpPr>
          <p:nvPr/>
        </p:nvSpPr>
        <p:spPr bwMode="auto">
          <a:xfrm>
            <a:off x="1924050" y="4586288"/>
            <a:ext cx="5203825" cy="406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2000"/>
              <a:t>0000 0000 0000 0000 0011 1100 0000 0000</a:t>
            </a:r>
            <a:endParaRPr lang="en-AU" altLang="en-US" sz="2000"/>
          </a:p>
        </p:txBody>
      </p:sp>
      <p:sp>
        <p:nvSpPr>
          <p:cNvPr id="31750" name="Text Box 5"/>
          <p:cNvSpPr txBox="1">
            <a:spLocks noChangeArrowheads="1"/>
          </p:cNvSpPr>
          <p:nvPr/>
        </p:nvSpPr>
        <p:spPr bwMode="auto">
          <a:xfrm>
            <a:off x="1287463" y="4586288"/>
            <a:ext cx="5365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2000"/>
              <a:t>$t1</a:t>
            </a:r>
            <a:endParaRPr lang="en-AU" altLang="en-US" sz="2000"/>
          </a:p>
        </p:txBody>
      </p:sp>
      <p:sp>
        <p:nvSpPr>
          <p:cNvPr id="31751" name="Text Box 6"/>
          <p:cNvSpPr txBox="1">
            <a:spLocks noChangeArrowheads="1"/>
          </p:cNvSpPr>
          <p:nvPr/>
        </p:nvSpPr>
        <p:spPr bwMode="auto">
          <a:xfrm>
            <a:off x="1924050" y="5233988"/>
            <a:ext cx="5203825" cy="406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2000"/>
              <a:t>1111 1111 1111 1111 1100 0011 1111 1111</a:t>
            </a:r>
            <a:endParaRPr lang="en-AU" altLang="en-US" sz="2000"/>
          </a:p>
        </p:txBody>
      </p:sp>
      <p:sp>
        <p:nvSpPr>
          <p:cNvPr id="31752" name="Text Box 7"/>
          <p:cNvSpPr txBox="1">
            <a:spLocks noChangeArrowheads="1"/>
          </p:cNvSpPr>
          <p:nvPr/>
        </p:nvSpPr>
        <p:spPr bwMode="auto">
          <a:xfrm>
            <a:off x="1287463" y="5233988"/>
            <a:ext cx="5365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2000"/>
              <a:t>$t0</a:t>
            </a:r>
            <a:endParaRPr lang="en-AU" altLang="en-US" sz="2000"/>
          </a:p>
        </p:txBody>
      </p:sp>
      <p:sp>
        <p:nvSpPr>
          <p:cNvPr id="31753" name="AutoShape 8"/>
          <p:cNvSpPr>
            <a:spLocks/>
          </p:cNvSpPr>
          <p:nvPr/>
        </p:nvSpPr>
        <p:spPr bwMode="auto">
          <a:xfrm>
            <a:off x="6877050" y="3388684"/>
            <a:ext cx="2084388" cy="609600"/>
          </a:xfrm>
          <a:prstGeom prst="borderCallout1">
            <a:avLst>
              <a:gd name="adj1" fmla="val 18750"/>
              <a:gd name="adj2" fmla="val -3657"/>
              <a:gd name="adj3" fmla="val -6594"/>
              <a:gd name="adj4" fmla="val -83943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/>
              <a:t>Register 0: always read as zero</a:t>
            </a:r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126602204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Footer Placeholder 3"/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AU" altLang="en-US"/>
              <a:t>Chapter 2 — Instructions: Language of the Computer — </a:t>
            </a:r>
            <a:fld id="{50C4E924-5659-4426-B078-75C5D050117E}" type="slidenum">
              <a:rPr lang="en-AU" altLang="en-US"/>
              <a:pPr/>
              <a:t>29</a:t>
            </a:fld>
            <a:endParaRPr lang="en-AU" altLang="en-US"/>
          </a:p>
        </p:txBody>
      </p:sp>
      <p:sp>
        <p:nvSpPr>
          <p:cNvPr id="3277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Conditional Operations</a:t>
            </a:r>
            <a:endParaRPr lang="en-AU" altLang="en-US" smtClean="0"/>
          </a:p>
        </p:txBody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dirty="0" smtClean="0"/>
              <a:t>Branch to a labeled instruction if a condition is true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dirty="0" smtClean="0"/>
              <a:t>Otherwise, continue sequentially</a:t>
            </a:r>
          </a:p>
          <a:p>
            <a:pPr lvl="1" eaLnBrk="1" hangingPunct="1">
              <a:lnSpc>
                <a:spcPct val="90000"/>
              </a:lnSpc>
            </a:pPr>
            <a:endParaRPr lang="en-US" altLang="en-US" dirty="0" smtClean="0"/>
          </a:p>
          <a:p>
            <a:pPr eaLnBrk="1" hangingPunct="1">
              <a:lnSpc>
                <a:spcPct val="90000"/>
              </a:lnSpc>
            </a:pPr>
            <a:r>
              <a:rPr lang="en-US" altLang="en-US" dirty="0" err="1" smtClean="0">
                <a:latin typeface="Lucida Console" panose="020B0609040504020204" pitchFamily="49" charset="0"/>
              </a:rPr>
              <a:t>beq</a:t>
            </a:r>
            <a:r>
              <a:rPr lang="en-US" altLang="en-US" dirty="0" smtClean="0">
                <a:latin typeface="Lucida Console" panose="020B0609040504020204" pitchFamily="49" charset="0"/>
              </a:rPr>
              <a:t> </a:t>
            </a:r>
            <a:r>
              <a:rPr lang="en-US" altLang="en-US" dirty="0" err="1" smtClean="0">
                <a:latin typeface="Lucida Console" panose="020B0609040504020204" pitchFamily="49" charset="0"/>
              </a:rPr>
              <a:t>rs</a:t>
            </a:r>
            <a:r>
              <a:rPr lang="en-US" altLang="en-US" dirty="0" smtClean="0">
                <a:latin typeface="Lucida Console" panose="020B0609040504020204" pitchFamily="49" charset="0"/>
              </a:rPr>
              <a:t>, </a:t>
            </a:r>
            <a:r>
              <a:rPr lang="en-US" altLang="en-US" dirty="0" err="1" smtClean="0">
                <a:latin typeface="Lucida Console" panose="020B0609040504020204" pitchFamily="49" charset="0"/>
              </a:rPr>
              <a:t>rt</a:t>
            </a:r>
            <a:r>
              <a:rPr lang="en-US" altLang="en-US" dirty="0" smtClean="0">
                <a:latin typeface="Lucida Console" panose="020B0609040504020204" pitchFamily="49" charset="0"/>
              </a:rPr>
              <a:t>, L1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dirty="0" smtClean="0"/>
              <a:t>if (</a:t>
            </a:r>
            <a:r>
              <a:rPr lang="en-US" altLang="en-US" dirty="0" err="1" smtClean="0"/>
              <a:t>rs</a:t>
            </a:r>
            <a:r>
              <a:rPr lang="en-US" altLang="en-US" dirty="0" smtClean="0"/>
              <a:t> == </a:t>
            </a:r>
            <a:r>
              <a:rPr lang="en-US" altLang="en-US" dirty="0" err="1" smtClean="0"/>
              <a:t>rt</a:t>
            </a:r>
            <a:r>
              <a:rPr lang="en-US" altLang="en-US" dirty="0" smtClean="0"/>
              <a:t>) branch to instruction labeled L1;</a:t>
            </a:r>
          </a:p>
          <a:p>
            <a:pPr lvl="1" eaLnBrk="1" hangingPunct="1">
              <a:lnSpc>
                <a:spcPct val="90000"/>
              </a:lnSpc>
            </a:pPr>
            <a:endParaRPr lang="en-US" altLang="en-US" dirty="0" smtClean="0"/>
          </a:p>
          <a:p>
            <a:pPr eaLnBrk="1" hangingPunct="1">
              <a:lnSpc>
                <a:spcPct val="90000"/>
              </a:lnSpc>
            </a:pPr>
            <a:r>
              <a:rPr lang="en-US" altLang="en-US" dirty="0" err="1" smtClean="0">
                <a:latin typeface="Lucida Console" panose="020B0609040504020204" pitchFamily="49" charset="0"/>
              </a:rPr>
              <a:t>bne</a:t>
            </a:r>
            <a:r>
              <a:rPr lang="en-US" altLang="en-US" dirty="0" smtClean="0">
                <a:latin typeface="Lucida Console" panose="020B0609040504020204" pitchFamily="49" charset="0"/>
              </a:rPr>
              <a:t> </a:t>
            </a:r>
            <a:r>
              <a:rPr lang="en-US" altLang="en-US" dirty="0" err="1" smtClean="0">
                <a:latin typeface="Lucida Console" panose="020B0609040504020204" pitchFamily="49" charset="0"/>
              </a:rPr>
              <a:t>rs</a:t>
            </a:r>
            <a:r>
              <a:rPr lang="en-US" altLang="en-US" dirty="0" smtClean="0">
                <a:latin typeface="Lucida Console" panose="020B0609040504020204" pitchFamily="49" charset="0"/>
              </a:rPr>
              <a:t>, </a:t>
            </a:r>
            <a:r>
              <a:rPr lang="en-US" altLang="en-US" dirty="0" err="1" smtClean="0">
                <a:latin typeface="Lucida Console" panose="020B0609040504020204" pitchFamily="49" charset="0"/>
              </a:rPr>
              <a:t>rt</a:t>
            </a:r>
            <a:r>
              <a:rPr lang="en-US" altLang="en-US" dirty="0" smtClean="0">
                <a:latin typeface="Lucida Console" panose="020B0609040504020204" pitchFamily="49" charset="0"/>
              </a:rPr>
              <a:t>, L1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dirty="0" smtClean="0"/>
              <a:t>if (</a:t>
            </a:r>
            <a:r>
              <a:rPr lang="en-US" altLang="en-US" dirty="0" err="1" smtClean="0"/>
              <a:t>rs</a:t>
            </a:r>
            <a:r>
              <a:rPr lang="en-US" altLang="en-US" dirty="0" smtClean="0"/>
              <a:t> != </a:t>
            </a:r>
            <a:r>
              <a:rPr lang="en-US" altLang="en-US" dirty="0" err="1" smtClean="0"/>
              <a:t>rt</a:t>
            </a:r>
            <a:r>
              <a:rPr lang="en-US" altLang="en-US" dirty="0" smtClean="0"/>
              <a:t>) branch to instruction labeled L1;</a:t>
            </a:r>
          </a:p>
          <a:p>
            <a:pPr lvl="1" eaLnBrk="1" hangingPunct="1">
              <a:lnSpc>
                <a:spcPct val="90000"/>
              </a:lnSpc>
            </a:pPr>
            <a:endParaRPr lang="en-US" altLang="en-US" dirty="0" smtClean="0"/>
          </a:p>
          <a:p>
            <a:pPr eaLnBrk="1" hangingPunct="1">
              <a:lnSpc>
                <a:spcPct val="90000"/>
              </a:lnSpc>
            </a:pPr>
            <a:r>
              <a:rPr lang="en-US" altLang="en-US" dirty="0" smtClean="0">
                <a:latin typeface="Lucida Console" panose="020B0609040504020204" pitchFamily="49" charset="0"/>
              </a:rPr>
              <a:t>j L1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dirty="0" smtClean="0"/>
              <a:t>unconditional jump to instruction labeled L1</a:t>
            </a:r>
            <a:endParaRPr lang="en-AU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20526271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>
                <a:solidFill>
                  <a:srgbClr val="990033"/>
                </a:solidFill>
                <a:latin typeface="Verdana" panose="020B0604030504040204" pitchFamily="34" charset="0"/>
              </a:rPr>
              <a:t>CSCE 212 </a:t>
            </a:r>
            <a:fld id="{802F998E-576E-4802-A4F1-F29005476FAE}" type="slidenum">
              <a:rPr lang="en-US" altLang="en-US" i="0">
                <a:latin typeface="Verdana" panose="020B0604030504040204" pitchFamily="34" charset="0"/>
              </a:rPr>
              <a:pPr eaLnBrk="1" hangingPunct="1"/>
              <a:t>3</a:t>
            </a:fld>
            <a:endParaRPr lang="en-US" altLang="en-US" i="0">
              <a:latin typeface="Verdana" panose="020B0604030504040204" pitchFamily="34" charset="0"/>
            </a:endParaRPr>
          </a:p>
        </p:txBody>
      </p:sp>
      <p:sp>
        <p:nvSpPr>
          <p:cNvPr id="1638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Instruction Set Architecture</a:t>
            </a:r>
          </a:p>
        </p:txBody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381000" indent="-381000" eaLnBrk="1" hangingPunct="1">
              <a:lnSpc>
                <a:spcPct val="90000"/>
              </a:lnSpc>
            </a:pPr>
            <a:r>
              <a:rPr lang="en-US" altLang="en-US" sz="1800" smtClean="0"/>
              <a:t>Instruction Set Architecture:</a:t>
            </a:r>
          </a:p>
          <a:p>
            <a:pPr marL="800100" lvl="1" indent="-342900" eaLnBrk="1" hangingPunct="1">
              <a:lnSpc>
                <a:spcPct val="90000"/>
              </a:lnSpc>
              <a:buFontTx/>
              <a:buAutoNum type="arabicPeriod"/>
            </a:pPr>
            <a:r>
              <a:rPr lang="en-US" altLang="en-US" sz="1600" smtClean="0"/>
              <a:t>abtraction that hides the low-level details of a processor from the user</a:t>
            </a:r>
          </a:p>
          <a:p>
            <a:pPr marL="800100" lvl="1" indent="-342900" eaLnBrk="1" hangingPunct="1">
              <a:lnSpc>
                <a:spcPct val="90000"/>
              </a:lnSpc>
              <a:buFontTx/>
              <a:buAutoNum type="arabicPeriod"/>
            </a:pPr>
            <a:r>
              <a:rPr lang="en-US" altLang="en-US" sz="1600" smtClean="0"/>
              <a:t>the interface between the hardware and software</a:t>
            </a:r>
          </a:p>
          <a:p>
            <a:pPr marL="800100" lvl="1" indent="-342900" eaLnBrk="1" hangingPunct="1">
              <a:lnSpc>
                <a:spcPct val="90000"/>
              </a:lnSpc>
              <a:buFontTx/>
              <a:buAutoNum type="arabicPeriod"/>
            </a:pPr>
            <a:r>
              <a:rPr lang="en-US" altLang="en-US" sz="1600" u="sng" smtClean="0"/>
              <a:t>everything</a:t>
            </a:r>
            <a:r>
              <a:rPr lang="en-US" altLang="en-US" sz="1600" smtClean="0"/>
              <a:t> you need to know to “use” the processor:</a:t>
            </a:r>
          </a:p>
          <a:p>
            <a:pPr marL="1181100" lvl="2" indent="-266700" eaLnBrk="1" hangingPunct="1">
              <a:lnSpc>
                <a:spcPct val="90000"/>
              </a:lnSpc>
            </a:pPr>
            <a:r>
              <a:rPr lang="en-US" altLang="en-US" sz="1200" smtClean="0"/>
              <a:t>instruction set</a:t>
            </a:r>
          </a:p>
          <a:p>
            <a:pPr marL="1181100" lvl="2" indent="-266700" eaLnBrk="1" hangingPunct="1">
              <a:lnSpc>
                <a:spcPct val="90000"/>
              </a:lnSpc>
            </a:pPr>
            <a:r>
              <a:rPr lang="en-US" altLang="en-US" sz="1200" smtClean="0"/>
              <a:t>instruction representations</a:t>
            </a:r>
          </a:p>
          <a:p>
            <a:pPr marL="1181100" lvl="2" indent="-266700" eaLnBrk="1" hangingPunct="1">
              <a:lnSpc>
                <a:spcPct val="90000"/>
              </a:lnSpc>
            </a:pPr>
            <a:r>
              <a:rPr lang="en-US" altLang="en-US" sz="1200" smtClean="0"/>
              <a:t>addressing modes</a:t>
            </a:r>
          </a:p>
          <a:p>
            <a:pPr marL="1181100" lvl="2" indent="-266700" eaLnBrk="1" hangingPunct="1">
              <a:lnSpc>
                <a:spcPct val="90000"/>
              </a:lnSpc>
            </a:pPr>
            <a:r>
              <a:rPr lang="en-US" altLang="en-US" sz="1200" smtClean="0"/>
              <a:t>etc…</a:t>
            </a:r>
          </a:p>
          <a:p>
            <a:pPr marL="1181100" lvl="2" indent="-266700" eaLnBrk="1" hangingPunct="1">
              <a:lnSpc>
                <a:spcPct val="90000"/>
              </a:lnSpc>
            </a:pPr>
            <a:endParaRPr lang="en-US" altLang="en-US" sz="1200" smtClean="0"/>
          </a:p>
          <a:p>
            <a:pPr marL="381000" indent="-381000" eaLnBrk="1" hangingPunct="1">
              <a:lnSpc>
                <a:spcPct val="90000"/>
              </a:lnSpc>
            </a:pPr>
            <a:r>
              <a:rPr lang="en-US" altLang="en-US" sz="1800" smtClean="0"/>
              <a:t>“Families” of processors are defined by their ISA:</a:t>
            </a:r>
          </a:p>
          <a:p>
            <a:pPr marL="800100" lvl="1" indent="-342900" eaLnBrk="1" hangingPunct="1">
              <a:lnSpc>
                <a:spcPct val="90000"/>
              </a:lnSpc>
            </a:pPr>
            <a:r>
              <a:rPr lang="en-US" altLang="en-US" sz="1600" smtClean="0"/>
              <a:t>Sun Sparc</a:t>
            </a:r>
          </a:p>
          <a:p>
            <a:pPr marL="800100" lvl="1" indent="-342900" eaLnBrk="1" hangingPunct="1">
              <a:lnSpc>
                <a:spcPct val="90000"/>
              </a:lnSpc>
            </a:pPr>
            <a:r>
              <a:rPr lang="en-US" altLang="en-US" sz="1600" smtClean="0"/>
              <a:t>Intel IA-32</a:t>
            </a:r>
          </a:p>
          <a:p>
            <a:pPr marL="800100" lvl="1" indent="-342900" eaLnBrk="1" hangingPunct="1">
              <a:lnSpc>
                <a:spcPct val="90000"/>
              </a:lnSpc>
            </a:pPr>
            <a:r>
              <a:rPr lang="en-US" altLang="en-US" sz="1600" smtClean="0"/>
              <a:t>MIPS</a:t>
            </a:r>
          </a:p>
          <a:p>
            <a:pPr marL="800100" lvl="1" indent="-342900" eaLnBrk="1" hangingPunct="1">
              <a:lnSpc>
                <a:spcPct val="90000"/>
              </a:lnSpc>
            </a:pPr>
            <a:r>
              <a:rPr lang="en-US" altLang="en-US" sz="1600" smtClean="0"/>
              <a:t>IBM 360</a:t>
            </a:r>
          </a:p>
          <a:p>
            <a:pPr marL="800100" lvl="1" indent="-342900" eaLnBrk="1" hangingPunct="1">
              <a:lnSpc>
                <a:spcPct val="90000"/>
              </a:lnSpc>
            </a:pPr>
            <a:r>
              <a:rPr lang="en-US" altLang="en-US" sz="1600" smtClean="0"/>
              <a:t>Motorola/IBM PowerPC</a:t>
            </a:r>
          </a:p>
        </p:txBody>
      </p:sp>
    </p:spTree>
    <p:extLst>
      <p:ext uri="{BB962C8B-B14F-4D97-AF65-F5344CB8AC3E}">
        <p14:creationId xmlns:p14="http://schemas.microsoft.com/office/powerpoint/2010/main" val="3322240217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Footer Placeholder 3"/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AU" altLang="en-US"/>
              <a:t>Chapter 2 — Instructions: Language of the Computer — </a:t>
            </a:r>
            <a:fld id="{AE43D8CD-0EED-4A1F-9B9F-8ECB3EAB7E82}" type="slidenum">
              <a:rPr lang="en-AU" altLang="en-US"/>
              <a:pPr/>
              <a:t>30</a:t>
            </a:fld>
            <a:endParaRPr lang="en-AU" altLang="en-US"/>
          </a:p>
        </p:txBody>
      </p:sp>
      <p:sp>
        <p:nvSpPr>
          <p:cNvPr id="3379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Compiling If Statements</a:t>
            </a:r>
            <a:endParaRPr lang="en-AU" altLang="en-US" smtClean="0"/>
          </a:p>
        </p:txBody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mtClean="0"/>
              <a:t>C code:</a:t>
            </a:r>
          </a:p>
          <a:p>
            <a:pPr eaLnBrk="1" hangingPunct="1">
              <a:lnSpc>
                <a:spcPct val="90000"/>
              </a:lnSpc>
              <a:spcBef>
                <a:spcPct val="50000"/>
              </a:spcBef>
              <a:spcAft>
                <a:spcPct val="30000"/>
              </a:spcAft>
              <a:buFont typeface="Wingdings" panose="05000000000000000000" pitchFamily="2" charset="2"/>
              <a:buNone/>
            </a:pPr>
            <a:r>
              <a:rPr lang="en-US" altLang="en-US" sz="2800" smtClean="0">
                <a:latin typeface="Lucida Console" panose="020B0609040504020204" pitchFamily="49" charset="0"/>
              </a:rPr>
              <a:t>	if (i==j) f = g+h;</a:t>
            </a:r>
            <a:br>
              <a:rPr lang="en-US" altLang="en-US" sz="2800" smtClean="0">
                <a:latin typeface="Lucida Console" panose="020B0609040504020204" pitchFamily="49" charset="0"/>
              </a:rPr>
            </a:br>
            <a:r>
              <a:rPr lang="en-US" altLang="en-US" sz="2800" smtClean="0">
                <a:latin typeface="Lucida Console" panose="020B0609040504020204" pitchFamily="49" charset="0"/>
              </a:rPr>
              <a:t>else f = g-h;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mtClean="0"/>
              <a:t>f, g, … in $s0, $s1, …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mtClean="0"/>
              <a:t>Compiled MIPS code:</a:t>
            </a:r>
          </a:p>
          <a:p>
            <a:pPr eaLnBrk="1" hangingPunct="1">
              <a:lnSpc>
                <a:spcPct val="90000"/>
              </a:lnSpc>
              <a:spcBef>
                <a:spcPct val="50000"/>
              </a:spcBef>
              <a:spcAft>
                <a:spcPct val="30000"/>
              </a:spcAft>
              <a:buFont typeface="Wingdings" panose="05000000000000000000" pitchFamily="2" charset="2"/>
              <a:buNone/>
            </a:pPr>
            <a:r>
              <a:rPr lang="en-US" altLang="en-US" sz="2800" smtClean="0">
                <a:latin typeface="Lucida Console" panose="020B0609040504020204" pitchFamily="49" charset="0"/>
              </a:rPr>
              <a:t>	      bne $s3, $s4, Else</a:t>
            </a:r>
            <a:br>
              <a:rPr lang="en-US" altLang="en-US" sz="2800" smtClean="0">
                <a:latin typeface="Lucida Console" panose="020B0609040504020204" pitchFamily="49" charset="0"/>
              </a:rPr>
            </a:br>
            <a:r>
              <a:rPr lang="en-US" altLang="en-US" sz="2800" smtClean="0">
                <a:latin typeface="Lucida Console" panose="020B0609040504020204" pitchFamily="49" charset="0"/>
              </a:rPr>
              <a:t>      add $s0, $s1, $s2</a:t>
            </a:r>
            <a:br>
              <a:rPr lang="en-US" altLang="en-US" sz="2800" smtClean="0">
                <a:latin typeface="Lucida Console" panose="020B0609040504020204" pitchFamily="49" charset="0"/>
              </a:rPr>
            </a:br>
            <a:r>
              <a:rPr lang="en-US" altLang="en-US" sz="2800" smtClean="0">
                <a:latin typeface="Lucida Console" panose="020B0609040504020204" pitchFamily="49" charset="0"/>
              </a:rPr>
              <a:t>      j   Exit</a:t>
            </a:r>
            <a:br>
              <a:rPr lang="en-US" altLang="en-US" sz="2800" smtClean="0">
                <a:latin typeface="Lucida Console" panose="020B0609040504020204" pitchFamily="49" charset="0"/>
              </a:rPr>
            </a:br>
            <a:r>
              <a:rPr lang="en-US" altLang="en-US" sz="2800" smtClean="0">
                <a:latin typeface="Lucida Console" panose="020B0609040504020204" pitchFamily="49" charset="0"/>
              </a:rPr>
              <a:t>Else: sub $s0, $s1, $s2</a:t>
            </a:r>
            <a:br>
              <a:rPr lang="en-US" altLang="en-US" sz="2800" smtClean="0">
                <a:latin typeface="Lucida Console" panose="020B0609040504020204" pitchFamily="49" charset="0"/>
              </a:rPr>
            </a:br>
            <a:r>
              <a:rPr lang="en-US" altLang="en-US" sz="2800" smtClean="0">
                <a:latin typeface="Lucida Console" panose="020B0609040504020204" pitchFamily="49" charset="0"/>
              </a:rPr>
              <a:t>Exit: …</a:t>
            </a:r>
            <a:endParaRPr lang="en-AU" altLang="en-US" sz="2800" smtClean="0">
              <a:latin typeface="Lucida Console" panose="020B0609040504020204" pitchFamily="49" charset="0"/>
            </a:endParaRPr>
          </a:p>
        </p:txBody>
      </p:sp>
      <p:sp>
        <p:nvSpPr>
          <p:cNvPr id="33797" name="AutoShape 5"/>
          <p:cNvSpPr>
            <a:spLocks/>
          </p:cNvSpPr>
          <p:nvPr/>
        </p:nvSpPr>
        <p:spPr bwMode="auto">
          <a:xfrm>
            <a:off x="3635375" y="5805488"/>
            <a:ext cx="3529013" cy="403225"/>
          </a:xfrm>
          <a:prstGeom prst="borderCallout1">
            <a:avLst>
              <a:gd name="adj1" fmla="val 28347"/>
              <a:gd name="adj2" fmla="val -2157"/>
              <a:gd name="adj3" fmla="val -57875"/>
              <a:gd name="adj4" fmla="val -38958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AU" altLang="en-US"/>
              <a:t>Assembler calculates addresses</a:t>
            </a:r>
          </a:p>
        </p:txBody>
      </p:sp>
      <p:pic>
        <p:nvPicPr>
          <p:cNvPr id="33798" name="Picture 6" descr="f02-09-P37449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4163" y="1484313"/>
            <a:ext cx="3468687" cy="210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42112937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Footer Placeholder 3"/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AU" altLang="en-US"/>
              <a:t>Chapter 2 — Instructions: Language of the Computer — </a:t>
            </a:r>
            <a:fld id="{B5B76A84-0BED-4716-B8C9-915A469530E6}" type="slidenum">
              <a:rPr lang="en-AU" altLang="en-US"/>
              <a:pPr/>
              <a:t>31</a:t>
            </a:fld>
            <a:endParaRPr lang="en-AU" altLang="en-US"/>
          </a:p>
        </p:txBody>
      </p:sp>
      <p:sp>
        <p:nvSpPr>
          <p:cNvPr id="3481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Compiling Loop Statements</a:t>
            </a:r>
            <a:endParaRPr lang="en-AU" altLang="en-US" smtClean="0"/>
          </a:p>
        </p:txBody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en-US" dirty="0" smtClean="0"/>
              <a:t>C code:</a:t>
            </a:r>
          </a:p>
          <a:p>
            <a:pPr eaLnBrk="1" hangingPunct="1">
              <a:lnSpc>
                <a:spcPct val="80000"/>
              </a:lnSpc>
              <a:spcBef>
                <a:spcPct val="50000"/>
              </a:spcBef>
              <a:spcAft>
                <a:spcPct val="30000"/>
              </a:spcAft>
              <a:buFont typeface="Wingdings" panose="05000000000000000000" pitchFamily="2" charset="2"/>
              <a:buNone/>
            </a:pPr>
            <a:r>
              <a:rPr lang="en-US" altLang="en-US" sz="2800" dirty="0" smtClean="0">
                <a:latin typeface="Lucida Console" panose="020B0609040504020204" pitchFamily="49" charset="0"/>
              </a:rPr>
              <a:t>	while (save[</a:t>
            </a:r>
            <a:r>
              <a:rPr lang="en-US" altLang="en-US" sz="2800" dirty="0" err="1" smtClean="0">
                <a:latin typeface="Lucida Console" panose="020B0609040504020204" pitchFamily="49" charset="0"/>
              </a:rPr>
              <a:t>i</a:t>
            </a:r>
            <a:r>
              <a:rPr lang="en-US" altLang="en-US" sz="2800" dirty="0" smtClean="0">
                <a:latin typeface="Lucida Console" panose="020B0609040504020204" pitchFamily="49" charset="0"/>
              </a:rPr>
              <a:t>] == k) </a:t>
            </a:r>
            <a:r>
              <a:rPr lang="en-US" altLang="en-US" sz="2800" dirty="0" err="1" smtClean="0">
                <a:latin typeface="Lucida Console" panose="020B0609040504020204" pitchFamily="49" charset="0"/>
              </a:rPr>
              <a:t>i</a:t>
            </a:r>
            <a:r>
              <a:rPr lang="en-US" altLang="en-US" sz="2800" dirty="0" smtClean="0">
                <a:latin typeface="Lucida Console" panose="020B0609040504020204" pitchFamily="49" charset="0"/>
              </a:rPr>
              <a:t> += 1;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dirty="0" err="1" smtClean="0"/>
              <a:t>i</a:t>
            </a:r>
            <a:r>
              <a:rPr lang="en-US" altLang="en-US" dirty="0" smtClean="0"/>
              <a:t> in $s3, k in $s5, address of save in $s6</a:t>
            </a:r>
          </a:p>
          <a:p>
            <a:pPr lvl="1" eaLnBrk="1" hangingPunct="1">
              <a:lnSpc>
                <a:spcPct val="80000"/>
              </a:lnSpc>
            </a:pPr>
            <a:endParaRPr lang="en-US" altLang="en-US" dirty="0" smtClean="0"/>
          </a:p>
          <a:p>
            <a:pPr eaLnBrk="1" hangingPunct="1">
              <a:lnSpc>
                <a:spcPct val="80000"/>
              </a:lnSpc>
            </a:pPr>
            <a:r>
              <a:rPr lang="en-US" altLang="en-US" dirty="0" smtClean="0"/>
              <a:t>Compiled MIPS code:</a:t>
            </a:r>
          </a:p>
          <a:p>
            <a:pPr eaLnBrk="1" hangingPunct="1">
              <a:lnSpc>
                <a:spcPct val="80000"/>
              </a:lnSpc>
              <a:spcBef>
                <a:spcPct val="50000"/>
              </a:spcBef>
              <a:spcAft>
                <a:spcPct val="30000"/>
              </a:spcAft>
              <a:buFont typeface="Wingdings" panose="05000000000000000000" pitchFamily="2" charset="2"/>
              <a:buNone/>
            </a:pPr>
            <a:r>
              <a:rPr lang="en-US" altLang="en-US" sz="2800" dirty="0" smtClean="0">
                <a:latin typeface="Lucida Console" panose="020B0609040504020204" pitchFamily="49" charset="0"/>
              </a:rPr>
              <a:t>	Loop: </a:t>
            </a:r>
            <a:r>
              <a:rPr lang="en-US" altLang="en-US" sz="2800" dirty="0" err="1" smtClean="0">
                <a:latin typeface="Lucida Console" panose="020B0609040504020204" pitchFamily="49" charset="0"/>
              </a:rPr>
              <a:t>sll</a:t>
            </a:r>
            <a:r>
              <a:rPr lang="en-US" altLang="en-US" sz="2800" dirty="0" smtClean="0">
                <a:latin typeface="Lucida Console" panose="020B0609040504020204" pitchFamily="49" charset="0"/>
              </a:rPr>
              <a:t>  $t1, $s3, 2</a:t>
            </a:r>
            <a:br>
              <a:rPr lang="en-US" altLang="en-US" sz="2800" dirty="0" smtClean="0">
                <a:latin typeface="Lucida Console" panose="020B0609040504020204" pitchFamily="49" charset="0"/>
              </a:rPr>
            </a:br>
            <a:r>
              <a:rPr lang="en-US" altLang="en-US" sz="2800" dirty="0" smtClean="0">
                <a:latin typeface="Lucida Console" panose="020B0609040504020204" pitchFamily="49" charset="0"/>
              </a:rPr>
              <a:t>      add  $t1, $t1, $s6</a:t>
            </a:r>
            <a:br>
              <a:rPr lang="en-US" altLang="en-US" sz="2800" dirty="0" smtClean="0">
                <a:latin typeface="Lucida Console" panose="020B0609040504020204" pitchFamily="49" charset="0"/>
              </a:rPr>
            </a:br>
            <a:r>
              <a:rPr lang="en-US" altLang="en-US" sz="2800" dirty="0" smtClean="0">
                <a:latin typeface="Lucida Console" panose="020B0609040504020204" pitchFamily="49" charset="0"/>
              </a:rPr>
              <a:t>      </a:t>
            </a:r>
            <a:r>
              <a:rPr lang="en-US" altLang="en-US" sz="2800" dirty="0" err="1" smtClean="0">
                <a:latin typeface="Lucida Console" panose="020B0609040504020204" pitchFamily="49" charset="0"/>
              </a:rPr>
              <a:t>lw</a:t>
            </a:r>
            <a:r>
              <a:rPr lang="en-US" altLang="en-US" sz="2800" dirty="0" smtClean="0">
                <a:latin typeface="Lucida Console" panose="020B0609040504020204" pitchFamily="49" charset="0"/>
              </a:rPr>
              <a:t>   $t0, 0($t1)</a:t>
            </a:r>
            <a:br>
              <a:rPr lang="en-US" altLang="en-US" sz="2800" dirty="0" smtClean="0">
                <a:latin typeface="Lucida Console" panose="020B0609040504020204" pitchFamily="49" charset="0"/>
              </a:rPr>
            </a:br>
            <a:r>
              <a:rPr lang="en-US" altLang="en-US" sz="2800" dirty="0" smtClean="0">
                <a:latin typeface="Lucida Console" panose="020B0609040504020204" pitchFamily="49" charset="0"/>
              </a:rPr>
              <a:t>      </a:t>
            </a:r>
            <a:r>
              <a:rPr lang="en-US" altLang="en-US" sz="2800" dirty="0" err="1" smtClean="0">
                <a:latin typeface="Lucida Console" panose="020B0609040504020204" pitchFamily="49" charset="0"/>
              </a:rPr>
              <a:t>bne</a:t>
            </a:r>
            <a:r>
              <a:rPr lang="en-US" altLang="en-US" sz="2800" dirty="0" smtClean="0">
                <a:latin typeface="Lucida Console" panose="020B0609040504020204" pitchFamily="49" charset="0"/>
              </a:rPr>
              <a:t>  $t0, $s5, Exit</a:t>
            </a:r>
            <a:br>
              <a:rPr lang="en-US" altLang="en-US" sz="2800" dirty="0" smtClean="0">
                <a:latin typeface="Lucida Console" panose="020B0609040504020204" pitchFamily="49" charset="0"/>
              </a:rPr>
            </a:br>
            <a:r>
              <a:rPr lang="en-US" altLang="en-US" sz="2800" dirty="0" smtClean="0">
                <a:latin typeface="Lucida Console" panose="020B0609040504020204" pitchFamily="49" charset="0"/>
              </a:rPr>
              <a:t>      </a:t>
            </a:r>
            <a:r>
              <a:rPr lang="en-US" altLang="en-US" sz="2800" dirty="0" err="1" smtClean="0">
                <a:latin typeface="Lucida Console" panose="020B0609040504020204" pitchFamily="49" charset="0"/>
              </a:rPr>
              <a:t>addi</a:t>
            </a:r>
            <a:r>
              <a:rPr lang="en-US" altLang="en-US" sz="2800" dirty="0" smtClean="0">
                <a:latin typeface="Lucida Console" panose="020B0609040504020204" pitchFamily="49" charset="0"/>
              </a:rPr>
              <a:t> $s3, $s3, 1</a:t>
            </a:r>
            <a:br>
              <a:rPr lang="en-US" altLang="en-US" sz="2800" dirty="0" smtClean="0">
                <a:latin typeface="Lucida Console" panose="020B0609040504020204" pitchFamily="49" charset="0"/>
              </a:rPr>
            </a:br>
            <a:r>
              <a:rPr lang="en-US" altLang="en-US" sz="2800" dirty="0" smtClean="0">
                <a:latin typeface="Lucida Console" panose="020B0609040504020204" pitchFamily="49" charset="0"/>
              </a:rPr>
              <a:t>      j    Loop</a:t>
            </a:r>
            <a:br>
              <a:rPr lang="en-US" altLang="en-US" sz="2800" dirty="0" smtClean="0">
                <a:latin typeface="Lucida Console" panose="020B0609040504020204" pitchFamily="49" charset="0"/>
              </a:rPr>
            </a:br>
            <a:r>
              <a:rPr lang="en-US" altLang="en-US" sz="2800" dirty="0" smtClean="0">
                <a:latin typeface="Lucida Console" panose="020B0609040504020204" pitchFamily="49" charset="0"/>
              </a:rPr>
              <a:t>Exit: …</a:t>
            </a:r>
            <a:endParaRPr lang="en-AU" altLang="en-US" sz="2800" dirty="0" smtClean="0">
              <a:latin typeface="Lucida Console" panose="020B060904050402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2547792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>
                <a:solidFill>
                  <a:srgbClr val="990033"/>
                </a:solidFill>
                <a:latin typeface="Verdana" panose="020B0604030504040204" pitchFamily="34" charset="0"/>
              </a:rPr>
              <a:t>CSCE 212 </a:t>
            </a:r>
            <a:fld id="{EFC36CB7-022C-42BB-ABC9-8C9C78179573}" type="slidenum">
              <a:rPr lang="en-US" altLang="en-US" i="0">
                <a:latin typeface="Verdana" panose="020B0604030504040204" pitchFamily="34" charset="0"/>
              </a:rPr>
              <a:pPr eaLnBrk="1" hangingPunct="1"/>
              <a:t>32</a:t>
            </a:fld>
            <a:endParaRPr lang="en-US" altLang="en-US" i="0">
              <a:latin typeface="Verdana" panose="020B0604030504040204" pitchFamily="34" charset="0"/>
            </a:endParaRPr>
          </a:p>
        </p:txBody>
      </p:sp>
      <p:sp>
        <p:nvSpPr>
          <p:cNvPr id="4403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Integer Multiply and Divide</a:t>
            </a:r>
          </a:p>
        </p:txBody>
      </p:sp>
      <p:sp>
        <p:nvSpPr>
          <p:cNvPr id="4403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mult $2, $3</a:t>
            </a:r>
          </a:p>
          <a:p>
            <a:pPr lvl="1" eaLnBrk="1" hangingPunct="1"/>
            <a:r>
              <a:rPr lang="en-US" altLang="en-US" smtClean="0"/>
              <a:t>result in hi (32 bits) and lo (32 bits)</a:t>
            </a:r>
          </a:p>
          <a:p>
            <a:pPr lvl="1" eaLnBrk="1" hangingPunct="1"/>
            <a:r>
              <a:rPr lang="en-US" altLang="en-US" smtClean="0"/>
              <a:t>mul $2, $3, $4 is psuedo (low 32 bits)</a:t>
            </a:r>
          </a:p>
          <a:p>
            <a:pPr lvl="1" eaLnBrk="1" hangingPunct="1"/>
            <a:r>
              <a:rPr lang="en-US" altLang="en-US" smtClean="0"/>
              <a:t>madd $2, $3 – multiply and accumulate in hi and lo</a:t>
            </a:r>
          </a:p>
          <a:p>
            <a:pPr lvl="1" eaLnBrk="1" hangingPunct="1"/>
            <a:endParaRPr lang="en-US" altLang="en-US" smtClean="0"/>
          </a:p>
          <a:p>
            <a:pPr eaLnBrk="1" hangingPunct="1"/>
            <a:r>
              <a:rPr lang="en-US" altLang="en-US" smtClean="0"/>
              <a:t>div $2, $3</a:t>
            </a:r>
          </a:p>
          <a:p>
            <a:pPr lvl="1" eaLnBrk="1" hangingPunct="1"/>
            <a:r>
              <a:rPr lang="en-US" altLang="en-US" smtClean="0"/>
              <a:t>quotient in lo and reminder in hi</a:t>
            </a:r>
          </a:p>
          <a:p>
            <a:pPr lvl="1" eaLnBrk="1" hangingPunct="1"/>
            <a:r>
              <a:rPr lang="en-US" altLang="en-US" smtClean="0"/>
              <a:t>div $2, $3, $4 is psuedo (quotient)</a:t>
            </a:r>
          </a:p>
          <a:p>
            <a:pPr lvl="1"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3601796090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>
                <a:solidFill>
                  <a:srgbClr val="990033"/>
                </a:solidFill>
                <a:latin typeface="Verdana" panose="020B0604030504040204" pitchFamily="34" charset="0"/>
              </a:rPr>
              <a:t>CSCE 212 </a:t>
            </a:r>
            <a:fld id="{C16E8FA2-DE8D-4428-A91D-883C73DECA21}" type="slidenum">
              <a:rPr lang="en-US" altLang="en-US" i="0">
                <a:latin typeface="Verdana" panose="020B0604030504040204" pitchFamily="34" charset="0"/>
              </a:rPr>
              <a:pPr eaLnBrk="1" hangingPunct="1"/>
              <a:t>33</a:t>
            </a:fld>
            <a:endParaRPr lang="en-US" altLang="en-US" i="0">
              <a:latin typeface="Verdana" panose="020B0604030504040204" pitchFamily="34" charset="0"/>
            </a:endParaRPr>
          </a:p>
        </p:txBody>
      </p:sp>
      <p:sp>
        <p:nvSpPr>
          <p:cNvPr id="4710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Complex Arithmetic Example</a:t>
            </a:r>
          </a:p>
        </p:txBody>
      </p:sp>
      <p:sp>
        <p:nvSpPr>
          <p:cNvPr id="4710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 eaLnBrk="1" hangingPunct="1">
              <a:lnSpc>
                <a:spcPct val="80000"/>
              </a:lnSpc>
              <a:buFontTx/>
              <a:buNone/>
            </a:pPr>
            <a:r>
              <a:rPr lang="en-US" altLang="en-US" sz="1600" b="1" u="sng" smtClean="0">
                <a:latin typeface="Courier New" panose="02070309020205020404" pitchFamily="49" charset="0"/>
              </a:rPr>
              <a:t>z=(a*b)+(c/d)-(e+f*g);</a:t>
            </a:r>
          </a:p>
          <a:p>
            <a:pPr marL="0" indent="0" eaLnBrk="1" hangingPunct="1">
              <a:lnSpc>
                <a:spcPct val="80000"/>
              </a:lnSpc>
              <a:buFontTx/>
              <a:buNone/>
            </a:pPr>
            <a:r>
              <a:rPr lang="en-US" altLang="en-US" sz="1600" b="1" smtClean="0">
                <a:latin typeface="Courier New" panose="02070309020205020404" pitchFamily="49" charset="0"/>
              </a:rPr>
              <a:t>	</a:t>
            </a:r>
            <a:r>
              <a:rPr lang="en-US" altLang="en-US" sz="1600" b="1" smtClean="0">
                <a:solidFill>
                  <a:srgbClr val="990033"/>
                </a:solidFill>
                <a:latin typeface="Courier New" panose="02070309020205020404" pitchFamily="49" charset="0"/>
              </a:rPr>
              <a:t>lw $s0,a</a:t>
            </a:r>
          </a:p>
          <a:p>
            <a:pPr marL="0" indent="0" eaLnBrk="1" hangingPunct="1">
              <a:lnSpc>
                <a:spcPct val="80000"/>
              </a:lnSpc>
              <a:buFontTx/>
              <a:buNone/>
            </a:pPr>
            <a:r>
              <a:rPr lang="en-US" altLang="en-US" sz="1600" b="1" smtClean="0">
                <a:solidFill>
                  <a:srgbClr val="990033"/>
                </a:solidFill>
                <a:latin typeface="Courier New" panose="02070309020205020404" pitchFamily="49" charset="0"/>
              </a:rPr>
              <a:t>	lw $s1,b</a:t>
            </a:r>
          </a:p>
          <a:p>
            <a:pPr marL="0" indent="0" eaLnBrk="1" hangingPunct="1">
              <a:lnSpc>
                <a:spcPct val="80000"/>
              </a:lnSpc>
              <a:buFontTx/>
              <a:buNone/>
            </a:pPr>
            <a:r>
              <a:rPr lang="en-US" altLang="en-US" sz="1600" b="1" smtClean="0">
                <a:latin typeface="Courier New" panose="02070309020205020404" pitchFamily="49" charset="0"/>
              </a:rPr>
              <a:t>	mult $s0,$s1</a:t>
            </a:r>
          </a:p>
          <a:p>
            <a:pPr marL="0" indent="0" eaLnBrk="1" hangingPunct="1">
              <a:lnSpc>
                <a:spcPct val="80000"/>
              </a:lnSpc>
              <a:buFontTx/>
              <a:buNone/>
            </a:pPr>
            <a:r>
              <a:rPr lang="en-US" altLang="en-US" sz="1600" b="1" smtClean="0">
                <a:latin typeface="Courier New" panose="02070309020205020404" pitchFamily="49" charset="0"/>
              </a:rPr>
              <a:t>	mflo $t0</a:t>
            </a:r>
          </a:p>
          <a:p>
            <a:pPr marL="0" indent="0" eaLnBrk="1" hangingPunct="1">
              <a:lnSpc>
                <a:spcPct val="80000"/>
              </a:lnSpc>
              <a:buFontTx/>
              <a:buNone/>
            </a:pPr>
            <a:r>
              <a:rPr lang="en-US" altLang="en-US" sz="1600" b="1" smtClean="0">
                <a:latin typeface="Courier New" panose="02070309020205020404" pitchFamily="49" charset="0"/>
              </a:rPr>
              <a:t>	</a:t>
            </a:r>
            <a:r>
              <a:rPr lang="en-US" altLang="en-US" sz="1600" b="1" smtClean="0">
                <a:solidFill>
                  <a:srgbClr val="990033"/>
                </a:solidFill>
                <a:latin typeface="Courier New" panose="02070309020205020404" pitchFamily="49" charset="0"/>
              </a:rPr>
              <a:t>lw $s0,c</a:t>
            </a:r>
          </a:p>
          <a:p>
            <a:pPr marL="0" indent="0" eaLnBrk="1" hangingPunct="1">
              <a:lnSpc>
                <a:spcPct val="80000"/>
              </a:lnSpc>
              <a:buFontTx/>
              <a:buNone/>
            </a:pPr>
            <a:r>
              <a:rPr lang="en-US" altLang="en-US" sz="1600" b="1" smtClean="0">
                <a:solidFill>
                  <a:srgbClr val="990033"/>
                </a:solidFill>
                <a:latin typeface="Courier New" panose="02070309020205020404" pitchFamily="49" charset="0"/>
              </a:rPr>
              <a:t>	lw $s1,d</a:t>
            </a:r>
          </a:p>
          <a:p>
            <a:pPr marL="0" indent="0" eaLnBrk="1" hangingPunct="1">
              <a:lnSpc>
                <a:spcPct val="80000"/>
              </a:lnSpc>
              <a:buFontTx/>
              <a:buNone/>
            </a:pPr>
            <a:r>
              <a:rPr lang="en-US" altLang="en-US" sz="1600" b="1" smtClean="0">
                <a:latin typeface="Courier New" panose="02070309020205020404" pitchFamily="49" charset="0"/>
              </a:rPr>
              <a:t>	div $s0,$s1</a:t>
            </a:r>
          </a:p>
          <a:p>
            <a:pPr marL="0" indent="0" eaLnBrk="1" hangingPunct="1">
              <a:lnSpc>
                <a:spcPct val="80000"/>
              </a:lnSpc>
              <a:buFontTx/>
              <a:buNone/>
            </a:pPr>
            <a:r>
              <a:rPr lang="en-US" altLang="en-US" sz="1600" b="1" smtClean="0">
                <a:latin typeface="Courier New" panose="02070309020205020404" pitchFamily="49" charset="0"/>
              </a:rPr>
              <a:t>	mflo $t1</a:t>
            </a:r>
          </a:p>
          <a:p>
            <a:pPr marL="0" indent="0" eaLnBrk="1" hangingPunct="1">
              <a:lnSpc>
                <a:spcPct val="80000"/>
              </a:lnSpc>
              <a:buFontTx/>
              <a:buNone/>
            </a:pPr>
            <a:r>
              <a:rPr lang="en-US" altLang="en-US" sz="1600" b="1" smtClean="0">
                <a:latin typeface="Courier New" panose="02070309020205020404" pitchFamily="49" charset="0"/>
              </a:rPr>
              <a:t>	add $t0,$t0,$t1</a:t>
            </a:r>
          </a:p>
          <a:p>
            <a:pPr marL="0" indent="0" eaLnBrk="1" hangingPunct="1">
              <a:lnSpc>
                <a:spcPct val="80000"/>
              </a:lnSpc>
              <a:buFontTx/>
              <a:buNone/>
            </a:pPr>
            <a:r>
              <a:rPr lang="en-US" altLang="en-US" sz="1600" b="1" smtClean="0">
                <a:latin typeface="Courier New" panose="02070309020205020404" pitchFamily="49" charset="0"/>
              </a:rPr>
              <a:t>	</a:t>
            </a:r>
            <a:r>
              <a:rPr lang="en-US" altLang="en-US" sz="1600" b="1" smtClean="0">
                <a:solidFill>
                  <a:srgbClr val="990033"/>
                </a:solidFill>
                <a:latin typeface="Courier New" panose="02070309020205020404" pitchFamily="49" charset="0"/>
              </a:rPr>
              <a:t>lw $s0,e</a:t>
            </a:r>
          </a:p>
          <a:p>
            <a:pPr marL="0" indent="0" eaLnBrk="1" hangingPunct="1">
              <a:lnSpc>
                <a:spcPct val="80000"/>
              </a:lnSpc>
              <a:buFontTx/>
              <a:buNone/>
            </a:pPr>
            <a:r>
              <a:rPr lang="en-US" altLang="en-US" sz="1600" b="1" smtClean="0">
                <a:solidFill>
                  <a:srgbClr val="990033"/>
                </a:solidFill>
                <a:latin typeface="Courier New" panose="02070309020205020404" pitchFamily="49" charset="0"/>
              </a:rPr>
              <a:t>	lw $s1,f</a:t>
            </a:r>
          </a:p>
          <a:p>
            <a:pPr marL="0" indent="0" eaLnBrk="1" hangingPunct="1">
              <a:lnSpc>
                <a:spcPct val="80000"/>
              </a:lnSpc>
              <a:buFontTx/>
              <a:buNone/>
            </a:pPr>
            <a:r>
              <a:rPr lang="en-US" altLang="en-US" sz="1600" b="1" smtClean="0">
                <a:solidFill>
                  <a:srgbClr val="990033"/>
                </a:solidFill>
                <a:latin typeface="Courier New" panose="02070309020205020404" pitchFamily="49" charset="0"/>
              </a:rPr>
              <a:t>	lw $s2,g</a:t>
            </a:r>
          </a:p>
          <a:p>
            <a:pPr marL="0" indent="0" eaLnBrk="1" hangingPunct="1">
              <a:lnSpc>
                <a:spcPct val="80000"/>
              </a:lnSpc>
              <a:buFontTx/>
              <a:buNone/>
            </a:pPr>
            <a:r>
              <a:rPr lang="en-US" altLang="en-US" sz="1600" b="1" smtClean="0">
                <a:latin typeface="Courier New" panose="02070309020205020404" pitchFamily="49" charset="0"/>
              </a:rPr>
              <a:t>	mult $s1,$s2</a:t>
            </a:r>
          </a:p>
          <a:p>
            <a:pPr marL="0" indent="0" eaLnBrk="1" hangingPunct="1">
              <a:lnSpc>
                <a:spcPct val="80000"/>
              </a:lnSpc>
              <a:buFontTx/>
              <a:buNone/>
            </a:pPr>
            <a:r>
              <a:rPr lang="en-US" altLang="en-US" sz="1600" b="1" smtClean="0">
                <a:latin typeface="Courier New" panose="02070309020205020404" pitchFamily="49" charset="0"/>
              </a:rPr>
              <a:t>	mflo $t1</a:t>
            </a:r>
          </a:p>
          <a:p>
            <a:pPr marL="0" indent="0" eaLnBrk="1" hangingPunct="1">
              <a:lnSpc>
                <a:spcPct val="80000"/>
              </a:lnSpc>
              <a:buFontTx/>
              <a:buNone/>
            </a:pPr>
            <a:r>
              <a:rPr lang="en-US" altLang="en-US" sz="1600" b="1" smtClean="0">
                <a:latin typeface="Courier New" panose="02070309020205020404" pitchFamily="49" charset="0"/>
              </a:rPr>
              <a:t>	add $t1,$s0,$t1</a:t>
            </a:r>
          </a:p>
          <a:p>
            <a:pPr marL="0" indent="0" eaLnBrk="1" hangingPunct="1">
              <a:lnSpc>
                <a:spcPct val="80000"/>
              </a:lnSpc>
              <a:buFontTx/>
              <a:buNone/>
            </a:pPr>
            <a:r>
              <a:rPr lang="en-US" altLang="en-US" sz="1600" b="1" smtClean="0">
                <a:latin typeface="Courier New" panose="02070309020205020404" pitchFamily="49" charset="0"/>
              </a:rPr>
              <a:t>	sub $t0,$t0,$t1</a:t>
            </a:r>
          </a:p>
          <a:p>
            <a:pPr marL="0" indent="0" eaLnBrk="1" hangingPunct="1">
              <a:lnSpc>
                <a:spcPct val="80000"/>
              </a:lnSpc>
              <a:buFontTx/>
              <a:buNone/>
            </a:pPr>
            <a:r>
              <a:rPr lang="en-US" altLang="en-US" sz="1600" b="1" smtClean="0">
                <a:latin typeface="Courier New" panose="02070309020205020404" pitchFamily="49" charset="0"/>
              </a:rPr>
              <a:t>	</a:t>
            </a:r>
            <a:r>
              <a:rPr lang="en-US" altLang="en-US" sz="1600" b="1" smtClean="0">
                <a:solidFill>
                  <a:srgbClr val="990033"/>
                </a:solidFill>
                <a:latin typeface="Courier New" panose="02070309020205020404" pitchFamily="49" charset="0"/>
              </a:rPr>
              <a:t>sw $t0,z</a:t>
            </a:r>
            <a:endParaRPr lang="en-US" altLang="en-US" sz="1600" smtClean="0">
              <a:solidFill>
                <a:srgbClr val="99003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4553862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>
                <a:solidFill>
                  <a:srgbClr val="990033"/>
                </a:solidFill>
                <a:latin typeface="Verdana" panose="020B0604030504040204" pitchFamily="34" charset="0"/>
              </a:rPr>
              <a:t>CSCE 212 </a:t>
            </a:r>
            <a:fld id="{652164F3-4C6F-4DD5-9592-5B6131180EED}" type="slidenum">
              <a:rPr lang="en-US" altLang="en-US" i="0">
                <a:latin typeface="Verdana" panose="020B0604030504040204" pitchFamily="34" charset="0"/>
              </a:rPr>
              <a:pPr eaLnBrk="1" hangingPunct="1"/>
              <a:t>34</a:t>
            </a:fld>
            <a:endParaRPr lang="en-US" altLang="en-US" i="0">
              <a:latin typeface="Verdana" panose="020B0604030504040204" pitchFamily="34" charset="0"/>
            </a:endParaRPr>
          </a:p>
        </p:txBody>
      </p:sp>
      <p:sp>
        <p:nvSpPr>
          <p:cNvPr id="4813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If-Statement</a:t>
            </a:r>
          </a:p>
        </p:txBody>
      </p:sp>
      <p:sp>
        <p:nvSpPr>
          <p:cNvPr id="4813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en-US" altLang="en-US" sz="1800" b="1" u="sng" smtClean="0">
                <a:latin typeface="Courier New" panose="02070309020205020404" pitchFamily="49" charset="0"/>
              </a:rPr>
              <a:t>if ((a&gt;b)&amp;&amp;(c==d)) e=0; else e=f;</a:t>
            </a:r>
          </a:p>
          <a:p>
            <a:pPr eaLnBrk="1" hangingPunct="1">
              <a:buFontTx/>
              <a:buNone/>
            </a:pPr>
            <a:r>
              <a:rPr lang="en-US" altLang="en-US" sz="2800" smtClean="0">
                <a:latin typeface="Courier New" panose="02070309020205020404" pitchFamily="49" charset="0"/>
              </a:rPr>
              <a:t>		</a:t>
            </a:r>
            <a:r>
              <a:rPr lang="en-US" altLang="en-US" sz="1400" b="1" smtClean="0">
                <a:latin typeface="Courier New" panose="02070309020205020404" pitchFamily="49" charset="0"/>
              </a:rPr>
              <a:t>lw $s0,a</a:t>
            </a:r>
          </a:p>
          <a:p>
            <a:pPr eaLnBrk="1" hangingPunct="1">
              <a:buFontTx/>
              <a:buNone/>
            </a:pPr>
            <a:r>
              <a:rPr lang="en-US" altLang="en-US" sz="1400" b="1" smtClean="0">
                <a:latin typeface="Courier New" panose="02070309020205020404" pitchFamily="49" charset="0"/>
              </a:rPr>
              <a:t>		lw $s1,b</a:t>
            </a:r>
          </a:p>
          <a:p>
            <a:pPr eaLnBrk="1" hangingPunct="1">
              <a:buFontTx/>
              <a:buNone/>
            </a:pPr>
            <a:r>
              <a:rPr lang="en-US" altLang="en-US" sz="1400" b="1" smtClean="0">
                <a:latin typeface="Courier New" panose="02070309020205020404" pitchFamily="49" charset="0"/>
              </a:rPr>
              <a:t>		bgt $s0,$s1,next0</a:t>
            </a:r>
          </a:p>
          <a:p>
            <a:pPr eaLnBrk="1" hangingPunct="1">
              <a:buFontTx/>
              <a:buNone/>
            </a:pPr>
            <a:r>
              <a:rPr lang="en-US" altLang="en-US" sz="1400" b="1" smtClean="0">
                <a:latin typeface="Courier New" panose="02070309020205020404" pitchFamily="49" charset="0"/>
              </a:rPr>
              <a:t>		b nope</a:t>
            </a:r>
          </a:p>
          <a:p>
            <a:pPr eaLnBrk="1" hangingPunct="1">
              <a:buFontTx/>
              <a:buNone/>
            </a:pPr>
            <a:r>
              <a:rPr lang="en-US" altLang="en-US" sz="1400" b="1" smtClean="0">
                <a:latin typeface="Courier New" panose="02070309020205020404" pitchFamily="49" charset="0"/>
              </a:rPr>
              <a:t>next0:	lw $s0,c</a:t>
            </a:r>
          </a:p>
          <a:p>
            <a:pPr eaLnBrk="1" hangingPunct="1">
              <a:buFontTx/>
              <a:buNone/>
            </a:pPr>
            <a:r>
              <a:rPr lang="en-US" altLang="en-US" sz="1400" b="1" smtClean="0">
                <a:latin typeface="Courier New" panose="02070309020205020404" pitchFamily="49" charset="0"/>
              </a:rPr>
              <a:t>		lw $s1,d</a:t>
            </a:r>
          </a:p>
          <a:p>
            <a:pPr eaLnBrk="1" hangingPunct="1">
              <a:buFontTx/>
              <a:buNone/>
            </a:pPr>
            <a:r>
              <a:rPr lang="en-US" altLang="en-US" sz="1400" b="1" smtClean="0">
                <a:latin typeface="Courier New" panose="02070309020205020404" pitchFamily="49" charset="0"/>
              </a:rPr>
              <a:t>		beq $s0,$s1,yup</a:t>
            </a:r>
          </a:p>
          <a:p>
            <a:pPr eaLnBrk="1" hangingPunct="1">
              <a:buFontTx/>
              <a:buNone/>
            </a:pPr>
            <a:r>
              <a:rPr lang="en-US" altLang="en-US" sz="1400" b="1" smtClean="0">
                <a:latin typeface="Courier New" panose="02070309020205020404" pitchFamily="49" charset="0"/>
              </a:rPr>
              <a:t>nope:	lw $s0,f</a:t>
            </a:r>
          </a:p>
          <a:p>
            <a:pPr eaLnBrk="1" hangingPunct="1">
              <a:buFontTx/>
              <a:buNone/>
            </a:pPr>
            <a:r>
              <a:rPr lang="en-US" altLang="en-US" sz="1400" b="1" smtClean="0">
                <a:latin typeface="Courier New" panose="02070309020205020404" pitchFamily="49" charset="0"/>
              </a:rPr>
              <a:t>		sw $s0,e</a:t>
            </a:r>
          </a:p>
          <a:p>
            <a:pPr eaLnBrk="1" hangingPunct="1">
              <a:buFontTx/>
              <a:buNone/>
            </a:pPr>
            <a:r>
              <a:rPr lang="en-US" altLang="en-US" sz="1400" b="1" smtClean="0">
                <a:latin typeface="Courier New" panose="02070309020205020404" pitchFamily="49" charset="0"/>
              </a:rPr>
              <a:t>		b out</a:t>
            </a:r>
          </a:p>
          <a:p>
            <a:pPr eaLnBrk="1" hangingPunct="1">
              <a:buFontTx/>
              <a:buNone/>
            </a:pPr>
            <a:r>
              <a:rPr lang="en-US" altLang="en-US" sz="1400" b="1" smtClean="0">
                <a:latin typeface="Courier New" panose="02070309020205020404" pitchFamily="49" charset="0"/>
              </a:rPr>
              <a:t>yup:	xor $s0,$s0,$s0</a:t>
            </a:r>
          </a:p>
          <a:p>
            <a:pPr eaLnBrk="1" hangingPunct="1">
              <a:buFontTx/>
              <a:buNone/>
            </a:pPr>
            <a:r>
              <a:rPr lang="en-US" altLang="en-US" sz="1400" b="1" smtClean="0">
                <a:latin typeface="Courier New" panose="02070309020205020404" pitchFamily="49" charset="0"/>
              </a:rPr>
              <a:t>		sw $s0,e</a:t>
            </a:r>
          </a:p>
          <a:p>
            <a:pPr eaLnBrk="1" hangingPunct="1">
              <a:buFontTx/>
              <a:buNone/>
            </a:pPr>
            <a:r>
              <a:rPr lang="en-US" altLang="en-US" sz="1400" b="1" smtClean="0">
                <a:latin typeface="Courier New" panose="02070309020205020404" pitchFamily="49" charset="0"/>
              </a:rPr>
              <a:t>out:	…</a:t>
            </a:r>
            <a:endParaRPr lang="en-US" altLang="en-US" sz="1400" b="1" smtClean="0"/>
          </a:p>
        </p:txBody>
      </p:sp>
    </p:spTree>
    <p:extLst>
      <p:ext uri="{BB962C8B-B14F-4D97-AF65-F5344CB8AC3E}">
        <p14:creationId xmlns:p14="http://schemas.microsoft.com/office/powerpoint/2010/main" val="492870240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>
                <a:solidFill>
                  <a:srgbClr val="990033"/>
                </a:solidFill>
                <a:latin typeface="Verdana" panose="020B0604030504040204" pitchFamily="34" charset="0"/>
              </a:rPr>
              <a:t>CSCE 212 </a:t>
            </a:r>
            <a:fld id="{674700C2-E634-4E09-842F-D6F78D932229}" type="slidenum">
              <a:rPr lang="en-US" altLang="en-US" i="0">
                <a:latin typeface="Verdana" panose="020B0604030504040204" pitchFamily="34" charset="0"/>
              </a:rPr>
              <a:pPr eaLnBrk="1" hangingPunct="1"/>
              <a:t>35</a:t>
            </a:fld>
            <a:endParaRPr lang="en-US" altLang="en-US" i="0">
              <a:latin typeface="Verdana" panose="020B0604030504040204" pitchFamily="34" charset="0"/>
            </a:endParaRPr>
          </a:p>
        </p:txBody>
      </p:sp>
      <p:sp>
        <p:nvSpPr>
          <p:cNvPr id="4915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For Loop</a:t>
            </a:r>
          </a:p>
        </p:txBody>
      </p:sp>
      <p:sp>
        <p:nvSpPr>
          <p:cNvPr id="4915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en-US" altLang="en-US" sz="1800" b="1" u="sng" smtClean="0">
                <a:latin typeface="Courier New" panose="02070309020205020404" pitchFamily="49" charset="0"/>
              </a:rPr>
              <a:t>for (i=0;i&lt;a;i++) b[i]=i;</a:t>
            </a:r>
          </a:p>
          <a:p>
            <a:pPr eaLnBrk="1" hangingPunct="1">
              <a:buFontTx/>
              <a:buNone/>
            </a:pPr>
            <a:r>
              <a:rPr lang="en-US" altLang="en-US" smtClean="0">
                <a:latin typeface="Courier New" panose="02070309020205020404" pitchFamily="49" charset="0"/>
              </a:rPr>
              <a:t>			</a:t>
            </a:r>
            <a:r>
              <a:rPr lang="en-US" altLang="en-US" sz="1400" b="1" smtClean="0">
                <a:latin typeface="Courier New" panose="02070309020205020404" pitchFamily="49" charset="0"/>
              </a:rPr>
              <a:t>lw $s0,a</a:t>
            </a:r>
          </a:p>
          <a:p>
            <a:pPr eaLnBrk="1" hangingPunct="1">
              <a:buFontTx/>
              <a:buNone/>
            </a:pPr>
            <a:r>
              <a:rPr lang="en-US" altLang="en-US" sz="1400" b="1" smtClean="0">
                <a:latin typeface="Courier New" panose="02070309020205020404" pitchFamily="49" charset="0"/>
              </a:rPr>
              <a:t>			li $s1,0</a:t>
            </a:r>
          </a:p>
          <a:p>
            <a:pPr eaLnBrk="1" hangingPunct="1">
              <a:buFontTx/>
              <a:buNone/>
            </a:pPr>
            <a:r>
              <a:rPr lang="en-US" altLang="en-US" sz="1400" b="1" smtClean="0">
                <a:latin typeface="Courier New" panose="02070309020205020404" pitchFamily="49" charset="0"/>
              </a:rPr>
              <a:t>	loop0:	blt $s1,$s0,loop1</a:t>
            </a:r>
          </a:p>
          <a:p>
            <a:pPr eaLnBrk="1" hangingPunct="1">
              <a:buFontTx/>
              <a:buNone/>
            </a:pPr>
            <a:r>
              <a:rPr lang="en-US" altLang="en-US" sz="1400" b="1" smtClean="0">
                <a:latin typeface="Courier New" panose="02070309020205020404" pitchFamily="49" charset="0"/>
              </a:rPr>
              <a:t>			j out</a:t>
            </a:r>
          </a:p>
          <a:p>
            <a:pPr eaLnBrk="1" hangingPunct="1">
              <a:buFontTx/>
              <a:buNone/>
            </a:pPr>
            <a:r>
              <a:rPr lang="en-US" altLang="en-US" sz="1400" b="1" smtClean="0">
                <a:latin typeface="Courier New" panose="02070309020205020404" pitchFamily="49" charset="0"/>
              </a:rPr>
              <a:t>	loop1:	sll $s2,$s1,2</a:t>
            </a:r>
          </a:p>
          <a:p>
            <a:pPr eaLnBrk="1" hangingPunct="1">
              <a:buFontTx/>
              <a:buNone/>
            </a:pPr>
            <a:r>
              <a:rPr lang="en-US" altLang="en-US" sz="1400" b="1" smtClean="0">
                <a:latin typeface="Courier New" panose="02070309020205020404" pitchFamily="49" charset="0"/>
              </a:rPr>
              <a:t>			sw $s1,b($s2)</a:t>
            </a:r>
          </a:p>
          <a:p>
            <a:pPr eaLnBrk="1" hangingPunct="1">
              <a:buFontTx/>
              <a:buNone/>
            </a:pPr>
            <a:r>
              <a:rPr lang="en-US" altLang="en-US" sz="1400" b="1" smtClean="0">
                <a:latin typeface="Courier New" panose="02070309020205020404" pitchFamily="49" charset="0"/>
              </a:rPr>
              <a:t>			addi $s1,$s1,1</a:t>
            </a:r>
          </a:p>
          <a:p>
            <a:pPr eaLnBrk="1" hangingPunct="1">
              <a:buFontTx/>
              <a:buNone/>
            </a:pPr>
            <a:r>
              <a:rPr lang="en-US" altLang="en-US" sz="1400" b="1" smtClean="0">
                <a:latin typeface="Courier New" panose="02070309020205020404" pitchFamily="49" charset="0"/>
              </a:rPr>
              <a:t>			j loop0</a:t>
            </a:r>
          </a:p>
          <a:p>
            <a:pPr eaLnBrk="1" hangingPunct="1">
              <a:buFontTx/>
              <a:buNone/>
            </a:pPr>
            <a:r>
              <a:rPr lang="en-US" altLang="en-US" sz="1400" b="1" smtClean="0">
                <a:latin typeface="Courier New" panose="02070309020205020404" pitchFamily="49" charset="0"/>
              </a:rPr>
              <a:t>	out:		…</a:t>
            </a:r>
            <a:endParaRPr lang="en-US" altLang="en-US" sz="1400" b="1" smtClean="0"/>
          </a:p>
        </p:txBody>
      </p:sp>
    </p:spTree>
    <p:extLst>
      <p:ext uri="{BB962C8B-B14F-4D97-AF65-F5344CB8AC3E}">
        <p14:creationId xmlns:p14="http://schemas.microsoft.com/office/powerpoint/2010/main" val="1714599984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>
                <a:solidFill>
                  <a:srgbClr val="990033"/>
                </a:solidFill>
                <a:latin typeface="Verdana" panose="020B0604030504040204" pitchFamily="34" charset="0"/>
              </a:rPr>
              <a:t>CSCE 212 </a:t>
            </a:r>
            <a:fld id="{25ACE328-E730-4949-973B-BA00E357B717}" type="slidenum">
              <a:rPr lang="en-US" altLang="en-US" i="0">
                <a:latin typeface="Verdana" panose="020B0604030504040204" pitchFamily="34" charset="0"/>
              </a:rPr>
              <a:pPr eaLnBrk="1" hangingPunct="1"/>
              <a:t>36</a:t>
            </a:fld>
            <a:endParaRPr lang="en-US" altLang="en-US" i="0">
              <a:latin typeface="Verdana" panose="020B0604030504040204" pitchFamily="34" charset="0"/>
            </a:endParaRPr>
          </a:p>
        </p:txBody>
      </p:sp>
      <p:sp>
        <p:nvSpPr>
          <p:cNvPr id="5017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Pre-Test While Loop</a:t>
            </a:r>
          </a:p>
        </p:txBody>
      </p:sp>
      <p:sp>
        <p:nvSpPr>
          <p:cNvPr id="5018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en-US" altLang="en-US" sz="1800" b="1" smtClean="0">
                <a:latin typeface="Courier New" panose="02070309020205020404" pitchFamily="49" charset="0"/>
              </a:rPr>
              <a:t>while (a&lt;b) {</a:t>
            </a:r>
          </a:p>
          <a:p>
            <a:pPr lvl="1" eaLnBrk="1" hangingPunct="1">
              <a:buFontTx/>
              <a:buNone/>
            </a:pPr>
            <a:r>
              <a:rPr lang="en-US" altLang="en-US" b="1" smtClean="0">
                <a:latin typeface="Courier New" panose="02070309020205020404" pitchFamily="49" charset="0"/>
              </a:rPr>
              <a:t>	a++;</a:t>
            </a:r>
          </a:p>
          <a:p>
            <a:pPr eaLnBrk="1" hangingPunct="1">
              <a:buFontTx/>
              <a:buNone/>
            </a:pPr>
            <a:r>
              <a:rPr lang="en-US" altLang="en-US" sz="1800" b="1" u="sng" smtClean="0">
                <a:latin typeface="Courier New" panose="02070309020205020404" pitchFamily="49" charset="0"/>
              </a:rPr>
              <a:t>}</a:t>
            </a:r>
          </a:p>
          <a:p>
            <a:pPr eaLnBrk="1" hangingPunct="1">
              <a:buFontTx/>
              <a:buNone/>
            </a:pPr>
            <a:endParaRPr lang="en-US" altLang="en-US" sz="1800" b="1" u="sng" smtClean="0">
              <a:latin typeface="Courier New" panose="02070309020205020404" pitchFamily="49" charset="0"/>
            </a:endParaRPr>
          </a:p>
          <a:p>
            <a:pPr lvl="1" eaLnBrk="1" hangingPunct="1">
              <a:buFontTx/>
              <a:buNone/>
            </a:pPr>
            <a:r>
              <a:rPr lang="en-US" altLang="en-US" sz="1600" smtClean="0">
                <a:latin typeface="Courier New" panose="02070309020205020404" pitchFamily="49" charset="0"/>
              </a:rPr>
              <a:t>			</a:t>
            </a:r>
            <a:r>
              <a:rPr lang="en-US" altLang="en-US" sz="1400" b="1" smtClean="0">
                <a:latin typeface="Courier New" panose="02070309020205020404" pitchFamily="49" charset="0"/>
              </a:rPr>
              <a:t>lw $s0,a</a:t>
            </a:r>
          </a:p>
          <a:p>
            <a:pPr lvl="1" eaLnBrk="1" hangingPunct="1">
              <a:buFontTx/>
              <a:buNone/>
            </a:pPr>
            <a:r>
              <a:rPr lang="en-US" altLang="en-US" sz="1400" b="1" smtClean="0">
                <a:latin typeface="Courier New" panose="02070309020205020404" pitchFamily="49" charset="0"/>
              </a:rPr>
              <a:t>			lw $s1,b</a:t>
            </a:r>
          </a:p>
          <a:p>
            <a:pPr lvl="1" eaLnBrk="1" hangingPunct="1">
              <a:buFontTx/>
              <a:buNone/>
            </a:pPr>
            <a:r>
              <a:rPr lang="en-US" altLang="en-US" sz="1400" b="1" smtClean="0">
                <a:latin typeface="Courier New" panose="02070309020205020404" pitchFamily="49" charset="0"/>
              </a:rPr>
              <a:t>loop0:	blt $s0,$s1,loop1</a:t>
            </a:r>
          </a:p>
          <a:p>
            <a:pPr lvl="1" eaLnBrk="1" hangingPunct="1">
              <a:buFontTx/>
              <a:buNone/>
            </a:pPr>
            <a:r>
              <a:rPr lang="en-US" altLang="en-US" sz="1400" b="1" smtClean="0">
                <a:latin typeface="Courier New" panose="02070309020205020404" pitchFamily="49" charset="0"/>
              </a:rPr>
              <a:t>			b out</a:t>
            </a:r>
          </a:p>
          <a:p>
            <a:pPr lvl="1" eaLnBrk="1" hangingPunct="1">
              <a:buFontTx/>
              <a:buNone/>
            </a:pPr>
            <a:r>
              <a:rPr lang="en-US" altLang="en-US" sz="1400" b="1" smtClean="0">
                <a:latin typeface="Courier New" panose="02070309020205020404" pitchFamily="49" charset="0"/>
              </a:rPr>
              <a:t>loop1:	addi $s0,Ss0,1</a:t>
            </a:r>
          </a:p>
          <a:p>
            <a:pPr lvl="1" eaLnBrk="1" hangingPunct="1">
              <a:buFontTx/>
              <a:buNone/>
            </a:pPr>
            <a:r>
              <a:rPr lang="en-US" altLang="en-US" sz="1400" b="1" smtClean="0">
                <a:latin typeface="Courier New" panose="02070309020205020404" pitchFamily="49" charset="0"/>
              </a:rPr>
              <a:t>			sw $s0,a</a:t>
            </a:r>
          </a:p>
          <a:p>
            <a:pPr lvl="1" eaLnBrk="1" hangingPunct="1">
              <a:buFontTx/>
              <a:buNone/>
            </a:pPr>
            <a:r>
              <a:rPr lang="en-US" altLang="en-US" sz="1400" b="1" smtClean="0">
                <a:latin typeface="Courier New" panose="02070309020205020404" pitchFamily="49" charset="0"/>
              </a:rPr>
              <a:t>			b loop0</a:t>
            </a:r>
          </a:p>
          <a:p>
            <a:pPr lvl="1" eaLnBrk="1" hangingPunct="1">
              <a:buFontTx/>
              <a:buNone/>
            </a:pPr>
            <a:r>
              <a:rPr lang="en-US" altLang="en-US" sz="1400" b="1" smtClean="0">
                <a:latin typeface="Courier New" panose="02070309020205020404" pitchFamily="49" charset="0"/>
              </a:rPr>
              <a:t>out:		…</a:t>
            </a:r>
            <a:endParaRPr lang="en-US" altLang="en-US" sz="1400" b="1" smtClean="0"/>
          </a:p>
        </p:txBody>
      </p:sp>
    </p:spTree>
    <p:extLst>
      <p:ext uri="{BB962C8B-B14F-4D97-AF65-F5344CB8AC3E}">
        <p14:creationId xmlns:p14="http://schemas.microsoft.com/office/powerpoint/2010/main" val="1347819622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>
                <a:solidFill>
                  <a:srgbClr val="990033"/>
                </a:solidFill>
                <a:latin typeface="Verdana" panose="020B0604030504040204" pitchFamily="34" charset="0"/>
              </a:rPr>
              <a:t>CSCE 212 </a:t>
            </a:r>
            <a:fld id="{0B51D610-CD09-4EA0-A600-28232692B041}" type="slidenum">
              <a:rPr lang="en-US" altLang="en-US" i="0">
                <a:latin typeface="Verdana" panose="020B0604030504040204" pitchFamily="34" charset="0"/>
              </a:rPr>
              <a:pPr eaLnBrk="1" hangingPunct="1"/>
              <a:t>37</a:t>
            </a:fld>
            <a:endParaRPr lang="en-US" altLang="en-US" i="0">
              <a:latin typeface="Verdana" panose="020B0604030504040204" pitchFamily="34" charset="0"/>
            </a:endParaRPr>
          </a:p>
        </p:txBody>
      </p:sp>
      <p:sp>
        <p:nvSpPr>
          <p:cNvPr id="5120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Post-Test While Loop</a:t>
            </a:r>
          </a:p>
        </p:txBody>
      </p:sp>
      <p:sp>
        <p:nvSpPr>
          <p:cNvPr id="5120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z="1800" b="1" smtClean="0">
                <a:latin typeface="Courier New" panose="02070309020205020404" pitchFamily="49" charset="0"/>
              </a:rPr>
              <a:t>do {</a:t>
            </a:r>
          </a:p>
          <a:p>
            <a:pPr lvl="1" eaLnBrk="1" hangingPunct="1">
              <a:buFontTx/>
              <a:buNone/>
            </a:pPr>
            <a:r>
              <a:rPr lang="en-US" altLang="en-US" b="1" smtClean="0">
                <a:latin typeface="Courier New" panose="02070309020205020404" pitchFamily="49" charset="0"/>
              </a:rPr>
              <a:t>	a++;</a:t>
            </a:r>
          </a:p>
          <a:p>
            <a:pPr eaLnBrk="1" hangingPunct="1"/>
            <a:r>
              <a:rPr lang="en-US" altLang="en-US" sz="1800" b="1" u="sng" smtClean="0">
                <a:latin typeface="Courier New" panose="02070309020205020404" pitchFamily="49" charset="0"/>
              </a:rPr>
              <a:t>} while (a&lt;b);</a:t>
            </a:r>
          </a:p>
          <a:p>
            <a:pPr eaLnBrk="1" hangingPunct="1"/>
            <a:endParaRPr lang="en-US" altLang="en-US" sz="1800" b="1" u="sng" smtClean="0">
              <a:latin typeface="Courier New" panose="02070309020205020404" pitchFamily="49" charset="0"/>
            </a:endParaRPr>
          </a:p>
          <a:p>
            <a:pPr lvl="1" eaLnBrk="1" hangingPunct="1">
              <a:buFontTx/>
              <a:buNone/>
            </a:pPr>
            <a:r>
              <a:rPr lang="en-US" altLang="en-US" sz="1600" smtClean="0">
                <a:latin typeface="Courier New" panose="02070309020205020404" pitchFamily="49" charset="0"/>
              </a:rPr>
              <a:t>			</a:t>
            </a:r>
            <a:r>
              <a:rPr lang="en-US" altLang="en-US" sz="1400" b="1" smtClean="0">
                <a:latin typeface="Courier New" panose="02070309020205020404" pitchFamily="49" charset="0"/>
              </a:rPr>
              <a:t>lw $s0,a</a:t>
            </a:r>
          </a:p>
          <a:p>
            <a:pPr lvl="1" eaLnBrk="1" hangingPunct="1">
              <a:buFontTx/>
              <a:buNone/>
            </a:pPr>
            <a:r>
              <a:rPr lang="en-US" altLang="en-US" sz="1400" b="1" smtClean="0">
                <a:latin typeface="Courier New" panose="02070309020205020404" pitchFamily="49" charset="0"/>
              </a:rPr>
              <a:t>			lw $s1,b</a:t>
            </a:r>
          </a:p>
          <a:p>
            <a:pPr lvl="1" eaLnBrk="1" hangingPunct="1">
              <a:buFontTx/>
              <a:buNone/>
            </a:pPr>
            <a:r>
              <a:rPr lang="en-US" altLang="en-US" sz="1400" b="1" smtClean="0">
                <a:latin typeface="Courier New" panose="02070309020205020404" pitchFamily="49" charset="0"/>
              </a:rPr>
              <a:t>loop0:	addi $s0,$s0,1</a:t>
            </a:r>
          </a:p>
          <a:p>
            <a:pPr lvl="1" eaLnBrk="1" hangingPunct="1">
              <a:buFontTx/>
              <a:buNone/>
            </a:pPr>
            <a:r>
              <a:rPr lang="en-US" altLang="en-US" sz="1400" b="1" smtClean="0">
                <a:latin typeface="Courier New" panose="02070309020205020404" pitchFamily="49" charset="0"/>
              </a:rPr>
              <a:t>			sw $s0,a</a:t>
            </a:r>
          </a:p>
          <a:p>
            <a:pPr lvl="1" eaLnBrk="1" hangingPunct="1">
              <a:buFontTx/>
              <a:buNone/>
            </a:pPr>
            <a:r>
              <a:rPr lang="en-US" altLang="en-US" sz="1400" b="1" smtClean="0">
                <a:latin typeface="Courier New" panose="02070309020205020404" pitchFamily="49" charset="0"/>
              </a:rPr>
              <a:t>			blt $s0,$s1,loop0</a:t>
            </a:r>
          </a:p>
          <a:p>
            <a:pPr lvl="1" eaLnBrk="1" hangingPunct="1">
              <a:buFontTx/>
              <a:buNone/>
            </a:pPr>
            <a:r>
              <a:rPr lang="en-US" altLang="en-US" sz="1400" b="1" smtClean="0">
                <a:latin typeface="Courier New" panose="02070309020205020404" pitchFamily="49" charset="0"/>
              </a:rPr>
              <a:t>			…</a:t>
            </a:r>
            <a:endParaRPr lang="en-US" altLang="en-US" sz="1400" b="1" smtClean="0"/>
          </a:p>
        </p:txBody>
      </p:sp>
    </p:spTree>
    <p:extLst>
      <p:ext uri="{BB962C8B-B14F-4D97-AF65-F5344CB8AC3E}">
        <p14:creationId xmlns:p14="http://schemas.microsoft.com/office/powerpoint/2010/main" val="39147547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>
                <a:solidFill>
                  <a:srgbClr val="990033"/>
                </a:solidFill>
                <a:latin typeface="Verdana" panose="020B0604030504040204" pitchFamily="34" charset="0"/>
              </a:rPr>
              <a:t>CSCE 212 </a:t>
            </a:r>
            <a:fld id="{77BCF1A3-D689-4459-96A1-3B3665C8129D}" type="slidenum">
              <a:rPr lang="en-US" altLang="en-US" i="0">
                <a:latin typeface="Verdana" panose="020B0604030504040204" pitchFamily="34" charset="0"/>
              </a:rPr>
              <a:pPr eaLnBrk="1" hangingPunct="1"/>
              <a:t>38</a:t>
            </a:fld>
            <a:endParaRPr lang="en-US" altLang="en-US" i="0">
              <a:latin typeface="Verdana" panose="020B0604030504040204" pitchFamily="34" charset="0"/>
            </a:endParaRPr>
          </a:p>
        </p:txBody>
      </p:sp>
      <p:sp>
        <p:nvSpPr>
          <p:cNvPr id="5222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Complex Loop</a:t>
            </a:r>
          </a:p>
        </p:txBody>
      </p:sp>
      <p:sp>
        <p:nvSpPr>
          <p:cNvPr id="5222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en-US" altLang="en-US" sz="1600" b="1" smtClean="0">
                <a:latin typeface="Courier New" panose="02070309020205020404" pitchFamily="49" charset="0"/>
              </a:rPr>
              <a:t>for (i=0;i&lt;n;i++) a[i]=b[i]+10;</a:t>
            </a:r>
          </a:p>
          <a:p>
            <a:pPr eaLnBrk="1" hangingPunct="1">
              <a:buFontTx/>
              <a:buNone/>
            </a:pPr>
            <a:endParaRPr lang="en-US" altLang="en-US" sz="1600" b="1" smtClean="0">
              <a:latin typeface="Courier New" panose="02070309020205020404" pitchFamily="49" charset="0"/>
            </a:endParaRPr>
          </a:p>
          <a:p>
            <a:pPr eaLnBrk="1" hangingPunct="1">
              <a:buFontTx/>
              <a:buNone/>
            </a:pPr>
            <a:r>
              <a:rPr lang="en-US" altLang="en-US" sz="1600" b="1" smtClean="0">
                <a:latin typeface="Courier New" panose="02070309020205020404" pitchFamily="49" charset="0"/>
              </a:rPr>
              <a:t>		li $2,$0	# zero out index register (i)</a:t>
            </a:r>
          </a:p>
          <a:p>
            <a:pPr eaLnBrk="1" hangingPunct="1">
              <a:buFontTx/>
              <a:buNone/>
            </a:pPr>
            <a:r>
              <a:rPr lang="en-US" altLang="en-US" sz="1600" b="1" smtClean="0">
                <a:latin typeface="Courier New" panose="02070309020205020404" pitchFamily="49" charset="0"/>
              </a:rPr>
              <a:t>		lw $3,n		# load iteration limit</a:t>
            </a:r>
          </a:p>
          <a:p>
            <a:pPr eaLnBrk="1" hangingPunct="1">
              <a:buFontTx/>
              <a:buNone/>
            </a:pPr>
            <a:r>
              <a:rPr lang="en-US" altLang="en-US" sz="1600" b="1" smtClean="0">
                <a:latin typeface="Courier New" panose="02070309020205020404" pitchFamily="49" charset="0"/>
              </a:rPr>
              <a:t>		sll $3,$3,2	# multiply by 4 (words)</a:t>
            </a:r>
          </a:p>
          <a:p>
            <a:pPr eaLnBrk="1" hangingPunct="1">
              <a:buFontTx/>
              <a:buNone/>
            </a:pPr>
            <a:r>
              <a:rPr lang="en-US" altLang="en-US" sz="1600" b="1" smtClean="0">
                <a:latin typeface="Courier New" panose="02070309020205020404" pitchFamily="49" charset="0"/>
              </a:rPr>
              <a:t>		la $4,a		# get address of a (assume &lt; 2</a:t>
            </a:r>
            <a:r>
              <a:rPr lang="en-US" altLang="en-US" sz="1600" b="1" baseline="30000" smtClean="0">
                <a:latin typeface="Courier New" panose="02070309020205020404" pitchFamily="49" charset="0"/>
              </a:rPr>
              <a:t>16</a:t>
            </a:r>
            <a:r>
              <a:rPr lang="en-US" altLang="en-US" sz="1600" b="1" smtClean="0">
                <a:latin typeface="Courier New" panose="02070309020205020404" pitchFamily="49" charset="0"/>
              </a:rPr>
              <a:t>)</a:t>
            </a:r>
          </a:p>
          <a:p>
            <a:pPr eaLnBrk="1" hangingPunct="1">
              <a:buFontTx/>
              <a:buNone/>
            </a:pPr>
            <a:r>
              <a:rPr lang="en-US" altLang="en-US" sz="1600" b="1" smtClean="0">
                <a:latin typeface="Courier New" panose="02070309020205020404" pitchFamily="49" charset="0"/>
              </a:rPr>
              <a:t>		la $5,b		# get address of b (assume &lt; 2</a:t>
            </a:r>
            <a:r>
              <a:rPr lang="en-US" altLang="en-US" sz="1600" b="1" baseline="30000" smtClean="0">
                <a:latin typeface="Courier New" panose="02070309020205020404" pitchFamily="49" charset="0"/>
              </a:rPr>
              <a:t>16</a:t>
            </a:r>
            <a:r>
              <a:rPr lang="en-US" altLang="en-US" sz="1600" b="1" smtClean="0">
                <a:latin typeface="Courier New" panose="02070309020205020404" pitchFamily="49" charset="0"/>
              </a:rPr>
              <a:t>)</a:t>
            </a:r>
          </a:p>
          <a:p>
            <a:pPr eaLnBrk="1" hangingPunct="1">
              <a:buFontTx/>
              <a:buNone/>
            </a:pPr>
            <a:r>
              <a:rPr lang="en-US" altLang="en-US" sz="1600" b="1" smtClean="0">
                <a:latin typeface="Courier New" panose="02070309020205020404" pitchFamily="49" charset="0"/>
              </a:rPr>
              <a:t>		j test</a:t>
            </a:r>
          </a:p>
          <a:p>
            <a:pPr eaLnBrk="1" hangingPunct="1">
              <a:buFontTx/>
              <a:buNone/>
            </a:pPr>
            <a:r>
              <a:rPr lang="en-US" altLang="en-US" sz="1600" b="1" smtClean="0">
                <a:latin typeface="Courier New" panose="02070309020205020404" pitchFamily="49" charset="0"/>
              </a:rPr>
              <a:t>loop:	add $6,$5,$2	# compute address of b[i]</a:t>
            </a:r>
          </a:p>
          <a:p>
            <a:pPr eaLnBrk="1" hangingPunct="1">
              <a:buFontTx/>
              <a:buNone/>
            </a:pPr>
            <a:r>
              <a:rPr lang="en-US" altLang="en-US" sz="1600" b="1" smtClean="0">
                <a:latin typeface="Courier New" panose="02070309020205020404" pitchFamily="49" charset="0"/>
              </a:rPr>
              <a:t>		lw $7,0($6)	# load b[i]</a:t>
            </a:r>
          </a:p>
          <a:p>
            <a:pPr eaLnBrk="1" hangingPunct="1">
              <a:buFontTx/>
              <a:buNone/>
            </a:pPr>
            <a:r>
              <a:rPr lang="en-US" altLang="en-US" sz="1600" b="1" smtClean="0">
                <a:latin typeface="Courier New" panose="02070309020205020404" pitchFamily="49" charset="0"/>
              </a:rPr>
              <a:t>		addi $7,$7,10	# compute b[i]=b[i]+10</a:t>
            </a:r>
          </a:p>
          <a:p>
            <a:pPr eaLnBrk="1" hangingPunct="1">
              <a:buFontTx/>
              <a:buNone/>
            </a:pPr>
            <a:r>
              <a:rPr lang="en-US" altLang="en-US" sz="1600" b="1" smtClean="0">
                <a:latin typeface="Courier New" panose="02070309020205020404" pitchFamily="49" charset="0"/>
              </a:rPr>
              <a:t>		add $6,$4,$2	# compute address of a[i]</a:t>
            </a:r>
          </a:p>
          <a:p>
            <a:pPr eaLnBrk="1" hangingPunct="1">
              <a:buFontTx/>
              <a:buNone/>
            </a:pPr>
            <a:r>
              <a:rPr lang="en-US" altLang="en-US" sz="1600" b="1" smtClean="0">
                <a:latin typeface="Courier New" panose="02070309020205020404" pitchFamily="49" charset="0"/>
              </a:rPr>
              <a:t>		sw $7,0($6)	# store into a[i]</a:t>
            </a:r>
          </a:p>
          <a:p>
            <a:pPr eaLnBrk="1" hangingPunct="1">
              <a:buFontTx/>
              <a:buNone/>
            </a:pPr>
            <a:r>
              <a:rPr lang="en-US" altLang="en-US" sz="1600" b="1" smtClean="0">
                <a:latin typeface="Courier New" panose="02070309020205020404" pitchFamily="49" charset="0"/>
              </a:rPr>
              <a:t>		addi $2,$2,4	# increment i</a:t>
            </a:r>
          </a:p>
          <a:p>
            <a:pPr eaLnBrk="1" hangingPunct="1">
              <a:buFontTx/>
              <a:buNone/>
            </a:pPr>
            <a:r>
              <a:rPr lang="en-US" altLang="en-US" sz="1600" b="1" smtClean="0">
                <a:latin typeface="Courier New" panose="02070309020205020404" pitchFamily="49" charset="0"/>
              </a:rPr>
              <a:t>test:	blt $2,$3,loop	# loop if test succeeds</a:t>
            </a:r>
          </a:p>
        </p:txBody>
      </p:sp>
      <p:sp>
        <p:nvSpPr>
          <p:cNvPr id="52229" name="Line 4"/>
          <p:cNvSpPr>
            <a:spLocks noChangeShapeType="1"/>
          </p:cNvSpPr>
          <p:nvPr/>
        </p:nvSpPr>
        <p:spPr bwMode="auto">
          <a:xfrm>
            <a:off x="533400" y="1828800"/>
            <a:ext cx="7848600" cy="0"/>
          </a:xfrm>
          <a:prstGeom prst="line">
            <a:avLst/>
          </a:prstGeom>
          <a:noFill/>
          <a:ln w="349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57965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Footer Placeholder 3"/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AU" altLang="en-US"/>
              <a:t>Chapter 2 — Instructions: Language of the Computer — </a:t>
            </a:r>
            <a:fld id="{B50BF9F2-8202-446A-97F3-643E268363B8}" type="slidenum">
              <a:rPr lang="en-AU" altLang="en-US"/>
              <a:pPr/>
              <a:t>39</a:t>
            </a:fld>
            <a:endParaRPr lang="en-AU" altLang="en-US"/>
          </a:p>
        </p:txBody>
      </p:sp>
      <p:sp>
        <p:nvSpPr>
          <p:cNvPr id="5529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Branch Addressing</a:t>
            </a:r>
            <a:endParaRPr lang="en-AU" altLang="en-US" smtClean="0"/>
          </a:p>
        </p:txBody>
      </p:sp>
      <p:sp>
        <p:nvSpPr>
          <p:cNvPr id="5530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4213" y="1377950"/>
            <a:ext cx="8002587" cy="2128838"/>
          </a:xfrm>
        </p:spPr>
        <p:txBody>
          <a:bodyPr/>
          <a:lstStyle/>
          <a:p>
            <a:pPr eaLnBrk="1" hangingPunct="1"/>
            <a:r>
              <a:rPr lang="en-US" altLang="en-US" sz="2400" dirty="0" smtClean="0"/>
              <a:t>Branch instructions specify</a:t>
            </a:r>
          </a:p>
          <a:p>
            <a:pPr lvl="1" eaLnBrk="1" hangingPunct="1"/>
            <a:r>
              <a:rPr lang="en-US" altLang="en-US" sz="2000" dirty="0" err="1" smtClean="0"/>
              <a:t>Opcode</a:t>
            </a:r>
            <a:r>
              <a:rPr lang="en-US" altLang="en-US" sz="2000" dirty="0" smtClean="0"/>
              <a:t>, two registers, </a:t>
            </a:r>
            <a:r>
              <a:rPr lang="en-US" altLang="en-US" sz="2000" smtClean="0"/>
              <a:t>target address</a:t>
            </a:r>
          </a:p>
          <a:p>
            <a:pPr lvl="1" eaLnBrk="1" hangingPunct="1"/>
            <a:endParaRPr lang="en-US" altLang="en-US" sz="2000" dirty="0" smtClean="0"/>
          </a:p>
          <a:p>
            <a:pPr eaLnBrk="1" hangingPunct="1"/>
            <a:r>
              <a:rPr lang="en-US" altLang="en-US" sz="2400" dirty="0" smtClean="0"/>
              <a:t>Most branch targets are near branch</a:t>
            </a:r>
          </a:p>
          <a:p>
            <a:pPr lvl="1" eaLnBrk="1" hangingPunct="1"/>
            <a:r>
              <a:rPr lang="en-US" altLang="en-US" sz="2000" dirty="0" smtClean="0"/>
              <a:t>Forward or backward</a:t>
            </a:r>
            <a:endParaRPr lang="en-AU" altLang="en-US" sz="2000" dirty="0" smtClean="0"/>
          </a:p>
        </p:txBody>
      </p:sp>
      <p:grpSp>
        <p:nvGrpSpPr>
          <p:cNvPr id="55301" name="Group 4"/>
          <p:cNvGrpSpPr>
            <a:grpSpLocks/>
          </p:cNvGrpSpPr>
          <p:nvPr/>
        </p:nvGrpSpPr>
        <p:grpSpPr bwMode="auto">
          <a:xfrm>
            <a:off x="1403350" y="3740150"/>
            <a:ext cx="6913563" cy="773113"/>
            <a:chOff x="884" y="981"/>
            <a:chExt cx="4355" cy="487"/>
          </a:xfrm>
        </p:grpSpPr>
        <p:sp>
          <p:nvSpPr>
            <p:cNvPr id="55303" name="Text Box 5"/>
            <p:cNvSpPr txBox="1">
              <a:spLocks noChangeArrowheads="1"/>
            </p:cNvSpPr>
            <p:nvPr/>
          </p:nvSpPr>
          <p:spPr bwMode="auto">
            <a:xfrm>
              <a:off x="884" y="981"/>
              <a:ext cx="817" cy="262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/>
              <a:r>
                <a:rPr lang="en-US" altLang="en-US" sz="2000"/>
                <a:t>op</a:t>
              </a:r>
              <a:endParaRPr lang="en-AU" altLang="en-US" sz="2000"/>
            </a:p>
          </p:txBody>
        </p:sp>
        <p:sp>
          <p:nvSpPr>
            <p:cNvPr id="55304" name="Text Box 6"/>
            <p:cNvSpPr txBox="1">
              <a:spLocks noChangeArrowheads="1"/>
            </p:cNvSpPr>
            <p:nvPr/>
          </p:nvSpPr>
          <p:spPr bwMode="auto">
            <a:xfrm>
              <a:off x="1701" y="981"/>
              <a:ext cx="680" cy="262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/>
              <a:r>
                <a:rPr lang="en-US" altLang="en-US" sz="2000"/>
                <a:t>rs</a:t>
              </a:r>
              <a:endParaRPr lang="en-AU" altLang="en-US" sz="2000"/>
            </a:p>
          </p:txBody>
        </p:sp>
        <p:sp>
          <p:nvSpPr>
            <p:cNvPr id="55305" name="Text Box 7"/>
            <p:cNvSpPr txBox="1">
              <a:spLocks noChangeArrowheads="1"/>
            </p:cNvSpPr>
            <p:nvPr/>
          </p:nvSpPr>
          <p:spPr bwMode="auto">
            <a:xfrm>
              <a:off x="2381" y="981"/>
              <a:ext cx="680" cy="262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/>
              <a:r>
                <a:rPr lang="en-US" altLang="en-US" sz="2000"/>
                <a:t>rt</a:t>
              </a:r>
              <a:endParaRPr lang="en-AU" altLang="en-US" sz="2000"/>
            </a:p>
          </p:txBody>
        </p:sp>
        <p:sp>
          <p:nvSpPr>
            <p:cNvPr id="55306" name="Text Box 8"/>
            <p:cNvSpPr txBox="1">
              <a:spLocks noChangeArrowheads="1"/>
            </p:cNvSpPr>
            <p:nvPr/>
          </p:nvSpPr>
          <p:spPr bwMode="auto">
            <a:xfrm>
              <a:off x="3061" y="981"/>
              <a:ext cx="2178" cy="262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/>
              <a:r>
                <a:rPr lang="en-US" altLang="en-US" sz="2000"/>
                <a:t>constant or address</a:t>
              </a:r>
              <a:endParaRPr lang="en-AU" altLang="en-US" sz="2000"/>
            </a:p>
          </p:txBody>
        </p:sp>
        <p:sp>
          <p:nvSpPr>
            <p:cNvPr id="55307" name="Text Box 9"/>
            <p:cNvSpPr txBox="1">
              <a:spLocks noChangeArrowheads="1"/>
            </p:cNvSpPr>
            <p:nvPr/>
          </p:nvSpPr>
          <p:spPr bwMode="auto">
            <a:xfrm>
              <a:off x="1067" y="1256"/>
              <a:ext cx="422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/>
              <a:r>
                <a:rPr lang="en-US" altLang="en-US" sz="1600"/>
                <a:t>6 bits</a:t>
              </a:r>
              <a:endParaRPr lang="en-AU" altLang="en-US" sz="1600"/>
            </a:p>
          </p:txBody>
        </p:sp>
        <p:sp>
          <p:nvSpPr>
            <p:cNvPr id="55308" name="Text Box 10"/>
            <p:cNvSpPr txBox="1">
              <a:spLocks noChangeArrowheads="1"/>
            </p:cNvSpPr>
            <p:nvPr/>
          </p:nvSpPr>
          <p:spPr bwMode="auto">
            <a:xfrm>
              <a:off x="1838" y="1256"/>
              <a:ext cx="422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/>
              <a:r>
                <a:rPr lang="en-US" altLang="en-US" sz="1600"/>
                <a:t>5 bits</a:t>
              </a:r>
              <a:endParaRPr lang="en-AU" altLang="en-US" sz="1600"/>
            </a:p>
          </p:txBody>
        </p:sp>
        <p:sp>
          <p:nvSpPr>
            <p:cNvPr id="55309" name="Text Box 11"/>
            <p:cNvSpPr txBox="1">
              <a:spLocks noChangeArrowheads="1"/>
            </p:cNvSpPr>
            <p:nvPr/>
          </p:nvSpPr>
          <p:spPr bwMode="auto">
            <a:xfrm>
              <a:off x="2519" y="1256"/>
              <a:ext cx="422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/>
              <a:r>
                <a:rPr lang="en-US" altLang="en-US" sz="1600"/>
                <a:t>5 bits</a:t>
              </a:r>
              <a:endParaRPr lang="en-AU" altLang="en-US" sz="1600"/>
            </a:p>
          </p:txBody>
        </p:sp>
        <p:sp>
          <p:nvSpPr>
            <p:cNvPr id="55310" name="Text Box 12"/>
            <p:cNvSpPr txBox="1">
              <a:spLocks noChangeArrowheads="1"/>
            </p:cNvSpPr>
            <p:nvPr/>
          </p:nvSpPr>
          <p:spPr bwMode="auto">
            <a:xfrm>
              <a:off x="3935" y="1256"/>
              <a:ext cx="493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/>
              <a:r>
                <a:rPr lang="en-US" altLang="en-US" sz="1600"/>
                <a:t>16 bits</a:t>
              </a:r>
              <a:endParaRPr lang="en-AU" altLang="en-US" sz="1600"/>
            </a:p>
          </p:txBody>
        </p:sp>
      </p:grpSp>
      <p:sp>
        <p:nvSpPr>
          <p:cNvPr id="55302" name="Rectangle 13"/>
          <p:cNvSpPr>
            <a:spLocks noChangeArrowheads="1"/>
          </p:cNvSpPr>
          <p:nvPr/>
        </p:nvSpPr>
        <p:spPr bwMode="auto">
          <a:xfrm>
            <a:off x="544513" y="4513263"/>
            <a:ext cx="7772400" cy="1682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</a:pPr>
            <a:r>
              <a:rPr lang="en-US" altLang="en-US" sz="2400" dirty="0"/>
              <a:t>PC-relative addressing</a:t>
            </a:r>
          </a:p>
          <a:p>
            <a:pPr lvl="1" eaLnBrk="1" hangingPunct="1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</a:pPr>
            <a:r>
              <a:rPr lang="en-US" altLang="en-US" sz="2000" dirty="0"/>
              <a:t>Target address = PC + offset × 4</a:t>
            </a:r>
          </a:p>
          <a:p>
            <a:pPr lvl="1" eaLnBrk="1" hangingPunct="1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</a:pPr>
            <a:r>
              <a:rPr lang="en-US" altLang="en-US" sz="2000" dirty="0"/>
              <a:t>PC already incremented by 4 by this time</a:t>
            </a:r>
          </a:p>
        </p:txBody>
      </p:sp>
    </p:spTree>
    <p:extLst>
      <p:ext uri="{BB962C8B-B14F-4D97-AF65-F5344CB8AC3E}">
        <p14:creationId xmlns:p14="http://schemas.microsoft.com/office/powerpoint/2010/main" val="28173301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>
                <a:solidFill>
                  <a:srgbClr val="990033"/>
                </a:solidFill>
                <a:latin typeface="Verdana" panose="020B0604030504040204" pitchFamily="34" charset="0"/>
              </a:rPr>
              <a:t>CSCE 212 </a:t>
            </a:r>
            <a:fld id="{C637AE4C-A773-47C1-90DA-5300F01B1DEC}" type="slidenum">
              <a:rPr lang="en-US" altLang="en-US" i="0">
                <a:latin typeface="Verdana" panose="020B0604030504040204" pitchFamily="34" charset="0"/>
              </a:rPr>
              <a:pPr eaLnBrk="1" hangingPunct="1"/>
              <a:t>4</a:t>
            </a:fld>
            <a:endParaRPr lang="en-US" altLang="en-US" i="0">
              <a:latin typeface="Verdana" panose="020B0604030504040204" pitchFamily="34" charset="0"/>
            </a:endParaRPr>
          </a:p>
        </p:txBody>
      </p:sp>
      <p:sp>
        <p:nvSpPr>
          <p:cNvPr id="1536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Instruction Set Architecture</a:t>
            </a:r>
          </a:p>
        </p:txBody>
      </p:sp>
      <p:pic>
        <p:nvPicPr>
          <p:cNvPr id="15364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11513" y="1371600"/>
            <a:ext cx="2884487" cy="464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01297488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Footer Placeholder 3"/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AU" altLang="en-US"/>
              <a:t>Chapter 2 — Instructions: Language of the Computer — </a:t>
            </a:r>
            <a:fld id="{97D12521-30B2-4918-A1EE-AB8BD8BB5390}" type="slidenum">
              <a:rPr lang="en-AU" altLang="en-US"/>
              <a:pPr/>
              <a:t>40</a:t>
            </a:fld>
            <a:endParaRPr lang="en-AU" altLang="en-US"/>
          </a:p>
        </p:txBody>
      </p:sp>
      <p:sp>
        <p:nvSpPr>
          <p:cNvPr id="5632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Jump Addressing</a:t>
            </a:r>
            <a:endParaRPr lang="en-AU" altLang="en-US" smtClean="0"/>
          </a:p>
        </p:txBody>
      </p:sp>
      <p:sp>
        <p:nvSpPr>
          <p:cNvPr id="5632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15925" y="1407528"/>
            <a:ext cx="8270875" cy="1474787"/>
          </a:xfrm>
        </p:spPr>
        <p:txBody>
          <a:bodyPr/>
          <a:lstStyle/>
          <a:p>
            <a:pPr eaLnBrk="1" hangingPunct="1"/>
            <a:r>
              <a:rPr lang="en-US" altLang="en-US" sz="2800" dirty="0" smtClean="0"/>
              <a:t>Jump (</a:t>
            </a:r>
            <a:r>
              <a:rPr lang="en-US" altLang="en-US" sz="2800" dirty="0" smtClean="0">
                <a:latin typeface="Lucida Console" panose="020B0609040504020204" pitchFamily="49" charset="0"/>
              </a:rPr>
              <a:t>j</a:t>
            </a:r>
            <a:r>
              <a:rPr lang="en-US" altLang="en-US" sz="2800" dirty="0" smtClean="0"/>
              <a:t> and </a:t>
            </a:r>
            <a:r>
              <a:rPr lang="en-US" altLang="en-US" sz="2800" dirty="0" err="1" smtClean="0">
                <a:latin typeface="Lucida Console" panose="020B0609040504020204" pitchFamily="49" charset="0"/>
              </a:rPr>
              <a:t>jal</a:t>
            </a:r>
            <a:r>
              <a:rPr lang="en-US" altLang="en-US" sz="2800" dirty="0" smtClean="0"/>
              <a:t>) targets could be anywhere in text segment</a:t>
            </a:r>
          </a:p>
          <a:p>
            <a:pPr lvl="1" eaLnBrk="1" hangingPunct="1"/>
            <a:r>
              <a:rPr lang="en-US" altLang="en-US" sz="2400" dirty="0" smtClean="0"/>
              <a:t>Encode full address in instruction</a:t>
            </a:r>
            <a:endParaRPr lang="en-AU" altLang="en-US" sz="2400" dirty="0" smtClean="0"/>
          </a:p>
        </p:txBody>
      </p:sp>
      <p:grpSp>
        <p:nvGrpSpPr>
          <p:cNvPr id="56325" name="Group 4"/>
          <p:cNvGrpSpPr>
            <a:grpSpLocks/>
          </p:cNvGrpSpPr>
          <p:nvPr/>
        </p:nvGrpSpPr>
        <p:grpSpPr bwMode="auto">
          <a:xfrm>
            <a:off x="1403350" y="3165475"/>
            <a:ext cx="6913563" cy="773113"/>
            <a:chOff x="884" y="2356"/>
            <a:chExt cx="4355" cy="487"/>
          </a:xfrm>
        </p:grpSpPr>
        <p:sp>
          <p:nvSpPr>
            <p:cNvPr id="56327" name="Text Box 5"/>
            <p:cNvSpPr txBox="1">
              <a:spLocks noChangeArrowheads="1"/>
            </p:cNvSpPr>
            <p:nvPr/>
          </p:nvSpPr>
          <p:spPr bwMode="auto">
            <a:xfrm>
              <a:off x="884" y="2356"/>
              <a:ext cx="817" cy="262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/>
              <a:r>
                <a:rPr lang="en-US" altLang="en-US" sz="2000"/>
                <a:t>op</a:t>
              </a:r>
              <a:endParaRPr lang="en-AU" altLang="en-US" sz="2000"/>
            </a:p>
          </p:txBody>
        </p:sp>
        <p:sp>
          <p:nvSpPr>
            <p:cNvPr id="56328" name="Text Box 6"/>
            <p:cNvSpPr txBox="1">
              <a:spLocks noChangeArrowheads="1"/>
            </p:cNvSpPr>
            <p:nvPr/>
          </p:nvSpPr>
          <p:spPr bwMode="auto">
            <a:xfrm>
              <a:off x="1701" y="2356"/>
              <a:ext cx="3538" cy="262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/>
              <a:r>
                <a:rPr lang="en-US" altLang="en-US" sz="2000"/>
                <a:t>address</a:t>
              </a:r>
              <a:endParaRPr lang="en-AU" altLang="en-US" sz="2000"/>
            </a:p>
          </p:txBody>
        </p:sp>
        <p:sp>
          <p:nvSpPr>
            <p:cNvPr id="56329" name="Text Box 7"/>
            <p:cNvSpPr txBox="1">
              <a:spLocks noChangeArrowheads="1"/>
            </p:cNvSpPr>
            <p:nvPr/>
          </p:nvSpPr>
          <p:spPr bwMode="auto">
            <a:xfrm>
              <a:off x="1067" y="2631"/>
              <a:ext cx="422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/>
              <a:r>
                <a:rPr lang="en-US" altLang="en-US" sz="1600"/>
                <a:t>6 bits</a:t>
              </a:r>
              <a:endParaRPr lang="en-AU" altLang="en-US" sz="1600"/>
            </a:p>
          </p:txBody>
        </p:sp>
        <p:sp>
          <p:nvSpPr>
            <p:cNvPr id="56330" name="Text Box 8"/>
            <p:cNvSpPr txBox="1">
              <a:spLocks noChangeArrowheads="1"/>
            </p:cNvSpPr>
            <p:nvPr/>
          </p:nvSpPr>
          <p:spPr bwMode="auto">
            <a:xfrm>
              <a:off x="3244" y="2617"/>
              <a:ext cx="493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/>
              <a:r>
                <a:rPr lang="en-US" altLang="en-US" sz="1600"/>
                <a:t>26 bits</a:t>
              </a:r>
              <a:endParaRPr lang="en-AU" altLang="en-US" sz="1600"/>
            </a:p>
          </p:txBody>
        </p:sp>
      </p:grpSp>
      <p:sp>
        <p:nvSpPr>
          <p:cNvPr id="56326" name="Rectangle 9"/>
          <p:cNvSpPr>
            <a:spLocks noChangeArrowheads="1"/>
          </p:cNvSpPr>
          <p:nvPr/>
        </p:nvSpPr>
        <p:spPr bwMode="auto">
          <a:xfrm>
            <a:off x="684213" y="4076700"/>
            <a:ext cx="7772400" cy="1682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</a:pPr>
            <a:r>
              <a:rPr lang="en-US" altLang="en-US" sz="2800" dirty="0"/>
              <a:t>(Pseudo</a:t>
            </a:r>
            <a:r>
              <a:rPr lang="en-US" altLang="en-US" sz="2800" dirty="0" smtClean="0"/>
              <a:t>) Direct </a:t>
            </a:r>
            <a:r>
              <a:rPr lang="en-US" altLang="en-US" sz="2800" dirty="0"/>
              <a:t>jump addressing</a:t>
            </a:r>
          </a:p>
          <a:p>
            <a:pPr lvl="1" eaLnBrk="1" hangingPunct="1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</a:pPr>
            <a:r>
              <a:rPr lang="en-US" altLang="en-US" sz="2400" dirty="0"/>
              <a:t>Target address = PC</a:t>
            </a:r>
            <a:r>
              <a:rPr lang="en-US" altLang="en-US" sz="2400" baseline="-25000" dirty="0"/>
              <a:t>31…28</a:t>
            </a:r>
            <a:r>
              <a:rPr lang="en-US" altLang="en-US" sz="2400" dirty="0"/>
              <a:t> : (address × 4)</a:t>
            </a:r>
          </a:p>
        </p:txBody>
      </p:sp>
    </p:spTree>
    <p:extLst>
      <p:ext uri="{BB962C8B-B14F-4D97-AF65-F5344CB8AC3E}">
        <p14:creationId xmlns:p14="http://schemas.microsoft.com/office/powerpoint/2010/main" val="17802579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Footer Placeholder 3"/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AU" altLang="en-US"/>
              <a:t>Chapter 2 — Instructions: Language of the Computer — </a:t>
            </a:r>
            <a:fld id="{DC0BE209-0E14-405F-8D41-BB755345347D}" type="slidenum">
              <a:rPr lang="en-AU" altLang="en-US"/>
              <a:pPr/>
              <a:t>41</a:t>
            </a:fld>
            <a:endParaRPr lang="en-AU" altLang="en-US"/>
          </a:p>
        </p:txBody>
      </p:sp>
      <p:sp>
        <p:nvSpPr>
          <p:cNvPr id="5734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Target Addressing Example</a:t>
            </a:r>
            <a:endParaRPr lang="en-AU" altLang="en-US" smtClean="0"/>
          </a:p>
        </p:txBody>
      </p:sp>
      <p:sp>
        <p:nvSpPr>
          <p:cNvPr id="5734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36562" y="1331913"/>
            <a:ext cx="8270875" cy="1228725"/>
          </a:xfrm>
        </p:spPr>
        <p:txBody>
          <a:bodyPr/>
          <a:lstStyle/>
          <a:p>
            <a:pPr eaLnBrk="1" hangingPunct="1"/>
            <a:r>
              <a:rPr lang="en-US" altLang="en-US" dirty="0" smtClean="0"/>
              <a:t>Loop code from earlier example</a:t>
            </a:r>
          </a:p>
          <a:p>
            <a:pPr lvl="1" eaLnBrk="1" hangingPunct="1"/>
            <a:r>
              <a:rPr lang="en-US" altLang="en-US" dirty="0" smtClean="0"/>
              <a:t>Assume Loop at location 80000</a:t>
            </a:r>
            <a:endParaRPr lang="en-AU" altLang="en-US" sz="2000" dirty="0" smtClean="0">
              <a:solidFill>
                <a:schemeClr val="folHlink"/>
              </a:solidFill>
              <a:latin typeface="Lucida Console" panose="020B0609040504020204" pitchFamily="49" charset="0"/>
            </a:endParaRPr>
          </a:p>
        </p:txBody>
      </p:sp>
      <p:graphicFrame>
        <p:nvGraphicFramePr>
          <p:cNvPr id="332877" name="Group 77"/>
          <p:cNvGraphicFramePr>
            <a:graphicFrameLocks noGrp="1"/>
          </p:cNvGraphicFramePr>
          <p:nvPr/>
        </p:nvGraphicFramePr>
        <p:xfrm>
          <a:off x="684213" y="2708275"/>
          <a:ext cx="8202612" cy="2952751"/>
        </p:xfrm>
        <a:graphic>
          <a:graphicData uri="http://schemas.openxmlformats.org/drawingml/2006/table">
            <a:tbl>
              <a:tblPr/>
              <a:tblGrid>
                <a:gridCol w="3671887"/>
                <a:gridCol w="863600"/>
                <a:gridCol w="611188"/>
                <a:gridCol w="611187"/>
                <a:gridCol w="611188"/>
                <a:gridCol w="611187"/>
                <a:gridCol w="611188"/>
                <a:gridCol w="611187"/>
              </a:tblGrid>
              <a:tr h="4222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Console" pitchFamily="49" charset="0"/>
                        </a:rPr>
                        <a:t>Loop: sll  $t1, $s3, 2</a:t>
                      </a:r>
                      <a:endParaRPr kumimoji="0" lang="en-A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Console" pitchFamily="49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80000</a:t>
                      </a:r>
                      <a:endParaRPr kumimoji="0" lang="en-A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  <a:endParaRPr kumimoji="0" lang="en-A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  <a:endParaRPr kumimoji="0" lang="en-A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19</a:t>
                      </a:r>
                      <a:endParaRPr kumimoji="0" lang="en-A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9</a:t>
                      </a:r>
                      <a:endParaRPr kumimoji="0" lang="en-A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</a:t>
                      </a:r>
                      <a:endParaRPr kumimoji="0" lang="en-A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  <a:endParaRPr kumimoji="0" lang="en-A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06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Console" pitchFamily="49" charset="0"/>
                        </a:rPr>
                        <a:t>      add  $t1, $t1, $s6</a:t>
                      </a:r>
                      <a:endParaRPr kumimoji="0" lang="en-A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Console" pitchFamily="49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80004</a:t>
                      </a:r>
                      <a:endParaRPr kumimoji="0" lang="en-A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  <a:endParaRPr kumimoji="0" lang="en-A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9</a:t>
                      </a:r>
                      <a:endParaRPr kumimoji="0" lang="en-A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22</a:t>
                      </a:r>
                      <a:endParaRPr kumimoji="0" lang="en-A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9</a:t>
                      </a:r>
                      <a:endParaRPr kumimoji="0" lang="en-A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  <a:endParaRPr kumimoji="0" lang="en-A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32</a:t>
                      </a:r>
                      <a:endParaRPr kumimoji="0" lang="en-A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22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Console" pitchFamily="49" charset="0"/>
                        </a:rPr>
                        <a:t>      lw   $t0, 0($t1)</a:t>
                      </a:r>
                      <a:endParaRPr kumimoji="0" lang="en-A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Console" pitchFamily="49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80008</a:t>
                      </a:r>
                      <a:endParaRPr kumimoji="0" lang="en-A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35</a:t>
                      </a:r>
                      <a:endParaRPr kumimoji="0" lang="en-A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9</a:t>
                      </a:r>
                      <a:endParaRPr kumimoji="0" lang="en-A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</a:t>
                      </a:r>
                      <a:endParaRPr kumimoji="0" lang="en-A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  <a:endParaRPr kumimoji="0" lang="en-A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222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Console" pitchFamily="49" charset="0"/>
                        </a:rPr>
                        <a:t>      bne  $t0, $s5, Exit</a:t>
                      </a:r>
                      <a:endParaRPr kumimoji="0" lang="en-A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Console" pitchFamily="49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80012</a:t>
                      </a:r>
                      <a:endParaRPr kumimoji="0" lang="en-A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</a:t>
                      </a:r>
                      <a:endParaRPr kumimoji="0" lang="en-A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</a:t>
                      </a:r>
                      <a:endParaRPr kumimoji="0" lang="en-A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21</a:t>
                      </a:r>
                      <a:endParaRPr kumimoji="0" lang="en-A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  <a:endParaRPr kumimoji="0" lang="en-A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222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Console" pitchFamily="49" charset="0"/>
                        </a:rPr>
                        <a:t>      addi $s3, $s3, 1</a:t>
                      </a:r>
                      <a:endParaRPr kumimoji="0" lang="en-A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Console" pitchFamily="49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80016</a:t>
                      </a:r>
                      <a:endParaRPr kumimoji="0" lang="en-A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</a:t>
                      </a:r>
                      <a:endParaRPr kumimoji="0" lang="en-A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19</a:t>
                      </a:r>
                      <a:endParaRPr kumimoji="0" lang="en-A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19</a:t>
                      </a:r>
                      <a:endParaRPr kumimoji="0" lang="en-A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  <a:endParaRPr kumimoji="0" lang="en-A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206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Console" pitchFamily="49" charset="0"/>
                        </a:rPr>
                        <a:t>      j    Loop</a:t>
                      </a:r>
                      <a:endParaRPr kumimoji="0" lang="en-A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Console" pitchFamily="49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80020</a:t>
                      </a:r>
                      <a:endParaRPr kumimoji="0" lang="en-A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  <a:endParaRPr kumimoji="0" lang="en-A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5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20000</a:t>
                      </a:r>
                      <a:endParaRPr kumimoji="0" lang="en-A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222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Console" pitchFamily="49" charset="0"/>
                        </a:rPr>
                        <a:t>Exit: …</a:t>
                      </a:r>
                      <a:endParaRPr kumimoji="0" lang="en-A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Console" pitchFamily="49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80024</a:t>
                      </a:r>
                      <a:endParaRPr kumimoji="0" lang="en-A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6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A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7416" name="Line 71"/>
          <p:cNvSpPr>
            <a:spLocks noChangeShapeType="1"/>
          </p:cNvSpPr>
          <p:nvPr/>
        </p:nvSpPr>
        <p:spPr bwMode="auto">
          <a:xfrm flipH="1" flipV="1">
            <a:off x="5003800" y="2997200"/>
            <a:ext cx="2016125" cy="2016125"/>
          </a:xfrm>
          <a:prstGeom prst="line">
            <a:avLst/>
          </a:prstGeom>
          <a:noFill/>
          <a:ln w="28575">
            <a:solidFill>
              <a:schemeClr val="accent1"/>
            </a:solidFill>
            <a:prstDash val="sysDot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7417" name="Line 72"/>
          <p:cNvSpPr>
            <a:spLocks noChangeShapeType="1"/>
          </p:cNvSpPr>
          <p:nvPr/>
        </p:nvSpPr>
        <p:spPr bwMode="auto">
          <a:xfrm flipH="1">
            <a:off x="5076825" y="4149725"/>
            <a:ext cx="2808288" cy="1150938"/>
          </a:xfrm>
          <a:prstGeom prst="line">
            <a:avLst/>
          </a:prstGeom>
          <a:noFill/>
          <a:ln w="28575">
            <a:solidFill>
              <a:schemeClr val="accent1"/>
            </a:solidFill>
            <a:prstDash val="sysDot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37387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Footer Placeholder 3"/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AU" altLang="en-US"/>
              <a:t>Chapter 2 — Instructions: Language of the Computer — </a:t>
            </a:r>
            <a:fld id="{E72C2351-85F3-49A9-BA41-1BAD0FC085B4}" type="slidenum">
              <a:rPr lang="en-AU" altLang="en-US"/>
              <a:pPr/>
              <a:t>42</a:t>
            </a:fld>
            <a:endParaRPr lang="en-AU" altLang="en-US"/>
          </a:p>
        </p:txBody>
      </p:sp>
      <p:sp>
        <p:nvSpPr>
          <p:cNvPr id="5837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AU" altLang="en-US" smtClean="0"/>
              <a:t>Branching Far Away</a:t>
            </a:r>
          </a:p>
        </p:txBody>
      </p:sp>
      <p:sp>
        <p:nvSpPr>
          <p:cNvPr id="5837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tabLst>
                <a:tab pos="1619250" algn="l"/>
              </a:tabLst>
            </a:pPr>
            <a:r>
              <a:rPr lang="en-AU" altLang="en-US" dirty="0" smtClean="0"/>
              <a:t>If branch target is too far to encode with 16-bit offset, assembler rewrites the code</a:t>
            </a:r>
          </a:p>
          <a:p>
            <a:pPr eaLnBrk="1" hangingPunct="1">
              <a:tabLst>
                <a:tab pos="1619250" algn="l"/>
              </a:tabLst>
            </a:pPr>
            <a:endParaRPr lang="en-AU" altLang="en-US" dirty="0" smtClean="0"/>
          </a:p>
          <a:p>
            <a:pPr eaLnBrk="1" hangingPunct="1">
              <a:tabLst>
                <a:tab pos="1619250" algn="l"/>
              </a:tabLst>
            </a:pPr>
            <a:r>
              <a:rPr lang="en-AU" altLang="en-US" dirty="0" smtClean="0"/>
              <a:t>Example</a:t>
            </a:r>
          </a:p>
          <a:p>
            <a:pPr lvl="1" eaLnBrk="1" hangingPunct="1">
              <a:buFont typeface="Wingdings" panose="05000000000000000000" pitchFamily="2" charset="2"/>
              <a:buNone/>
              <a:tabLst>
                <a:tab pos="1619250" algn="l"/>
              </a:tabLst>
            </a:pPr>
            <a:r>
              <a:rPr lang="en-AU" altLang="en-US" dirty="0" smtClean="0">
                <a:latin typeface="Lucida Console" panose="020B0609040504020204" pitchFamily="49" charset="0"/>
              </a:rPr>
              <a:t>		</a:t>
            </a:r>
            <a:r>
              <a:rPr lang="en-AU" altLang="en-US" dirty="0" err="1" smtClean="0">
                <a:latin typeface="Lucida Console" panose="020B0609040504020204" pitchFamily="49" charset="0"/>
              </a:rPr>
              <a:t>beq</a:t>
            </a:r>
            <a:r>
              <a:rPr lang="en-AU" altLang="en-US" dirty="0" smtClean="0">
                <a:latin typeface="Lucida Console" panose="020B0609040504020204" pitchFamily="49" charset="0"/>
              </a:rPr>
              <a:t> $s0,$s1, L1</a:t>
            </a:r>
          </a:p>
          <a:p>
            <a:pPr lvl="1" eaLnBrk="1" hangingPunct="1">
              <a:buFont typeface="Wingdings" panose="05000000000000000000" pitchFamily="2" charset="2"/>
              <a:buNone/>
              <a:tabLst>
                <a:tab pos="1619250" algn="l"/>
              </a:tabLst>
            </a:pPr>
            <a:r>
              <a:rPr lang="en-AU" altLang="en-US" dirty="0" smtClean="0">
                <a:cs typeface="Arial" panose="020B0604020202020204" pitchFamily="34" charset="0"/>
              </a:rPr>
              <a:t>				↓</a:t>
            </a:r>
          </a:p>
          <a:p>
            <a:pPr lvl="1" eaLnBrk="1" hangingPunct="1">
              <a:buFont typeface="Wingdings" panose="05000000000000000000" pitchFamily="2" charset="2"/>
              <a:buNone/>
              <a:tabLst>
                <a:tab pos="1619250" algn="l"/>
              </a:tabLst>
            </a:pPr>
            <a:r>
              <a:rPr lang="en-AU" altLang="en-US" dirty="0" smtClean="0">
                <a:latin typeface="Lucida Console" panose="020B0609040504020204" pitchFamily="49" charset="0"/>
              </a:rPr>
              <a:t>		</a:t>
            </a:r>
            <a:r>
              <a:rPr lang="en-AU" altLang="en-US" dirty="0" err="1" smtClean="0">
                <a:latin typeface="Lucida Console" panose="020B0609040504020204" pitchFamily="49" charset="0"/>
              </a:rPr>
              <a:t>bne</a:t>
            </a:r>
            <a:r>
              <a:rPr lang="en-AU" altLang="en-US" dirty="0" smtClean="0">
                <a:latin typeface="Lucida Console" panose="020B0609040504020204" pitchFamily="49" charset="0"/>
              </a:rPr>
              <a:t> $s0,$s1, L2</a:t>
            </a:r>
            <a:br>
              <a:rPr lang="en-AU" altLang="en-US" dirty="0" smtClean="0">
                <a:latin typeface="Lucida Console" panose="020B0609040504020204" pitchFamily="49" charset="0"/>
              </a:rPr>
            </a:br>
            <a:r>
              <a:rPr lang="en-AU" altLang="en-US" dirty="0" smtClean="0">
                <a:latin typeface="Lucida Console" panose="020B0609040504020204" pitchFamily="49" charset="0"/>
              </a:rPr>
              <a:t>	j L1</a:t>
            </a:r>
            <a:br>
              <a:rPr lang="en-AU" altLang="en-US" dirty="0" smtClean="0">
                <a:latin typeface="Lucida Console" panose="020B0609040504020204" pitchFamily="49" charset="0"/>
              </a:rPr>
            </a:br>
            <a:r>
              <a:rPr lang="en-AU" altLang="en-US" dirty="0" smtClean="0">
                <a:latin typeface="Lucida Console" panose="020B0609040504020204" pitchFamily="49" charset="0"/>
              </a:rPr>
              <a:t>L2:	…</a:t>
            </a:r>
          </a:p>
        </p:txBody>
      </p:sp>
    </p:spTree>
    <p:extLst>
      <p:ext uri="{BB962C8B-B14F-4D97-AF65-F5344CB8AC3E}">
        <p14:creationId xmlns:p14="http://schemas.microsoft.com/office/powerpoint/2010/main" val="2113820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Footer Placeholder 3"/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AU" altLang="en-US"/>
              <a:t>Chapter 2 — Instructions: Language of the Computer — </a:t>
            </a:r>
            <a:fld id="{4EE8FFB1-44A7-4044-9957-8CBF9F139CE5}" type="slidenum">
              <a:rPr lang="en-AU" altLang="en-US"/>
              <a:pPr/>
              <a:t>43</a:t>
            </a:fld>
            <a:endParaRPr lang="en-AU" altLang="en-US"/>
          </a:p>
        </p:txBody>
      </p:sp>
      <p:sp>
        <p:nvSpPr>
          <p:cNvPr id="5939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Addressing Mode Summary</a:t>
            </a:r>
            <a:endParaRPr lang="en-AU" altLang="en-US" smtClean="0"/>
          </a:p>
        </p:txBody>
      </p:sp>
      <p:pic>
        <p:nvPicPr>
          <p:cNvPr id="59396" name="Picture 6" descr="f02-18-P37449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7000" y="1362304"/>
            <a:ext cx="3810000" cy="45655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035163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Footer Placeholder 3"/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AU" altLang="en-US"/>
              <a:t>Chapter 2 — Instructions: Language of the Computer — </a:t>
            </a:r>
            <a:fld id="{39982F6A-AD5C-4E85-8ED2-CE9ED84E219E}" type="slidenum">
              <a:rPr lang="en-AU" altLang="en-US"/>
              <a:pPr/>
              <a:t>44</a:t>
            </a:fld>
            <a:endParaRPr lang="en-AU" altLang="en-US"/>
          </a:p>
        </p:txBody>
      </p:sp>
      <p:sp>
        <p:nvSpPr>
          <p:cNvPr id="3686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More Conditional Operations</a:t>
            </a:r>
            <a:endParaRPr lang="en-AU" altLang="en-US" smtClean="0"/>
          </a:p>
        </p:txBody>
      </p:sp>
      <p:sp>
        <p:nvSpPr>
          <p:cNvPr id="3686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/>
              <a:t>Set result to 1 if a condition is true</a:t>
            </a:r>
          </a:p>
          <a:p>
            <a:pPr lvl="1" eaLnBrk="1" hangingPunct="1"/>
            <a:r>
              <a:rPr lang="en-US" altLang="en-US" dirty="0" smtClean="0"/>
              <a:t>Otherwise, set to 0</a:t>
            </a:r>
          </a:p>
          <a:p>
            <a:pPr lvl="1" eaLnBrk="1" hangingPunct="1"/>
            <a:endParaRPr lang="en-US" altLang="en-US" dirty="0" smtClean="0"/>
          </a:p>
          <a:p>
            <a:pPr eaLnBrk="1" hangingPunct="1"/>
            <a:r>
              <a:rPr lang="en-US" altLang="en-US" dirty="0" err="1" smtClean="0">
                <a:latin typeface="Lucida Console" panose="020B0609040504020204" pitchFamily="49" charset="0"/>
              </a:rPr>
              <a:t>slt</a:t>
            </a:r>
            <a:r>
              <a:rPr lang="en-US" altLang="en-US" dirty="0" smtClean="0">
                <a:latin typeface="Lucida Console" panose="020B0609040504020204" pitchFamily="49" charset="0"/>
              </a:rPr>
              <a:t> </a:t>
            </a:r>
            <a:r>
              <a:rPr lang="en-US" altLang="en-US" dirty="0" err="1" smtClean="0">
                <a:latin typeface="Lucida Console" panose="020B0609040504020204" pitchFamily="49" charset="0"/>
              </a:rPr>
              <a:t>rd</a:t>
            </a:r>
            <a:r>
              <a:rPr lang="en-US" altLang="en-US" dirty="0" smtClean="0">
                <a:latin typeface="Lucida Console" panose="020B0609040504020204" pitchFamily="49" charset="0"/>
              </a:rPr>
              <a:t>, </a:t>
            </a:r>
            <a:r>
              <a:rPr lang="en-US" altLang="en-US" dirty="0" err="1" smtClean="0">
                <a:latin typeface="Lucida Console" panose="020B0609040504020204" pitchFamily="49" charset="0"/>
              </a:rPr>
              <a:t>rs</a:t>
            </a:r>
            <a:r>
              <a:rPr lang="en-US" altLang="en-US" dirty="0" smtClean="0">
                <a:latin typeface="Lucida Console" panose="020B0609040504020204" pitchFamily="49" charset="0"/>
              </a:rPr>
              <a:t>, </a:t>
            </a:r>
            <a:r>
              <a:rPr lang="en-US" altLang="en-US" dirty="0" err="1" smtClean="0">
                <a:latin typeface="Lucida Console" panose="020B0609040504020204" pitchFamily="49" charset="0"/>
              </a:rPr>
              <a:t>rt</a:t>
            </a:r>
            <a:endParaRPr lang="en-US" altLang="en-US" dirty="0" smtClean="0">
              <a:latin typeface="Lucida Console" panose="020B0609040504020204" pitchFamily="49" charset="0"/>
            </a:endParaRPr>
          </a:p>
          <a:p>
            <a:pPr lvl="1" eaLnBrk="1" hangingPunct="1"/>
            <a:r>
              <a:rPr lang="en-US" altLang="en-US" dirty="0" smtClean="0"/>
              <a:t>if (</a:t>
            </a:r>
            <a:r>
              <a:rPr lang="en-US" altLang="en-US" dirty="0" err="1" smtClean="0"/>
              <a:t>rs</a:t>
            </a:r>
            <a:r>
              <a:rPr lang="en-US" altLang="en-US" dirty="0" smtClean="0"/>
              <a:t> &lt; </a:t>
            </a:r>
            <a:r>
              <a:rPr lang="en-US" altLang="en-US" dirty="0" err="1" smtClean="0"/>
              <a:t>rt</a:t>
            </a:r>
            <a:r>
              <a:rPr lang="en-US" altLang="en-US" dirty="0" smtClean="0"/>
              <a:t>) </a:t>
            </a:r>
            <a:r>
              <a:rPr lang="en-US" altLang="en-US" dirty="0" err="1" smtClean="0"/>
              <a:t>rd</a:t>
            </a:r>
            <a:r>
              <a:rPr lang="en-US" altLang="en-US" dirty="0" smtClean="0"/>
              <a:t> = 1; else </a:t>
            </a:r>
            <a:r>
              <a:rPr lang="en-US" altLang="en-US" dirty="0" err="1" smtClean="0"/>
              <a:t>rd</a:t>
            </a:r>
            <a:r>
              <a:rPr lang="en-US" altLang="en-US" dirty="0" smtClean="0"/>
              <a:t> = 0;</a:t>
            </a:r>
          </a:p>
          <a:p>
            <a:pPr lvl="1" eaLnBrk="1" hangingPunct="1"/>
            <a:endParaRPr lang="en-US" altLang="en-US" dirty="0" smtClean="0"/>
          </a:p>
          <a:p>
            <a:pPr eaLnBrk="1" hangingPunct="1"/>
            <a:r>
              <a:rPr lang="en-US" altLang="en-US" dirty="0" err="1" smtClean="0">
                <a:latin typeface="Lucida Console" panose="020B0609040504020204" pitchFamily="49" charset="0"/>
              </a:rPr>
              <a:t>slti</a:t>
            </a:r>
            <a:r>
              <a:rPr lang="en-US" altLang="en-US" dirty="0" smtClean="0">
                <a:latin typeface="Lucida Console" panose="020B0609040504020204" pitchFamily="49" charset="0"/>
              </a:rPr>
              <a:t> </a:t>
            </a:r>
            <a:r>
              <a:rPr lang="en-US" altLang="en-US" dirty="0" err="1" smtClean="0">
                <a:latin typeface="Lucida Console" panose="020B0609040504020204" pitchFamily="49" charset="0"/>
              </a:rPr>
              <a:t>rt</a:t>
            </a:r>
            <a:r>
              <a:rPr lang="en-US" altLang="en-US" dirty="0" smtClean="0">
                <a:latin typeface="Lucida Console" panose="020B0609040504020204" pitchFamily="49" charset="0"/>
              </a:rPr>
              <a:t>, </a:t>
            </a:r>
            <a:r>
              <a:rPr lang="en-US" altLang="en-US" dirty="0" err="1" smtClean="0">
                <a:latin typeface="Lucida Console" panose="020B0609040504020204" pitchFamily="49" charset="0"/>
              </a:rPr>
              <a:t>rs</a:t>
            </a:r>
            <a:r>
              <a:rPr lang="en-US" altLang="en-US" dirty="0" smtClean="0">
                <a:latin typeface="Lucida Console" panose="020B0609040504020204" pitchFamily="49" charset="0"/>
              </a:rPr>
              <a:t>, constant</a:t>
            </a:r>
          </a:p>
          <a:p>
            <a:pPr lvl="1" eaLnBrk="1" hangingPunct="1"/>
            <a:r>
              <a:rPr lang="en-US" altLang="en-US" dirty="0" smtClean="0"/>
              <a:t>if (</a:t>
            </a:r>
            <a:r>
              <a:rPr lang="en-US" altLang="en-US" dirty="0" err="1" smtClean="0"/>
              <a:t>rs</a:t>
            </a:r>
            <a:r>
              <a:rPr lang="en-US" altLang="en-US" dirty="0" smtClean="0"/>
              <a:t> &lt; constant) </a:t>
            </a:r>
            <a:r>
              <a:rPr lang="en-US" altLang="en-US" dirty="0" err="1" smtClean="0"/>
              <a:t>rt</a:t>
            </a:r>
            <a:r>
              <a:rPr lang="en-US" altLang="en-US" dirty="0" smtClean="0"/>
              <a:t> = 1; else </a:t>
            </a:r>
            <a:r>
              <a:rPr lang="en-US" altLang="en-US" dirty="0" err="1" smtClean="0"/>
              <a:t>rt</a:t>
            </a:r>
            <a:r>
              <a:rPr lang="en-US" altLang="en-US" dirty="0" smtClean="0"/>
              <a:t> = 0;</a:t>
            </a:r>
          </a:p>
          <a:p>
            <a:pPr lvl="1" eaLnBrk="1" hangingPunct="1"/>
            <a:endParaRPr lang="en-US" altLang="en-US" dirty="0" smtClean="0"/>
          </a:p>
          <a:p>
            <a:pPr eaLnBrk="1" hangingPunct="1"/>
            <a:r>
              <a:rPr lang="en-US" altLang="en-US" dirty="0" smtClean="0"/>
              <a:t>Use in combination with </a:t>
            </a:r>
            <a:r>
              <a:rPr lang="en-US" altLang="en-US" dirty="0" err="1" smtClean="0">
                <a:latin typeface="Lucida Console" panose="020B0609040504020204" pitchFamily="49" charset="0"/>
              </a:rPr>
              <a:t>beq</a:t>
            </a:r>
            <a:r>
              <a:rPr lang="en-US" altLang="en-US" dirty="0" smtClean="0"/>
              <a:t>, </a:t>
            </a:r>
            <a:r>
              <a:rPr lang="en-US" altLang="en-US" dirty="0" err="1" smtClean="0">
                <a:latin typeface="Lucida Console" panose="020B0609040504020204" pitchFamily="49" charset="0"/>
              </a:rPr>
              <a:t>bne</a:t>
            </a:r>
            <a:endParaRPr lang="en-US" altLang="en-US" dirty="0" smtClean="0">
              <a:latin typeface="Lucida Console" panose="020B0609040504020204" pitchFamily="49" charset="0"/>
            </a:endParaRPr>
          </a:p>
          <a:p>
            <a:pPr lvl="1" eaLnBrk="1" hangingPunct="1">
              <a:buFont typeface="Wingdings" panose="05000000000000000000" pitchFamily="2" charset="2"/>
              <a:buNone/>
            </a:pPr>
            <a:r>
              <a:rPr lang="en-US" altLang="en-US" sz="2400" dirty="0" smtClean="0"/>
              <a:t>	</a:t>
            </a:r>
            <a:r>
              <a:rPr lang="en-US" altLang="en-US" sz="2400" dirty="0" err="1" smtClean="0">
                <a:latin typeface="Lucida Console" panose="020B0609040504020204" pitchFamily="49" charset="0"/>
              </a:rPr>
              <a:t>slt</a:t>
            </a:r>
            <a:r>
              <a:rPr lang="en-US" altLang="en-US" sz="2400" dirty="0" smtClean="0">
                <a:latin typeface="Lucida Console" panose="020B0609040504020204" pitchFamily="49" charset="0"/>
              </a:rPr>
              <a:t> $t0, $s1, $s2  # if ($s1 &lt; $s2)</a:t>
            </a:r>
            <a:br>
              <a:rPr lang="en-US" altLang="en-US" sz="2400" dirty="0" smtClean="0">
                <a:latin typeface="Lucida Console" panose="020B0609040504020204" pitchFamily="49" charset="0"/>
              </a:rPr>
            </a:br>
            <a:r>
              <a:rPr lang="en-US" altLang="en-US" sz="2400" dirty="0" err="1" smtClean="0">
                <a:latin typeface="Lucida Console" panose="020B0609040504020204" pitchFamily="49" charset="0"/>
              </a:rPr>
              <a:t>bne</a:t>
            </a:r>
            <a:r>
              <a:rPr lang="en-US" altLang="en-US" sz="2400" dirty="0" smtClean="0">
                <a:latin typeface="Lucida Console" panose="020B0609040504020204" pitchFamily="49" charset="0"/>
              </a:rPr>
              <a:t> $t0, $zero, L  #   branch to L</a:t>
            </a:r>
          </a:p>
        </p:txBody>
      </p:sp>
    </p:spTree>
    <p:extLst>
      <p:ext uri="{BB962C8B-B14F-4D97-AF65-F5344CB8AC3E}">
        <p14:creationId xmlns:p14="http://schemas.microsoft.com/office/powerpoint/2010/main" val="36424895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Footer Placeholder 3"/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AU" altLang="en-US"/>
              <a:t>Chapter 2 — Instructions: Language of the Computer — </a:t>
            </a:r>
            <a:fld id="{62AE7242-C4EB-4913-96D5-34202A6B75C7}" type="slidenum">
              <a:rPr lang="en-AU" altLang="en-US"/>
              <a:pPr/>
              <a:t>45</a:t>
            </a:fld>
            <a:endParaRPr lang="en-AU" altLang="en-US"/>
          </a:p>
        </p:txBody>
      </p:sp>
      <p:sp>
        <p:nvSpPr>
          <p:cNvPr id="3789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Branch Instruction Design</a:t>
            </a:r>
            <a:endParaRPr lang="en-AU" altLang="en-US" smtClean="0"/>
          </a:p>
        </p:txBody>
      </p:sp>
      <p:sp>
        <p:nvSpPr>
          <p:cNvPr id="3789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/>
              <a:t>Why not </a:t>
            </a:r>
            <a:r>
              <a:rPr lang="en-US" altLang="en-US" dirty="0" err="1" smtClean="0">
                <a:latin typeface="Lucida Console" panose="020B0609040504020204" pitchFamily="49" charset="0"/>
              </a:rPr>
              <a:t>blt</a:t>
            </a:r>
            <a:r>
              <a:rPr lang="en-US" altLang="en-US" dirty="0" smtClean="0"/>
              <a:t>, </a:t>
            </a:r>
            <a:r>
              <a:rPr lang="en-US" altLang="en-US" dirty="0" err="1" smtClean="0">
                <a:latin typeface="Lucida Console" panose="020B0609040504020204" pitchFamily="49" charset="0"/>
              </a:rPr>
              <a:t>bge</a:t>
            </a:r>
            <a:r>
              <a:rPr lang="en-US" altLang="en-US" dirty="0" smtClean="0"/>
              <a:t>, </a:t>
            </a:r>
            <a:r>
              <a:rPr lang="en-US" altLang="en-US" dirty="0" err="1" smtClean="0"/>
              <a:t>etc</a:t>
            </a:r>
            <a:r>
              <a:rPr lang="en-US" altLang="en-US" dirty="0" smtClean="0"/>
              <a:t>?</a:t>
            </a:r>
          </a:p>
          <a:p>
            <a:pPr eaLnBrk="1" hangingPunct="1"/>
            <a:endParaRPr lang="en-US" altLang="en-US" dirty="0" smtClean="0"/>
          </a:p>
          <a:p>
            <a:pPr eaLnBrk="1" hangingPunct="1"/>
            <a:r>
              <a:rPr lang="en-US" altLang="en-US" dirty="0" smtClean="0"/>
              <a:t>Hardware for &lt;, ≥, … slower than =, ≠</a:t>
            </a:r>
          </a:p>
          <a:p>
            <a:pPr lvl="1" eaLnBrk="1" hangingPunct="1"/>
            <a:r>
              <a:rPr lang="en-US" altLang="en-US" dirty="0" smtClean="0"/>
              <a:t>Combining with branch involves more work per instruction, requiring a slower clock</a:t>
            </a:r>
          </a:p>
          <a:p>
            <a:pPr lvl="1" eaLnBrk="1" hangingPunct="1"/>
            <a:r>
              <a:rPr lang="en-US" altLang="en-US" dirty="0" smtClean="0"/>
              <a:t>All instructions penalized!</a:t>
            </a:r>
          </a:p>
          <a:p>
            <a:pPr lvl="1" eaLnBrk="1" hangingPunct="1"/>
            <a:endParaRPr lang="en-US" altLang="en-US" dirty="0" smtClean="0"/>
          </a:p>
          <a:p>
            <a:pPr eaLnBrk="1" hangingPunct="1"/>
            <a:r>
              <a:rPr lang="en-US" altLang="en-US" dirty="0" err="1" smtClean="0">
                <a:latin typeface="Lucida Console" panose="020B0609040504020204" pitchFamily="49" charset="0"/>
              </a:rPr>
              <a:t>beq</a:t>
            </a:r>
            <a:r>
              <a:rPr lang="en-US" altLang="en-US" dirty="0" smtClean="0"/>
              <a:t> and </a:t>
            </a:r>
            <a:r>
              <a:rPr lang="en-US" altLang="en-US" dirty="0" err="1" smtClean="0">
                <a:latin typeface="Lucida Console" panose="020B0609040504020204" pitchFamily="49" charset="0"/>
              </a:rPr>
              <a:t>bne</a:t>
            </a:r>
            <a:r>
              <a:rPr lang="en-US" altLang="en-US" dirty="0" smtClean="0"/>
              <a:t> are the common case</a:t>
            </a:r>
          </a:p>
          <a:p>
            <a:pPr eaLnBrk="1" hangingPunct="1"/>
            <a:endParaRPr lang="en-US" altLang="en-US" dirty="0" smtClean="0"/>
          </a:p>
          <a:p>
            <a:pPr eaLnBrk="1" hangingPunct="1"/>
            <a:r>
              <a:rPr lang="en-US" altLang="en-US" dirty="0" smtClean="0"/>
              <a:t>This is a good design compromise</a:t>
            </a:r>
          </a:p>
        </p:txBody>
      </p:sp>
    </p:spTree>
    <p:extLst>
      <p:ext uri="{BB962C8B-B14F-4D97-AF65-F5344CB8AC3E}">
        <p14:creationId xmlns:p14="http://schemas.microsoft.com/office/powerpoint/2010/main" val="20022299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Footer Placeholder 3"/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AU" altLang="en-US"/>
              <a:t>Chapter 2 — Instructions: Language of the Computer — </a:t>
            </a:r>
            <a:fld id="{A7CE9231-072B-48FD-8658-9CE4097EE13D}" type="slidenum">
              <a:rPr lang="en-AU" altLang="en-US"/>
              <a:pPr/>
              <a:t>46</a:t>
            </a:fld>
            <a:endParaRPr lang="en-AU" altLang="en-US"/>
          </a:p>
        </p:txBody>
      </p:sp>
      <p:sp>
        <p:nvSpPr>
          <p:cNvPr id="63491" name="Rectangle 2"/>
          <p:cNvSpPr>
            <a:spLocks noGrp="1" noChangeArrowheads="1"/>
          </p:cNvSpPr>
          <p:nvPr>
            <p:ph type="title"/>
          </p:nvPr>
        </p:nvSpPr>
        <p:spPr>
          <a:xfrm>
            <a:off x="463133" y="517525"/>
            <a:ext cx="8259762" cy="701675"/>
          </a:xfrm>
        </p:spPr>
        <p:txBody>
          <a:bodyPr/>
          <a:lstStyle/>
          <a:p>
            <a:pPr eaLnBrk="1" hangingPunct="1"/>
            <a:r>
              <a:rPr lang="en-US" altLang="en-US" sz="4000" dirty="0" smtClean="0"/>
              <a:t>Assembler </a:t>
            </a:r>
            <a:r>
              <a:rPr lang="en-US" altLang="en-US" sz="4000" dirty="0" err="1" smtClean="0"/>
              <a:t>Pseudoinstructions</a:t>
            </a:r>
            <a:endParaRPr lang="en-AU" altLang="en-US" sz="4000" dirty="0" smtClean="0"/>
          </a:p>
        </p:txBody>
      </p:sp>
      <p:sp>
        <p:nvSpPr>
          <p:cNvPr id="6349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tabLst>
                <a:tab pos="3409950" algn="l"/>
                <a:tab pos="4038600" algn="l"/>
              </a:tabLst>
            </a:pPr>
            <a:r>
              <a:rPr lang="en-US" altLang="en-US" dirty="0" smtClean="0"/>
              <a:t>Most assembler instructions represent machine instructions one-to-one</a:t>
            </a:r>
          </a:p>
          <a:p>
            <a:pPr eaLnBrk="1" hangingPunct="1">
              <a:tabLst>
                <a:tab pos="3409950" algn="l"/>
                <a:tab pos="4038600" algn="l"/>
              </a:tabLst>
            </a:pPr>
            <a:endParaRPr lang="en-US" altLang="en-US" dirty="0" smtClean="0"/>
          </a:p>
          <a:p>
            <a:pPr eaLnBrk="1" hangingPunct="1">
              <a:tabLst>
                <a:tab pos="3409950" algn="l"/>
                <a:tab pos="4038600" algn="l"/>
              </a:tabLst>
            </a:pPr>
            <a:r>
              <a:rPr lang="en-US" altLang="en-US" dirty="0" err="1" smtClean="0"/>
              <a:t>Pseudoinstructions</a:t>
            </a:r>
            <a:r>
              <a:rPr lang="en-US" altLang="en-US" dirty="0" smtClean="0"/>
              <a:t>: figments of the assembler’s imagination</a:t>
            </a:r>
          </a:p>
          <a:p>
            <a:pPr eaLnBrk="1" hangingPunct="1">
              <a:buFont typeface="Wingdings" panose="05000000000000000000" pitchFamily="2" charset="2"/>
              <a:buNone/>
              <a:tabLst>
                <a:tab pos="3409950" algn="l"/>
                <a:tab pos="4038600" algn="l"/>
              </a:tabLst>
            </a:pPr>
            <a:r>
              <a:rPr lang="en-US" altLang="en-US" sz="2400" dirty="0" smtClean="0">
                <a:latin typeface="Lucida Console" panose="020B0609040504020204" pitchFamily="49" charset="0"/>
              </a:rPr>
              <a:t>	move $t0, $t1</a:t>
            </a:r>
            <a:r>
              <a:rPr lang="en-US" altLang="en-US" sz="2800" dirty="0" smtClean="0"/>
              <a:t>	</a:t>
            </a:r>
            <a:r>
              <a:rPr lang="en-US" altLang="en-US" sz="2800" dirty="0" smtClean="0">
                <a:cs typeface="Arial" panose="020B0604020202020204" pitchFamily="34" charset="0"/>
              </a:rPr>
              <a:t>→</a:t>
            </a:r>
            <a:r>
              <a:rPr lang="en-US" altLang="en-US" sz="2800" dirty="0" smtClean="0"/>
              <a:t>	</a:t>
            </a:r>
            <a:r>
              <a:rPr lang="en-US" altLang="en-US" sz="2400" dirty="0" smtClean="0">
                <a:latin typeface="Lucida Console" panose="020B0609040504020204" pitchFamily="49" charset="0"/>
              </a:rPr>
              <a:t>add $t0, $zero, $t1</a:t>
            </a:r>
          </a:p>
          <a:p>
            <a:pPr eaLnBrk="1" hangingPunct="1">
              <a:buFont typeface="Wingdings" panose="05000000000000000000" pitchFamily="2" charset="2"/>
              <a:buNone/>
              <a:tabLst>
                <a:tab pos="3409950" algn="l"/>
                <a:tab pos="4038600" algn="l"/>
              </a:tabLst>
            </a:pPr>
            <a:r>
              <a:rPr lang="en-US" altLang="en-US" sz="2400" dirty="0" smtClean="0">
                <a:latin typeface="Lucida Console" panose="020B0609040504020204" pitchFamily="49" charset="0"/>
              </a:rPr>
              <a:t>	</a:t>
            </a:r>
            <a:r>
              <a:rPr lang="en-US" altLang="en-US" sz="2400" dirty="0" err="1" smtClean="0">
                <a:latin typeface="Lucida Console" panose="020B0609040504020204" pitchFamily="49" charset="0"/>
              </a:rPr>
              <a:t>blt</a:t>
            </a:r>
            <a:r>
              <a:rPr lang="en-US" altLang="en-US" sz="2400" dirty="0" smtClean="0">
                <a:latin typeface="Lucida Console" panose="020B0609040504020204" pitchFamily="49" charset="0"/>
              </a:rPr>
              <a:t> $t0, $t1, L</a:t>
            </a:r>
            <a:r>
              <a:rPr lang="en-US" altLang="en-US" sz="2800" dirty="0" smtClean="0"/>
              <a:t>	 </a:t>
            </a:r>
            <a:r>
              <a:rPr lang="en-US" altLang="en-US" sz="2800" dirty="0" smtClean="0">
                <a:cs typeface="Arial" panose="020B0604020202020204" pitchFamily="34" charset="0"/>
              </a:rPr>
              <a:t>→</a:t>
            </a:r>
            <a:r>
              <a:rPr lang="en-US" altLang="en-US" sz="2800" dirty="0" smtClean="0"/>
              <a:t> 	</a:t>
            </a:r>
            <a:r>
              <a:rPr lang="en-US" altLang="en-US" sz="2400" dirty="0" err="1" smtClean="0">
                <a:latin typeface="Lucida Console" panose="020B0609040504020204" pitchFamily="49" charset="0"/>
              </a:rPr>
              <a:t>slt</a:t>
            </a:r>
            <a:r>
              <a:rPr lang="en-US" altLang="en-US" sz="2400" dirty="0" smtClean="0">
                <a:latin typeface="Lucida Console" panose="020B0609040504020204" pitchFamily="49" charset="0"/>
              </a:rPr>
              <a:t> $at, $t0, $t1</a:t>
            </a:r>
            <a:r>
              <a:rPr lang="en-US" altLang="en-US" sz="2800" dirty="0" smtClean="0"/>
              <a:t/>
            </a:r>
            <a:br>
              <a:rPr lang="en-US" altLang="en-US" sz="2800" dirty="0" smtClean="0"/>
            </a:br>
            <a:r>
              <a:rPr lang="en-US" altLang="en-US" sz="2800" dirty="0" smtClean="0"/>
              <a:t>		</a:t>
            </a:r>
            <a:r>
              <a:rPr lang="en-US" altLang="en-US" sz="2400" dirty="0" err="1" smtClean="0">
                <a:latin typeface="Lucida Console" panose="020B0609040504020204" pitchFamily="49" charset="0"/>
              </a:rPr>
              <a:t>bne</a:t>
            </a:r>
            <a:r>
              <a:rPr lang="en-US" altLang="en-US" sz="2400" dirty="0" smtClean="0">
                <a:latin typeface="Lucida Console" panose="020B0609040504020204" pitchFamily="49" charset="0"/>
              </a:rPr>
              <a:t> $at, $zero, L</a:t>
            </a:r>
          </a:p>
          <a:p>
            <a:pPr lvl="1" eaLnBrk="1" hangingPunct="1">
              <a:tabLst>
                <a:tab pos="3409950" algn="l"/>
                <a:tab pos="4038600" algn="l"/>
              </a:tabLst>
            </a:pPr>
            <a:r>
              <a:rPr lang="en-US" altLang="en-US" dirty="0" smtClean="0"/>
              <a:t>$at (register 1): assembler temporary</a:t>
            </a:r>
          </a:p>
        </p:txBody>
      </p:sp>
    </p:spTree>
    <p:extLst>
      <p:ext uri="{BB962C8B-B14F-4D97-AF65-F5344CB8AC3E}">
        <p14:creationId xmlns:p14="http://schemas.microsoft.com/office/powerpoint/2010/main" val="12919820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>
                <a:solidFill>
                  <a:srgbClr val="990033"/>
                </a:solidFill>
                <a:latin typeface="Verdana" panose="020B0604030504040204" pitchFamily="34" charset="0"/>
              </a:rPr>
              <a:t>CSCE 212 </a:t>
            </a:r>
            <a:fld id="{91764083-609B-4BED-9997-1265E37D9DBB}" type="slidenum">
              <a:rPr lang="en-US" altLang="en-US" i="0">
                <a:latin typeface="Verdana" panose="020B0604030504040204" pitchFamily="34" charset="0"/>
              </a:rPr>
              <a:pPr eaLnBrk="1" hangingPunct="1"/>
              <a:t>47</a:t>
            </a:fld>
            <a:endParaRPr lang="en-US" altLang="en-US" i="0">
              <a:latin typeface="Verdana" panose="020B0604030504040204" pitchFamily="34" charset="0"/>
            </a:endParaRPr>
          </a:p>
        </p:txBody>
      </p:sp>
      <p:sp>
        <p:nvSpPr>
          <p:cNvPr id="4505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Pseudoinstructions</a:t>
            </a:r>
          </a:p>
        </p:txBody>
      </p:sp>
      <p:sp>
        <p:nvSpPr>
          <p:cNvPr id="4506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Some MIPS instructions don’t have direct hardware implementations</a:t>
            </a:r>
          </a:p>
          <a:p>
            <a:pPr lvl="1" eaLnBrk="1" hangingPunct="1"/>
            <a:r>
              <a:rPr lang="en-US" altLang="en-US" smtClean="0"/>
              <a:t>Ex:  abs $2, $3</a:t>
            </a:r>
          </a:p>
          <a:p>
            <a:pPr lvl="2" eaLnBrk="1" hangingPunct="1"/>
            <a:r>
              <a:rPr lang="en-US" altLang="en-US" smtClean="0"/>
              <a:t>Resolved to:</a:t>
            </a:r>
          </a:p>
          <a:p>
            <a:pPr lvl="3" eaLnBrk="1" hangingPunct="1"/>
            <a:r>
              <a:rPr lang="en-US" altLang="en-US" smtClean="0"/>
              <a:t>bgez $3, pos</a:t>
            </a:r>
          </a:p>
          <a:p>
            <a:pPr lvl="3" eaLnBrk="1" hangingPunct="1"/>
            <a:r>
              <a:rPr lang="en-US" altLang="en-US" smtClean="0"/>
              <a:t>sub $2, $0, $3</a:t>
            </a:r>
          </a:p>
          <a:p>
            <a:pPr lvl="3" eaLnBrk="1" hangingPunct="1"/>
            <a:r>
              <a:rPr lang="en-US" altLang="en-US" smtClean="0"/>
              <a:t>j out</a:t>
            </a:r>
          </a:p>
          <a:p>
            <a:pPr lvl="3" eaLnBrk="1" hangingPunct="1"/>
            <a:r>
              <a:rPr lang="en-US" altLang="en-US" smtClean="0"/>
              <a:t>pos: add $2, $0, $3</a:t>
            </a:r>
          </a:p>
          <a:p>
            <a:pPr lvl="3" eaLnBrk="1" hangingPunct="1"/>
            <a:r>
              <a:rPr lang="en-US" altLang="en-US" smtClean="0"/>
              <a:t>out:  …</a:t>
            </a:r>
          </a:p>
          <a:p>
            <a:pPr lvl="2" eaLnBrk="1" hangingPunct="1"/>
            <a:endParaRPr lang="en-US" altLang="en-US" smtClean="0"/>
          </a:p>
          <a:p>
            <a:pPr lvl="1" eaLnBrk="1" hangingPunct="1"/>
            <a:r>
              <a:rPr lang="en-US" altLang="en-US" smtClean="0"/>
              <a:t>Ex:  rol $2, $3, $4</a:t>
            </a:r>
          </a:p>
          <a:p>
            <a:pPr lvl="2" eaLnBrk="1" hangingPunct="1"/>
            <a:r>
              <a:rPr lang="en-US" altLang="en-US" smtClean="0"/>
              <a:t>Resolved to:</a:t>
            </a:r>
          </a:p>
          <a:p>
            <a:pPr lvl="3" eaLnBrk="1" hangingPunct="1"/>
            <a:r>
              <a:rPr lang="en-US" altLang="en-US" smtClean="0"/>
              <a:t>addi $1, $0, 32</a:t>
            </a:r>
          </a:p>
          <a:p>
            <a:pPr lvl="3" eaLnBrk="1" hangingPunct="1"/>
            <a:r>
              <a:rPr lang="en-US" altLang="en-US" smtClean="0"/>
              <a:t>sub $1, $1, $4</a:t>
            </a:r>
          </a:p>
          <a:p>
            <a:pPr lvl="3" eaLnBrk="1" hangingPunct="1"/>
            <a:r>
              <a:rPr lang="en-US" altLang="en-US" smtClean="0"/>
              <a:t>srlv $1, $3, $1</a:t>
            </a:r>
          </a:p>
          <a:p>
            <a:pPr lvl="3" eaLnBrk="1" hangingPunct="1"/>
            <a:r>
              <a:rPr lang="en-US" altLang="en-US" smtClean="0"/>
              <a:t>sllv $2, $3, $4</a:t>
            </a:r>
          </a:p>
          <a:p>
            <a:pPr lvl="3" eaLnBrk="1" hangingPunct="1"/>
            <a:r>
              <a:rPr lang="en-US" altLang="en-US" smtClean="0"/>
              <a:t>or $2, $2, $1</a:t>
            </a:r>
          </a:p>
        </p:txBody>
      </p:sp>
    </p:spTree>
    <p:extLst>
      <p:ext uri="{BB962C8B-B14F-4D97-AF65-F5344CB8AC3E}">
        <p14:creationId xmlns:p14="http://schemas.microsoft.com/office/powerpoint/2010/main" val="15777078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>
                <a:solidFill>
                  <a:srgbClr val="990033"/>
                </a:solidFill>
                <a:latin typeface="Verdana" panose="020B0604030504040204" pitchFamily="34" charset="0"/>
              </a:rPr>
              <a:t>CSCE 212 </a:t>
            </a:r>
            <a:fld id="{D387A248-BBA2-4E44-93A6-55A525B5CB99}" type="slidenum">
              <a:rPr lang="en-US" altLang="en-US" i="0">
                <a:latin typeface="Verdana" panose="020B0604030504040204" pitchFamily="34" charset="0"/>
              </a:rPr>
              <a:pPr eaLnBrk="1" hangingPunct="1"/>
              <a:t>48</a:t>
            </a:fld>
            <a:endParaRPr lang="en-US" altLang="en-US" i="0">
              <a:latin typeface="Verdana" panose="020B0604030504040204" pitchFamily="34" charset="0"/>
            </a:endParaRPr>
          </a:p>
        </p:txBody>
      </p:sp>
      <p:sp>
        <p:nvSpPr>
          <p:cNvPr id="6758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I/O</a:t>
            </a:r>
          </a:p>
        </p:txBody>
      </p:sp>
      <p:sp>
        <p:nvSpPr>
          <p:cNvPr id="6758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/>
              <a:t>I/O is performed with reserved instructions / memory space</a:t>
            </a:r>
          </a:p>
          <a:p>
            <a:pPr eaLnBrk="1" hangingPunct="1"/>
            <a:r>
              <a:rPr lang="en-US" altLang="en-US" dirty="0" smtClean="0"/>
              <a:t>Performed by the operating system on behalf of user code</a:t>
            </a:r>
          </a:p>
          <a:p>
            <a:pPr eaLnBrk="1" hangingPunct="1"/>
            <a:endParaRPr lang="en-US" altLang="en-US" dirty="0" smtClean="0"/>
          </a:p>
          <a:p>
            <a:pPr eaLnBrk="1" hangingPunct="1"/>
            <a:r>
              <a:rPr lang="en-US" altLang="en-US" dirty="0" smtClean="0"/>
              <a:t>Use </a:t>
            </a:r>
            <a:r>
              <a:rPr lang="en-US" altLang="en-US" dirty="0" err="1" smtClean="0"/>
              <a:t>syscall</a:t>
            </a:r>
            <a:r>
              <a:rPr lang="en-US" altLang="en-US" dirty="0" smtClean="0"/>
              <a:t> instruction</a:t>
            </a:r>
          </a:p>
          <a:p>
            <a:pPr eaLnBrk="1" hangingPunct="1"/>
            <a:r>
              <a:rPr lang="en-US" altLang="en-US" dirty="0" smtClean="0"/>
              <a:t>Call code in $v0 and argument in $a0</a:t>
            </a:r>
          </a:p>
          <a:p>
            <a:pPr eaLnBrk="1" hangingPunct="1"/>
            <a:r>
              <a:rPr lang="en-US" altLang="en-US" dirty="0" smtClean="0"/>
              <a:t>Return value in $v0 (or $f0)</a:t>
            </a:r>
          </a:p>
          <a:p>
            <a:pPr eaLnBrk="1" hangingPunct="1"/>
            <a:endParaRPr lang="en-US" altLang="en-US" dirty="0" smtClean="0"/>
          </a:p>
          <a:p>
            <a:pPr eaLnBrk="1" hangingPunct="1"/>
            <a:r>
              <a:rPr lang="en-US" altLang="en-US" dirty="0" smtClean="0"/>
              <a:t>Services:</a:t>
            </a:r>
          </a:p>
        </p:txBody>
      </p:sp>
      <p:pic>
        <p:nvPicPr>
          <p:cNvPr id="67589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05200" y="3657600"/>
            <a:ext cx="3838575" cy="2324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532630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>
                <a:solidFill>
                  <a:srgbClr val="990033"/>
                </a:solidFill>
                <a:latin typeface="Verdana" panose="020B0604030504040204" pitchFamily="34" charset="0"/>
              </a:rPr>
              <a:t>CSCE 212 </a:t>
            </a:r>
            <a:fld id="{B893B859-A581-4203-B8DB-8FB41E5D1B17}" type="slidenum">
              <a:rPr lang="en-US" altLang="en-US" i="0">
                <a:latin typeface="Verdana" panose="020B0604030504040204" pitchFamily="34" charset="0"/>
              </a:rPr>
              <a:pPr eaLnBrk="1" hangingPunct="1"/>
              <a:t>49</a:t>
            </a:fld>
            <a:endParaRPr lang="en-US" altLang="en-US" i="0">
              <a:latin typeface="Verdana" panose="020B0604030504040204" pitchFamily="34" charset="0"/>
            </a:endParaRPr>
          </a:p>
        </p:txBody>
      </p:sp>
      <p:sp>
        <p:nvSpPr>
          <p:cNvPr id="6861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Example</a:t>
            </a:r>
          </a:p>
        </p:txBody>
      </p:sp>
      <p:sp>
        <p:nvSpPr>
          <p:cNvPr id="6861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en-US" altLang="en-US" sz="1800" b="1" smtClean="0">
                <a:latin typeface="Courier New" panose="02070309020205020404" pitchFamily="49" charset="0"/>
              </a:rPr>
              <a:t>		.data</a:t>
            </a:r>
          </a:p>
          <a:p>
            <a:pPr eaLnBrk="1" hangingPunct="1">
              <a:buFontTx/>
              <a:buNone/>
            </a:pPr>
            <a:r>
              <a:rPr lang="en-US" altLang="en-US" sz="1800" b="1" smtClean="0">
                <a:latin typeface="Courier New" panose="02070309020205020404" pitchFamily="49" charset="0"/>
              </a:rPr>
              <a:t>str:	.asciiz	“the answer = “</a:t>
            </a:r>
          </a:p>
          <a:p>
            <a:pPr eaLnBrk="1" hangingPunct="1">
              <a:buFontTx/>
              <a:buNone/>
            </a:pPr>
            <a:r>
              <a:rPr lang="en-US" altLang="en-US" sz="1800" b="1" smtClean="0">
                <a:latin typeface="Courier New" panose="02070309020205020404" pitchFamily="49" charset="0"/>
              </a:rPr>
              <a:t>	</a:t>
            </a:r>
          </a:p>
          <a:p>
            <a:pPr eaLnBrk="1" hangingPunct="1">
              <a:buFontTx/>
              <a:buNone/>
            </a:pPr>
            <a:r>
              <a:rPr lang="en-US" altLang="en-US" sz="1800" b="1" smtClean="0">
                <a:latin typeface="Courier New" panose="02070309020205020404" pitchFamily="49" charset="0"/>
              </a:rPr>
              <a:t>		.text</a:t>
            </a:r>
          </a:p>
          <a:p>
            <a:pPr eaLnBrk="1" hangingPunct="1">
              <a:buFontTx/>
              <a:buNone/>
            </a:pPr>
            <a:r>
              <a:rPr lang="en-US" altLang="en-US" sz="1800" b="1" smtClean="0">
                <a:latin typeface="Courier New" panose="02070309020205020404" pitchFamily="49" charset="0"/>
              </a:rPr>
              <a:t>		li	$v0,4</a:t>
            </a:r>
          </a:p>
          <a:p>
            <a:pPr eaLnBrk="1" hangingPunct="1">
              <a:buFontTx/>
              <a:buNone/>
            </a:pPr>
            <a:r>
              <a:rPr lang="en-US" altLang="en-US" sz="1800" b="1" smtClean="0">
                <a:latin typeface="Courier New" panose="02070309020205020404" pitchFamily="49" charset="0"/>
              </a:rPr>
              <a:t>		la	$a0, str</a:t>
            </a:r>
          </a:p>
          <a:p>
            <a:pPr eaLnBrk="1" hangingPunct="1">
              <a:buFontTx/>
              <a:buNone/>
            </a:pPr>
            <a:r>
              <a:rPr lang="en-US" altLang="en-US" sz="1800" b="1" smtClean="0">
                <a:latin typeface="Courier New" panose="02070309020205020404" pitchFamily="49" charset="0"/>
              </a:rPr>
              <a:t>		syscall</a:t>
            </a:r>
          </a:p>
          <a:p>
            <a:pPr eaLnBrk="1" hangingPunct="1">
              <a:buFontTx/>
              <a:buNone/>
            </a:pPr>
            <a:r>
              <a:rPr lang="en-US" altLang="en-US" sz="1800" b="1" smtClean="0">
                <a:latin typeface="Courier New" panose="02070309020205020404" pitchFamily="49" charset="0"/>
              </a:rPr>
              <a:t>		li	$v0,1</a:t>
            </a:r>
          </a:p>
          <a:p>
            <a:pPr eaLnBrk="1" hangingPunct="1">
              <a:buFontTx/>
              <a:buNone/>
            </a:pPr>
            <a:r>
              <a:rPr lang="en-US" altLang="en-US" sz="1800" b="1" smtClean="0">
                <a:latin typeface="Courier New" panose="02070309020205020404" pitchFamily="49" charset="0"/>
              </a:rPr>
              <a:t>		la	$a0,5</a:t>
            </a:r>
          </a:p>
          <a:p>
            <a:pPr eaLnBrk="1" hangingPunct="1">
              <a:buFontTx/>
              <a:buNone/>
            </a:pPr>
            <a:r>
              <a:rPr lang="en-US" altLang="en-US" sz="1800" b="1" smtClean="0">
                <a:latin typeface="Courier New" panose="02070309020205020404" pitchFamily="49" charset="0"/>
              </a:rPr>
              <a:t>		syscall</a:t>
            </a:r>
            <a:endParaRPr lang="en-US" altLang="en-US" sz="1800" b="1" smtClean="0"/>
          </a:p>
        </p:txBody>
      </p:sp>
    </p:spTree>
    <p:extLst>
      <p:ext uri="{BB962C8B-B14F-4D97-AF65-F5344CB8AC3E}">
        <p14:creationId xmlns:p14="http://schemas.microsoft.com/office/powerpoint/2010/main" val="14900044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>
                <a:solidFill>
                  <a:srgbClr val="990033"/>
                </a:solidFill>
                <a:latin typeface="Verdana" panose="020B0604030504040204" pitchFamily="34" charset="0"/>
              </a:rPr>
              <a:t>CSCE 212 </a:t>
            </a:r>
            <a:fld id="{CA28EDD5-2301-4575-9DDB-9599BF7BB952}" type="slidenum">
              <a:rPr lang="en-US" altLang="en-US" i="0">
                <a:latin typeface="Verdana" panose="020B0604030504040204" pitchFamily="34" charset="0"/>
              </a:rPr>
              <a:pPr eaLnBrk="1" hangingPunct="1"/>
              <a:t>5</a:t>
            </a:fld>
            <a:endParaRPr lang="en-US" altLang="en-US" i="0">
              <a:latin typeface="Verdana" panose="020B0604030504040204" pitchFamily="34" charset="0"/>
            </a:endParaRPr>
          </a:p>
        </p:txBody>
      </p:sp>
      <p:sp>
        <p:nvSpPr>
          <p:cNvPr id="2253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RISC vs. CISC</a:t>
            </a:r>
          </a:p>
        </p:txBody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z="1600" smtClean="0"/>
              <a:t>Design “philosophies” for ISAs:  RISC vs. CISC</a:t>
            </a:r>
          </a:p>
          <a:p>
            <a:pPr lvl="1" eaLnBrk="1" hangingPunct="1"/>
            <a:r>
              <a:rPr lang="en-US" altLang="en-US" sz="1400" smtClean="0"/>
              <a:t>CISC = Complex Instruction Set Computer</a:t>
            </a:r>
          </a:p>
          <a:p>
            <a:pPr lvl="1" eaLnBrk="1" hangingPunct="1"/>
            <a:r>
              <a:rPr lang="en-US" altLang="en-US" sz="1400" smtClean="0"/>
              <a:t>RISC = Reduced Instruction Set Computer</a:t>
            </a:r>
          </a:p>
          <a:p>
            <a:pPr eaLnBrk="1" hangingPunct="1"/>
            <a:endParaRPr lang="en-US" altLang="en-US" sz="1600" smtClean="0"/>
          </a:p>
          <a:p>
            <a:pPr eaLnBrk="1" hangingPunct="1"/>
            <a:r>
              <a:rPr lang="en-US" altLang="en-US" sz="1600" smtClean="0"/>
              <a:t>Tradeoff:</a:t>
            </a:r>
          </a:p>
          <a:p>
            <a:pPr lvl="1" eaLnBrk="1" hangingPunct="1"/>
            <a:r>
              <a:rPr lang="en-US" altLang="en-US" sz="1400" smtClean="0"/>
              <a:t>Execution time =</a:t>
            </a:r>
          </a:p>
          <a:p>
            <a:pPr lvl="1" eaLnBrk="1" hangingPunct="1">
              <a:buFontTx/>
              <a:buNone/>
            </a:pPr>
            <a:r>
              <a:rPr lang="en-US" altLang="en-US" sz="1400" i="1" smtClean="0"/>
              <a:t>	instructions per program</a:t>
            </a:r>
            <a:r>
              <a:rPr lang="en-US" altLang="en-US" sz="1400" smtClean="0"/>
              <a:t> x </a:t>
            </a:r>
            <a:r>
              <a:rPr lang="en-US" altLang="en-US" sz="1400" i="1" smtClean="0"/>
              <a:t>cycles per instruction</a:t>
            </a:r>
            <a:r>
              <a:rPr lang="en-US" altLang="en-US" sz="1400" smtClean="0"/>
              <a:t> x </a:t>
            </a:r>
            <a:r>
              <a:rPr lang="en-US" altLang="en-US" sz="1400" i="1" smtClean="0"/>
              <a:t>seconds per cycle</a:t>
            </a:r>
          </a:p>
          <a:p>
            <a:pPr eaLnBrk="1" hangingPunct="1"/>
            <a:endParaRPr lang="en-US" altLang="en-US" sz="1600" smtClean="0"/>
          </a:p>
          <a:p>
            <a:pPr eaLnBrk="1" hangingPunct="1"/>
            <a:r>
              <a:rPr lang="en-US" altLang="en-US" sz="1600" smtClean="0"/>
              <a:t>RISC:</a:t>
            </a:r>
          </a:p>
          <a:p>
            <a:pPr lvl="1" eaLnBrk="1" hangingPunct="1"/>
            <a:r>
              <a:rPr lang="en-US" altLang="en-US" sz="1400"/>
              <a:t>Small instruction </a:t>
            </a:r>
            <a:r>
              <a:rPr lang="en-US" altLang="en-US" sz="1400" smtClean="0"/>
              <a:t>set</a:t>
            </a:r>
          </a:p>
          <a:p>
            <a:pPr lvl="2" eaLnBrk="1" hangingPunct="1"/>
            <a:r>
              <a:rPr lang="en-US" altLang="en-US" sz="1000" smtClean="0"/>
              <a:t>Easier for compilers</a:t>
            </a:r>
            <a:endParaRPr lang="en-US" altLang="en-US" sz="1000"/>
          </a:p>
          <a:p>
            <a:pPr lvl="1" eaLnBrk="1" hangingPunct="1"/>
            <a:endParaRPr lang="en-US" altLang="en-US" sz="1400"/>
          </a:p>
          <a:p>
            <a:pPr lvl="1" eaLnBrk="1" hangingPunct="1"/>
            <a:r>
              <a:rPr lang="en-US" altLang="en-US" sz="1400" smtClean="0"/>
              <a:t>Limit </a:t>
            </a:r>
            <a:r>
              <a:rPr lang="en-US" altLang="en-US" sz="1400"/>
              <a:t>each instruction to </a:t>
            </a:r>
            <a:r>
              <a:rPr lang="en-US" altLang="en-US" sz="1400" smtClean="0"/>
              <a:t>(at most):</a:t>
            </a:r>
          </a:p>
          <a:p>
            <a:pPr lvl="2" eaLnBrk="1" hangingPunct="1"/>
            <a:r>
              <a:rPr lang="en-US" altLang="en-US" sz="1000" smtClean="0"/>
              <a:t>three </a:t>
            </a:r>
            <a:r>
              <a:rPr lang="en-US" altLang="en-US" sz="1000"/>
              <a:t>register </a:t>
            </a:r>
            <a:r>
              <a:rPr lang="en-US" altLang="en-US" sz="1000" smtClean="0"/>
              <a:t>accesses,</a:t>
            </a:r>
          </a:p>
          <a:p>
            <a:pPr lvl="2" eaLnBrk="1" hangingPunct="1"/>
            <a:r>
              <a:rPr lang="en-US" altLang="en-US" sz="1000" smtClean="0"/>
              <a:t>one </a:t>
            </a:r>
            <a:r>
              <a:rPr lang="en-US" altLang="en-US" sz="1000"/>
              <a:t>memory </a:t>
            </a:r>
            <a:r>
              <a:rPr lang="en-US" altLang="en-US" sz="1000" smtClean="0"/>
              <a:t>access,</a:t>
            </a:r>
          </a:p>
          <a:p>
            <a:pPr lvl="2" eaLnBrk="1" hangingPunct="1"/>
            <a:r>
              <a:rPr lang="en-US" altLang="en-US" sz="1000" smtClean="0"/>
              <a:t>one </a:t>
            </a:r>
            <a:r>
              <a:rPr lang="en-US" altLang="en-US" sz="1000"/>
              <a:t>ALU </a:t>
            </a:r>
            <a:r>
              <a:rPr lang="en-US" altLang="en-US" sz="1000" smtClean="0"/>
              <a:t>operation</a:t>
            </a:r>
          </a:p>
          <a:p>
            <a:pPr lvl="2" eaLnBrk="1" hangingPunct="1"/>
            <a:r>
              <a:rPr lang="en-US" altLang="en-US" sz="1000" smtClean="0"/>
              <a:t>=&gt; facilitates </a:t>
            </a:r>
            <a:r>
              <a:rPr lang="en-US" altLang="en-US" sz="1000"/>
              <a:t>parallel instruction </a:t>
            </a:r>
            <a:r>
              <a:rPr lang="en-US" altLang="en-US" sz="1000" smtClean="0"/>
              <a:t>execution (ILP)</a:t>
            </a:r>
          </a:p>
          <a:p>
            <a:pPr lvl="2" eaLnBrk="1" hangingPunct="1"/>
            <a:endParaRPr lang="en-US" altLang="en-US" sz="1000" smtClean="0"/>
          </a:p>
          <a:p>
            <a:pPr lvl="1" eaLnBrk="1" hangingPunct="1"/>
            <a:r>
              <a:rPr lang="en-US" altLang="en-US" sz="1400" smtClean="0"/>
              <a:t>Load-store machine:  minimize off-chip access</a:t>
            </a:r>
          </a:p>
        </p:txBody>
      </p:sp>
    </p:spTree>
    <p:extLst>
      <p:ext uri="{BB962C8B-B14F-4D97-AF65-F5344CB8AC3E}">
        <p14:creationId xmlns:p14="http://schemas.microsoft.com/office/powerpoint/2010/main" val="35545381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Footer Placeholder 3"/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AU" altLang="en-US"/>
              <a:t>Chapter 2 — Instructions: Language of the Computer — </a:t>
            </a:r>
            <a:fld id="{491F1C1B-9FFE-4FF2-8BDC-A2181AA5F8BD}" type="slidenum">
              <a:rPr lang="en-AU" altLang="en-US"/>
              <a:pPr/>
              <a:t>50</a:t>
            </a:fld>
            <a:endParaRPr lang="en-AU" altLang="en-US"/>
          </a:p>
        </p:txBody>
      </p:sp>
      <p:sp>
        <p:nvSpPr>
          <p:cNvPr id="3891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AU" altLang="en-US" smtClean="0"/>
              <a:t>Signed vs. Unsigned</a:t>
            </a:r>
          </a:p>
        </p:txBody>
      </p:sp>
      <p:sp>
        <p:nvSpPr>
          <p:cNvPr id="3891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AU" altLang="en-US" smtClean="0"/>
              <a:t>Signed comparison: </a:t>
            </a:r>
            <a:r>
              <a:rPr lang="en-AU" altLang="en-US" smtClean="0">
                <a:latin typeface="Lucida Console" panose="020B0609040504020204" pitchFamily="49" charset="0"/>
              </a:rPr>
              <a:t>slt</a:t>
            </a:r>
            <a:r>
              <a:rPr lang="en-AU" altLang="en-US" smtClean="0"/>
              <a:t>, </a:t>
            </a:r>
            <a:r>
              <a:rPr lang="en-AU" altLang="en-US" smtClean="0">
                <a:latin typeface="Lucida Console" panose="020B0609040504020204" pitchFamily="49" charset="0"/>
              </a:rPr>
              <a:t>slti</a:t>
            </a:r>
          </a:p>
          <a:p>
            <a:pPr eaLnBrk="1" hangingPunct="1"/>
            <a:r>
              <a:rPr lang="en-AU" altLang="en-US" smtClean="0"/>
              <a:t>Unsigned comparison: </a:t>
            </a:r>
            <a:r>
              <a:rPr lang="en-AU" altLang="en-US" smtClean="0">
                <a:latin typeface="Lucida Console" panose="020B0609040504020204" pitchFamily="49" charset="0"/>
              </a:rPr>
              <a:t>sltu</a:t>
            </a:r>
            <a:r>
              <a:rPr lang="en-AU" altLang="en-US" smtClean="0"/>
              <a:t>, </a:t>
            </a:r>
            <a:r>
              <a:rPr lang="en-AU" altLang="en-US" smtClean="0">
                <a:latin typeface="Lucida Console" panose="020B0609040504020204" pitchFamily="49" charset="0"/>
              </a:rPr>
              <a:t>sltui</a:t>
            </a:r>
          </a:p>
          <a:p>
            <a:pPr eaLnBrk="1" hangingPunct="1"/>
            <a:r>
              <a:rPr lang="en-AU" altLang="en-US" smtClean="0"/>
              <a:t>Example</a:t>
            </a:r>
          </a:p>
          <a:p>
            <a:pPr lvl="1" eaLnBrk="1" hangingPunct="1"/>
            <a:r>
              <a:rPr lang="en-AU" altLang="en-US" smtClean="0"/>
              <a:t>$s0 = </a:t>
            </a:r>
            <a:r>
              <a:rPr lang="en-AU" altLang="en-US" sz="2000" smtClean="0"/>
              <a:t>1111 1111 1111 1111 1111 1111 1111 1111</a:t>
            </a:r>
          </a:p>
          <a:p>
            <a:pPr lvl="1" eaLnBrk="1" hangingPunct="1"/>
            <a:r>
              <a:rPr lang="en-AU" altLang="en-US" smtClean="0"/>
              <a:t>$s1 = </a:t>
            </a:r>
            <a:r>
              <a:rPr lang="en-AU" altLang="en-US" sz="2000" smtClean="0"/>
              <a:t>0000 0000 0000 0000 0000 0000 0000 0001</a:t>
            </a:r>
          </a:p>
          <a:p>
            <a:pPr lvl="1" eaLnBrk="1" hangingPunct="1"/>
            <a:r>
              <a:rPr lang="en-AU" altLang="en-US" smtClean="0">
                <a:latin typeface="Lucida Console" panose="020B0609040504020204" pitchFamily="49" charset="0"/>
              </a:rPr>
              <a:t>slt  $t0, $s0, $s1  # signed</a:t>
            </a:r>
          </a:p>
          <a:p>
            <a:pPr lvl="2" eaLnBrk="1" hangingPunct="1"/>
            <a:r>
              <a:rPr lang="en-AU" altLang="en-US" smtClean="0">
                <a:cs typeface="Arial" panose="020B0604020202020204" pitchFamily="34" charset="0"/>
              </a:rPr>
              <a:t>–1 &lt; +1 </a:t>
            </a:r>
            <a:r>
              <a:rPr lang="en-AU" altLang="en-US" smtClean="0">
                <a:cs typeface="Arial" panose="020B0604020202020204" pitchFamily="34" charset="0"/>
                <a:sym typeface="Symbol" panose="05050102010706020507" pitchFamily="18" charset="2"/>
              </a:rPr>
              <a:t> $t0 = 1</a:t>
            </a:r>
          </a:p>
          <a:p>
            <a:pPr lvl="1" eaLnBrk="1" hangingPunct="1"/>
            <a:r>
              <a:rPr lang="en-AU" altLang="en-US" smtClean="0">
                <a:latin typeface="Lucida Console" panose="020B0609040504020204" pitchFamily="49" charset="0"/>
                <a:cs typeface="Arial" panose="020B0604020202020204" pitchFamily="34" charset="0"/>
                <a:sym typeface="Symbol" panose="05050102010706020507" pitchFamily="18" charset="2"/>
              </a:rPr>
              <a:t>sltu $t0, $s0, $s1  # unsigned</a:t>
            </a:r>
          </a:p>
          <a:p>
            <a:pPr lvl="2" eaLnBrk="1" hangingPunct="1"/>
            <a:r>
              <a:rPr lang="en-US" altLang="en-US" smtClean="0"/>
              <a:t>+4,294,967,295 &gt; +1 </a:t>
            </a:r>
            <a:r>
              <a:rPr lang="en-AU" altLang="en-US" smtClean="0">
                <a:cs typeface="Arial" panose="020B0604020202020204" pitchFamily="34" charset="0"/>
                <a:sym typeface="Symbol" panose="05050102010706020507" pitchFamily="18" charset="2"/>
              </a:rPr>
              <a:t> $t0 = 0</a:t>
            </a:r>
          </a:p>
        </p:txBody>
      </p:sp>
    </p:spTree>
    <p:extLst>
      <p:ext uri="{BB962C8B-B14F-4D97-AF65-F5344CB8AC3E}">
        <p14:creationId xmlns:p14="http://schemas.microsoft.com/office/powerpoint/2010/main" val="31382098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Footer Placeholder 3"/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AU" altLang="en-US"/>
              <a:t>Chapter 2 — Instructions: Language of the Computer — </a:t>
            </a:r>
            <a:fld id="{89B6B7E1-59BB-4809-97DC-225309DFD47F}" type="slidenum">
              <a:rPr lang="en-AU" altLang="en-US"/>
              <a:pPr/>
              <a:t>51</a:t>
            </a:fld>
            <a:endParaRPr lang="en-AU" altLang="en-US"/>
          </a:p>
        </p:txBody>
      </p:sp>
      <p:sp>
        <p:nvSpPr>
          <p:cNvPr id="3993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Procedure Calling</a:t>
            </a:r>
            <a:endParaRPr lang="en-AU" altLang="en-US" smtClean="0"/>
          </a:p>
        </p:txBody>
      </p:sp>
      <p:sp>
        <p:nvSpPr>
          <p:cNvPr id="3994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 eaLnBrk="1" hangingPunct="1"/>
            <a:r>
              <a:rPr lang="en-US" altLang="en-US" smtClean="0"/>
              <a:t>Steps required</a:t>
            </a:r>
          </a:p>
          <a:p>
            <a:pPr marL="990600" lvl="1" indent="-533400" eaLnBrk="1" hangingPunct="1">
              <a:buSzTx/>
              <a:buFont typeface="Wingdings" panose="05000000000000000000" pitchFamily="2" charset="2"/>
              <a:buAutoNum type="arabicPeriod"/>
            </a:pPr>
            <a:r>
              <a:rPr lang="en-US" altLang="en-US" smtClean="0"/>
              <a:t>Place parameters in registers</a:t>
            </a:r>
          </a:p>
          <a:p>
            <a:pPr marL="990600" lvl="1" indent="-533400" eaLnBrk="1" hangingPunct="1">
              <a:buSzTx/>
              <a:buFont typeface="Wingdings" panose="05000000000000000000" pitchFamily="2" charset="2"/>
              <a:buAutoNum type="arabicPeriod"/>
            </a:pPr>
            <a:r>
              <a:rPr lang="en-US" altLang="en-US" smtClean="0"/>
              <a:t>Transfer control to procedure</a:t>
            </a:r>
          </a:p>
          <a:p>
            <a:pPr marL="990600" lvl="1" indent="-533400" eaLnBrk="1" hangingPunct="1">
              <a:buSzTx/>
              <a:buFont typeface="Wingdings" panose="05000000000000000000" pitchFamily="2" charset="2"/>
              <a:buAutoNum type="arabicPeriod"/>
            </a:pPr>
            <a:r>
              <a:rPr lang="en-US" altLang="en-US" smtClean="0"/>
              <a:t>Acquire storage for procedure</a:t>
            </a:r>
          </a:p>
          <a:p>
            <a:pPr marL="990600" lvl="1" indent="-533400" eaLnBrk="1" hangingPunct="1">
              <a:buSzTx/>
              <a:buFont typeface="Wingdings" panose="05000000000000000000" pitchFamily="2" charset="2"/>
              <a:buAutoNum type="arabicPeriod"/>
            </a:pPr>
            <a:r>
              <a:rPr lang="en-US" altLang="en-US" smtClean="0"/>
              <a:t>Perform procedure’s operations</a:t>
            </a:r>
          </a:p>
          <a:p>
            <a:pPr marL="990600" lvl="1" indent="-533400" eaLnBrk="1" hangingPunct="1">
              <a:buSzTx/>
              <a:buFont typeface="Wingdings" panose="05000000000000000000" pitchFamily="2" charset="2"/>
              <a:buAutoNum type="arabicPeriod"/>
            </a:pPr>
            <a:r>
              <a:rPr lang="en-US" altLang="en-US" smtClean="0"/>
              <a:t>Place result in register for caller</a:t>
            </a:r>
          </a:p>
          <a:p>
            <a:pPr marL="990600" lvl="1" indent="-533400" eaLnBrk="1" hangingPunct="1">
              <a:buSzTx/>
              <a:buFont typeface="Wingdings" panose="05000000000000000000" pitchFamily="2" charset="2"/>
              <a:buAutoNum type="arabicPeriod"/>
            </a:pPr>
            <a:r>
              <a:rPr lang="en-US" altLang="en-US" smtClean="0"/>
              <a:t>Return to place of call</a:t>
            </a:r>
          </a:p>
        </p:txBody>
      </p:sp>
    </p:spTree>
    <p:extLst>
      <p:ext uri="{BB962C8B-B14F-4D97-AF65-F5344CB8AC3E}">
        <p14:creationId xmlns:p14="http://schemas.microsoft.com/office/powerpoint/2010/main" val="38292481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Footer Placeholder 3"/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AU" altLang="en-US"/>
              <a:t>Chapter 2 — Instructions: Language of the Computer — </a:t>
            </a:r>
            <a:fld id="{2AD7B24E-C1F2-4314-8948-187A0AD8B6D0}" type="slidenum">
              <a:rPr lang="en-AU" altLang="en-US"/>
              <a:pPr/>
              <a:t>52</a:t>
            </a:fld>
            <a:endParaRPr lang="en-AU" altLang="en-US"/>
          </a:p>
        </p:txBody>
      </p:sp>
      <p:sp>
        <p:nvSpPr>
          <p:cNvPr id="4096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Register Usage</a:t>
            </a:r>
            <a:endParaRPr lang="en-AU" altLang="en-US" smtClean="0"/>
          </a:p>
        </p:txBody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2400" smtClean="0"/>
              <a:t>$a0 – $a3: arguments (reg’s 4 – 7)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400" smtClean="0"/>
              <a:t>$v0, $v1: result values (reg’s 2 and 3)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400" smtClean="0"/>
              <a:t>$t0 – $t9: temporaries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000" smtClean="0"/>
              <a:t>Can be overwritten by callee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400" smtClean="0"/>
              <a:t>$s0 – $s7: saved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000" smtClean="0"/>
              <a:t>Must be saved/restored by callee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400" smtClean="0"/>
              <a:t>$gp: global pointer for static data (reg 28)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400" smtClean="0"/>
              <a:t>$sp: stack pointer (reg 29)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400" smtClean="0"/>
              <a:t>$fp: frame pointer (reg 30)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400" smtClean="0"/>
              <a:t>$ra: return address (reg 31)</a:t>
            </a:r>
          </a:p>
        </p:txBody>
      </p:sp>
    </p:spTree>
    <p:extLst>
      <p:ext uri="{BB962C8B-B14F-4D97-AF65-F5344CB8AC3E}">
        <p14:creationId xmlns:p14="http://schemas.microsoft.com/office/powerpoint/2010/main" val="10694268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Footer Placeholder 3"/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AU" altLang="en-US"/>
              <a:t>Chapter 2 — Instructions: Language of the Computer — </a:t>
            </a:r>
            <a:fld id="{65631803-D13B-46E9-9F95-E1C0EC27A96C}" type="slidenum">
              <a:rPr lang="en-AU" altLang="en-US"/>
              <a:pPr/>
              <a:t>53</a:t>
            </a:fld>
            <a:endParaRPr lang="en-AU" altLang="en-US"/>
          </a:p>
        </p:txBody>
      </p:sp>
      <p:sp>
        <p:nvSpPr>
          <p:cNvPr id="4198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Procedure Call Instructions</a:t>
            </a:r>
            <a:endParaRPr lang="en-AU" altLang="en-US" smtClean="0"/>
          </a:p>
        </p:txBody>
      </p:sp>
      <p:sp>
        <p:nvSpPr>
          <p:cNvPr id="4198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Procedure call: jump and link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2800" smtClean="0">
                <a:latin typeface="Lucida Console" panose="020B0609040504020204" pitchFamily="49" charset="0"/>
              </a:rPr>
              <a:t>	jal ProcedureLabel</a:t>
            </a:r>
          </a:p>
          <a:p>
            <a:pPr lvl="1" eaLnBrk="1" hangingPunct="1"/>
            <a:r>
              <a:rPr lang="en-US" altLang="en-US" smtClean="0"/>
              <a:t>Address of following instruction put in $ra</a:t>
            </a:r>
          </a:p>
          <a:p>
            <a:pPr lvl="1" eaLnBrk="1" hangingPunct="1"/>
            <a:r>
              <a:rPr lang="en-US" altLang="en-US" smtClean="0"/>
              <a:t>Jumps to target address</a:t>
            </a:r>
          </a:p>
          <a:p>
            <a:pPr lvl="1" eaLnBrk="1" hangingPunct="1"/>
            <a:endParaRPr lang="en-US" altLang="en-US" smtClean="0"/>
          </a:p>
          <a:p>
            <a:pPr eaLnBrk="1" hangingPunct="1"/>
            <a:r>
              <a:rPr lang="en-US" altLang="en-US" smtClean="0"/>
              <a:t>Procedure return: jump register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2800" smtClean="0">
                <a:latin typeface="Lucida Console" panose="020B0609040504020204" pitchFamily="49" charset="0"/>
              </a:rPr>
              <a:t>	jr $ra</a:t>
            </a:r>
          </a:p>
          <a:p>
            <a:pPr lvl="1" eaLnBrk="1" hangingPunct="1"/>
            <a:r>
              <a:rPr lang="en-US" altLang="en-US" smtClean="0"/>
              <a:t>Copies $ra to program counter</a:t>
            </a:r>
          </a:p>
          <a:p>
            <a:pPr lvl="1" eaLnBrk="1" hangingPunct="1"/>
            <a:r>
              <a:rPr lang="en-US" altLang="en-US" smtClean="0"/>
              <a:t>Can also be used for computed jumps</a:t>
            </a:r>
          </a:p>
          <a:p>
            <a:pPr lvl="2" eaLnBrk="1" hangingPunct="1"/>
            <a:r>
              <a:rPr lang="en-US" altLang="en-US" smtClean="0"/>
              <a:t>e.g., for case/switch statements</a:t>
            </a:r>
            <a:endParaRPr lang="en-AU" altLang="en-US" smtClean="0"/>
          </a:p>
        </p:txBody>
      </p:sp>
    </p:spTree>
    <p:extLst>
      <p:ext uri="{BB962C8B-B14F-4D97-AF65-F5344CB8AC3E}">
        <p14:creationId xmlns:p14="http://schemas.microsoft.com/office/powerpoint/2010/main" val="21160670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Footer Placeholder 3"/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AU" altLang="en-US"/>
              <a:t>Chapter 2 — Instructions: Language of the Computer — </a:t>
            </a:r>
            <a:fld id="{B0FE57F1-4EEC-4217-9965-A667981E7EF3}" type="slidenum">
              <a:rPr lang="en-AU" altLang="en-US"/>
              <a:pPr/>
              <a:t>54</a:t>
            </a:fld>
            <a:endParaRPr lang="en-AU" altLang="en-US"/>
          </a:p>
        </p:txBody>
      </p:sp>
      <p:sp>
        <p:nvSpPr>
          <p:cNvPr id="4301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Leaf Procedure Example</a:t>
            </a:r>
            <a:endParaRPr lang="en-AU" altLang="en-US" smtClean="0"/>
          </a:p>
        </p:txBody>
      </p:sp>
      <p:sp>
        <p:nvSpPr>
          <p:cNvPr id="4301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C code: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2800" smtClean="0">
                <a:latin typeface="Lucida Console" panose="020B0609040504020204" pitchFamily="49" charset="0"/>
              </a:rPr>
              <a:t>	int leaf_example (int g, h, i, j)</a:t>
            </a:r>
            <a:br>
              <a:rPr lang="en-US" altLang="en-US" sz="2800" smtClean="0">
                <a:latin typeface="Lucida Console" panose="020B0609040504020204" pitchFamily="49" charset="0"/>
              </a:rPr>
            </a:br>
            <a:r>
              <a:rPr lang="en-US" altLang="en-US" sz="2800" smtClean="0">
                <a:latin typeface="Lucida Console" panose="020B0609040504020204" pitchFamily="49" charset="0"/>
              </a:rPr>
              <a:t>{ int f;</a:t>
            </a:r>
            <a:br>
              <a:rPr lang="en-US" altLang="en-US" sz="2800" smtClean="0">
                <a:latin typeface="Lucida Console" panose="020B0609040504020204" pitchFamily="49" charset="0"/>
              </a:rPr>
            </a:br>
            <a:r>
              <a:rPr lang="en-US" altLang="en-US" sz="2800" smtClean="0">
                <a:latin typeface="Lucida Console" panose="020B0609040504020204" pitchFamily="49" charset="0"/>
              </a:rPr>
              <a:t>  f = (g + h) - (i + j);</a:t>
            </a:r>
            <a:br>
              <a:rPr lang="en-US" altLang="en-US" sz="2800" smtClean="0">
                <a:latin typeface="Lucida Console" panose="020B0609040504020204" pitchFamily="49" charset="0"/>
              </a:rPr>
            </a:br>
            <a:r>
              <a:rPr lang="en-US" altLang="en-US" sz="2800" smtClean="0">
                <a:latin typeface="Lucida Console" panose="020B0609040504020204" pitchFamily="49" charset="0"/>
              </a:rPr>
              <a:t>  return f;</a:t>
            </a:r>
            <a:br>
              <a:rPr lang="en-US" altLang="en-US" sz="2800" smtClean="0">
                <a:latin typeface="Lucida Console" panose="020B0609040504020204" pitchFamily="49" charset="0"/>
              </a:rPr>
            </a:br>
            <a:r>
              <a:rPr lang="en-US" altLang="en-US" sz="2800" smtClean="0">
                <a:latin typeface="Lucida Console" panose="020B0609040504020204" pitchFamily="49" charset="0"/>
              </a:rPr>
              <a:t>}</a:t>
            </a:r>
          </a:p>
          <a:p>
            <a:pPr lvl="1" eaLnBrk="1" hangingPunct="1"/>
            <a:r>
              <a:rPr lang="en-US" altLang="en-US" smtClean="0"/>
              <a:t>Arguments g, …, j in $a0, …, $a3</a:t>
            </a:r>
          </a:p>
          <a:p>
            <a:pPr lvl="1" eaLnBrk="1" hangingPunct="1"/>
            <a:r>
              <a:rPr lang="en-US" altLang="en-US" smtClean="0"/>
              <a:t>f in $s0 (hence, need to save $s0 on stack)</a:t>
            </a:r>
          </a:p>
          <a:p>
            <a:pPr lvl="1" eaLnBrk="1" hangingPunct="1"/>
            <a:r>
              <a:rPr lang="en-US" altLang="en-US" smtClean="0"/>
              <a:t>Result in $v0</a:t>
            </a:r>
            <a:endParaRPr lang="en-AU" altLang="en-US" smtClean="0"/>
          </a:p>
        </p:txBody>
      </p:sp>
    </p:spTree>
    <p:extLst>
      <p:ext uri="{BB962C8B-B14F-4D97-AF65-F5344CB8AC3E}">
        <p14:creationId xmlns:p14="http://schemas.microsoft.com/office/powerpoint/2010/main" val="16404201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>
                <a:solidFill>
                  <a:srgbClr val="990033"/>
                </a:solidFill>
                <a:latin typeface="Verdana" panose="020B0604030504040204" pitchFamily="34" charset="0"/>
              </a:rPr>
              <a:t>CSCE 212 </a:t>
            </a:r>
            <a:fld id="{85CDC52D-FB26-4CC8-8207-2FD967B86D81}" type="slidenum">
              <a:rPr lang="en-US" altLang="en-US" i="0">
                <a:latin typeface="Verdana" panose="020B0604030504040204" pitchFamily="34" charset="0"/>
              </a:rPr>
              <a:pPr eaLnBrk="1" hangingPunct="1"/>
              <a:t>55</a:t>
            </a:fld>
            <a:endParaRPr lang="en-US" altLang="en-US" i="0">
              <a:latin typeface="Verdana" panose="020B0604030504040204" pitchFamily="34" charset="0"/>
            </a:endParaRPr>
          </a:p>
        </p:txBody>
      </p:sp>
      <p:sp>
        <p:nvSpPr>
          <p:cNvPr id="6349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Stack Example</a:t>
            </a:r>
          </a:p>
        </p:txBody>
      </p:sp>
      <p:pic>
        <p:nvPicPr>
          <p:cNvPr id="63492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488" y="1733550"/>
            <a:ext cx="8963025" cy="3390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574469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Footer Placeholder 3"/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AU" altLang="en-US"/>
              <a:t>Chapter 2 — Instructions: Language of the Computer — </a:t>
            </a:r>
            <a:fld id="{66E2D8B5-F90E-4C4F-BA93-796308D3AE95}" type="slidenum">
              <a:rPr lang="en-AU" altLang="en-US"/>
              <a:pPr/>
              <a:t>56</a:t>
            </a:fld>
            <a:endParaRPr lang="en-AU" altLang="en-US"/>
          </a:p>
        </p:txBody>
      </p:sp>
      <p:sp>
        <p:nvSpPr>
          <p:cNvPr id="4404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Leaf Procedure Example</a:t>
            </a:r>
            <a:endParaRPr lang="en-AU" altLang="en-US" smtClean="0"/>
          </a:p>
        </p:txBody>
      </p:sp>
      <p:sp>
        <p:nvSpPr>
          <p:cNvPr id="4404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73242" y="1462881"/>
            <a:ext cx="8229600" cy="46482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dirty="0" smtClean="0"/>
              <a:t>MIPS code: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sz="2800" dirty="0" smtClean="0">
                <a:latin typeface="Lucida Console" panose="020B0609040504020204" pitchFamily="49" charset="0"/>
              </a:rPr>
              <a:t>	</a:t>
            </a:r>
            <a:r>
              <a:rPr lang="en-US" altLang="en-US" sz="2800" dirty="0" err="1" smtClean="0">
                <a:latin typeface="Lucida Console" panose="020B0609040504020204" pitchFamily="49" charset="0"/>
              </a:rPr>
              <a:t>leaf_example</a:t>
            </a:r>
            <a:r>
              <a:rPr lang="en-US" altLang="en-US" sz="2800" dirty="0" smtClean="0">
                <a:latin typeface="Lucida Console" panose="020B0609040504020204" pitchFamily="49" charset="0"/>
              </a:rPr>
              <a:t>:</a:t>
            </a:r>
            <a:br>
              <a:rPr lang="en-US" altLang="en-US" sz="2800" dirty="0" smtClean="0">
                <a:latin typeface="Lucida Console" panose="020B0609040504020204" pitchFamily="49" charset="0"/>
              </a:rPr>
            </a:br>
            <a:r>
              <a:rPr lang="en-US" altLang="en-US" sz="2800" dirty="0" smtClean="0">
                <a:latin typeface="Lucida Console" panose="020B0609040504020204" pitchFamily="49" charset="0"/>
              </a:rPr>
              <a:t>  </a:t>
            </a:r>
            <a:r>
              <a:rPr lang="en-US" altLang="en-US" sz="2800" dirty="0" err="1" smtClean="0">
                <a:latin typeface="Lucida Console" panose="020B0609040504020204" pitchFamily="49" charset="0"/>
              </a:rPr>
              <a:t>addi</a:t>
            </a:r>
            <a:r>
              <a:rPr lang="en-US" altLang="en-US" sz="2800" dirty="0" smtClean="0">
                <a:latin typeface="Lucida Console" panose="020B0609040504020204" pitchFamily="49" charset="0"/>
              </a:rPr>
              <a:t> $</a:t>
            </a:r>
            <a:r>
              <a:rPr lang="en-US" altLang="en-US" sz="2800" dirty="0" err="1" smtClean="0">
                <a:latin typeface="Lucida Console" panose="020B0609040504020204" pitchFamily="49" charset="0"/>
              </a:rPr>
              <a:t>sp</a:t>
            </a:r>
            <a:r>
              <a:rPr lang="en-US" altLang="en-US" sz="2800" dirty="0" smtClean="0">
                <a:latin typeface="Lucida Console" panose="020B0609040504020204" pitchFamily="49" charset="0"/>
              </a:rPr>
              <a:t>, $</a:t>
            </a:r>
            <a:r>
              <a:rPr lang="en-US" altLang="en-US" sz="2800" dirty="0" err="1" smtClean="0">
                <a:latin typeface="Lucida Console" panose="020B0609040504020204" pitchFamily="49" charset="0"/>
              </a:rPr>
              <a:t>sp</a:t>
            </a:r>
            <a:r>
              <a:rPr lang="en-US" altLang="en-US" sz="2800" dirty="0" smtClean="0">
                <a:latin typeface="Lucida Console" panose="020B0609040504020204" pitchFamily="49" charset="0"/>
              </a:rPr>
              <a:t>, -4</a:t>
            </a:r>
            <a:br>
              <a:rPr lang="en-US" altLang="en-US" sz="2800" dirty="0" smtClean="0">
                <a:latin typeface="Lucida Console" panose="020B0609040504020204" pitchFamily="49" charset="0"/>
              </a:rPr>
            </a:br>
            <a:r>
              <a:rPr lang="en-US" altLang="en-US" sz="2800" dirty="0" smtClean="0">
                <a:latin typeface="Lucida Console" panose="020B0609040504020204" pitchFamily="49" charset="0"/>
              </a:rPr>
              <a:t>  </a:t>
            </a:r>
            <a:r>
              <a:rPr lang="en-US" altLang="en-US" sz="2800" dirty="0" err="1" smtClean="0">
                <a:latin typeface="Lucida Console" panose="020B0609040504020204" pitchFamily="49" charset="0"/>
              </a:rPr>
              <a:t>sw</a:t>
            </a:r>
            <a:r>
              <a:rPr lang="en-US" altLang="en-US" sz="2800" dirty="0" smtClean="0">
                <a:latin typeface="Lucida Console" panose="020B0609040504020204" pitchFamily="49" charset="0"/>
              </a:rPr>
              <a:t>   $s0, 0($</a:t>
            </a:r>
            <a:r>
              <a:rPr lang="en-US" altLang="en-US" sz="2800" dirty="0" err="1" smtClean="0">
                <a:latin typeface="Lucida Console" panose="020B0609040504020204" pitchFamily="49" charset="0"/>
              </a:rPr>
              <a:t>sp</a:t>
            </a:r>
            <a:r>
              <a:rPr lang="en-US" altLang="en-US" sz="2800" dirty="0" smtClean="0">
                <a:latin typeface="Lucida Console" panose="020B0609040504020204" pitchFamily="49" charset="0"/>
              </a:rPr>
              <a:t>)</a:t>
            </a:r>
            <a:br>
              <a:rPr lang="en-US" altLang="en-US" sz="2800" dirty="0" smtClean="0">
                <a:latin typeface="Lucida Console" panose="020B0609040504020204" pitchFamily="49" charset="0"/>
              </a:rPr>
            </a:br>
            <a:r>
              <a:rPr lang="en-US" altLang="en-US" sz="2800" dirty="0" smtClean="0">
                <a:latin typeface="Lucida Console" panose="020B0609040504020204" pitchFamily="49" charset="0"/>
              </a:rPr>
              <a:t>  add  $t0, $a0, $a1</a:t>
            </a:r>
            <a:br>
              <a:rPr lang="en-US" altLang="en-US" sz="2800" dirty="0" smtClean="0">
                <a:latin typeface="Lucida Console" panose="020B0609040504020204" pitchFamily="49" charset="0"/>
              </a:rPr>
            </a:br>
            <a:r>
              <a:rPr lang="en-US" altLang="en-US" sz="2800" dirty="0" smtClean="0">
                <a:latin typeface="Lucida Console" panose="020B0609040504020204" pitchFamily="49" charset="0"/>
              </a:rPr>
              <a:t>  add  $t1, $a2, $a3</a:t>
            </a:r>
            <a:br>
              <a:rPr lang="en-US" altLang="en-US" sz="2800" dirty="0" smtClean="0">
                <a:latin typeface="Lucida Console" panose="020B0609040504020204" pitchFamily="49" charset="0"/>
              </a:rPr>
            </a:br>
            <a:r>
              <a:rPr lang="en-US" altLang="en-US" sz="2800" dirty="0" smtClean="0">
                <a:latin typeface="Lucida Console" panose="020B0609040504020204" pitchFamily="49" charset="0"/>
              </a:rPr>
              <a:t>  sub  $s0, $t0, $t1</a:t>
            </a:r>
            <a:br>
              <a:rPr lang="en-US" altLang="en-US" sz="2800" dirty="0" smtClean="0">
                <a:latin typeface="Lucida Console" panose="020B0609040504020204" pitchFamily="49" charset="0"/>
              </a:rPr>
            </a:br>
            <a:r>
              <a:rPr lang="en-US" altLang="en-US" sz="2800" dirty="0" smtClean="0">
                <a:latin typeface="Lucida Console" panose="020B0609040504020204" pitchFamily="49" charset="0"/>
              </a:rPr>
              <a:t>  add  $v0, $s0, $zero</a:t>
            </a:r>
            <a:br>
              <a:rPr lang="en-US" altLang="en-US" sz="2800" dirty="0" smtClean="0">
                <a:latin typeface="Lucida Console" panose="020B0609040504020204" pitchFamily="49" charset="0"/>
              </a:rPr>
            </a:br>
            <a:r>
              <a:rPr lang="en-US" altLang="en-US" sz="2800" dirty="0" smtClean="0">
                <a:latin typeface="Lucida Console" panose="020B0609040504020204" pitchFamily="49" charset="0"/>
              </a:rPr>
              <a:t>  </a:t>
            </a:r>
            <a:r>
              <a:rPr lang="en-US" altLang="en-US" sz="2800" dirty="0" err="1" smtClean="0">
                <a:latin typeface="Lucida Console" panose="020B0609040504020204" pitchFamily="49" charset="0"/>
              </a:rPr>
              <a:t>lw</a:t>
            </a:r>
            <a:r>
              <a:rPr lang="en-US" altLang="en-US" sz="2800" dirty="0" smtClean="0">
                <a:latin typeface="Lucida Console" panose="020B0609040504020204" pitchFamily="49" charset="0"/>
              </a:rPr>
              <a:t>   $s0, 0($</a:t>
            </a:r>
            <a:r>
              <a:rPr lang="en-US" altLang="en-US" sz="2800" dirty="0" err="1" smtClean="0">
                <a:latin typeface="Lucida Console" panose="020B0609040504020204" pitchFamily="49" charset="0"/>
              </a:rPr>
              <a:t>sp</a:t>
            </a:r>
            <a:r>
              <a:rPr lang="en-US" altLang="en-US" sz="2800" dirty="0" smtClean="0">
                <a:latin typeface="Lucida Console" panose="020B0609040504020204" pitchFamily="49" charset="0"/>
              </a:rPr>
              <a:t>)</a:t>
            </a:r>
            <a:br>
              <a:rPr lang="en-US" altLang="en-US" sz="2800" dirty="0" smtClean="0">
                <a:latin typeface="Lucida Console" panose="020B0609040504020204" pitchFamily="49" charset="0"/>
              </a:rPr>
            </a:br>
            <a:r>
              <a:rPr lang="en-US" altLang="en-US" sz="2800" dirty="0" smtClean="0">
                <a:latin typeface="Lucida Console" panose="020B0609040504020204" pitchFamily="49" charset="0"/>
              </a:rPr>
              <a:t>  </a:t>
            </a:r>
            <a:r>
              <a:rPr lang="en-US" altLang="en-US" sz="2800" dirty="0" err="1" smtClean="0">
                <a:latin typeface="Lucida Console" panose="020B0609040504020204" pitchFamily="49" charset="0"/>
              </a:rPr>
              <a:t>addi</a:t>
            </a:r>
            <a:r>
              <a:rPr lang="en-US" altLang="en-US" sz="2800" dirty="0" smtClean="0">
                <a:latin typeface="Lucida Console" panose="020B0609040504020204" pitchFamily="49" charset="0"/>
              </a:rPr>
              <a:t> $</a:t>
            </a:r>
            <a:r>
              <a:rPr lang="en-US" altLang="en-US" sz="2800" dirty="0" err="1" smtClean="0">
                <a:latin typeface="Lucida Console" panose="020B0609040504020204" pitchFamily="49" charset="0"/>
              </a:rPr>
              <a:t>sp</a:t>
            </a:r>
            <a:r>
              <a:rPr lang="en-US" altLang="en-US" sz="2800" dirty="0" smtClean="0">
                <a:latin typeface="Lucida Console" panose="020B0609040504020204" pitchFamily="49" charset="0"/>
              </a:rPr>
              <a:t>, $</a:t>
            </a:r>
            <a:r>
              <a:rPr lang="en-US" altLang="en-US" sz="2800" dirty="0" err="1" smtClean="0">
                <a:latin typeface="Lucida Console" panose="020B0609040504020204" pitchFamily="49" charset="0"/>
              </a:rPr>
              <a:t>sp</a:t>
            </a:r>
            <a:r>
              <a:rPr lang="en-US" altLang="en-US" sz="2800" dirty="0" smtClean="0">
                <a:latin typeface="Lucida Console" panose="020B0609040504020204" pitchFamily="49" charset="0"/>
              </a:rPr>
              <a:t>, 4</a:t>
            </a:r>
            <a:br>
              <a:rPr lang="en-US" altLang="en-US" sz="2800" dirty="0" smtClean="0">
                <a:latin typeface="Lucida Console" panose="020B0609040504020204" pitchFamily="49" charset="0"/>
              </a:rPr>
            </a:br>
            <a:r>
              <a:rPr lang="en-US" altLang="en-US" sz="2800" dirty="0" smtClean="0">
                <a:latin typeface="Lucida Console" panose="020B0609040504020204" pitchFamily="49" charset="0"/>
              </a:rPr>
              <a:t>  </a:t>
            </a:r>
            <a:r>
              <a:rPr lang="en-US" altLang="en-US" sz="2800" dirty="0" err="1" smtClean="0">
                <a:latin typeface="Lucida Console" panose="020B0609040504020204" pitchFamily="49" charset="0"/>
              </a:rPr>
              <a:t>jr</a:t>
            </a:r>
            <a:r>
              <a:rPr lang="en-US" altLang="en-US" sz="2800" dirty="0" smtClean="0">
                <a:latin typeface="Lucida Console" panose="020B0609040504020204" pitchFamily="49" charset="0"/>
              </a:rPr>
              <a:t>   $</a:t>
            </a:r>
            <a:r>
              <a:rPr lang="en-US" altLang="en-US" sz="2800" dirty="0" err="1" smtClean="0">
                <a:latin typeface="Lucida Console" panose="020B0609040504020204" pitchFamily="49" charset="0"/>
              </a:rPr>
              <a:t>ra</a:t>
            </a:r>
            <a:endParaRPr lang="en-US" altLang="en-US" sz="2800" dirty="0" smtClean="0">
              <a:latin typeface="Lucida Console" panose="020B0609040504020204" pitchFamily="49" charset="0"/>
            </a:endParaRPr>
          </a:p>
        </p:txBody>
      </p:sp>
      <p:sp>
        <p:nvSpPr>
          <p:cNvPr id="44043" name="Text Box 4"/>
          <p:cNvSpPr txBox="1">
            <a:spLocks noChangeArrowheads="1"/>
          </p:cNvSpPr>
          <p:nvPr/>
        </p:nvSpPr>
        <p:spPr bwMode="auto">
          <a:xfrm>
            <a:off x="6224588" y="2347913"/>
            <a:ext cx="2001837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>
                <a:latin typeface="Tahoma" panose="020B0604030504040204" pitchFamily="34" charset="0"/>
              </a:rPr>
              <a:t>Save $s0 on stack</a:t>
            </a:r>
            <a:endParaRPr lang="en-AU" altLang="en-US">
              <a:latin typeface="Tahoma" panose="020B0604030504040204" pitchFamily="34" charset="0"/>
            </a:endParaRPr>
          </a:p>
        </p:txBody>
      </p:sp>
      <p:sp>
        <p:nvSpPr>
          <p:cNvPr id="44044" name="Text Box 5"/>
          <p:cNvSpPr txBox="1">
            <a:spLocks noChangeArrowheads="1"/>
          </p:cNvSpPr>
          <p:nvPr/>
        </p:nvSpPr>
        <p:spPr bwMode="auto">
          <a:xfrm>
            <a:off x="6224588" y="3213100"/>
            <a:ext cx="176212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>
                <a:latin typeface="Tahoma" panose="020B0604030504040204" pitchFamily="34" charset="0"/>
              </a:rPr>
              <a:t>Procedure body</a:t>
            </a:r>
            <a:endParaRPr lang="en-AU" altLang="en-US">
              <a:latin typeface="Tahoma" panose="020B0604030504040204" pitchFamily="34" charset="0"/>
            </a:endParaRPr>
          </a:p>
        </p:txBody>
      </p:sp>
      <p:sp>
        <p:nvSpPr>
          <p:cNvPr id="44045" name="Text Box 6"/>
          <p:cNvSpPr txBox="1">
            <a:spLocks noChangeArrowheads="1"/>
          </p:cNvSpPr>
          <p:nvPr/>
        </p:nvSpPr>
        <p:spPr bwMode="auto">
          <a:xfrm>
            <a:off x="6224588" y="4581525"/>
            <a:ext cx="137477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>
                <a:latin typeface="Tahoma" panose="020B0604030504040204" pitchFamily="34" charset="0"/>
              </a:rPr>
              <a:t>Restore $s0</a:t>
            </a:r>
            <a:endParaRPr lang="en-AU" altLang="en-US">
              <a:latin typeface="Tahoma" panose="020B0604030504040204" pitchFamily="34" charset="0"/>
            </a:endParaRPr>
          </a:p>
        </p:txBody>
      </p:sp>
      <p:sp>
        <p:nvSpPr>
          <p:cNvPr id="44046" name="Text Box 10"/>
          <p:cNvSpPr txBox="1">
            <a:spLocks noChangeArrowheads="1"/>
          </p:cNvSpPr>
          <p:nvPr/>
        </p:nvSpPr>
        <p:spPr bwMode="auto">
          <a:xfrm>
            <a:off x="6224588" y="4005263"/>
            <a:ext cx="803275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>
                <a:latin typeface="Tahoma" panose="020B0604030504040204" pitchFamily="34" charset="0"/>
              </a:rPr>
              <a:t>Result</a:t>
            </a:r>
            <a:endParaRPr lang="en-AU" altLang="en-US">
              <a:latin typeface="Tahoma" panose="020B0604030504040204" pitchFamily="34" charset="0"/>
            </a:endParaRPr>
          </a:p>
        </p:txBody>
      </p:sp>
      <p:sp>
        <p:nvSpPr>
          <p:cNvPr id="44047" name="Text Box 11"/>
          <p:cNvSpPr txBox="1">
            <a:spLocks noChangeArrowheads="1"/>
          </p:cNvSpPr>
          <p:nvPr/>
        </p:nvSpPr>
        <p:spPr bwMode="auto">
          <a:xfrm>
            <a:off x="6215063" y="5157788"/>
            <a:ext cx="858837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>
                <a:latin typeface="Tahoma" panose="020B0604030504040204" pitchFamily="34" charset="0"/>
              </a:rPr>
              <a:t>Return</a:t>
            </a:r>
            <a:endParaRPr lang="en-AU" altLang="en-US">
              <a:latin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654639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Footer Placeholder 3"/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AU" altLang="en-US"/>
              <a:t>Chapter 2 — Instructions: Language of the Computer — </a:t>
            </a:r>
            <a:fld id="{34EDC929-1716-46A2-BD3B-7A418E3F3EFA}" type="slidenum">
              <a:rPr lang="en-AU" altLang="en-US"/>
              <a:pPr/>
              <a:t>57</a:t>
            </a:fld>
            <a:endParaRPr lang="en-AU" altLang="en-US"/>
          </a:p>
        </p:txBody>
      </p:sp>
      <p:sp>
        <p:nvSpPr>
          <p:cNvPr id="4505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Non-Leaf Procedures</a:t>
            </a:r>
            <a:endParaRPr lang="en-AU" altLang="en-US" smtClean="0"/>
          </a:p>
        </p:txBody>
      </p:sp>
      <p:sp>
        <p:nvSpPr>
          <p:cNvPr id="4506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/>
              <a:t>Procedures that call other procedures</a:t>
            </a:r>
          </a:p>
          <a:p>
            <a:pPr eaLnBrk="1" hangingPunct="1"/>
            <a:endParaRPr lang="en-US" altLang="en-US" dirty="0" smtClean="0"/>
          </a:p>
          <a:p>
            <a:pPr eaLnBrk="1" hangingPunct="1"/>
            <a:r>
              <a:rPr lang="en-US" altLang="en-US" dirty="0" smtClean="0"/>
              <a:t>For nested call, caller needs to save on the stack:</a:t>
            </a:r>
          </a:p>
          <a:p>
            <a:pPr lvl="1" eaLnBrk="1" hangingPunct="1"/>
            <a:r>
              <a:rPr lang="en-US" altLang="en-US" dirty="0" smtClean="0"/>
              <a:t>Its return address</a:t>
            </a:r>
          </a:p>
          <a:p>
            <a:pPr lvl="1" eaLnBrk="1" hangingPunct="1"/>
            <a:r>
              <a:rPr lang="en-US" altLang="en-US" dirty="0" smtClean="0"/>
              <a:t>Any arguments and temporaries needed after the call</a:t>
            </a:r>
          </a:p>
          <a:p>
            <a:pPr lvl="1" eaLnBrk="1" hangingPunct="1"/>
            <a:endParaRPr lang="en-US" altLang="en-US" dirty="0" smtClean="0"/>
          </a:p>
          <a:p>
            <a:pPr eaLnBrk="1" hangingPunct="1"/>
            <a:r>
              <a:rPr lang="en-US" altLang="en-US" dirty="0" smtClean="0"/>
              <a:t>Restore from the stack after the call</a:t>
            </a:r>
            <a:endParaRPr lang="en-AU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1881786716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Footer Placeholder 3"/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AU" altLang="en-US"/>
              <a:t>Chapter 2 — Instructions: Language of the Computer — </a:t>
            </a:r>
            <a:fld id="{DBBBD96C-49F2-43A4-A155-1BFF511FBBAF}" type="slidenum">
              <a:rPr lang="en-AU" altLang="en-US"/>
              <a:pPr/>
              <a:t>58</a:t>
            </a:fld>
            <a:endParaRPr lang="en-AU" altLang="en-US"/>
          </a:p>
        </p:txBody>
      </p:sp>
      <p:sp>
        <p:nvSpPr>
          <p:cNvPr id="4608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Non-Leaf Procedure Example</a:t>
            </a:r>
            <a:endParaRPr lang="en-AU" altLang="en-US" smtClean="0"/>
          </a:p>
        </p:txBody>
      </p:sp>
      <p:sp>
        <p:nvSpPr>
          <p:cNvPr id="4608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C code: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2800" smtClean="0">
                <a:latin typeface="Lucida Console" panose="020B0609040504020204" pitchFamily="49" charset="0"/>
              </a:rPr>
              <a:t>	int fact (int n)</a:t>
            </a:r>
            <a:br>
              <a:rPr lang="en-US" altLang="en-US" sz="2800" smtClean="0">
                <a:latin typeface="Lucida Console" panose="020B0609040504020204" pitchFamily="49" charset="0"/>
              </a:rPr>
            </a:br>
            <a:r>
              <a:rPr lang="en-US" altLang="en-US" sz="2800" smtClean="0">
                <a:latin typeface="Lucida Console" panose="020B0609040504020204" pitchFamily="49" charset="0"/>
              </a:rPr>
              <a:t>{ </a:t>
            </a:r>
            <a:br>
              <a:rPr lang="en-US" altLang="en-US" sz="2800" smtClean="0">
                <a:latin typeface="Lucida Console" panose="020B0609040504020204" pitchFamily="49" charset="0"/>
              </a:rPr>
            </a:br>
            <a:r>
              <a:rPr lang="en-US" altLang="en-US" sz="2800" smtClean="0">
                <a:latin typeface="Lucida Console" panose="020B0609040504020204" pitchFamily="49" charset="0"/>
              </a:rPr>
              <a:t>  if (n &lt; 1) return f;</a:t>
            </a:r>
            <a:br>
              <a:rPr lang="en-US" altLang="en-US" sz="2800" smtClean="0">
                <a:latin typeface="Lucida Console" panose="020B0609040504020204" pitchFamily="49" charset="0"/>
              </a:rPr>
            </a:br>
            <a:r>
              <a:rPr lang="en-US" altLang="en-US" sz="2800" smtClean="0">
                <a:latin typeface="Lucida Console" panose="020B0609040504020204" pitchFamily="49" charset="0"/>
              </a:rPr>
              <a:t>  else return n * fact(n - 1);</a:t>
            </a:r>
            <a:br>
              <a:rPr lang="en-US" altLang="en-US" sz="2800" smtClean="0">
                <a:latin typeface="Lucida Console" panose="020B0609040504020204" pitchFamily="49" charset="0"/>
              </a:rPr>
            </a:br>
            <a:r>
              <a:rPr lang="en-US" altLang="en-US" sz="2800" smtClean="0">
                <a:latin typeface="Lucida Console" panose="020B0609040504020204" pitchFamily="49" charset="0"/>
              </a:rPr>
              <a:t>}</a:t>
            </a:r>
          </a:p>
          <a:p>
            <a:pPr lvl="1" eaLnBrk="1" hangingPunct="1"/>
            <a:r>
              <a:rPr lang="en-US" altLang="en-US" smtClean="0"/>
              <a:t>Argument n in $a0</a:t>
            </a:r>
          </a:p>
          <a:p>
            <a:pPr lvl="1" eaLnBrk="1" hangingPunct="1"/>
            <a:r>
              <a:rPr lang="en-US" altLang="en-US" smtClean="0"/>
              <a:t>Result in $v0</a:t>
            </a:r>
            <a:endParaRPr lang="en-AU" altLang="en-US" smtClean="0"/>
          </a:p>
        </p:txBody>
      </p:sp>
    </p:spTree>
    <p:extLst>
      <p:ext uri="{BB962C8B-B14F-4D97-AF65-F5344CB8AC3E}">
        <p14:creationId xmlns:p14="http://schemas.microsoft.com/office/powerpoint/2010/main" val="803407007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Footer Placeholder 3"/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AU" altLang="en-US" dirty="0"/>
              <a:t>Chapter 2 — Instructions: Language of the Computer — </a:t>
            </a:r>
            <a:fld id="{FC85618A-A708-4F63-B6CF-C69F99063830}" type="slidenum">
              <a:rPr lang="en-AU" altLang="en-US"/>
              <a:pPr/>
              <a:t>59</a:t>
            </a:fld>
            <a:endParaRPr lang="en-AU" altLang="en-US" dirty="0"/>
          </a:p>
        </p:txBody>
      </p:sp>
      <p:sp>
        <p:nvSpPr>
          <p:cNvPr id="4711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/>
              <a:t>Non-Leaf Procedure Example</a:t>
            </a:r>
            <a:endParaRPr lang="en-AU" altLang="en-US" dirty="0" smtClean="0"/>
          </a:p>
        </p:txBody>
      </p:sp>
      <p:sp>
        <p:nvSpPr>
          <p:cNvPr id="4711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371600"/>
            <a:ext cx="8229600" cy="4648200"/>
          </a:xfrm>
        </p:spPr>
        <p:txBody>
          <a:bodyPr/>
          <a:lstStyle/>
          <a:p>
            <a:pPr eaLnBrk="1" hangingPunct="1"/>
            <a:r>
              <a:rPr lang="en-US" altLang="en-US" sz="2400" dirty="0" smtClean="0"/>
              <a:t>MIPS code: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1600" dirty="0" smtClean="0">
                <a:latin typeface="Lucida Console" panose="020B0609040504020204" pitchFamily="49" charset="0"/>
              </a:rPr>
              <a:t>	fact:</a:t>
            </a:r>
            <a:br>
              <a:rPr lang="en-US" altLang="en-US" sz="1600" dirty="0" smtClean="0">
                <a:latin typeface="Lucida Console" panose="020B0609040504020204" pitchFamily="49" charset="0"/>
              </a:rPr>
            </a:br>
            <a:r>
              <a:rPr lang="en-US" altLang="en-US" sz="1600" dirty="0" smtClean="0">
                <a:latin typeface="Lucida Console" panose="020B0609040504020204" pitchFamily="49" charset="0"/>
              </a:rPr>
              <a:t>    </a:t>
            </a:r>
            <a:r>
              <a:rPr lang="en-US" altLang="en-US" sz="1600" dirty="0" err="1" smtClean="0">
                <a:latin typeface="Lucida Console" panose="020B0609040504020204" pitchFamily="49" charset="0"/>
              </a:rPr>
              <a:t>addi</a:t>
            </a:r>
            <a:r>
              <a:rPr lang="en-US" altLang="en-US" sz="1600" dirty="0" smtClean="0">
                <a:latin typeface="Lucida Console" panose="020B0609040504020204" pitchFamily="49" charset="0"/>
              </a:rPr>
              <a:t> $</a:t>
            </a:r>
            <a:r>
              <a:rPr lang="en-US" altLang="en-US" sz="1600" dirty="0" err="1" smtClean="0">
                <a:latin typeface="Lucida Console" panose="020B0609040504020204" pitchFamily="49" charset="0"/>
              </a:rPr>
              <a:t>sp</a:t>
            </a:r>
            <a:r>
              <a:rPr lang="en-US" altLang="en-US" sz="1600" dirty="0" smtClean="0">
                <a:latin typeface="Lucida Console" panose="020B0609040504020204" pitchFamily="49" charset="0"/>
              </a:rPr>
              <a:t>, $</a:t>
            </a:r>
            <a:r>
              <a:rPr lang="en-US" altLang="en-US" sz="1600" dirty="0" err="1" smtClean="0">
                <a:latin typeface="Lucida Console" panose="020B0609040504020204" pitchFamily="49" charset="0"/>
              </a:rPr>
              <a:t>sp</a:t>
            </a:r>
            <a:r>
              <a:rPr lang="en-US" altLang="en-US" sz="1600" dirty="0" smtClean="0">
                <a:latin typeface="Lucida Console" panose="020B0609040504020204" pitchFamily="49" charset="0"/>
              </a:rPr>
              <a:t>, -8     # adjust stack for 2 items</a:t>
            </a:r>
            <a:br>
              <a:rPr lang="en-US" altLang="en-US" sz="1600" dirty="0" smtClean="0">
                <a:latin typeface="Lucida Console" panose="020B0609040504020204" pitchFamily="49" charset="0"/>
              </a:rPr>
            </a:br>
            <a:r>
              <a:rPr lang="en-US" altLang="en-US" sz="1600" dirty="0" smtClean="0">
                <a:latin typeface="Lucida Console" panose="020B0609040504020204" pitchFamily="49" charset="0"/>
              </a:rPr>
              <a:t>    </a:t>
            </a:r>
            <a:r>
              <a:rPr lang="en-US" altLang="en-US" sz="1600" dirty="0" err="1" smtClean="0">
                <a:latin typeface="Lucida Console" panose="020B0609040504020204" pitchFamily="49" charset="0"/>
              </a:rPr>
              <a:t>sw</a:t>
            </a:r>
            <a:r>
              <a:rPr lang="en-US" altLang="en-US" sz="1600" dirty="0" smtClean="0">
                <a:latin typeface="Lucida Console" panose="020B0609040504020204" pitchFamily="49" charset="0"/>
              </a:rPr>
              <a:t>   $</a:t>
            </a:r>
            <a:r>
              <a:rPr lang="en-US" altLang="en-US" sz="1600" dirty="0" err="1" smtClean="0">
                <a:latin typeface="Lucida Console" panose="020B0609040504020204" pitchFamily="49" charset="0"/>
              </a:rPr>
              <a:t>ra</a:t>
            </a:r>
            <a:r>
              <a:rPr lang="en-US" altLang="en-US" sz="1600" dirty="0" smtClean="0">
                <a:latin typeface="Lucida Console" panose="020B0609040504020204" pitchFamily="49" charset="0"/>
              </a:rPr>
              <a:t>, 4($</a:t>
            </a:r>
            <a:r>
              <a:rPr lang="en-US" altLang="en-US" sz="1600" dirty="0" err="1" smtClean="0">
                <a:latin typeface="Lucida Console" panose="020B0609040504020204" pitchFamily="49" charset="0"/>
              </a:rPr>
              <a:t>sp</a:t>
            </a:r>
            <a:r>
              <a:rPr lang="en-US" altLang="en-US" sz="1600" dirty="0" smtClean="0">
                <a:latin typeface="Lucida Console" panose="020B0609040504020204" pitchFamily="49" charset="0"/>
              </a:rPr>
              <a:t>)      # save return address</a:t>
            </a:r>
            <a:br>
              <a:rPr lang="en-US" altLang="en-US" sz="1600" dirty="0" smtClean="0">
                <a:latin typeface="Lucida Console" panose="020B0609040504020204" pitchFamily="49" charset="0"/>
              </a:rPr>
            </a:br>
            <a:r>
              <a:rPr lang="en-US" altLang="en-US" sz="1600" dirty="0" smtClean="0">
                <a:latin typeface="Lucida Console" panose="020B0609040504020204" pitchFamily="49" charset="0"/>
              </a:rPr>
              <a:t>    </a:t>
            </a:r>
            <a:r>
              <a:rPr lang="en-US" altLang="en-US" sz="1600" dirty="0" err="1" smtClean="0">
                <a:latin typeface="Lucida Console" panose="020B0609040504020204" pitchFamily="49" charset="0"/>
              </a:rPr>
              <a:t>sw</a:t>
            </a:r>
            <a:r>
              <a:rPr lang="en-US" altLang="en-US" sz="1600" dirty="0" smtClean="0">
                <a:latin typeface="Lucida Console" panose="020B0609040504020204" pitchFamily="49" charset="0"/>
              </a:rPr>
              <a:t>   $a0, 0($</a:t>
            </a:r>
            <a:r>
              <a:rPr lang="en-US" altLang="en-US" sz="1600" dirty="0" err="1" smtClean="0">
                <a:latin typeface="Lucida Console" panose="020B0609040504020204" pitchFamily="49" charset="0"/>
              </a:rPr>
              <a:t>sp</a:t>
            </a:r>
            <a:r>
              <a:rPr lang="en-US" altLang="en-US" sz="1600" dirty="0" smtClean="0">
                <a:latin typeface="Lucida Console" panose="020B0609040504020204" pitchFamily="49" charset="0"/>
              </a:rPr>
              <a:t>)      # save argument</a:t>
            </a:r>
            <a:br>
              <a:rPr lang="en-US" altLang="en-US" sz="1600" dirty="0" smtClean="0">
                <a:latin typeface="Lucida Console" panose="020B0609040504020204" pitchFamily="49" charset="0"/>
              </a:rPr>
            </a:br>
            <a:r>
              <a:rPr lang="en-US" altLang="en-US" sz="1600" dirty="0" smtClean="0">
                <a:latin typeface="Lucida Console" panose="020B0609040504020204" pitchFamily="49" charset="0"/>
              </a:rPr>
              <a:t>    </a:t>
            </a:r>
            <a:r>
              <a:rPr lang="en-US" altLang="en-US" sz="1600" dirty="0" err="1" smtClean="0">
                <a:latin typeface="Lucida Console" panose="020B0609040504020204" pitchFamily="49" charset="0"/>
              </a:rPr>
              <a:t>slti</a:t>
            </a:r>
            <a:r>
              <a:rPr lang="en-US" altLang="en-US" sz="1600" dirty="0" smtClean="0">
                <a:latin typeface="Lucida Console" panose="020B0609040504020204" pitchFamily="49" charset="0"/>
              </a:rPr>
              <a:t> $t0, $a0, 1      # test for n &lt; 1</a:t>
            </a:r>
            <a:br>
              <a:rPr lang="en-US" altLang="en-US" sz="1600" dirty="0" smtClean="0">
                <a:latin typeface="Lucida Console" panose="020B0609040504020204" pitchFamily="49" charset="0"/>
              </a:rPr>
            </a:br>
            <a:r>
              <a:rPr lang="en-US" altLang="en-US" sz="1600" dirty="0" smtClean="0">
                <a:latin typeface="Lucida Console" panose="020B0609040504020204" pitchFamily="49" charset="0"/>
              </a:rPr>
              <a:t>    </a:t>
            </a:r>
            <a:r>
              <a:rPr lang="en-US" altLang="en-US" sz="1600" dirty="0" err="1" smtClean="0">
                <a:latin typeface="Lucida Console" panose="020B0609040504020204" pitchFamily="49" charset="0"/>
              </a:rPr>
              <a:t>beq</a:t>
            </a:r>
            <a:r>
              <a:rPr lang="en-US" altLang="en-US" sz="1600" dirty="0" smtClean="0">
                <a:latin typeface="Lucida Console" panose="020B0609040504020204" pitchFamily="49" charset="0"/>
              </a:rPr>
              <a:t>  $t0, $zero, L1</a:t>
            </a:r>
            <a:br>
              <a:rPr lang="en-US" altLang="en-US" sz="1600" dirty="0" smtClean="0">
                <a:latin typeface="Lucida Console" panose="020B0609040504020204" pitchFamily="49" charset="0"/>
              </a:rPr>
            </a:br>
            <a:r>
              <a:rPr lang="en-US" altLang="en-US" sz="1600" dirty="0" smtClean="0">
                <a:latin typeface="Lucida Console" panose="020B0609040504020204" pitchFamily="49" charset="0"/>
              </a:rPr>
              <a:t>    </a:t>
            </a:r>
            <a:r>
              <a:rPr lang="en-US" altLang="en-US" sz="1600" dirty="0" err="1" smtClean="0">
                <a:latin typeface="Lucida Console" panose="020B0609040504020204" pitchFamily="49" charset="0"/>
              </a:rPr>
              <a:t>addi</a:t>
            </a:r>
            <a:r>
              <a:rPr lang="en-US" altLang="en-US" sz="1600" dirty="0" smtClean="0">
                <a:latin typeface="Lucida Console" panose="020B0609040504020204" pitchFamily="49" charset="0"/>
              </a:rPr>
              <a:t> $v0, $zero, 1    # if so, result is 1</a:t>
            </a:r>
            <a:br>
              <a:rPr lang="en-US" altLang="en-US" sz="1600" dirty="0" smtClean="0">
                <a:latin typeface="Lucida Console" panose="020B0609040504020204" pitchFamily="49" charset="0"/>
              </a:rPr>
            </a:br>
            <a:r>
              <a:rPr lang="en-US" altLang="en-US" sz="1600" dirty="0" smtClean="0">
                <a:latin typeface="Lucida Console" panose="020B0609040504020204" pitchFamily="49" charset="0"/>
              </a:rPr>
              <a:t>    </a:t>
            </a:r>
            <a:r>
              <a:rPr lang="en-US" altLang="en-US" sz="1600" dirty="0" err="1" smtClean="0">
                <a:latin typeface="Lucida Console" panose="020B0609040504020204" pitchFamily="49" charset="0"/>
              </a:rPr>
              <a:t>addi</a:t>
            </a:r>
            <a:r>
              <a:rPr lang="en-US" altLang="en-US" sz="1600" dirty="0" smtClean="0">
                <a:latin typeface="Lucida Console" panose="020B0609040504020204" pitchFamily="49" charset="0"/>
              </a:rPr>
              <a:t> $</a:t>
            </a:r>
            <a:r>
              <a:rPr lang="en-US" altLang="en-US" sz="1600" dirty="0" err="1" smtClean="0">
                <a:latin typeface="Lucida Console" panose="020B0609040504020204" pitchFamily="49" charset="0"/>
              </a:rPr>
              <a:t>sp</a:t>
            </a:r>
            <a:r>
              <a:rPr lang="en-US" altLang="en-US" sz="1600" dirty="0" smtClean="0">
                <a:latin typeface="Lucida Console" panose="020B0609040504020204" pitchFamily="49" charset="0"/>
              </a:rPr>
              <a:t>, $</a:t>
            </a:r>
            <a:r>
              <a:rPr lang="en-US" altLang="en-US" sz="1600" dirty="0" err="1" smtClean="0">
                <a:latin typeface="Lucida Console" panose="020B0609040504020204" pitchFamily="49" charset="0"/>
              </a:rPr>
              <a:t>sp</a:t>
            </a:r>
            <a:r>
              <a:rPr lang="en-US" altLang="en-US" sz="1600" dirty="0" smtClean="0">
                <a:latin typeface="Lucida Console" panose="020B0609040504020204" pitchFamily="49" charset="0"/>
              </a:rPr>
              <a:t>, 8      #   pop 2 items from stack</a:t>
            </a:r>
            <a:br>
              <a:rPr lang="en-US" altLang="en-US" sz="1600" dirty="0" smtClean="0">
                <a:latin typeface="Lucida Console" panose="020B0609040504020204" pitchFamily="49" charset="0"/>
              </a:rPr>
            </a:br>
            <a:r>
              <a:rPr lang="en-US" altLang="en-US" sz="1600" dirty="0" smtClean="0">
                <a:latin typeface="Lucida Console" panose="020B0609040504020204" pitchFamily="49" charset="0"/>
              </a:rPr>
              <a:t>    </a:t>
            </a:r>
            <a:r>
              <a:rPr lang="en-US" altLang="en-US" sz="1600" dirty="0" err="1" smtClean="0">
                <a:latin typeface="Lucida Console" panose="020B0609040504020204" pitchFamily="49" charset="0"/>
              </a:rPr>
              <a:t>jr</a:t>
            </a:r>
            <a:r>
              <a:rPr lang="en-US" altLang="en-US" sz="1600" dirty="0" smtClean="0">
                <a:latin typeface="Lucida Console" panose="020B0609040504020204" pitchFamily="49" charset="0"/>
              </a:rPr>
              <a:t>   $</a:t>
            </a:r>
            <a:r>
              <a:rPr lang="en-US" altLang="en-US" sz="1600" dirty="0" err="1" smtClean="0">
                <a:latin typeface="Lucida Console" panose="020B0609040504020204" pitchFamily="49" charset="0"/>
              </a:rPr>
              <a:t>ra</a:t>
            </a:r>
            <a:r>
              <a:rPr lang="en-US" altLang="en-US" sz="1600" dirty="0" smtClean="0">
                <a:latin typeface="Lucida Console" panose="020B0609040504020204" pitchFamily="49" charset="0"/>
              </a:rPr>
              <a:t>              #   and return</a:t>
            </a:r>
            <a:br>
              <a:rPr lang="en-US" altLang="en-US" sz="1600" dirty="0" smtClean="0">
                <a:latin typeface="Lucida Console" panose="020B0609040504020204" pitchFamily="49" charset="0"/>
              </a:rPr>
            </a:br>
            <a:r>
              <a:rPr lang="en-US" altLang="en-US" sz="1600" dirty="0" smtClean="0">
                <a:latin typeface="Lucida Console" panose="020B0609040504020204" pitchFamily="49" charset="0"/>
              </a:rPr>
              <a:t>L1: </a:t>
            </a:r>
            <a:r>
              <a:rPr lang="en-US" altLang="en-US" sz="1600" dirty="0" err="1" smtClean="0">
                <a:latin typeface="Lucida Console" panose="020B0609040504020204" pitchFamily="49" charset="0"/>
              </a:rPr>
              <a:t>addi</a:t>
            </a:r>
            <a:r>
              <a:rPr lang="en-US" altLang="en-US" sz="1600" dirty="0" smtClean="0">
                <a:latin typeface="Lucida Console" panose="020B0609040504020204" pitchFamily="49" charset="0"/>
              </a:rPr>
              <a:t> $a0, $a0, -1     # else decrement n  </a:t>
            </a:r>
            <a:br>
              <a:rPr lang="en-US" altLang="en-US" sz="1600" dirty="0" smtClean="0">
                <a:latin typeface="Lucida Console" panose="020B0609040504020204" pitchFamily="49" charset="0"/>
              </a:rPr>
            </a:br>
            <a:r>
              <a:rPr lang="en-US" altLang="en-US" sz="1600" dirty="0" smtClean="0">
                <a:latin typeface="Lucida Console" panose="020B0609040504020204" pitchFamily="49" charset="0"/>
              </a:rPr>
              <a:t>    </a:t>
            </a:r>
            <a:r>
              <a:rPr lang="en-US" altLang="en-US" sz="1600" dirty="0" err="1" smtClean="0">
                <a:latin typeface="Lucida Console" panose="020B0609040504020204" pitchFamily="49" charset="0"/>
              </a:rPr>
              <a:t>jal</a:t>
            </a:r>
            <a:r>
              <a:rPr lang="en-US" altLang="en-US" sz="1600" dirty="0" smtClean="0">
                <a:latin typeface="Lucida Console" panose="020B0609040504020204" pitchFamily="49" charset="0"/>
              </a:rPr>
              <a:t>  fact             # recursive call</a:t>
            </a:r>
            <a:br>
              <a:rPr lang="en-US" altLang="en-US" sz="1600" dirty="0" smtClean="0">
                <a:latin typeface="Lucida Console" panose="020B0609040504020204" pitchFamily="49" charset="0"/>
              </a:rPr>
            </a:br>
            <a:r>
              <a:rPr lang="en-US" altLang="en-US" sz="1600" dirty="0" smtClean="0">
                <a:latin typeface="Lucida Console" panose="020B0609040504020204" pitchFamily="49" charset="0"/>
              </a:rPr>
              <a:t>    </a:t>
            </a:r>
            <a:r>
              <a:rPr lang="en-US" altLang="en-US" sz="1600" dirty="0" err="1" smtClean="0">
                <a:latin typeface="Lucida Console" panose="020B0609040504020204" pitchFamily="49" charset="0"/>
              </a:rPr>
              <a:t>lw</a:t>
            </a:r>
            <a:r>
              <a:rPr lang="en-US" altLang="en-US" sz="1600" dirty="0" smtClean="0">
                <a:latin typeface="Lucida Console" panose="020B0609040504020204" pitchFamily="49" charset="0"/>
              </a:rPr>
              <a:t>   $a0, 0($</a:t>
            </a:r>
            <a:r>
              <a:rPr lang="en-US" altLang="en-US" sz="1600" dirty="0" err="1" smtClean="0">
                <a:latin typeface="Lucida Console" panose="020B0609040504020204" pitchFamily="49" charset="0"/>
              </a:rPr>
              <a:t>sp</a:t>
            </a:r>
            <a:r>
              <a:rPr lang="en-US" altLang="en-US" sz="1600" dirty="0" smtClean="0">
                <a:latin typeface="Lucida Console" panose="020B0609040504020204" pitchFamily="49" charset="0"/>
              </a:rPr>
              <a:t>)      # restore original n</a:t>
            </a:r>
            <a:br>
              <a:rPr lang="en-US" altLang="en-US" sz="1600" dirty="0" smtClean="0">
                <a:latin typeface="Lucida Console" panose="020B0609040504020204" pitchFamily="49" charset="0"/>
              </a:rPr>
            </a:br>
            <a:r>
              <a:rPr lang="en-US" altLang="en-US" sz="1600" dirty="0" smtClean="0">
                <a:latin typeface="Lucida Console" panose="020B0609040504020204" pitchFamily="49" charset="0"/>
              </a:rPr>
              <a:t>    </a:t>
            </a:r>
            <a:r>
              <a:rPr lang="en-US" altLang="en-US" sz="1600" dirty="0" err="1" smtClean="0">
                <a:latin typeface="Lucida Console" panose="020B0609040504020204" pitchFamily="49" charset="0"/>
              </a:rPr>
              <a:t>lw</a:t>
            </a:r>
            <a:r>
              <a:rPr lang="en-US" altLang="en-US" sz="1600" dirty="0" smtClean="0">
                <a:latin typeface="Lucida Console" panose="020B0609040504020204" pitchFamily="49" charset="0"/>
              </a:rPr>
              <a:t>   $</a:t>
            </a:r>
            <a:r>
              <a:rPr lang="en-US" altLang="en-US" sz="1600" dirty="0" err="1" smtClean="0">
                <a:latin typeface="Lucida Console" panose="020B0609040504020204" pitchFamily="49" charset="0"/>
              </a:rPr>
              <a:t>ra</a:t>
            </a:r>
            <a:r>
              <a:rPr lang="en-US" altLang="en-US" sz="1600" dirty="0" smtClean="0">
                <a:latin typeface="Lucida Console" panose="020B0609040504020204" pitchFamily="49" charset="0"/>
              </a:rPr>
              <a:t>, 4($</a:t>
            </a:r>
            <a:r>
              <a:rPr lang="en-US" altLang="en-US" sz="1600" dirty="0" err="1" smtClean="0">
                <a:latin typeface="Lucida Console" panose="020B0609040504020204" pitchFamily="49" charset="0"/>
              </a:rPr>
              <a:t>sp</a:t>
            </a:r>
            <a:r>
              <a:rPr lang="en-US" altLang="en-US" sz="1600" dirty="0" smtClean="0">
                <a:latin typeface="Lucida Console" panose="020B0609040504020204" pitchFamily="49" charset="0"/>
              </a:rPr>
              <a:t>)      #   and return address</a:t>
            </a:r>
            <a:br>
              <a:rPr lang="en-US" altLang="en-US" sz="1600" dirty="0" smtClean="0">
                <a:latin typeface="Lucida Console" panose="020B0609040504020204" pitchFamily="49" charset="0"/>
              </a:rPr>
            </a:br>
            <a:r>
              <a:rPr lang="en-US" altLang="en-US" sz="1600" dirty="0" smtClean="0">
                <a:latin typeface="Lucida Console" panose="020B0609040504020204" pitchFamily="49" charset="0"/>
              </a:rPr>
              <a:t>    </a:t>
            </a:r>
            <a:r>
              <a:rPr lang="en-US" altLang="en-US" sz="1600" dirty="0" err="1" smtClean="0">
                <a:latin typeface="Lucida Console" panose="020B0609040504020204" pitchFamily="49" charset="0"/>
              </a:rPr>
              <a:t>addi</a:t>
            </a:r>
            <a:r>
              <a:rPr lang="en-US" altLang="en-US" sz="1600" dirty="0" smtClean="0">
                <a:latin typeface="Lucida Console" panose="020B0609040504020204" pitchFamily="49" charset="0"/>
              </a:rPr>
              <a:t> $</a:t>
            </a:r>
            <a:r>
              <a:rPr lang="en-US" altLang="en-US" sz="1600" dirty="0" err="1" smtClean="0">
                <a:latin typeface="Lucida Console" panose="020B0609040504020204" pitchFamily="49" charset="0"/>
              </a:rPr>
              <a:t>sp</a:t>
            </a:r>
            <a:r>
              <a:rPr lang="en-US" altLang="en-US" sz="1600" dirty="0" smtClean="0">
                <a:latin typeface="Lucida Console" panose="020B0609040504020204" pitchFamily="49" charset="0"/>
              </a:rPr>
              <a:t>, $</a:t>
            </a:r>
            <a:r>
              <a:rPr lang="en-US" altLang="en-US" sz="1600" dirty="0" err="1" smtClean="0">
                <a:latin typeface="Lucida Console" panose="020B0609040504020204" pitchFamily="49" charset="0"/>
              </a:rPr>
              <a:t>sp</a:t>
            </a:r>
            <a:r>
              <a:rPr lang="en-US" altLang="en-US" sz="1600" dirty="0" smtClean="0">
                <a:latin typeface="Lucida Console" panose="020B0609040504020204" pitchFamily="49" charset="0"/>
              </a:rPr>
              <a:t>, 8      # pop 2 items from stack</a:t>
            </a:r>
            <a:br>
              <a:rPr lang="en-US" altLang="en-US" sz="1600" dirty="0" smtClean="0">
                <a:latin typeface="Lucida Console" panose="020B0609040504020204" pitchFamily="49" charset="0"/>
              </a:rPr>
            </a:br>
            <a:r>
              <a:rPr lang="en-US" altLang="en-US" sz="1600" dirty="0" smtClean="0">
                <a:latin typeface="Lucida Console" panose="020B0609040504020204" pitchFamily="49" charset="0"/>
              </a:rPr>
              <a:t>    </a:t>
            </a:r>
            <a:r>
              <a:rPr lang="en-US" altLang="en-US" sz="1600" dirty="0" err="1" smtClean="0">
                <a:latin typeface="Lucida Console" panose="020B0609040504020204" pitchFamily="49" charset="0"/>
              </a:rPr>
              <a:t>mul</a:t>
            </a:r>
            <a:r>
              <a:rPr lang="en-US" altLang="en-US" sz="1600" dirty="0" smtClean="0">
                <a:latin typeface="Lucida Console" panose="020B0609040504020204" pitchFamily="49" charset="0"/>
              </a:rPr>
              <a:t>  $v0, $a0, $v0    # multiply to get result</a:t>
            </a:r>
            <a:br>
              <a:rPr lang="en-US" altLang="en-US" sz="1600" dirty="0" smtClean="0">
                <a:latin typeface="Lucida Console" panose="020B0609040504020204" pitchFamily="49" charset="0"/>
              </a:rPr>
            </a:br>
            <a:r>
              <a:rPr lang="en-US" altLang="en-US" sz="1600" dirty="0" smtClean="0">
                <a:latin typeface="Lucida Console" panose="020B0609040504020204" pitchFamily="49" charset="0"/>
              </a:rPr>
              <a:t>    </a:t>
            </a:r>
            <a:r>
              <a:rPr lang="en-US" altLang="en-US" sz="1600" dirty="0" err="1" smtClean="0">
                <a:latin typeface="Lucida Console" panose="020B0609040504020204" pitchFamily="49" charset="0"/>
              </a:rPr>
              <a:t>jr</a:t>
            </a:r>
            <a:r>
              <a:rPr lang="en-US" altLang="en-US" sz="1600" dirty="0" smtClean="0">
                <a:latin typeface="Lucida Console" panose="020B0609040504020204" pitchFamily="49" charset="0"/>
              </a:rPr>
              <a:t>   $</a:t>
            </a:r>
            <a:r>
              <a:rPr lang="en-US" altLang="en-US" sz="1600" dirty="0" err="1" smtClean="0">
                <a:latin typeface="Lucida Console" panose="020B0609040504020204" pitchFamily="49" charset="0"/>
              </a:rPr>
              <a:t>ra</a:t>
            </a:r>
            <a:r>
              <a:rPr lang="en-US" altLang="en-US" sz="1600" dirty="0" smtClean="0">
                <a:latin typeface="Lucida Console" panose="020B0609040504020204" pitchFamily="49" charset="0"/>
              </a:rPr>
              <a:t>              # and return</a:t>
            </a:r>
          </a:p>
        </p:txBody>
      </p:sp>
    </p:spTree>
    <p:extLst>
      <p:ext uri="{BB962C8B-B14F-4D97-AF65-F5344CB8AC3E}">
        <p14:creationId xmlns:p14="http://schemas.microsoft.com/office/powerpoint/2010/main" val="22360537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Footer Placeholder 3"/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AU" altLang="en-US"/>
              <a:t>Chapter 2 — Instructions: Language of the Computer — </a:t>
            </a:r>
            <a:fld id="{2A34DD72-6EF9-400D-A219-93BF0596A99D}" type="slidenum">
              <a:rPr lang="en-AU" altLang="en-US"/>
              <a:pPr/>
              <a:t>6</a:t>
            </a:fld>
            <a:endParaRPr lang="en-AU" altLang="en-US"/>
          </a:p>
        </p:txBody>
      </p:sp>
      <p:sp>
        <p:nvSpPr>
          <p:cNvPr id="512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The MIPS Instruction Set</a:t>
            </a:r>
            <a:endParaRPr lang="en-AU" altLang="en-US" smtClean="0"/>
          </a:p>
        </p:txBody>
      </p:sp>
      <p:sp>
        <p:nvSpPr>
          <p:cNvPr id="512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/>
              <a:t>Used as the example throughout the book</a:t>
            </a:r>
          </a:p>
          <a:p>
            <a:pPr eaLnBrk="1" hangingPunct="1"/>
            <a:endParaRPr lang="en-US" altLang="en-US" dirty="0" smtClean="0"/>
          </a:p>
          <a:p>
            <a:pPr eaLnBrk="1" hangingPunct="1"/>
            <a:r>
              <a:rPr lang="en-US" altLang="en-US" dirty="0" smtClean="0"/>
              <a:t>Stanford MIPS commercialized by MIPS Technologies (</a:t>
            </a:r>
            <a:r>
              <a:rPr lang="en-US" altLang="en-US" dirty="0" smtClean="0">
                <a:hlinkClick r:id="rId3"/>
              </a:rPr>
              <a:t>www.mips.com</a:t>
            </a:r>
            <a:r>
              <a:rPr lang="en-US" altLang="en-US" dirty="0" smtClean="0"/>
              <a:t>)</a:t>
            </a:r>
          </a:p>
          <a:p>
            <a:pPr eaLnBrk="1" hangingPunct="1"/>
            <a:endParaRPr lang="en-US" altLang="en-US" dirty="0" smtClean="0"/>
          </a:p>
          <a:p>
            <a:pPr eaLnBrk="1" hangingPunct="1"/>
            <a:r>
              <a:rPr lang="en-US" altLang="en-US" dirty="0" smtClean="0"/>
              <a:t>Large share of embedded core market</a:t>
            </a:r>
          </a:p>
          <a:p>
            <a:pPr lvl="1" eaLnBrk="1" hangingPunct="1"/>
            <a:r>
              <a:rPr lang="en-US" altLang="en-US" dirty="0" smtClean="0"/>
              <a:t>Applications in consumer electronics, network/storage equipment, cameras, printers, …</a:t>
            </a:r>
          </a:p>
          <a:p>
            <a:pPr lvl="1" eaLnBrk="1" hangingPunct="1"/>
            <a:endParaRPr lang="en-US" altLang="en-US" dirty="0" smtClean="0"/>
          </a:p>
          <a:p>
            <a:pPr eaLnBrk="1" hangingPunct="1"/>
            <a:r>
              <a:rPr lang="en-US" altLang="en-US" dirty="0" smtClean="0"/>
              <a:t>Typical of many modern ISAs</a:t>
            </a:r>
          </a:p>
          <a:p>
            <a:pPr lvl="1" eaLnBrk="1" hangingPunct="1"/>
            <a:r>
              <a:rPr lang="en-US" altLang="en-US" dirty="0" smtClean="0"/>
              <a:t>See MIPS Reference Data tear-out card, and Appendixes B and E</a:t>
            </a:r>
          </a:p>
        </p:txBody>
      </p:sp>
    </p:spTree>
    <p:extLst>
      <p:ext uri="{BB962C8B-B14F-4D97-AF65-F5344CB8AC3E}">
        <p14:creationId xmlns:p14="http://schemas.microsoft.com/office/powerpoint/2010/main" val="2459813995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Footer Placeholder 3"/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AU" altLang="en-US"/>
              <a:t>Chapter 2 — Instructions: Language of the Computer — </a:t>
            </a:r>
            <a:fld id="{D54BEB77-C94E-4945-B438-2EE7A4609EAF}" type="slidenum">
              <a:rPr lang="en-AU" altLang="en-US"/>
              <a:pPr/>
              <a:t>60</a:t>
            </a:fld>
            <a:endParaRPr lang="en-AU" altLang="en-US"/>
          </a:p>
        </p:txBody>
      </p:sp>
      <p:sp>
        <p:nvSpPr>
          <p:cNvPr id="48131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Local Data on the Stack</a:t>
            </a:r>
            <a:endParaRPr lang="en-AU" altLang="en-US" smtClean="0"/>
          </a:p>
        </p:txBody>
      </p:sp>
      <p:sp>
        <p:nvSpPr>
          <p:cNvPr id="48132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684213" y="4581525"/>
            <a:ext cx="8270875" cy="1655763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en-US" sz="2400" dirty="0" smtClean="0"/>
              <a:t>Local data allocated by </a:t>
            </a:r>
            <a:r>
              <a:rPr lang="en-US" altLang="en-US" sz="2400" dirty="0" err="1" smtClean="0"/>
              <a:t>callee</a:t>
            </a:r>
            <a:endParaRPr lang="en-US" altLang="en-US" sz="2400" dirty="0" smtClean="0"/>
          </a:p>
          <a:p>
            <a:pPr lvl="1" eaLnBrk="1" hangingPunct="1">
              <a:lnSpc>
                <a:spcPct val="80000"/>
              </a:lnSpc>
            </a:pPr>
            <a:r>
              <a:rPr lang="en-US" altLang="en-US" sz="2000" dirty="0" smtClean="0"/>
              <a:t>e.g., C automatic variables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400" dirty="0" smtClean="0"/>
              <a:t>Procedure frame (activation record)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000" dirty="0" smtClean="0"/>
              <a:t>Used by some compilers to manage stack storage</a:t>
            </a:r>
            <a:endParaRPr lang="en-AU" altLang="en-US" sz="2000" dirty="0" smtClean="0"/>
          </a:p>
        </p:txBody>
      </p:sp>
      <p:pic>
        <p:nvPicPr>
          <p:cNvPr id="48133" name="Picture 9" descr="f02-12-P37449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1397000"/>
            <a:ext cx="6567487" cy="3184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615343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Footer Placeholder 3"/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AU" altLang="en-US"/>
              <a:t>Chapter 2 — Instructions: Language of the Computer — </a:t>
            </a:r>
            <a:fld id="{1E54FF28-D34F-4D0B-9898-D3E398B31133}" type="slidenum">
              <a:rPr lang="en-AU" altLang="en-US"/>
              <a:pPr/>
              <a:t>61</a:t>
            </a:fld>
            <a:endParaRPr lang="en-AU" altLang="en-US"/>
          </a:p>
        </p:txBody>
      </p:sp>
      <p:pic>
        <p:nvPicPr>
          <p:cNvPr id="49155" name="Picture 8" descr="f02-13-P37449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0" y="2133600"/>
            <a:ext cx="3198812" cy="2536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9156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Memory Layout</a:t>
            </a:r>
            <a:endParaRPr lang="en-AU" altLang="en-US" smtClean="0"/>
          </a:p>
        </p:txBody>
      </p:sp>
      <p:sp>
        <p:nvSpPr>
          <p:cNvPr id="49157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445168" y="1447800"/>
            <a:ext cx="4608512" cy="44958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2400" dirty="0" smtClean="0"/>
              <a:t>Text: program code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400" dirty="0" smtClean="0"/>
              <a:t>Static data: global variables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000" dirty="0" smtClean="0"/>
              <a:t>e.g., static variables in C, constant arrays and strings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000" dirty="0" smtClean="0"/>
              <a:t>$</a:t>
            </a:r>
            <a:r>
              <a:rPr lang="en-US" altLang="en-US" sz="2000" dirty="0" err="1" smtClean="0"/>
              <a:t>gp</a:t>
            </a:r>
            <a:r>
              <a:rPr lang="en-US" altLang="en-US" sz="2000" dirty="0" smtClean="0"/>
              <a:t> initialized to address allowing ±offsets into this segment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400" dirty="0" smtClean="0"/>
              <a:t>Dynamic data: heap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000" dirty="0" smtClean="0"/>
              <a:t>E.g., </a:t>
            </a:r>
            <a:r>
              <a:rPr lang="en-US" altLang="en-US" sz="2000" dirty="0" err="1" smtClean="0"/>
              <a:t>malloc</a:t>
            </a:r>
            <a:r>
              <a:rPr lang="en-US" altLang="en-US" sz="2000" dirty="0" smtClean="0"/>
              <a:t> in C, new in Java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400" dirty="0" smtClean="0"/>
              <a:t>Stack: automatic storage</a:t>
            </a:r>
            <a:endParaRPr lang="en-AU" alt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15396166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Footer Placeholder 3"/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AU" altLang="en-US"/>
              <a:t>Chapter 2 — Instructions: Language of the Computer — </a:t>
            </a:r>
            <a:fld id="{9498751F-83CC-40E0-85FE-F69A68D164AA}" type="slidenum">
              <a:rPr lang="en-AU" altLang="en-US"/>
              <a:pPr/>
              <a:t>62</a:t>
            </a:fld>
            <a:endParaRPr lang="en-AU" altLang="en-US"/>
          </a:p>
        </p:txBody>
      </p:sp>
      <p:sp>
        <p:nvSpPr>
          <p:cNvPr id="5017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Character Data</a:t>
            </a:r>
            <a:endParaRPr lang="en-AU" altLang="en-US" smtClean="0"/>
          </a:p>
        </p:txBody>
      </p:sp>
      <p:sp>
        <p:nvSpPr>
          <p:cNvPr id="5018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/>
              <a:t>Byte-encoded character sets</a:t>
            </a:r>
          </a:p>
          <a:p>
            <a:pPr lvl="1" eaLnBrk="1" hangingPunct="1"/>
            <a:r>
              <a:rPr lang="en-US" altLang="en-US" dirty="0" smtClean="0"/>
              <a:t>ASCII: 128 characters</a:t>
            </a:r>
          </a:p>
          <a:p>
            <a:pPr lvl="2" eaLnBrk="1" hangingPunct="1"/>
            <a:r>
              <a:rPr lang="en-US" altLang="en-US" dirty="0" smtClean="0"/>
              <a:t>95 graphic, 33 control</a:t>
            </a:r>
          </a:p>
          <a:p>
            <a:pPr lvl="1" eaLnBrk="1" hangingPunct="1"/>
            <a:r>
              <a:rPr lang="en-US" altLang="en-US" dirty="0" smtClean="0"/>
              <a:t>Latin-1: 256 characters</a:t>
            </a:r>
          </a:p>
          <a:p>
            <a:pPr lvl="2" eaLnBrk="1" hangingPunct="1"/>
            <a:r>
              <a:rPr lang="en-US" altLang="en-US" dirty="0" smtClean="0"/>
              <a:t>ASCII, +96 more graphic characters</a:t>
            </a:r>
          </a:p>
          <a:p>
            <a:pPr lvl="2" eaLnBrk="1" hangingPunct="1"/>
            <a:endParaRPr lang="en-US" altLang="en-US" dirty="0" smtClean="0"/>
          </a:p>
          <a:p>
            <a:pPr eaLnBrk="1" hangingPunct="1"/>
            <a:r>
              <a:rPr lang="en-US" altLang="en-US" dirty="0" smtClean="0"/>
              <a:t>Unicode: 32-bit character set</a:t>
            </a:r>
          </a:p>
          <a:p>
            <a:pPr lvl="1" eaLnBrk="1" hangingPunct="1"/>
            <a:r>
              <a:rPr lang="en-US" altLang="en-US" dirty="0" smtClean="0"/>
              <a:t>Used in Java, C++ wide characters, …</a:t>
            </a:r>
          </a:p>
          <a:p>
            <a:pPr lvl="1" eaLnBrk="1" hangingPunct="1"/>
            <a:r>
              <a:rPr lang="en-US" altLang="en-US" dirty="0" smtClean="0"/>
              <a:t>Most of the world’s alphabets, plus symbols</a:t>
            </a:r>
          </a:p>
          <a:p>
            <a:pPr lvl="1" eaLnBrk="1" hangingPunct="1"/>
            <a:r>
              <a:rPr lang="en-US" altLang="en-US" dirty="0" smtClean="0"/>
              <a:t>UTF-8, UTF-16: variable-length encodings</a:t>
            </a:r>
            <a:endParaRPr lang="en-AU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1384721392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Footer Placeholder 3"/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AU" altLang="en-US"/>
              <a:t>Chapter 2 — Instructions: Language of the Computer — </a:t>
            </a:r>
            <a:fld id="{B7E6E21B-5EEB-4C63-89D6-159CBFFC300F}" type="slidenum">
              <a:rPr lang="en-AU" altLang="en-US"/>
              <a:pPr/>
              <a:t>63</a:t>
            </a:fld>
            <a:endParaRPr lang="en-AU" altLang="en-US"/>
          </a:p>
        </p:txBody>
      </p:sp>
      <p:sp>
        <p:nvSpPr>
          <p:cNvPr id="5120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Byte/Halfword Operations</a:t>
            </a:r>
            <a:endParaRPr lang="en-AU" altLang="en-US" smtClean="0"/>
          </a:p>
        </p:txBody>
      </p:sp>
      <p:sp>
        <p:nvSpPr>
          <p:cNvPr id="5120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/>
              <a:t>Could use bitwise operations</a:t>
            </a:r>
          </a:p>
          <a:p>
            <a:pPr eaLnBrk="1" hangingPunct="1"/>
            <a:endParaRPr lang="en-US" altLang="en-US" dirty="0" smtClean="0"/>
          </a:p>
          <a:p>
            <a:pPr eaLnBrk="1" hangingPunct="1"/>
            <a:r>
              <a:rPr lang="en-US" altLang="en-US" dirty="0" smtClean="0"/>
              <a:t>MIPS byte/</a:t>
            </a:r>
            <a:r>
              <a:rPr lang="en-US" altLang="en-US" dirty="0" err="1" smtClean="0"/>
              <a:t>halfword</a:t>
            </a:r>
            <a:r>
              <a:rPr lang="en-US" altLang="en-US" dirty="0" smtClean="0"/>
              <a:t> load/store</a:t>
            </a:r>
          </a:p>
          <a:p>
            <a:pPr lvl="1" eaLnBrk="1" hangingPunct="1"/>
            <a:r>
              <a:rPr lang="en-US" altLang="en-US" dirty="0" smtClean="0"/>
              <a:t>String processing is a common case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2600" dirty="0" err="1" smtClean="0">
                <a:latin typeface="Lucida Console" panose="020B0609040504020204" pitchFamily="49" charset="0"/>
              </a:rPr>
              <a:t>lb</a:t>
            </a:r>
            <a:r>
              <a:rPr lang="en-US" altLang="en-US" sz="2600" dirty="0" smtClean="0">
                <a:latin typeface="Lucida Console" panose="020B0609040504020204" pitchFamily="49" charset="0"/>
              </a:rPr>
              <a:t> </a:t>
            </a:r>
            <a:r>
              <a:rPr lang="en-US" altLang="en-US" sz="2600" dirty="0" err="1" smtClean="0">
                <a:latin typeface="Lucida Console" panose="020B0609040504020204" pitchFamily="49" charset="0"/>
              </a:rPr>
              <a:t>rt</a:t>
            </a:r>
            <a:r>
              <a:rPr lang="en-US" altLang="en-US" sz="2600" dirty="0" smtClean="0">
                <a:latin typeface="Lucida Console" panose="020B0609040504020204" pitchFamily="49" charset="0"/>
              </a:rPr>
              <a:t>, offset(</a:t>
            </a:r>
            <a:r>
              <a:rPr lang="en-US" altLang="en-US" sz="2600" dirty="0" err="1" smtClean="0">
                <a:latin typeface="Lucida Console" panose="020B0609040504020204" pitchFamily="49" charset="0"/>
              </a:rPr>
              <a:t>rs</a:t>
            </a:r>
            <a:r>
              <a:rPr lang="en-US" altLang="en-US" sz="2600" dirty="0" smtClean="0">
                <a:latin typeface="Lucida Console" panose="020B0609040504020204" pitchFamily="49" charset="0"/>
              </a:rPr>
              <a:t>)     </a:t>
            </a:r>
            <a:r>
              <a:rPr lang="en-US" altLang="en-US" sz="2600" dirty="0" err="1" smtClean="0">
                <a:latin typeface="Lucida Console" panose="020B0609040504020204" pitchFamily="49" charset="0"/>
              </a:rPr>
              <a:t>lh</a:t>
            </a:r>
            <a:r>
              <a:rPr lang="en-US" altLang="en-US" sz="2600" dirty="0" smtClean="0">
                <a:latin typeface="Lucida Console" panose="020B0609040504020204" pitchFamily="49" charset="0"/>
              </a:rPr>
              <a:t> </a:t>
            </a:r>
            <a:r>
              <a:rPr lang="en-US" altLang="en-US" sz="2600" dirty="0" err="1" smtClean="0">
                <a:latin typeface="Lucida Console" panose="020B0609040504020204" pitchFamily="49" charset="0"/>
              </a:rPr>
              <a:t>rt</a:t>
            </a:r>
            <a:r>
              <a:rPr lang="en-US" altLang="en-US" sz="2600" dirty="0" smtClean="0">
                <a:latin typeface="Lucida Console" panose="020B0609040504020204" pitchFamily="49" charset="0"/>
              </a:rPr>
              <a:t>, offset(</a:t>
            </a:r>
            <a:r>
              <a:rPr lang="en-US" altLang="en-US" sz="2600" dirty="0" err="1" smtClean="0">
                <a:latin typeface="Lucida Console" panose="020B0609040504020204" pitchFamily="49" charset="0"/>
              </a:rPr>
              <a:t>rs</a:t>
            </a:r>
            <a:r>
              <a:rPr lang="en-US" altLang="en-US" sz="2600" dirty="0" smtClean="0">
                <a:latin typeface="Lucida Console" panose="020B0609040504020204" pitchFamily="49" charset="0"/>
              </a:rPr>
              <a:t>)</a:t>
            </a:r>
          </a:p>
          <a:p>
            <a:pPr lvl="1" eaLnBrk="1" hangingPunct="1"/>
            <a:r>
              <a:rPr lang="en-US" altLang="en-US" dirty="0" smtClean="0"/>
              <a:t>Sign extend to 32 bits in </a:t>
            </a:r>
            <a:r>
              <a:rPr lang="en-US" altLang="en-US" dirty="0" err="1" smtClean="0"/>
              <a:t>rt</a:t>
            </a:r>
            <a:endParaRPr lang="en-US" altLang="en-US" dirty="0" smtClean="0"/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2600" dirty="0" err="1" smtClean="0">
                <a:latin typeface="Lucida Console" panose="020B0609040504020204" pitchFamily="49" charset="0"/>
              </a:rPr>
              <a:t>lbu</a:t>
            </a:r>
            <a:r>
              <a:rPr lang="en-US" altLang="en-US" sz="2600" dirty="0" smtClean="0">
                <a:latin typeface="Lucida Console" panose="020B0609040504020204" pitchFamily="49" charset="0"/>
              </a:rPr>
              <a:t> </a:t>
            </a:r>
            <a:r>
              <a:rPr lang="en-US" altLang="en-US" sz="2600" dirty="0" err="1" smtClean="0">
                <a:latin typeface="Lucida Console" panose="020B0609040504020204" pitchFamily="49" charset="0"/>
              </a:rPr>
              <a:t>rt</a:t>
            </a:r>
            <a:r>
              <a:rPr lang="en-US" altLang="en-US" sz="2600" dirty="0" smtClean="0">
                <a:latin typeface="Lucida Console" panose="020B0609040504020204" pitchFamily="49" charset="0"/>
              </a:rPr>
              <a:t>, offset(</a:t>
            </a:r>
            <a:r>
              <a:rPr lang="en-US" altLang="en-US" sz="2600" dirty="0" err="1" smtClean="0">
                <a:latin typeface="Lucida Console" panose="020B0609040504020204" pitchFamily="49" charset="0"/>
              </a:rPr>
              <a:t>rs</a:t>
            </a:r>
            <a:r>
              <a:rPr lang="en-US" altLang="en-US" sz="2600" dirty="0" smtClean="0">
                <a:latin typeface="Lucida Console" panose="020B0609040504020204" pitchFamily="49" charset="0"/>
              </a:rPr>
              <a:t>)    </a:t>
            </a:r>
            <a:r>
              <a:rPr lang="en-US" altLang="en-US" sz="2600" dirty="0" err="1" smtClean="0">
                <a:latin typeface="Lucida Console" panose="020B0609040504020204" pitchFamily="49" charset="0"/>
              </a:rPr>
              <a:t>lhu</a:t>
            </a:r>
            <a:r>
              <a:rPr lang="en-US" altLang="en-US" sz="2600" dirty="0" smtClean="0">
                <a:latin typeface="Lucida Console" panose="020B0609040504020204" pitchFamily="49" charset="0"/>
              </a:rPr>
              <a:t> </a:t>
            </a:r>
            <a:r>
              <a:rPr lang="en-US" altLang="en-US" sz="2600" dirty="0" err="1" smtClean="0">
                <a:latin typeface="Lucida Console" panose="020B0609040504020204" pitchFamily="49" charset="0"/>
              </a:rPr>
              <a:t>rt</a:t>
            </a:r>
            <a:r>
              <a:rPr lang="en-US" altLang="en-US" sz="2600" dirty="0" smtClean="0">
                <a:latin typeface="Lucida Console" panose="020B0609040504020204" pitchFamily="49" charset="0"/>
              </a:rPr>
              <a:t>, offset(</a:t>
            </a:r>
            <a:r>
              <a:rPr lang="en-US" altLang="en-US" sz="2600" dirty="0" err="1" smtClean="0">
                <a:latin typeface="Lucida Console" panose="020B0609040504020204" pitchFamily="49" charset="0"/>
              </a:rPr>
              <a:t>rs</a:t>
            </a:r>
            <a:r>
              <a:rPr lang="en-US" altLang="en-US" sz="2600" dirty="0" smtClean="0">
                <a:latin typeface="Lucida Console" panose="020B0609040504020204" pitchFamily="49" charset="0"/>
              </a:rPr>
              <a:t>)</a:t>
            </a:r>
          </a:p>
          <a:p>
            <a:pPr lvl="1" eaLnBrk="1" hangingPunct="1"/>
            <a:r>
              <a:rPr lang="en-US" altLang="en-US" dirty="0" smtClean="0"/>
              <a:t>Zero extend to 32 bits in </a:t>
            </a:r>
            <a:r>
              <a:rPr lang="en-US" altLang="en-US" dirty="0" err="1" smtClean="0"/>
              <a:t>rt</a:t>
            </a:r>
            <a:endParaRPr lang="en-US" altLang="en-US" dirty="0" smtClean="0"/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2600" dirty="0" err="1" smtClean="0">
                <a:latin typeface="Lucida Console" panose="020B0609040504020204" pitchFamily="49" charset="0"/>
              </a:rPr>
              <a:t>sb</a:t>
            </a:r>
            <a:r>
              <a:rPr lang="en-US" altLang="en-US" sz="2600" dirty="0" smtClean="0">
                <a:latin typeface="Lucida Console" panose="020B0609040504020204" pitchFamily="49" charset="0"/>
              </a:rPr>
              <a:t> </a:t>
            </a:r>
            <a:r>
              <a:rPr lang="en-US" altLang="en-US" sz="2600" dirty="0" err="1" smtClean="0">
                <a:latin typeface="Lucida Console" panose="020B0609040504020204" pitchFamily="49" charset="0"/>
              </a:rPr>
              <a:t>rt</a:t>
            </a:r>
            <a:r>
              <a:rPr lang="en-US" altLang="en-US" sz="2600" dirty="0" smtClean="0">
                <a:latin typeface="Lucida Console" panose="020B0609040504020204" pitchFamily="49" charset="0"/>
              </a:rPr>
              <a:t>, offset(</a:t>
            </a:r>
            <a:r>
              <a:rPr lang="en-US" altLang="en-US" sz="2600" dirty="0" err="1" smtClean="0">
                <a:latin typeface="Lucida Console" panose="020B0609040504020204" pitchFamily="49" charset="0"/>
              </a:rPr>
              <a:t>rs</a:t>
            </a:r>
            <a:r>
              <a:rPr lang="en-US" altLang="en-US" sz="2600" dirty="0" smtClean="0">
                <a:latin typeface="Lucida Console" panose="020B0609040504020204" pitchFamily="49" charset="0"/>
              </a:rPr>
              <a:t>)     </a:t>
            </a:r>
            <a:r>
              <a:rPr lang="en-US" altLang="en-US" sz="2600" dirty="0" err="1" smtClean="0">
                <a:latin typeface="Lucida Console" panose="020B0609040504020204" pitchFamily="49" charset="0"/>
              </a:rPr>
              <a:t>sh</a:t>
            </a:r>
            <a:r>
              <a:rPr lang="en-US" altLang="en-US" sz="2600" dirty="0" smtClean="0">
                <a:latin typeface="Lucida Console" panose="020B0609040504020204" pitchFamily="49" charset="0"/>
              </a:rPr>
              <a:t> </a:t>
            </a:r>
            <a:r>
              <a:rPr lang="en-US" altLang="en-US" sz="2600" dirty="0" err="1" smtClean="0">
                <a:latin typeface="Lucida Console" panose="020B0609040504020204" pitchFamily="49" charset="0"/>
              </a:rPr>
              <a:t>rt</a:t>
            </a:r>
            <a:r>
              <a:rPr lang="en-US" altLang="en-US" sz="2600" dirty="0" smtClean="0">
                <a:latin typeface="Lucida Console" panose="020B0609040504020204" pitchFamily="49" charset="0"/>
              </a:rPr>
              <a:t>, offset(</a:t>
            </a:r>
            <a:r>
              <a:rPr lang="en-US" altLang="en-US" sz="2600" dirty="0" err="1" smtClean="0">
                <a:latin typeface="Lucida Console" panose="020B0609040504020204" pitchFamily="49" charset="0"/>
              </a:rPr>
              <a:t>rs</a:t>
            </a:r>
            <a:r>
              <a:rPr lang="en-US" altLang="en-US" sz="2600" dirty="0" smtClean="0">
                <a:latin typeface="Lucida Console" panose="020B0609040504020204" pitchFamily="49" charset="0"/>
              </a:rPr>
              <a:t>)</a:t>
            </a:r>
          </a:p>
          <a:p>
            <a:pPr lvl="1" eaLnBrk="1" hangingPunct="1"/>
            <a:r>
              <a:rPr lang="en-US" altLang="en-US" dirty="0" smtClean="0"/>
              <a:t>Store just rightmost byte/</a:t>
            </a:r>
            <a:r>
              <a:rPr lang="en-US" altLang="en-US" dirty="0" err="1" smtClean="0"/>
              <a:t>halfword</a:t>
            </a:r>
            <a:endParaRPr lang="en-AU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1690819659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Footer Placeholder 3"/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AU" altLang="en-US"/>
              <a:t>Chapter 2 — Instructions: Language of the Computer — </a:t>
            </a:r>
            <a:fld id="{788F4AF8-A53E-4076-AAE7-C3CAAE3A03B8}" type="slidenum">
              <a:rPr lang="en-AU" altLang="en-US"/>
              <a:pPr/>
              <a:t>64</a:t>
            </a:fld>
            <a:endParaRPr lang="en-AU" altLang="en-US"/>
          </a:p>
        </p:txBody>
      </p:sp>
      <p:sp>
        <p:nvSpPr>
          <p:cNvPr id="5222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String Copy Example</a:t>
            </a:r>
            <a:endParaRPr lang="en-AU" altLang="en-US" smtClean="0"/>
          </a:p>
        </p:txBody>
      </p:sp>
      <p:sp>
        <p:nvSpPr>
          <p:cNvPr id="5222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C code (naïve):</a:t>
            </a:r>
          </a:p>
          <a:p>
            <a:pPr lvl="1" eaLnBrk="1" hangingPunct="1"/>
            <a:r>
              <a:rPr lang="en-US" altLang="en-US" smtClean="0"/>
              <a:t>Null-terminated string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2800" smtClean="0">
                <a:latin typeface="Lucida Console" panose="020B0609040504020204" pitchFamily="49" charset="0"/>
              </a:rPr>
              <a:t>	void strcpy (char x[], char y[])</a:t>
            </a:r>
            <a:br>
              <a:rPr lang="en-US" altLang="en-US" sz="2800" smtClean="0">
                <a:latin typeface="Lucida Console" panose="020B0609040504020204" pitchFamily="49" charset="0"/>
              </a:rPr>
            </a:br>
            <a:r>
              <a:rPr lang="en-US" altLang="en-US" sz="2800" smtClean="0">
                <a:latin typeface="Lucida Console" panose="020B0609040504020204" pitchFamily="49" charset="0"/>
              </a:rPr>
              <a:t>{ int i;</a:t>
            </a:r>
            <a:br>
              <a:rPr lang="en-US" altLang="en-US" sz="2800" smtClean="0">
                <a:latin typeface="Lucida Console" panose="020B0609040504020204" pitchFamily="49" charset="0"/>
              </a:rPr>
            </a:br>
            <a:r>
              <a:rPr lang="en-US" altLang="en-US" sz="2800" smtClean="0">
                <a:latin typeface="Lucida Console" panose="020B0609040504020204" pitchFamily="49" charset="0"/>
              </a:rPr>
              <a:t>  i = 0;</a:t>
            </a:r>
            <a:br>
              <a:rPr lang="en-US" altLang="en-US" sz="2800" smtClean="0">
                <a:latin typeface="Lucida Console" panose="020B0609040504020204" pitchFamily="49" charset="0"/>
              </a:rPr>
            </a:br>
            <a:r>
              <a:rPr lang="en-US" altLang="en-US" sz="2800" smtClean="0">
                <a:latin typeface="Lucida Console" panose="020B0609040504020204" pitchFamily="49" charset="0"/>
              </a:rPr>
              <a:t>  while ((x[i]=y[i])!='\0')</a:t>
            </a:r>
            <a:br>
              <a:rPr lang="en-US" altLang="en-US" sz="2800" smtClean="0">
                <a:latin typeface="Lucida Console" panose="020B0609040504020204" pitchFamily="49" charset="0"/>
              </a:rPr>
            </a:br>
            <a:r>
              <a:rPr lang="en-US" altLang="en-US" sz="2800" smtClean="0">
                <a:latin typeface="Lucida Console" panose="020B0609040504020204" pitchFamily="49" charset="0"/>
              </a:rPr>
              <a:t>    i += 1;</a:t>
            </a:r>
            <a:br>
              <a:rPr lang="en-US" altLang="en-US" sz="2800" smtClean="0">
                <a:latin typeface="Lucida Console" panose="020B0609040504020204" pitchFamily="49" charset="0"/>
              </a:rPr>
            </a:br>
            <a:r>
              <a:rPr lang="en-US" altLang="en-US" sz="2800" smtClean="0">
                <a:latin typeface="Lucida Console" panose="020B0609040504020204" pitchFamily="49" charset="0"/>
              </a:rPr>
              <a:t>}</a:t>
            </a:r>
          </a:p>
          <a:p>
            <a:pPr lvl="1" eaLnBrk="1" hangingPunct="1"/>
            <a:r>
              <a:rPr lang="en-US" altLang="en-US" smtClean="0"/>
              <a:t>Addresses of x, y in $a0, $a1</a:t>
            </a:r>
          </a:p>
          <a:p>
            <a:pPr lvl="1" eaLnBrk="1" hangingPunct="1"/>
            <a:r>
              <a:rPr lang="en-US" altLang="en-US" smtClean="0"/>
              <a:t>i in $s0</a:t>
            </a:r>
          </a:p>
        </p:txBody>
      </p:sp>
    </p:spTree>
    <p:extLst>
      <p:ext uri="{BB962C8B-B14F-4D97-AF65-F5344CB8AC3E}">
        <p14:creationId xmlns:p14="http://schemas.microsoft.com/office/powerpoint/2010/main" val="2339056028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Footer Placeholder 3"/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AU" altLang="en-US"/>
              <a:t>Chapter 2 — Instructions: Language of the Computer — </a:t>
            </a:r>
            <a:fld id="{80EA6051-2262-45D6-8048-2B56506A1B9D}" type="slidenum">
              <a:rPr lang="en-AU" altLang="en-US"/>
              <a:pPr/>
              <a:t>65</a:t>
            </a:fld>
            <a:endParaRPr lang="en-AU" altLang="en-US"/>
          </a:p>
        </p:txBody>
      </p:sp>
      <p:sp>
        <p:nvSpPr>
          <p:cNvPr id="5326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String Copy Example</a:t>
            </a:r>
            <a:endParaRPr lang="en-AU" altLang="en-US" smtClean="0"/>
          </a:p>
        </p:txBody>
      </p:sp>
      <p:sp>
        <p:nvSpPr>
          <p:cNvPr id="15" name="Rectangle 3"/>
          <p:cNvSpPr txBox="1">
            <a:spLocks noChangeArrowheads="1"/>
          </p:cNvSpPr>
          <p:nvPr/>
        </p:nvSpPr>
        <p:spPr bwMode="auto">
          <a:xfrm>
            <a:off x="457200" y="1371600"/>
            <a:ext cx="8229600" cy="464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2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000">
                <a:solidFill>
                  <a:schemeClr val="tx1"/>
                </a:solidFill>
                <a:latin typeface="+mn-lt"/>
              </a:defRPr>
            </a:lvl9pPr>
          </a:lstStyle>
          <a:p>
            <a:pPr eaLnBrk="1" hangingPunct="1"/>
            <a:r>
              <a:rPr lang="en-US" altLang="en-US" sz="2800" kern="0" smtClean="0"/>
              <a:t>MIPS code: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1800" kern="0" smtClean="0">
                <a:latin typeface="Lucida Console" panose="020B0609040504020204" pitchFamily="49" charset="0"/>
              </a:rPr>
              <a:t>	strcpy:</a:t>
            </a:r>
            <a:br>
              <a:rPr lang="en-US" altLang="en-US" sz="1800" kern="0" smtClean="0">
                <a:latin typeface="Lucida Console" panose="020B0609040504020204" pitchFamily="49" charset="0"/>
              </a:rPr>
            </a:br>
            <a:r>
              <a:rPr lang="en-US" altLang="en-US" sz="1800" kern="0" smtClean="0">
                <a:latin typeface="Lucida Console" panose="020B0609040504020204" pitchFamily="49" charset="0"/>
              </a:rPr>
              <a:t>    addi $sp, $sp, -4      # adjust stack for 1 item</a:t>
            </a:r>
            <a:br>
              <a:rPr lang="en-US" altLang="en-US" sz="1800" kern="0" smtClean="0">
                <a:latin typeface="Lucida Console" panose="020B0609040504020204" pitchFamily="49" charset="0"/>
              </a:rPr>
            </a:br>
            <a:r>
              <a:rPr lang="en-US" altLang="en-US" sz="1800" kern="0" smtClean="0">
                <a:latin typeface="Lucida Console" panose="020B0609040504020204" pitchFamily="49" charset="0"/>
              </a:rPr>
              <a:t>    sw   $s0, 0($sp)       # save $s0</a:t>
            </a:r>
            <a:br>
              <a:rPr lang="en-US" altLang="en-US" sz="1800" kern="0" smtClean="0">
                <a:latin typeface="Lucida Console" panose="020B0609040504020204" pitchFamily="49" charset="0"/>
              </a:rPr>
            </a:br>
            <a:r>
              <a:rPr lang="en-US" altLang="en-US" sz="1800" kern="0" smtClean="0">
                <a:latin typeface="Lucida Console" panose="020B0609040504020204" pitchFamily="49" charset="0"/>
              </a:rPr>
              <a:t>    add  $s0, $zero, $zero # i = 0</a:t>
            </a:r>
            <a:br>
              <a:rPr lang="en-US" altLang="en-US" sz="1800" kern="0" smtClean="0">
                <a:latin typeface="Lucida Console" panose="020B0609040504020204" pitchFamily="49" charset="0"/>
              </a:rPr>
            </a:br>
            <a:r>
              <a:rPr lang="en-US" altLang="en-US" sz="1800" kern="0" smtClean="0">
                <a:latin typeface="Lucida Console" panose="020B0609040504020204" pitchFamily="49" charset="0"/>
              </a:rPr>
              <a:t>L1: add  $t1, $s0, $a1     # addr of y[i] in $t1</a:t>
            </a:r>
            <a:br>
              <a:rPr lang="en-US" altLang="en-US" sz="1800" kern="0" smtClean="0">
                <a:latin typeface="Lucida Console" panose="020B0609040504020204" pitchFamily="49" charset="0"/>
              </a:rPr>
            </a:br>
            <a:r>
              <a:rPr lang="en-US" altLang="en-US" sz="1800" kern="0" smtClean="0">
                <a:latin typeface="Lucida Console" panose="020B0609040504020204" pitchFamily="49" charset="0"/>
              </a:rPr>
              <a:t>    lbu  $t2, 0($t1)       # $t2 = y[i]</a:t>
            </a:r>
            <a:br>
              <a:rPr lang="en-US" altLang="en-US" sz="1800" kern="0" smtClean="0">
                <a:latin typeface="Lucida Console" panose="020B0609040504020204" pitchFamily="49" charset="0"/>
              </a:rPr>
            </a:br>
            <a:r>
              <a:rPr lang="en-US" altLang="en-US" sz="1800" kern="0" smtClean="0">
                <a:latin typeface="Lucida Console" panose="020B0609040504020204" pitchFamily="49" charset="0"/>
              </a:rPr>
              <a:t>    add  $t3, $s0, $a0     # addr of x[i] in $t3</a:t>
            </a:r>
            <a:br>
              <a:rPr lang="en-US" altLang="en-US" sz="1800" kern="0" smtClean="0">
                <a:latin typeface="Lucida Console" panose="020B0609040504020204" pitchFamily="49" charset="0"/>
              </a:rPr>
            </a:br>
            <a:r>
              <a:rPr lang="en-US" altLang="en-US" sz="1800" kern="0" smtClean="0">
                <a:latin typeface="Lucida Console" panose="020B0609040504020204" pitchFamily="49" charset="0"/>
              </a:rPr>
              <a:t>    sb   $t2, 0($t3)       # x[i] = y[i]</a:t>
            </a:r>
            <a:br>
              <a:rPr lang="en-US" altLang="en-US" sz="1800" kern="0" smtClean="0">
                <a:latin typeface="Lucida Console" panose="020B0609040504020204" pitchFamily="49" charset="0"/>
              </a:rPr>
            </a:br>
            <a:r>
              <a:rPr lang="en-US" altLang="en-US" sz="1800" kern="0" smtClean="0">
                <a:latin typeface="Lucida Console" panose="020B0609040504020204" pitchFamily="49" charset="0"/>
              </a:rPr>
              <a:t>    beq  $t2, $zero, L2    # exit loop if y[i] == 0  </a:t>
            </a:r>
            <a:br>
              <a:rPr lang="en-US" altLang="en-US" sz="1800" kern="0" smtClean="0">
                <a:latin typeface="Lucida Console" panose="020B0609040504020204" pitchFamily="49" charset="0"/>
              </a:rPr>
            </a:br>
            <a:r>
              <a:rPr lang="en-US" altLang="en-US" sz="1800" kern="0" smtClean="0">
                <a:latin typeface="Lucida Console" panose="020B0609040504020204" pitchFamily="49" charset="0"/>
              </a:rPr>
              <a:t>    addi $s0, $s0, 1       # i = i + 1</a:t>
            </a:r>
            <a:br>
              <a:rPr lang="en-US" altLang="en-US" sz="1800" kern="0" smtClean="0">
                <a:latin typeface="Lucida Console" panose="020B0609040504020204" pitchFamily="49" charset="0"/>
              </a:rPr>
            </a:br>
            <a:r>
              <a:rPr lang="en-US" altLang="en-US" sz="1800" kern="0" smtClean="0">
                <a:latin typeface="Lucida Console" panose="020B0609040504020204" pitchFamily="49" charset="0"/>
              </a:rPr>
              <a:t>    j    L1                # next iteration of loop</a:t>
            </a:r>
            <a:br>
              <a:rPr lang="en-US" altLang="en-US" sz="1800" kern="0" smtClean="0">
                <a:latin typeface="Lucida Console" panose="020B0609040504020204" pitchFamily="49" charset="0"/>
              </a:rPr>
            </a:br>
            <a:r>
              <a:rPr lang="en-US" altLang="en-US" sz="1800" kern="0" smtClean="0">
                <a:latin typeface="Lucida Console" panose="020B0609040504020204" pitchFamily="49" charset="0"/>
              </a:rPr>
              <a:t>L2: lw   $s0, 0($sp)       # restore saved $s0</a:t>
            </a:r>
            <a:br>
              <a:rPr lang="en-US" altLang="en-US" sz="1800" kern="0" smtClean="0">
                <a:latin typeface="Lucida Console" panose="020B0609040504020204" pitchFamily="49" charset="0"/>
              </a:rPr>
            </a:br>
            <a:r>
              <a:rPr lang="en-US" altLang="en-US" sz="1800" kern="0" smtClean="0">
                <a:latin typeface="Lucida Console" panose="020B0609040504020204" pitchFamily="49" charset="0"/>
              </a:rPr>
              <a:t>    addi $sp, $sp, 4       # pop 1 item from stack</a:t>
            </a:r>
            <a:br>
              <a:rPr lang="en-US" altLang="en-US" sz="1800" kern="0" smtClean="0">
                <a:latin typeface="Lucida Console" panose="020B0609040504020204" pitchFamily="49" charset="0"/>
              </a:rPr>
            </a:br>
            <a:r>
              <a:rPr lang="en-US" altLang="en-US" sz="1800" kern="0" smtClean="0">
                <a:latin typeface="Lucida Console" panose="020B0609040504020204" pitchFamily="49" charset="0"/>
              </a:rPr>
              <a:t>    jr   $ra               # and return</a:t>
            </a:r>
            <a:endParaRPr lang="en-US" altLang="en-US" sz="1800" kern="0" dirty="0" smtClean="0">
              <a:latin typeface="Lucida Console" panose="020B060904050402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95148989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Footer Placeholder 3"/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AU" altLang="en-US"/>
              <a:t>Chapter 2 — Instructions: Language of the Computer — </a:t>
            </a:r>
            <a:fld id="{5DB5997B-3F4B-4A2F-A41B-25AA72A08C61}" type="slidenum">
              <a:rPr lang="en-AU" altLang="en-US"/>
              <a:pPr/>
              <a:t>66</a:t>
            </a:fld>
            <a:endParaRPr lang="en-AU" altLang="en-US"/>
          </a:p>
        </p:txBody>
      </p:sp>
      <p:sp>
        <p:nvSpPr>
          <p:cNvPr id="54275" name="Rectangle 11"/>
          <p:cNvSpPr>
            <a:spLocks noChangeArrowheads="1"/>
          </p:cNvSpPr>
          <p:nvPr/>
        </p:nvSpPr>
        <p:spPr bwMode="auto">
          <a:xfrm>
            <a:off x="3363913" y="4868863"/>
            <a:ext cx="2570162" cy="411162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54276" name="Text Box 4"/>
          <p:cNvSpPr txBox="1">
            <a:spLocks noChangeArrowheads="1"/>
          </p:cNvSpPr>
          <p:nvPr/>
        </p:nvSpPr>
        <p:spPr bwMode="auto">
          <a:xfrm>
            <a:off x="3363913" y="4873625"/>
            <a:ext cx="5203825" cy="406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2000"/>
              <a:t>0000 0000 0111 1101 0000 0000 0000 0000</a:t>
            </a:r>
            <a:endParaRPr lang="en-AU" altLang="en-US" sz="2000"/>
          </a:p>
        </p:txBody>
      </p:sp>
      <p:sp>
        <p:nvSpPr>
          <p:cNvPr id="54277" name="Rectangle 12"/>
          <p:cNvSpPr>
            <a:spLocks noChangeArrowheads="1"/>
          </p:cNvSpPr>
          <p:nvPr/>
        </p:nvSpPr>
        <p:spPr bwMode="auto">
          <a:xfrm>
            <a:off x="5934075" y="5516563"/>
            <a:ext cx="2633663" cy="411162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54278" name="Rectangle 9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32-bit Constants</a:t>
            </a:r>
            <a:endParaRPr lang="en-AU" altLang="en-US" smtClean="0"/>
          </a:p>
        </p:txBody>
      </p:sp>
      <p:sp>
        <p:nvSpPr>
          <p:cNvPr id="54279" name="Rectangle 10"/>
          <p:cNvSpPr>
            <a:spLocks noGrp="1" noChangeArrowheads="1"/>
          </p:cNvSpPr>
          <p:nvPr>
            <p:ph type="body" idx="1"/>
          </p:nvPr>
        </p:nvSpPr>
        <p:spPr>
          <a:xfrm>
            <a:off x="436562" y="1410060"/>
            <a:ext cx="8270875" cy="2672806"/>
          </a:xfrm>
        </p:spPr>
        <p:txBody>
          <a:bodyPr/>
          <a:lstStyle/>
          <a:p>
            <a:pPr eaLnBrk="1" hangingPunct="1"/>
            <a:r>
              <a:rPr lang="en-US" altLang="en-US" dirty="0" smtClean="0"/>
              <a:t>Most constants are small</a:t>
            </a:r>
          </a:p>
          <a:p>
            <a:pPr lvl="1" eaLnBrk="1" hangingPunct="1"/>
            <a:r>
              <a:rPr lang="en-US" altLang="en-US" dirty="0" smtClean="0"/>
              <a:t>16-bit immediate </a:t>
            </a:r>
            <a:r>
              <a:rPr lang="en-US" altLang="en-US" smtClean="0"/>
              <a:t>is sufficient</a:t>
            </a:r>
          </a:p>
          <a:p>
            <a:pPr lvl="1" eaLnBrk="1" hangingPunct="1"/>
            <a:endParaRPr lang="en-US" altLang="en-US" dirty="0" smtClean="0"/>
          </a:p>
          <a:p>
            <a:pPr eaLnBrk="1" hangingPunct="1"/>
            <a:r>
              <a:rPr lang="en-US" altLang="en-US" dirty="0" smtClean="0"/>
              <a:t>For the occasional 32-bit constant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dirty="0" smtClean="0"/>
              <a:t>	</a:t>
            </a:r>
            <a:r>
              <a:rPr lang="en-US" altLang="en-US" dirty="0" err="1" smtClean="0">
                <a:latin typeface="Lucida Console" panose="020B0609040504020204" pitchFamily="49" charset="0"/>
              </a:rPr>
              <a:t>lui</a:t>
            </a:r>
            <a:r>
              <a:rPr lang="en-US" altLang="en-US" dirty="0" smtClean="0">
                <a:latin typeface="Lucida Console" panose="020B0609040504020204" pitchFamily="49" charset="0"/>
              </a:rPr>
              <a:t> </a:t>
            </a:r>
            <a:r>
              <a:rPr lang="en-US" altLang="en-US" dirty="0" err="1" smtClean="0">
                <a:latin typeface="Lucida Console" panose="020B0609040504020204" pitchFamily="49" charset="0"/>
              </a:rPr>
              <a:t>rt</a:t>
            </a:r>
            <a:r>
              <a:rPr lang="en-US" altLang="en-US" dirty="0" smtClean="0">
                <a:latin typeface="Lucida Console" panose="020B0609040504020204" pitchFamily="49" charset="0"/>
              </a:rPr>
              <a:t>, constant</a:t>
            </a:r>
          </a:p>
          <a:p>
            <a:pPr lvl="1" eaLnBrk="1" hangingPunct="1"/>
            <a:r>
              <a:rPr lang="en-US" altLang="en-US" dirty="0" smtClean="0"/>
              <a:t>Copies 16-bit constant to left 16 bits of </a:t>
            </a:r>
            <a:r>
              <a:rPr lang="en-US" altLang="en-US" dirty="0" err="1" smtClean="0"/>
              <a:t>rt</a:t>
            </a:r>
            <a:endParaRPr lang="en-US" altLang="en-US" dirty="0" smtClean="0"/>
          </a:p>
          <a:p>
            <a:pPr lvl="1" eaLnBrk="1" hangingPunct="1"/>
            <a:r>
              <a:rPr lang="en-US" altLang="en-US" dirty="0" smtClean="0"/>
              <a:t>Clears right 16 bits of </a:t>
            </a:r>
            <a:r>
              <a:rPr lang="en-US" altLang="en-US" dirty="0" err="1" smtClean="0"/>
              <a:t>rt</a:t>
            </a:r>
            <a:r>
              <a:rPr lang="en-US" altLang="en-US" dirty="0" smtClean="0"/>
              <a:t> to 0</a:t>
            </a:r>
            <a:endParaRPr lang="en-AU" altLang="en-US" dirty="0" smtClean="0"/>
          </a:p>
        </p:txBody>
      </p:sp>
      <p:sp>
        <p:nvSpPr>
          <p:cNvPr id="54280" name="Text Box 5"/>
          <p:cNvSpPr txBox="1">
            <a:spLocks noChangeArrowheads="1"/>
          </p:cNvSpPr>
          <p:nvPr/>
        </p:nvSpPr>
        <p:spPr bwMode="auto">
          <a:xfrm>
            <a:off x="107950" y="4879975"/>
            <a:ext cx="2053767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2200" dirty="0" err="1" smtClean="0">
                <a:latin typeface="Lucida Console" panose="020B0609040504020204" pitchFamily="49" charset="0"/>
              </a:rPr>
              <a:t>lui</a:t>
            </a:r>
            <a:r>
              <a:rPr lang="en-US" altLang="en-US" sz="2200" dirty="0" smtClean="0">
                <a:latin typeface="Lucida Console" panose="020B0609040504020204" pitchFamily="49" charset="0"/>
              </a:rPr>
              <a:t> </a:t>
            </a:r>
            <a:r>
              <a:rPr lang="en-US" altLang="en-US" sz="2200" dirty="0">
                <a:latin typeface="Lucida Console" panose="020B0609040504020204" pitchFamily="49" charset="0"/>
              </a:rPr>
              <a:t>$s0, 61</a:t>
            </a:r>
            <a:endParaRPr lang="en-AU" altLang="en-US" sz="2200" dirty="0">
              <a:latin typeface="Lucida Console" panose="020B0609040504020204" pitchFamily="49" charset="0"/>
            </a:endParaRPr>
          </a:p>
        </p:txBody>
      </p:sp>
      <p:sp>
        <p:nvSpPr>
          <p:cNvPr id="54281" name="Text Box 6"/>
          <p:cNvSpPr txBox="1">
            <a:spLocks noChangeArrowheads="1"/>
          </p:cNvSpPr>
          <p:nvPr/>
        </p:nvSpPr>
        <p:spPr bwMode="auto">
          <a:xfrm>
            <a:off x="3363913" y="5521325"/>
            <a:ext cx="5203825" cy="406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2000"/>
              <a:t>0000 0000 0111 1101 0000 1001 0000 0000</a:t>
            </a:r>
            <a:endParaRPr lang="en-AU" altLang="en-US" sz="2000"/>
          </a:p>
        </p:txBody>
      </p:sp>
      <p:sp>
        <p:nvSpPr>
          <p:cNvPr id="54282" name="Text Box 7"/>
          <p:cNvSpPr txBox="1">
            <a:spLocks noChangeArrowheads="1"/>
          </p:cNvSpPr>
          <p:nvPr/>
        </p:nvSpPr>
        <p:spPr bwMode="auto">
          <a:xfrm>
            <a:off x="107950" y="5527675"/>
            <a:ext cx="3213100" cy="427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2200">
                <a:latin typeface="Lucida Console" panose="020B0609040504020204" pitchFamily="49" charset="0"/>
              </a:rPr>
              <a:t>ori $s0, $s0, 2304</a:t>
            </a:r>
            <a:endParaRPr lang="en-AU" altLang="en-US" sz="2200">
              <a:latin typeface="Lucida Console" panose="020B060904050402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09671935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Footer Placeholder 3"/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AU" altLang="en-US"/>
              <a:t>Chapter 2 — Instructions: Language of the Computer — </a:t>
            </a:r>
            <a:fld id="{99BF054A-8FA4-4845-9216-2093A6BF1E14}" type="slidenum">
              <a:rPr lang="en-AU" altLang="en-US"/>
              <a:pPr/>
              <a:t>67</a:t>
            </a:fld>
            <a:endParaRPr lang="en-AU" altLang="en-US"/>
          </a:p>
        </p:txBody>
      </p:sp>
      <p:sp>
        <p:nvSpPr>
          <p:cNvPr id="7065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C Sort Example</a:t>
            </a:r>
            <a:endParaRPr lang="en-AU" altLang="en-US" smtClean="0"/>
          </a:p>
        </p:txBody>
      </p:sp>
      <p:sp>
        <p:nvSpPr>
          <p:cNvPr id="7066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524000"/>
            <a:ext cx="8048625" cy="43434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dirty="0" smtClean="0"/>
              <a:t>Illustrates use of assembly instructions for a C bubble sort function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dirty="0" smtClean="0"/>
              <a:t>Swap procedure (leaf)</a:t>
            </a:r>
          </a:p>
          <a:p>
            <a:pPr lvl="1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dirty="0" smtClean="0">
                <a:latin typeface="Lucida Console" panose="020B0609040504020204" pitchFamily="49" charset="0"/>
              </a:rPr>
              <a:t>	void swap(</a:t>
            </a:r>
            <a:r>
              <a:rPr lang="en-US" altLang="en-US" dirty="0" err="1" smtClean="0">
                <a:latin typeface="Lucida Console" panose="020B0609040504020204" pitchFamily="49" charset="0"/>
              </a:rPr>
              <a:t>int</a:t>
            </a:r>
            <a:r>
              <a:rPr lang="en-US" altLang="en-US" dirty="0" smtClean="0">
                <a:latin typeface="Lucida Console" panose="020B0609040504020204" pitchFamily="49" charset="0"/>
              </a:rPr>
              <a:t> v[], </a:t>
            </a:r>
            <a:r>
              <a:rPr lang="en-US" altLang="en-US" dirty="0" err="1" smtClean="0">
                <a:latin typeface="Lucida Console" panose="020B0609040504020204" pitchFamily="49" charset="0"/>
              </a:rPr>
              <a:t>int</a:t>
            </a:r>
            <a:r>
              <a:rPr lang="en-US" altLang="en-US" dirty="0" smtClean="0">
                <a:latin typeface="Lucida Console" panose="020B0609040504020204" pitchFamily="49" charset="0"/>
              </a:rPr>
              <a:t> k)</a:t>
            </a:r>
            <a:br>
              <a:rPr lang="en-US" altLang="en-US" dirty="0" smtClean="0">
                <a:latin typeface="Lucida Console" panose="020B0609040504020204" pitchFamily="49" charset="0"/>
              </a:rPr>
            </a:br>
            <a:r>
              <a:rPr lang="en-US" altLang="en-US" dirty="0" smtClean="0">
                <a:latin typeface="Lucida Console" panose="020B0609040504020204" pitchFamily="49" charset="0"/>
              </a:rPr>
              <a:t>{</a:t>
            </a:r>
            <a:br>
              <a:rPr lang="en-US" altLang="en-US" dirty="0" smtClean="0">
                <a:latin typeface="Lucida Console" panose="020B0609040504020204" pitchFamily="49" charset="0"/>
              </a:rPr>
            </a:br>
            <a:r>
              <a:rPr lang="en-US" altLang="en-US" dirty="0" smtClean="0">
                <a:latin typeface="Lucida Console" panose="020B0609040504020204" pitchFamily="49" charset="0"/>
              </a:rPr>
              <a:t>  </a:t>
            </a:r>
            <a:r>
              <a:rPr lang="en-US" altLang="en-US" dirty="0" err="1" smtClean="0">
                <a:latin typeface="Lucida Console" panose="020B0609040504020204" pitchFamily="49" charset="0"/>
              </a:rPr>
              <a:t>int</a:t>
            </a:r>
            <a:r>
              <a:rPr lang="en-US" altLang="en-US" dirty="0" smtClean="0">
                <a:latin typeface="Lucida Console" panose="020B0609040504020204" pitchFamily="49" charset="0"/>
              </a:rPr>
              <a:t> temp;</a:t>
            </a:r>
            <a:br>
              <a:rPr lang="en-US" altLang="en-US" dirty="0" smtClean="0">
                <a:latin typeface="Lucida Console" panose="020B0609040504020204" pitchFamily="49" charset="0"/>
              </a:rPr>
            </a:br>
            <a:r>
              <a:rPr lang="en-US" altLang="en-US" dirty="0" smtClean="0">
                <a:latin typeface="Lucida Console" panose="020B0609040504020204" pitchFamily="49" charset="0"/>
              </a:rPr>
              <a:t>  temp = v[k];</a:t>
            </a:r>
            <a:br>
              <a:rPr lang="en-US" altLang="en-US" dirty="0" smtClean="0">
                <a:latin typeface="Lucida Console" panose="020B0609040504020204" pitchFamily="49" charset="0"/>
              </a:rPr>
            </a:br>
            <a:r>
              <a:rPr lang="en-US" altLang="en-US" dirty="0" smtClean="0">
                <a:latin typeface="Lucida Console" panose="020B0609040504020204" pitchFamily="49" charset="0"/>
              </a:rPr>
              <a:t>  v[k] = v[k+1];</a:t>
            </a:r>
            <a:br>
              <a:rPr lang="en-US" altLang="en-US" dirty="0" smtClean="0">
                <a:latin typeface="Lucida Console" panose="020B0609040504020204" pitchFamily="49" charset="0"/>
              </a:rPr>
            </a:br>
            <a:r>
              <a:rPr lang="en-US" altLang="en-US" dirty="0" smtClean="0">
                <a:latin typeface="Lucida Console" panose="020B0609040504020204" pitchFamily="49" charset="0"/>
              </a:rPr>
              <a:t>  v[k+1] = temp;</a:t>
            </a:r>
            <a:br>
              <a:rPr lang="en-US" altLang="en-US" dirty="0" smtClean="0">
                <a:latin typeface="Lucida Console" panose="020B0609040504020204" pitchFamily="49" charset="0"/>
              </a:rPr>
            </a:br>
            <a:r>
              <a:rPr lang="en-US" altLang="en-US" dirty="0" smtClean="0">
                <a:latin typeface="Lucida Console" panose="020B0609040504020204" pitchFamily="49" charset="0"/>
              </a:rPr>
              <a:t>}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dirty="0" smtClean="0"/>
              <a:t>v in $a0, k in $a1, temp in $t0</a:t>
            </a:r>
          </a:p>
        </p:txBody>
      </p:sp>
    </p:spTree>
    <p:extLst>
      <p:ext uri="{BB962C8B-B14F-4D97-AF65-F5344CB8AC3E}">
        <p14:creationId xmlns:p14="http://schemas.microsoft.com/office/powerpoint/2010/main" val="2968351416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Footer Placeholder 3"/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AU" altLang="en-US"/>
              <a:t>Chapter 2 — Instructions: Language of the Computer — </a:t>
            </a:r>
            <a:fld id="{200ACE21-A739-4518-B546-2068D76FC305}" type="slidenum">
              <a:rPr lang="en-AU" altLang="en-US"/>
              <a:pPr/>
              <a:t>68</a:t>
            </a:fld>
            <a:endParaRPr lang="en-AU" altLang="en-US"/>
          </a:p>
        </p:txBody>
      </p:sp>
      <p:sp>
        <p:nvSpPr>
          <p:cNvPr id="7168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AU" altLang="en-US" smtClean="0"/>
              <a:t>The Procedure Swap</a:t>
            </a:r>
          </a:p>
        </p:txBody>
      </p:sp>
      <p:sp>
        <p:nvSpPr>
          <p:cNvPr id="7168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15925" y="1676400"/>
            <a:ext cx="8270875" cy="4560888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AU" altLang="en-US" sz="2000" dirty="0" smtClean="0">
                <a:latin typeface="Lucida Console" panose="020B0609040504020204" pitchFamily="49" charset="0"/>
              </a:rPr>
              <a:t>swap: </a:t>
            </a:r>
            <a:r>
              <a:rPr lang="en-AU" altLang="en-US" sz="2000" dirty="0" err="1" smtClean="0">
                <a:latin typeface="Lucida Console" panose="020B0609040504020204" pitchFamily="49" charset="0"/>
              </a:rPr>
              <a:t>sll</a:t>
            </a:r>
            <a:r>
              <a:rPr lang="en-AU" altLang="en-US" sz="2000" dirty="0" smtClean="0">
                <a:latin typeface="Lucida Console" panose="020B0609040504020204" pitchFamily="49" charset="0"/>
              </a:rPr>
              <a:t> $t1, $a1, 2   # $t1 = k * 4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AU" altLang="en-US" sz="2000" dirty="0" smtClean="0">
                <a:latin typeface="Lucida Console" panose="020B0609040504020204" pitchFamily="49" charset="0"/>
              </a:rPr>
              <a:t>      add $t1, $a0, $t1 # $t1 = v+(k*4)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AU" altLang="en-US" sz="2000" dirty="0" smtClean="0">
                <a:latin typeface="Lucida Console" panose="020B0609040504020204" pitchFamily="49" charset="0"/>
              </a:rPr>
              <a:t>                        #   (address of v[k])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AU" altLang="en-US" sz="2000" dirty="0" smtClean="0">
                <a:latin typeface="Lucida Console" panose="020B0609040504020204" pitchFamily="49" charset="0"/>
              </a:rPr>
              <a:t>      </a:t>
            </a:r>
            <a:r>
              <a:rPr lang="en-AU" altLang="en-US" sz="2000" dirty="0" err="1" smtClean="0">
                <a:latin typeface="Lucida Console" panose="020B0609040504020204" pitchFamily="49" charset="0"/>
              </a:rPr>
              <a:t>lw</a:t>
            </a:r>
            <a:r>
              <a:rPr lang="en-AU" altLang="en-US" sz="2000" dirty="0" smtClean="0">
                <a:latin typeface="Lucida Console" panose="020B0609040504020204" pitchFamily="49" charset="0"/>
              </a:rPr>
              <a:t> $t0, 0($t1)    # $t0 (temp) = v[k]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AU" altLang="en-US" sz="2000" dirty="0" smtClean="0">
                <a:latin typeface="Lucida Console" panose="020B0609040504020204" pitchFamily="49" charset="0"/>
              </a:rPr>
              <a:t>      </a:t>
            </a:r>
            <a:r>
              <a:rPr lang="en-AU" altLang="en-US" sz="2000" dirty="0" err="1" smtClean="0">
                <a:latin typeface="Lucida Console" panose="020B0609040504020204" pitchFamily="49" charset="0"/>
              </a:rPr>
              <a:t>lw</a:t>
            </a:r>
            <a:r>
              <a:rPr lang="en-AU" altLang="en-US" sz="2000" dirty="0" smtClean="0">
                <a:latin typeface="Lucida Console" panose="020B0609040504020204" pitchFamily="49" charset="0"/>
              </a:rPr>
              <a:t> $t2, 4($t1)    # $t2 = v[k+1]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AU" altLang="en-US" sz="2000" dirty="0" smtClean="0">
                <a:latin typeface="Lucida Console" panose="020B0609040504020204" pitchFamily="49" charset="0"/>
              </a:rPr>
              <a:t>      </a:t>
            </a:r>
            <a:r>
              <a:rPr lang="en-AU" altLang="en-US" sz="2000" dirty="0" err="1" smtClean="0">
                <a:latin typeface="Lucida Console" panose="020B0609040504020204" pitchFamily="49" charset="0"/>
              </a:rPr>
              <a:t>sw</a:t>
            </a:r>
            <a:r>
              <a:rPr lang="en-AU" altLang="en-US" sz="2000" dirty="0" smtClean="0">
                <a:latin typeface="Lucida Console" panose="020B0609040504020204" pitchFamily="49" charset="0"/>
              </a:rPr>
              <a:t> $t2, 0($t1)    # v[k] = $t2 (v[k+1])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AU" altLang="en-US" sz="2000" dirty="0" smtClean="0">
                <a:latin typeface="Lucida Console" panose="020B0609040504020204" pitchFamily="49" charset="0"/>
              </a:rPr>
              <a:t>      </a:t>
            </a:r>
            <a:r>
              <a:rPr lang="en-AU" altLang="en-US" sz="2000" dirty="0" err="1" smtClean="0">
                <a:latin typeface="Lucida Console" panose="020B0609040504020204" pitchFamily="49" charset="0"/>
              </a:rPr>
              <a:t>sw</a:t>
            </a:r>
            <a:r>
              <a:rPr lang="en-AU" altLang="en-US" sz="2000" dirty="0" smtClean="0">
                <a:latin typeface="Lucida Console" panose="020B0609040504020204" pitchFamily="49" charset="0"/>
              </a:rPr>
              <a:t> $t0, 4($t1)    # v[k+1] = $t0 (temp)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AU" altLang="en-US" sz="2000" dirty="0" smtClean="0">
                <a:latin typeface="Lucida Console" panose="020B0609040504020204" pitchFamily="49" charset="0"/>
              </a:rPr>
              <a:t>      </a:t>
            </a:r>
            <a:r>
              <a:rPr lang="en-AU" altLang="en-US" sz="2000" dirty="0" err="1" smtClean="0">
                <a:latin typeface="Lucida Console" panose="020B0609040504020204" pitchFamily="49" charset="0"/>
              </a:rPr>
              <a:t>jr</a:t>
            </a:r>
            <a:r>
              <a:rPr lang="en-AU" altLang="en-US" sz="2000" dirty="0" smtClean="0">
                <a:latin typeface="Lucida Console" panose="020B0609040504020204" pitchFamily="49" charset="0"/>
              </a:rPr>
              <a:t> $</a:t>
            </a:r>
            <a:r>
              <a:rPr lang="en-AU" altLang="en-US" sz="2000" dirty="0" err="1" smtClean="0">
                <a:latin typeface="Lucida Console" panose="020B0609040504020204" pitchFamily="49" charset="0"/>
              </a:rPr>
              <a:t>ra</a:t>
            </a:r>
            <a:r>
              <a:rPr lang="en-AU" altLang="en-US" sz="2000" dirty="0" smtClean="0">
                <a:latin typeface="Lucida Console" panose="020B0609040504020204" pitchFamily="49" charset="0"/>
              </a:rPr>
              <a:t>            # return to calling routine</a:t>
            </a:r>
          </a:p>
        </p:txBody>
      </p:sp>
    </p:spTree>
    <p:extLst>
      <p:ext uri="{BB962C8B-B14F-4D97-AF65-F5344CB8AC3E}">
        <p14:creationId xmlns:p14="http://schemas.microsoft.com/office/powerpoint/2010/main" val="1771112831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Footer Placeholder 3"/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AU" altLang="en-US"/>
              <a:t>Chapter 2 — Instructions: Language of the Computer — </a:t>
            </a:r>
            <a:fld id="{9D6C2DAA-DDF4-4662-B2D9-C393E08B2E20}" type="slidenum">
              <a:rPr lang="en-AU" altLang="en-US"/>
              <a:pPr/>
              <a:t>69</a:t>
            </a:fld>
            <a:endParaRPr lang="en-AU" altLang="en-US"/>
          </a:p>
        </p:txBody>
      </p:sp>
      <p:sp>
        <p:nvSpPr>
          <p:cNvPr id="7270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AU" altLang="en-US" smtClean="0"/>
              <a:t>The Sort Procedure in C</a:t>
            </a:r>
          </a:p>
        </p:txBody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en-US" sz="2400" dirty="0" smtClean="0"/>
              <a:t>Non-leaf (calls swap)</a:t>
            </a:r>
          </a:p>
          <a:p>
            <a:pPr lvl="1"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2000" dirty="0" smtClean="0">
                <a:latin typeface="Lucida Console" panose="020B0609040504020204" pitchFamily="49" charset="0"/>
              </a:rPr>
              <a:t>	void sort (</a:t>
            </a:r>
            <a:r>
              <a:rPr lang="en-US" altLang="en-US" sz="2000" dirty="0" err="1" smtClean="0">
                <a:latin typeface="Lucida Console" panose="020B0609040504020204" pitchFamily="49" charset="0"/>
              </a:rPr>
              <a:t>int</a:t>
            </a:r>
            <a:r>
              <a:rPr lang="en-US" altLang="en-US" sz="2000" dirty="0" smtClean="0">
                <a:latin typeface="Lucida Console" panose="020B0609040504020204" pitchFamily="49" charset="0"/>
              </a:rPr>
              <a:t> v[], </a:t>
            </a:r>
            <a:r>
              <a:rPr lang="en-US" altLang="en-US" sz="2000" dirty="0" err="1" smtClean="0">
                <a:latin typeface="Lucida Console" panose="020B0609040504020204" pitchFamily="49" charset="0"/>
              </a:rPr>
              <a:t>int</a:t>
            </a:r>
            <a:r>
              <a:rPr lang="en-US" altLang="en-US" sz="2000" dirty="0" smtClean="0">
                <a:latin typeface="Lucida Console" panose="020B0609040504020204" pitchFamily="49" charset="0"/>
              </a:rPr>
              <a:t> n)</a:t>
            </a:r>
          </a:p>
          <a:p>
            <a:pPr lvl="1"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2000" dirty="0" smtClean="0">
                <a:latin typeface="Lucida Console" panose="020B0609040504020204" pitchFamily="49" charset="0"/>
              </a:rPr>
              <a:t>	{</a:t>
            </a:r>
          </a:p>
          <a:p>
            <a:pPr lvl="1"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2000" dirty="0" smtClean="0">
                <a:latin typeface="Lucida Console" panose="020B0609040504020204" pitchFamily="49" charset="0"/>
              </a:rPr>
              <a:t>	  </a:t>
            </a:r>
            <a:r>
              <a:rPr lang="en-US" altLang="en-US" sz="2000" dirty="0" err="1" smtClean="0">
                <a:latin typeface="Lucida Console" panose="020B0609040504020204" pitchFamily="49" charset="0"/>
              </a:rPr>
              <a:t>int</a:t>
            </a:r>
            <a:r>
              <a:rPr lang="en-US" altLang="en-US" sz="2000" dirty="0" smtClean="0">
                <a:latin typeface="Lucida Console" panose="020B0609040504020204" pitchFamily="49" charset="0"/>
              </a:rPr>
              <a:t> </a:t>
            </a:r>
            <a:r>
              <a:rPr lang="en-US" altLang="en-US" sz="2000" dirty="0" err="1" smtClean="0">
                <a:latin typeface="Lucida Console" panose="020B0609040504020204" pitchFamily="49" charset="0"/>
              </a:rPr>
              <a:t>i</a:t>
            </a:r>
            <a:r>
              <a:rPr lang="en-US" altLang="en-US" sz="2000" dirty="0" smtClean="0">
                <a:latin typeface="Lucida Console" panose="020B0609040504020204" pitchFamily="49" charset="0"/>
              </a:rPr>
              <a:t>, j;</a:t>
            </a:r>
          </a:p>
          <a:p>
            <a:pPr lvl="1"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2000" dirty="0" smtClean="0">
                <a:latin typeface="Lucida Console" panose="020B0609040504020204" pitchFamily="49" charset="0"/>
              </a:rPr>
              <a:t>	  for (</a:t>
            </a:r>
            <a:r>
              <a:rPr lang="en-US" altLang="en-US" sz="2000" dirty="0" err="1" smtClean="0">
                <a:latin typeface="Lucida Console" panose="020B0609040504020204" pitchFamily="49" charset="0"/>
              </a:rPr>
              <a:t>i</a:t>
            </a:r>
            <a:r>
              <a:rPr lang="en-US" altLang="en-US" sz="2000" dirty="0" smtClean="0">
                <a:latin typeface="Lucida Console" panose="020B0609040504020204" pitchFamily="49" charset="0"/>
              </a:rPr>
              <a:t> = 0; </a:t>
            </a:r>
            <a:r>
              <a:rPr lang="en-US" altLang="en-US" sz="2000" dirty="0" err="1" smtClean="0">
                <a:latin typeface="Lucida Console" panose="020B0609040504020204" pitchFamily="49" charset="0"/>
              </a:rPr>
              <a:t>i</a:t>
            </a:r>
            <a:r>
              <a:rPr lang="en-US" altLang="en-US" sz="2000" dirty="0" smtClean="0">
                <a:latin typeface="Lucida Console" panose="020B0609040504020204" pitchFamily="49" charset="0"/>
              </a:rPr>
              <a:t> &lt; n; </a:t>
            </a:r>
            <a:r>
              <a:rPr lang="en-US" altLang="en-US" sz="2000" dirty="0" err="1" smtClean="0">
                <a:latin typeface="Lucida Console" panose="020B0609040504020204" pitchFamily="49" charset="0"/>
              </a:rPr>
              <a:t>i</a:t>
            </a:r>
            <a:r>
              <a:rPr lang="en-US" altLang="en-US" sz="2000" dirty="0" smtClean="0">
                <a:latin typeface="Lucida Console" panose="020B0609040504020204" pitchFamily="49" charset="0"/>
              </a:rPr>
              <a:t> += 1) {</a:t>
            </a:r>
          </a:p>
          <a:p>
            <a:pPr lvl="1"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2000" dirty="0" smtClean="0">
                <a:latin typeface="Lucida Console" panose="020B0609040504020204" pitchFamily="49" charset="0"/>
              </a:rPr>
              <a:t>	    for (j = </a:t>
            </a:r>
            <a:r>
              <a:rPr lang="en-US" altLang="en-US" sz="2000" dirty="0" err="1" smtClean="0">
                <a:latin typeface="Lucida Console" panose="020B0609040504020204" pitchFamily="49" charset="0"/>
              </a:rPr>
              <a:t>i</a:t>
            </a:r>
            <a:r>
              <a:rPr lang="en-US" altLang="en-US" sz="2000" dirty="0" smtClean="0">
                <a:latin typeface="Lucida Console" panose="020B0609040504020204" pitchFamily="49" charset="0"/>
              </a:rPr>
              <a:t> – 1;</a:t>
            </a:r>
          </a:p>
          <a:p>
            <a:pPr lvl="1"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2000" dirty="0" smtClean="0">
                <a:latin typeface="Lucida Console" panose="020B0609040504020204" pitchFamily="49" charset="0"/>
              </a:rPr>
              <a:t>	         j &gt;= 0 &amp;&amp; v[j] &gt; v[j + 1];</a:t>
            </a:r>
          </a:p>
          <a:p>
            <a:pPr lvl="1"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2000" dirty="0" smtClean="0">
                <a:latin typeface="Lucida Console" panose="020B0609040504020204" pitchFamily="49" charset="0"/>
              </a:rPr>
              <a:t>	         j -= 1) {</a:t>
            </a:r>
          </a:p>
          <a:p>
            <a:pPr lvl="1"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2000" dirty="0" smtClean="0">
                <a:latin typeface="Lucida Console" panose="020B0609040504020204" pitchFamily="49" charset="0"/>
              </a:rPr>
              <a:t>	      swap(</a:t>
            </a:r>
            <a:r>
              <a:rPr lang="en-US" altLang="en-US" sz="2000" dirty="0" err="1" smtClean="0">
                <a:latin typeface="Lucida Console" panose="020B0609040504020204" pitchFamily="49" charset="0"/>
              </a:rPr>
              <a:t>v,j</a:t>
            </a:r>
            <a:r>
              <a:rPr lang="en-US" altLang="en-US" sz="2000" dirty="0" smtClean="0">
                <a:latin typeface="Lucida Console" panose="020B0609040504020204" pitchFamily="49" charset="0"/>
              </a:rPr>
              <a:t>);</a:t>
            </a:r>
          </a:p>
          <a:p>
            <a:pPr lvl="1"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2000" dirty="0" smtClean="0">
                <a:latin typeface="Lucida Console" panose="020B0609040504020204" pitchFamily="49" charset="0"/>
              </a:rPr>
              <a:t>	    }</a:t>
            </a:r>
          </a:p>
          <a:p>
            <a:pPr lvl="1"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2000" dirty="0" smtClean="0">
                <a:latin typeface="Lucida Console" panose="020B0609040504020204" pitchFamily="49" charset="0"/>
              </a:rPr>
              <a:t>	  }</a:t>
            </a:r>
          </a:p>
          <a:p>
            <a:pPr lvl="1"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2000" dirty="0" smtClean="0">
                <a:latin typeface="Lucida Console" panose="020B0609040504020204" pitchFamily="49" charset="0"/>
              </a:rPr>
              <a:t>	}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000" dirty="0" smtClean="0"/>
              <a:t>v in $a0, k in $a1, </a:t>
            </a:r>
            <a:r>
              <a:rPr lang="en-US" altLang="en-US" sz="2000" dirty="0" err="1" smtClean="0"/>
              <a:t>i</a:t>
            </a:r>
            <a:r>
              <a:rPr lang="en-US" altLang="en-US" sz="2000" dirty="0" smtClean="0"/>
              <a:t> in $s0, j in $s1</a:t>
            </a:r>
            <a:endParaRPr lang="en-AU" altLang="en-US" sz="2000" dirty="0" smtClean="0"/>
          </a:p>
        </p:txBody>
      </p:sp>
    </p:spTree>
    <p:extLst>
      <p:ext uri="{BB962C8B-B14F-4D97-AF65-F5344CB8AC3E}">
        <p14:creationId xmlns:p14="http://schemas.microsoft.com/office/powerpoint/2010/main" val="11191934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>
                <a:solidFill>
                  <a:srgbClr val="990033"/>
                </a:solidFill>
                <a:latin typeface="Verdana" panose="020B0604030504040204" pitchFamily="34" charset="0"/>
              </a:rPr>
              <a:t>CSCE 212 </a:t>
            </a:r>
            <a:fld id="{43EAD99B-D747-4CD5-AC77-D683B78D95D7}" type="slidenum">
              <a:rPr lang="en-US" altLang="en-US" i="0">
                <a:latin typeface="Verdana" panose="020B0604030504040204" pitchFamily="34" charset="0"/>
              </a:rPr>
              <a:pPr eaLnBrk="1" hangingPunct="1"/>
              <a:t>7</a:t>
            </a:fld>
            <a:endParaRPr lang="en-US" altLang="en-US" i="0">
              <a:latin typeface="Verdana" panose="020B0604030504040204" pitchFamily="34" charset="0"/>
            </a:endParaRPr>
          </a:p>
        </p:txBody>
      </p:sp>
      <p:sp>
        <p:nvSpPr>
          <p:cNvPr id="1945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MIPS ISA</a:t>
            </a:r>
          </a:p>
        </p:txBody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en-US" sz="1600" smtClean="0"/>
              <a:t>100 million MIPS processors manufactured in 2002</a:t>
            </a:r>
          </a:p>
          <a:p>
            <a:pPr eaLnBrk="1" hangingPunct="1">
              <a:lnSpc>
                <a:spcPct val="80000"/>
              </a:lnSpc>
            </a:pPr>
            <a:endParaRPr lang="en-US" altLang="en-US" sz="1600" smtClean="0"/>
          </a:p>
          <a:p>
            <a:pPr eaLnBrk="1" hangingPunct="1">
              <a:lnSpc>
                <a:spcPct val="80000"/>
              </a:lnSpc>
            </a:pPr>
            <a:r>
              <a:rPr lang="en-US" altLang="en-US" sz="1600" smtClean="0"/>
              <a:t>MIPS processors used in: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1400" smtClean="0"/>
              <a:t>SGI workstations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1400" smtClean="0"/>
              <a:t>Series2 TiVo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1400" smtClean="0"/>
              <a:t>Windows CE devices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1400" smtClean="0"/>
              <a:t>Cisco/Linksys routers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1400" smtClean="0"/>
              <a:t>Nintendo 64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1400" smtClean="0"/>
              <a:t>Sony Playstation 1, PS2 (Emotion), PSP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1400" smtClean="0"/>
              <a:t>Cable boxes</a:t>
            </a:r>
          </a:p>
          <a:p>
            <a:pPr lvl="1" eaLnBrk="1" hangingPunct="1">
              <a:lnSpc>
                <a:spcPct val="80000"/>
              </a:lnSpc>
            </a:pPr>
            <a:endParaRPr lang="en-US" altLang="en-US" sz="1400" smtClean="0"/>
          </a:p>
          <a:p>
            <a:pPr eaLnBrk="1" hangingPunct="1">
              <a:lnSpc>
                <a:spcPct val="80000"/>
              </a:lnSpc>
            </a:pPr>
            <a:r>
              <a:rPr lang="en-US" altLang="en-US" sz="1600" smtClean="0"/>
              <a:t>John L. Hennessy (Stanford, 1981)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1400" smtClean="0"/>
              <a:t>1984:  MIPS Computer Systems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1400" smtClean="0"/>
              <a:t>R2000 (1985), R3000 (1988), R4000 (64-bit, 1991)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1400"/>
              <a:t>MIPS </a:t>
            </a:r>
            <a:r>
              <a:rPr lang="en-US" altLang="en-US" sz="1400" smtClean="0"/>
              <a:t>Technologies aquired by SGI and later by Imagination Technology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1400" smtClean="0"/>
              <a:t>Transition to licensed IP:  MIPS32 and MIPS64 (1999)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1400" smtClean="0"/>
              <a:t>“Heavyweight” embedded processor</a:t>
            </a:r>
          </a:p>
        </p:txBody>
      </p:sp>
    </p:spTree>
    <p:extLst>
      <p:ext uri="{BB962C8B-B14F-4D97-AF65-F5344CB8AC3E}">
        <p14:creationId xmlns:p14="http://schemas.microsoft.com/office/powerpoint/2010/main" val="2734340688"/>
      </p:ext>
    </p:extLst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Footer Placeholder 3"/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AU" altLang="en-US"/>
              <a:t>Chapter 2 — Instructions: Language of the Computer — </a:t>
            </a:r>
            <a:fld id="{D8E4C51E-05FB-49E4-A9DA-25BF46BD738F}" type="slidenum">
              <a:rPr lang="en-AU" altLang="en-US"/>
              <a:pPr/>
              <a:t>70</a:t>
            </a:fld>
            <a:endParaRPr lang="en-AU" altLang="en-US"/>
          </a:p>
        </p:txBody>
      </p:sp>
      <p:sp>
        <p:nvSpPr>
          <p:cNvPr id="73731" name="Rectangle 5"/>
          <p:cNvSpPr>
            <a:spLocks noChangeArrowheads="1"/>
          </p:cNvSpPr>
          <p:nvPr/>
        </p:nvSpPr>
        <p:spPr bwMode="auto">
          <a:xfrm>
            <a:off x="684213" y="1116013"/>
            <a:ext cx="7316787" cy="484187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73732" name="Rectangle 6"/>
          <p:cNvSpPr>
            <a:spLocks noChangeArrowheads="1"/>
          </p:cNvSpPr>
          <p:nvPr/>
        </p:nvSpPr>
        <p:spPr bwMode="auto">
          <a:xfrm>
            <a:off x="684213" y="1600200"/>
            <a:ext cx="7316787" cy="484188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73733" name="Rectangle 7"/>
          <p:cNvSpPr>
            <a:spLocks noChangeArrowheads="1"/>
          </p:cNvSpPr>
          <p:nvPr/>
        </p:nvSpPr>
        <p:spPr bwMode="auto">
          <a:xfrm>
            <a:off x="684213" y="2084388"/>
            <a:ext cx="7316787" cy="2459037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73734" name="Rectangle 8"/>
          <p:cNvSpPr>
            <a:spLocks noChangeArrowheads="1"/>
          </p:cNvSpPr>
          <p:nvPr/>
        </p:nvSpPr>
        <p:spPr bwMode="auto">
          <a:xfrm>
            <a:off x="684213" y="4543425"/>
            <a:ext cx="7316787" cy="733425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73735" name="Rectangle 9"/>
          <p:cNvSpPr>
            <a:spLocks noChangeArrowheads="1"/>
          </p:cNvSpPr>
          <p:nvPr/>
        </p:nvSpPr>
        <p:spPr bwMode="auto">
          <a:xfrm>
            <a:off x="684213" y="5276850"/>
            <a:ext cx="7316787" cy="485775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73736" name="Rectangle 10"/>
          <p:cNvSpPr>
            <a:spLocks noChangeArrowheads="1"/>
          </p:cNvSpPr>
          <p:nvPr/>
        </p:nvSpPr>
        <p:spPr bwMode="auto">
          <a:xfrm>
            <a:off x="684213" y="5762625"/>
            <a:ext cx="7316787" cy="503238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7373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AU" altLang="en-US" smtClean="0"/>
              <a:t>The Procedure Body</a:t>
            </a:r>
          </a:p>
        </p:txBody>
      </p:sp>
      <p:sp>
        <p:nvSpPr>
          <p:cNvPr id="73738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684213" y="1087438"/>
            <a:ext cx="8270875" cy="5111750"/>
          </a:xfrm>
          <a:noFill/>
        </p:spPr>
        <p:txBody>
          <a:bodyPr/>
          <a:lstStyle/>
          <a:p>
            <a:pPr eaLnBrk="1" hangingPunct="1">
              <a:spcBef>
                <a:spcPct val="15000"/>
              </a:spcBef>
              <a:buFont typeface="Wingdings" panose="05000000000000000000" pitchFamily="2" charset="2"/>
              <a:buNone/>
            </a:pPr>
            <a:r>
              <a:rPr lang="en-AU" altLang="en-US" sz="1400" smtClean="0">
                <a:latin typeface="Lucida Console" panose="020B0609040504020204" pitchFamily="49" charset="0"/>
              </a:rPr>
              <a:t>         move $s2, $a0           # save $a0 into $s2</a:t>
            </a:r>
          </a:p>
          <a:p>
            <a:pPr eaLnBrk="1" hangingPunct="1">
              <a:spcBef>
                <a:spcPct val="15000"/>
              </a:spcBef>
              <a:buFont typeface="Wingdings" panose="05000000000000000000" pitchFamily="2" charset="2"/>
              <a:buNone/>
            </a:pPr>
            <a:r>
              <a:rPr lang="en-AU" altLang="en-US" sz="1400" smtClean="0">
                <a:latin typeface="Lucida Console" panose="020B0609040504020204" pitchFamily="49" charset="0"/>
              </a:rPr>
              <a:t>         move $s3, $a1           # save $a1 into $s3</a:t>
            </a:r>
          </a:p>
          <a:p>
            <a:pPr eaLnBrk="1" hangingPunct="1">
              <a:spcBef>
                <a:spcPct val="15000"/>
              </a:spcBef>
              <a:buFont typeface="Wingdings" panose="05000000000000000000" pitchFamily="2" charset="2"/>
              <a:buNone/>
            </a:pPr>
            <a:r>
              <a:rPr lang="en-AU" altLang="en-US" sz="1400" smtClean="0">
                <a:latin typeface="Lucida Console" panose="020B0609040504020204" pitchFamily="49" charset="0"/>
              </a:rPr>
              <a:t>         move $s0, $zero         # i = 0</a:t>
            </a:r>
          </a:p>
          <a:p>
            <a:pPr eaLnBrk="1" hangingPunct="1">
              <a:spcBef>
                <a:spcPct val="15000"/>
              </a:spcBef>
              <a:buFont typeface="Wingdings" panose="05000000000000000000" pitchFamily="2" charset="2"/>
              <a:buNone/>
            </a:pPr>
            <a:r>
              <a:rPr lang="en-AU" altLang="en-US" sz="1400" smtClean="0">
                <a:latin typeface="Lucida Console" panose="020B0609040504020204" pitchFamily="49" charset="0"/>
              </a:rPr>
              <a:t>for1tst: slt  $t0, $s0, $s3      # $t0 = 0 if $s0 ≥ $s3 (i ≥ n)</a:t>
            </a:r>
          </a:p>
          <a:p>
            <a:pPr eaLnBrk="1" hangingPunct="1">
              <a:spcBef>
                <a:spcPct val="15000"/>
              </a:spcBef>
              <a:buFont typeface="Wingdings" panose="05000000000000000000" pitchFamily="2" charset="2"/>
              <a:buNone/>
            </a:pPr>
            <a:r>
              <a:rPr lang="en-AU" altLang="en-US" sz="1400" smtClean="0">
                <a:latin typeface="Lucida Console" panose="020B0609040504020204" pitchFamily="49" charset="0"/>
              </a:rPr>
              <a:t>         beq  $t0, $zero, exit1  # go to exit1 if $s0 ≥ $s3 (i ≥ n)</a:t>
            </a:r>
          </a:p>
          <a:p>
            <a:pPr eaLnBrk="1" hangingPunct="1">
              <a:spcBef>
                <a:spcPct val="15000"/>
              </a:spcBef>
              <a:buFont typeface="Wingdings" panose="05000000000000000000" pitchFamily="2" charset="2"/>
              <a:buNone/>
            </a:pPr>
            <a:r>
              <a:rPr lang="en-AU" altLang="en-US" sz="1400" smtClean="0">
                <a:latin typeface="Lucida Console" panose="020B0609040504020204" pitchFamily="49" charset="0"/>
              </a:rPr>
              <a:t>         addi $s1, $s0, –1       # j = i – 1</a:t>
            </a:r>
          </a:p>
          <a:p>
            <a:pPr eaLnBrk="1" hangingPunct="1">
              <a:spcBef>
                <a:spcPct val="15000"/>
              </a:spcBef>
              <a:buFont typeface="Wingdings" panose="05000000000000000000" pitchFamily="2" charset="2"/>
              <a:buNone/>
            </a:pPr>
            <a:r>
              <a:rPr lang="en-AU" altLang="en-US" sz="1400" smtClean="0">
                <a:latin typeface="Lucida Console" panose="020B0609040504020204" pitchFamily="49" charset="0"/>
              </a:rPr>
              <a:t>for2tst: slti $t0, $s1, 0        # $t0 = 1 if $s1 &lt; 0 (j &lt; 0)</a:t>
            </a:r>
          </a:p>
          <a:p>
            <a:pPr eaLnBrk="1" hangingPunct="1">
              <a:spcBef>
                <a:spcPct val="15000"/>
              </a:spcBef>
              <a:buFont typeface="Wingdings" panose="05000000000000000000" pitchFamily="2" charset="2"/>
              <a:buNone/>
            </a:pPr>
            <a:r>
              <a:rPr lang="en-AU" altLang="en-US" sz="1400" smtClean="0">
                <a:latin typeface="Lucida Console" panose="020B0609040504020204" pitchFamily="49" charset="0"/>
              </a:rPr>
              <a:t>         bne  $t0, $zero, exit2  # go to exit2 if $s1 &lt; 0 (j &lt; 0)</a:t>
            </a:r>
          </a:p>
          <a:p>
            <a:pPr eaLnBrk="1" hangingPunct="1">
              <a:spcBef>
                <a:spcPct val="15000"/>
              </a:spcBef>
              <a:buFont typeface="Wingdings" panose="05000000000000000000" pitchFamily="2" charset="2"/>
              <a:buNone/>
            </a:pPr>
            <a:r>
              <a:rPr lang="en-AU" altLang="en-US" sz="1400" smtClean="0">
                <a:latin typeface="Lucida Console" panose="020B0609040504020204" pitchFamily="49" charset="0"/>
              </a:rPr>
              <a:t>         sll  $t1, $s1, 2        # $t1 = j * 4</a:t>
            </a:r>
          </a:p>
          <a:p>
            <a:pPr eaLnBrk="1" hangingPunct="1">
              <a:spcBef>
                <a:spcPct val="15000"/>
              </a:spcBef>
              <a:buFont typeface="Wingdings" panose="05000000000000000000" pitchFamily="2" charset="2"/>
              <a:buNone/>
            </a:pPr>
            <a:r>
              <a:rPr lang="en-AU" altLang="en-US" sz="1400" smtClean="0">
                <a:latin typeface="Lucida Console" panose="020B0609040504020204" pitchFamily="49" charset="0"/>
              </a:rPr>
              <a:t>         add  $t2, $s2, $t1      # $t2 = v + (j * 4)</a:t>
            </a:r>
          </a:p>
          <a:p>
            <a:pPr eaLnBrk="1" hangingPunct="1">
              <a:spcBef>
                <a:spcPct val="15000"/>
              </a:spcBef>
              <a:buFont typeface="Wingdings" panose="05000000000000000000" pitchFamily="2" charset="2"/>
              <a:buNone/>
            </a:pPr>
            <a:r>
              <a:rPr lang="en-AU" altLang="en-US" sz="1400" smtClean="0">
                <a:latin typeface="Lucida Console" panose="020B0609040504020204" pitchFamily="49" charset="0"/>
              </a:rPr>
              <a:t>         lw   $t3, 0($t2)        # $t3 = v[j]</a:t>
            </a:r>
          </a:p>
          <a:p>
            <a:pPr eaLnBrk="1" hangingPunct="1">
              <a:spcBef>
                <a:spcPct val="15000"/>
              </a:spcBef>
              <a:buFont typeface="Wingdings" panose="05000000000000000000" pitchFamily="2" charset="2"/>
              <a:buNone/>
            </a:pPr>
            <a:r>
              <a:rPr lang="en-AU" altLang="en-US" sz="1400" smtClean="0">
                <a:latin typeface="Lucida Console" panose="020B0609040504020204" pitchFamily="49" charset="0"/>
              </a:rPr>
              <a:t>         lw   $t4, 4($t2)        # $t4 = v[j + 1]</a:t>
            </a:r>
          </a:p>
          <a:p>
            <a:pPr eaLnBrk="1" hangingPunct="1">
              <a:spcBef>
                <a:spcPct val="15000"/>
              </a:spcBef>
              <a:buFont typeface="Wingdings" panose="05000000000000000000" pitchFamily="2" charset="2"/>
              <a:buNone/>
            </a:pPr>
            <a:r>
              <a:rPr lang="en-AU" altLang="en-US" sz="1400" smtClean="0">
                <a:latin typeface="Lucida Console" panose="020B0609040504020204" pitchFamily="49" charset="0"/>
              </a:rPr>
              <a:t>         slt  $t0, $t4, $t3      # $t0 = 0 if $t4 ≥ $t3</a:t>
            </a:r>
          </a:p>
          <a:p>
            <a:pPr eaLnBrk="1" hangingPunct="1">
              <a:spcBef>
                <a:spcPct val="15000"/>
              </a:spcBef>
              <a:buFont typeface="Wingdings" panose="05000000000000000000" pitchFamily="2" charset="2"/>
              <a:buNone/>
            </a:pPr>
            <a:r>
              <a:rPr lang="en-AU" altLang="en-US" sz="1400" smtClean="0">
                <a:latin typeface="Lucida Console" panose="020B0609040504020204" pitchFamily="49" charset="0"/>
              </a:rPr>
              <a:t>         beq  $t0, $zero, exit2  # go to exit2 if $t4 ≥ $t3</a:t>
            </a:r>
          </a:p>
          <a:p>
            <a:pPr eaLnBrk="1" hangingPunct="1">
              <a:spcBef>
                <a:spcPct val="15000"/>
              </a:spcBef>
              <a:buFont typeface="Wingdings" panose="05000000000000000000" pitchFamily="2" charset="2"/>
              <a:buNone/>
            </a:pPr>
            <a:r>
              <a:rPr lang="en-AU" altLang="en-US" sz="1400" smtClean="0">
                <a:latin typeface="Lucida Console" panose="020B0609040504020204" pitchFamily="49" charset="0"/>
              </a:rPr>
              <a:t>         move $a0, $s2           # 1st param of swap is v (old $a0)</a:t>
            </a:r>
          </a:p>
          <a:p>
            <a:pPr eaLnBrk="1" hangingPunct="1">
              <a:spcBef>
                <a:spcPct val="15000"/>
              </a:spcBef>
              <a:buFont typeface="Wingdings" panose="05000000000000000000" pitchFamily="2" charset="2"/>
              <a:buNone/>
            </a:pPr>
            <a:r>
              <a:rPr lang="en-AU" altLang="en-US" sz="1400" smtClean="0">
                <a:latin typeface="Lucida Console" panose="020B0609040504020204" pitchFamily="49" charset="0"/>
              </a:rPr>
              <a:t>         move $a1, $s1           # 2nd param of swap is j</a:t>
            </a:r>
          </a:p>
          <a:p>
            <a:pPr eaLnBrk="1" hangingPunct="1">
              <a:spcBef>
                <a:spcPct val="15000"/>
              </a:spcBef>
              <a:buFont typeface="Wingdings" panose="05000000000000000000" pitchFamily="2" charset="2"/>
              <a:buNone/>
            </a:pPr>
            <a:r>
              <a:rPr lang="en-AU" altLang="en-US" sz="1400" smtClean="0">
                <a:latin typeface="Lucida Console" panose="020B0609040504020204" pitchFamily="49" charset="0"/>
              </a:rPr>
              <a:t>         jal  swap               # call swap procedure</a:t>
            </a:r>
          </a:p>
          <a:p>
            <a:pPr eaLnBrk="1" hangingPunct="1">
              <a:spcBef>
                <a:spcPct val="15000"/>
              </a:spcBef>
              <a:buFont typeface="Wingdings" panose="05000000000000000000" pitchFamily="2" charset="2"/>
              <a:buNone/>
            </a:pPr>
            <a:r>
              <a:rPr lang="en-AU" altLang="en-US" sz="1400" smtClean="0">
                <a:latin typeface="Lucida Console" panose="020B0609040504020204" pitchFamily="49" charset="0"/>
              </a:rPr>
              <a:t>         addi $s1, $s1, –1       # j –= 1</a:t>
            </a:r>
          </a:p>
          <a:p>
            <a:pPr eaLnBrk="1" hangingPunct="1">
              <a:spcBef>
                <a:spcPct val="15000"/>
              </a:spcBef>
              <a:buFont typeface="Wingdings" panose="05000000000000000000" pitchFamily="2" charset="2"/>
              <a:buNone/>
            </a:pPr>
            <a:r>
              <a:rPr lang="en-AU" altLang="en-US" sz="1400" smtClean="0">
                <a:latin typeface="Lucida Console" panose="020B0609040504020204" pitchFamily="49" charset="0"/>
              </a:rPr>
              <a:t>         j    for2tst            # jump to test of inner loop</a:t>
            </a:r>
          </a:p>
          <a:p>
            <a:pPr eaLnBrk="1" hangingPunct="1">
              <a:spcBef>
                <a:spcPct val="15000"/>
              </a:spcBef>
              <a:buFont typeface="Wingdings" panose="05000000000000000000" pitchFamily="2" charset="2"/>
              <a:buNone/>
            </a:pPr>
            <a:r>
              <a:rPr lang="en-AU" altLang="en-US" sz="1400" smtClean="0">
                <a:latin typeface="Lucida Console" panose="020B0609040504020204" pitchFamily="49" charset="0"/>
              </a:rPr>
              <a:t>exit2:   addi $s0, $s0, 1        # i += 1</a:t>
            </a:r>
          </a:p>
          <a:p>
            <a:pPr eaLnBrk="1" hangingPunct="1">
              <a:spcBef>
                <a:spcPct val="15000"/>
              </a:spcBef>
              <a:buFont typeface="Wingdings" panose="05000000000000000000" pitchFamily="2" charset="2"/>
              <a:buNone/>
            </a:pPr>
            <a:r>
              <a:rPr lang="en-AU" altLang="en-US" sz="1400" smtClean="0">
                <a:latin typeface="Lucida Console" panose="020B0609040504020204" pitchFamily="49" charset="0"/>
              </a:rPr>
              <a:t>         j    for1tst            # jump to test of outer loop</a:t>
            </a:r>
          </a:p>
        </p:txBody>
      </p:sp>
      <p:sp>
        <p:nvSpPr>
          <p:cNvPr id="73739" name="Rectangle 16"/>
          <p:cNvSpPr>
            <a:spLocks noChangeArrowheads="1"/>
          </p:cNvSpPr>
          <p:nvPr/>
        </p:nvSpPr>
        <p:spPr bwMode="auto">
          <a:xfrm>
            <a:off x="8062913" y="4591050"/>
            <a:ext cx="749300" cy="649288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54000" rIns="54000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AU" altLang="en-US" sz="1400"/>
              <a:t>Pass</a:t>
            </a:r>
            <a:br>
              <a:rPr lang="en-AU" altLang="en-US" sz="1400"/>
            </a:br>
            <a:r>
              <a:rPr lang="en-AU" altLang="en-US" sz="1400"/>
              <a:t>params</a:t>
            </a:r>
            <a:br>
              <a:rPr lang="en-AU" altLang="en-US" sz="1400"/>
            </a:br>
            <a:r>
              <a:rPr lang="en-AU" altLang="en-US" sz="1400"/>
              <a:t>&amp; call</a:t>
            </a:r>
          </a:p>
        </p:txBody>
      </p:sp>
      <p:sp>
        <p:nvSpPr>
          <p:cNvPr id="73740" name="Rectangle 19"/>
          <p:cNvSpPr>
            <a:spLocks noChangeArrowheads="1"/>
          </p:cNvSpPr>
          <p:nvPr/>
        </p:nvSpPr>
        <p:spPr bwMode="auto">
          <a:xfrm>
            <a:off x="8062913" y="1122363"/>
            <a:ext cx="758825" cy="5048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54000" rIns="54000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AU" altLang="en-US" sz="1400"/>
              <a:t>Move</a:t>
            </a:r>
            <a:br>
              <a:rPr lang="en-AU" altLang="en-US" sz="1400"/>
            </a:br>
            <a:r>
              <a:rPr lang="en-AU" altLang="en-US" sz="1400"/>
              <a:t>params</a:t>
            </a:r>
          </a:p>
        </p:txBody>
      </p:sp>
      <p:sp>
        <p:nvSpPr>
          <p:cNvPr id="73741" name="Rectangle 23"/>
          <p:cNvSpPr>
            <a:spLocks noChangeArrowheads="1"/>
          </p:cNvSpPr>
          <p:nvPr/>
        </p:nvSpPr>
        <p:spPr bwMode="auto">
          <a:xfrm>
            <a:off x="8062913" y="5405438"/>
            <a:ext cx="954087" cy="274637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54000" rIns="54000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AU" altLang="en-US" sz="1400"/>
              <a:t>Inner loop</a:t>
            </a:r>
          </a:p>
        </p:txBody>
      </p:sp>
      <p:sp>
        <p:nvSpPr>
          <p:cNvPr id="73742" name="Rectangle 24"/>
          <p:cNvSpPr>
            <a:spLocks noChangeArrowheads="1"/>
          </p:cNvSpPr>
          <p:nvPr/>
        </p:nvSpPr>
        <p:spPr bwMode="auto">
          <a:xfrm>
            <a:off x="8062913" y="5891213"/>
            <a:ext cx="954087" cy="274637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54000" rIns="54000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AU" altLang="en-US" sz="1400"/>
              <a:t>Outer loop</a:t>
            </a:r>
          </a:p>
        </p:txBody>
      </p:sp>
      <p:sp>
        <p:nvSpPr>
          <p:cNvPr id="73743" name="Rectangle 25"/>
          <p:cNvSpPr>
            <a:spLocks noChangeArrowheads="1"/>
          </p:cNvSpPr>
          <p:nvPr/>
        </p:nvSpPr>
        <p:spPr bwMode="auto">
          <a:xfrm>
            <a:off x="8062913" y="3148013"/>
            <a:ext cx="954087" cy="274637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54000" rIns="54000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AU" altLang="en-US" sz="1400"/>
              <a:t>Inner loop</a:t>
            </a:r>
          </a:p>
        </p:txBody>
      </p:sp>
      <p:sp>
        <p:nvSpPr>
          <p:cNvPr id="73744" name="Rectangle 28"/>
          <p:cNvSpPr>
            <a:spLocks noChangeArrowheads="1"/>
          </p:cNvSpPr>
          <p:nvPr/>
        </p:nvSpPr>
        <p:spPr bwMode="auto">
          <a:xfrm>
            <a:off x="8062913" y="1728788"/>
            <a:ext cx="954087" cy="274637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54000" rIns="54000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AU" altLang="en-US" sz="1400"/>
              <a:t>Outer loop</a:t>
            </a:r>
          </a:p>
        </p:txBody>
      </p:sp>
    </p:spTree>
    <p:extLst>
      <p:ext uri="{BB962C8B-B14F-4D97-AF65-F5344CB8AC3E}">
        <p14:creationId xmlns:p14="http://schemas.microsoft.com/office/powerpoint/2010/main" val="1170992002"/>
      </p:ext>
    </p:extLst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Footer Placeholder 3"/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AU" altLang="en-US"/>
              <a:t>Chapter 2 — Instructions: Language of the Computer — </a:t>
            </a:r>
            <a:fld id="{2C189F38-0F42-4303-9BDC-0CDAC04B61B0}" type="slidenum">
              <a:rPr lang="en-AU" altLang="en-US"/>
              <a:pPr/>
              <a:t>71</a:t>
            </a:fld>
            <a:endParaRPr lang="en-AU" altLang="en-US"/>
          </a:p>
        </p:txBody>
      </p:sp>
      <p:sp>
        <p:nvSpPr>
          <p:cNvPr id="74755" name="Rectangle 2"/>
          <p:cNvSpPr>
            <a:spLocks noChangeArrowheads="1"/>
          </p:cNvSpPr>
          <p:nvPr/>
        </p:nvSpPr>
        <p:spPr bwMode="auto">
          <a:xfrm>
            <a:off x="609600" y="1803818"/>
            <a:ext cx="7450137" cy="1466850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74756" name="Rectangle 3"/>
          <p:cNvSpPr>
            <a:spLocks noChangeArrowheads="1"/>
          </p:cNvSpPr>
          <p:nvPr/>
        </p:nvSpPr>
        <p:spPr bwMode="auto">
          <a:xfrm>
            <a:off x="609600" y="3754855"/>
            <a:ext cx="7450137" cy="1493838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74757" name="Rectangle 4"/>
          <p:cNvSpPr>
            <a:spLocks noChangeArrowheads="1"/>
          </p:cNvSpPr>
          <p:nvPr/>
        </p:nvSpPr>
        <p:spPr bwMode="auto">
          <a:xfrm>
            <a:off x="609600" y="5248693"/>
            <a:ext cx="7450137" cy="258762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74758" name="Rectangle 16"/>
          <p:cNvSpPr>
            <a:spLocks noChangeArrowheads="1"/>
          </p:cNvSpPr>
          <p:nvPr/>
        </p:nvSpPr>
        <p:spPr bwMode="auto">
          <a:xfrm>
            <a:off x="609600" y="3270668"/>
            <a:ext cx="7450137" cy="484187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74759" name="Rectangle 9"/>
          <p:cNvSpPr>
            <a:spLocks noGrp="1" noChangeArrowheads="1"/>
          </p:cNvSpPr>
          <p:nvPr>
            <p:ph type="body" idx="1"/>
          </p:nvPr>
        </p:nvSpPr>
        <p:spPr>
          <a:xfrm>
            <a:off x="609600" y="1791786"/>
            <a:ext cx="8270875" cy="4960937"/>
          </a:xfrm>
          <a:noFill/>
        </p:spPr>
        <p:txBody>
          <a:bodyPr/>
          <a:lstStyle/>
          <a:p>
            <a:pPr eaLnBrk="1" hangingPunct="1">
              <a:spcBef>
                <a:spcPct val="15000"/>
              </a:spcBef>
              <a:buFont typeface="Wingdings" panose="05000000000000000000" pitchFamily="2" charset="2"/>
              <a:buNone/>
            </a:pPr>
            <a:r>
              <a:rPr lang="en-AU" altLang="en-US" sz="1400" dirty="0" smtClean="0">
                <a:latin typeface="Lucida Console" panose="020B0609040504020204" pitchFamily="49" charset="0"/>
              </a:rPr>
              <a:t>sort:    </a:t>
            </a:r>
            <a:r>
              <a:rPr lang="en-AU" altLang="en-US" sz="1400" dirty="0" err="1" smtClean="0">
                <a:latin typeface="Lucida Console" panose="020B0609040504020204" pitchFamily="49" charset="0"/>
              </a:rPr>
              <a:t>addi</a:t>
            </a:r>
            <a:r>
              <a:rPr lang="en-AU" altLang="en-US" sz="1400" dirty="0" smtClean="0">
                <a:latin typeface="Lucida Console" panose="020B0609040504020204" pitchFamily="49" charset="0"/>
              </a:rPr>
              <a:t> $</a:t>
            </a:r>
            <a:r>
              <a:rPr lang="en-AU" altLang="en-US" sz="1400" dirty="0" err="1" smtClean="0">
                <a:latin typeface="Lucida Console" panose="020B0609040504020204" pitchFamily="49" charset="0"/>
              </a:rPr>
              <a:t>sp</a:t>
            </a:r>
            <a:r>
              <a:rPr lang="en-AU" altLang="en-US" sz="1400" dirty="0" smtClean="0">
                <a:latin typeface="Lucida Console" panose="020B0609040504020204" pitchFamily="49" charset="0"/>
              </a:rPr>
              <a:t>,$</a:t>
            </a:r>
            <a:r>
              <a:rPr lang="en-AU" altLang="en-US" sz="1400" dirty="0" err="1" smtClean="0">
                <a:latin typeface="Lucida Console" panose="020B0609040504020204" pitchFamily="49" charset="0"/>
              </a:rPr>
              <a:t>sp</a:t>
            </a:r>
            <a:r>
              <a:rPr lang="en-AU" altLang="en-US" sz="1400" dirty="0" smtClean="0">
                <a:latin typeface="Lucida Console" panose="020B0609040504020204" pitchFamily="49" charset="0"/>
              </a:rPr>
              <a:t>, –20      # make room on stack for 5 registers</a:t>
            </a:r>
          </a:p>
          <a:p>
            <a:pPr eaLnBrk="1" hangingPunct="1">
              <a:spcBef>
                <a:spcPct val="15000"/>
              </a:spcBef>
              <a:buFont typeface="Wingdings" panose="05000000000000000000" pitchFamily="2" charset="2"/>
              <a:buNone/>
            </a:pPr>
            <a:r>
              <a:rPr lang="en-AU" altLang="en-US" sz="1400" dirty="0" smtClean="0">
                <a:latin typeface="Lucida Console" panose="020B0609040504020204" pitchFamily="49" charset="0"/>
              </a:rPr>
              <a:t>         </a:t>
            </a:r>
            <a:r>
              <a:rPr lang="en-AU" altLang="en-US" sz="1400" dirty="0" err="1" smtClean="0">
                <a:latin typeface="Lucida Console" panose="020B0609040504020204" pitchFamily="49" charset="0"/>
              </a:rPr>
              <a:t>sw</a:t>
            </a:r>
            <a:r>
              <a:rPr lang="en-AU" altLang="en-US" sz="1400" dirty="0" smtClean="0">
                <a:latin typeface="Lucida Console" panose="020B0609040504020204" pitchFamily="49" charset="0"/>
              </a:rPr>
              <a:t> $</a:t>
            </a:r>
            <a:r>
              <a:rPr lang="en-AU" altLang="en-US" sz="1400" dirty="0" err="1" smtClean="0">
                <a:latin typeface="Lucida Console" panose="020B0609040504020204" pitchFamily="49" charset="0"/>
              </a:rPr>
              <a:t>ra</a:t>
            </a:r>
            <a:r>
              <a:rPr lang="en-AU" altLang="en-US" sz="1400" dirty="0" smtClean="0">
                <a:latin typeface="Lucida Console" panose="020B0609040504020204" pitchFamily="49" charset="0"/>
              </a:rPr>
              <a:t>, 16($</a:t>
            </a:r>
            <a:r>
              <a:rPr lang="en-AU" altLang="en-US" sz="1400" dirty="0" err="1" smtClean="0">
                <a:latin typeface="Lucida Console" panose="020B0609040504020204" pitchFamily="49" charset="0"/>
              </a:rPr>
              <a:t>sp</a:t>
            </a:r>
            <a:r>
              <a:rPr lang="en-AU" altLang="en-US" sz="1400" dirty="0" smtClean="0">
                <a:latin typeface="Lucida Console" panose="020B0609040504020204" pitchFamily="49" charset="0"/>
              </a:rPr>
              <a:t>)        # save $</a:t>
            </a:r>
            <a:r>
              <a:rPr lang="en-AU" altLang="en-US" sz="1400" dirty="0" err="1" smtClean="0">
                <a:latin typeface="Lucida Console" panose="020B0609040504020204" pitchFamily="49" charset="0"/>
              </a:rPr>
              <a:t>ra</a:t>
            </a:r>
            <a:r>
              <a:rPr lang="en-AU" altLang="en-US" sz="1400" dirty="0" smtClean="0">
                <a:latin typeface="Lucida Console" panose="020B0609040504020204" pitchFamily="49" charset="0"/>
              </a:rPr>
              <a:t> on stack</a:t>
            </a:r>
          </a:p>
          <a:p>
            <a:pPr eaLnBrk="1" hangingPunct="1">
              <a:spcBef>
                <a:spcPct val="15000"/>
              </a:spcBef>
              <a:buFont typeface="Wingdings" panose="05000000000000000000" pitchFamily="2" charset="2"/>
              <a:buNone/>
            </a:pPr>
            <a:r>
              <a:rPr lang="en-AU" altLang="en-US" sz="1400" dirty="0" smtClean="0">
                <a:latin typeface="Lucida Console" panose="020B0609040504020204" pitchFamily="49" charset="0"/>
              </a:rPr>
              <a:t>         </a:t>
            </a:r>
            <a:r>
              <a:rPr lang="en-AU" altLang="en-US" sz="1400" dirty="0" err="1" smtClean="0">
                <a:latin typeface="Lucida Console" panose="020B0609040504020204" pitchFamily="49" charset="0"/>
              </a:rPr>
              <a:t>sw</a:t>
            </a:r>
            <a:r>
              <a:rPr lang="en-AU" altLang="en-US" sz="1400" dirty="0" smtClean="0">
                <a:latin typeface="Lucida Console" panose="020B0609040504020204" pitchFamily="49" charset="0"/>
              </a:rPr>
              <a:t> $s3,12($</a:t>
            </a:r>
            <a:r>
              <a:rPr lang="en-AU" altLang="en-US" sz="1400" dirty="0" err="1" smtClean="0">
                <a:latin typeface="Lucida Console" panose="020B0609040504020204" pitchFamily="49" charset="0"/>
              </a:rPr>
              <a:t>sp</a:t>
            </a:r>
            <a:r>
              <a:rPr lang="en-AU" altLang="en-US" sz="1400" dirty="0" smtClean="0">
                <a:latin typeface="Lucida Console" panose="020B0609040504020204" pitchFamily="49" charset="0"/>
              </a:rPr>
              <a:t>)         # save $s3 on stack</a:t>
            </a:r>
          </a:p>
          <a:p>
            <a:pPr eaLnBrk="1" hangingPunct="1">
              <a:spcBef>
                <a:spcPct val="15000"/>
              </a:spcBef>
              <a:buFont typeface="Wingdings" panose="05000000000000000000" pitchFamily="2" charset="2"/>
              <a:buNone/>
            </a:pPr>
            <a:r>
              <a:rPr lang="en-AU" altLang="en-US" sz="1400" dirty="0" smtClean="0">
                <a:latin typeface="Lucida Console" panose="020B0609040504020204" pitchFamily="49" charset="0"/>
              </a:rPr>
              <a:t>         </a:t>
            </a:r>
            <a:r>
              <a:rPr lang="en-AU" altLang="en-US" sz="1400" dirty="0" err="1" smtClean="0">
                <a:latin typeface="Lucida Console" panose="020B0609040504020204" pitchFamily="49" charset="0"/>
              </a:rPr>
              <a:t>sw</a:t>
            </a:r>
            <a:r>
              <a:rPr lang="en-AU" altLang="en-US" sz="1400" dirty="0" smtClean="0">
                <a:latin typeface="Lucida Console" panose="020B0609040504020204" pitchFamily="49" charset="0"/>
              </a:rPr>
              <a:t> $s2, 8($</a:t>
            </a:r>
            <a:r>
              <a:rPr lang="en-AU" altLang="en-US" sz="1400" dirty="0" err="1" smtClean="0">
                <a:latin typeface="Lucida Console" panose="020B0609040504020204" pitchFamily="49" charset="0"/>
              </a:rPr>
              <a:t>sp</a:t>
            </a:r>
            <a:r>
              <a:rPr lang="en-AU" altLang="en-US" sz="1400" dirty="0" smtClean="0">
                <a:latin typeface="Lucida Console" panose="020B0609040504020204" pitchFamily="49" charset="0"/>
              </a:rPr>
              <a:t>)         # save $s2 on stack</a:t>
            </a:r>
          </a:p>
          <a:p>
            <a:pPr eaLnBrk="1" hangingPunct="1">
              <a:spcBef>
                <a:spcPct val="15000"/>
              </a:spcBef>
              <a:buFont typeface="Wingdings" panose="05000000000000000000" pitchFamily="2" charset="2"/>
              <a:buNone/>
            </a:pPr>
            <a:r>
              <a:rPr lang="en-AU" altLang="en-US" sz="1400" dirty="0" smtClean="0">
                <a:latin typeface="Lucida Console" panose="020B0609040504020204" pitchFamily="49" charset="0"/>
              </a:rPr>
              <a:t>         </a:t>
            </a:r>
            <a:r>
              <a:rPr lang="en-AU" altLang="en-US" sz="1400" dirty="0" err="1" smtClean="0">
                <a:latin typeface="Lucida Console" panose="020B0609040504020204" pitchFamily="49" charset="0"/>
              </a:rPr>
              <a:t>sw</a:t>
            </a:r>
            <a:r>
              <a:rPr lang="en-AU" altLang="en-US" sz="1400" dirty="0" smtClean="0">
                <a:latin typeface="Lucida Console" panose="020B0609040504020204" pitchFamily="49" charset="0"/>
              </a:rPr>
              <a:t> $s1, 4($</a:t>
            </a:r>
            <a:r>
              <a:rPr lang="en-AU" altLang="en-US" sz="1400" dirty="0" err="1" smtClean="0">
                <a:latin typeface="Lucida Console" panose="020B0609040504020204" pitchFamily="49" charset="0"/>
              </a:rPr>
              <a:t>sp</a:t>
            </a:r>
            <a:r>
              <a:rPr lang="en-AU" altLang="en-US" sz="1400" dirty="0" smtClean="0">
                <a:latin typeface="Lucida Console" panose="020B0609040504020204" pitchFamily="49" charset="0"/>
              </a:rPr>
              <a:t>)         # save $s1 on stack</a:t>
            </a:r>
          </a:p>
          <a:p>
            <a:pPr eaLnBrk="1" hangingPunct="1">
              <a:spcBef>
                <a:spcPct val="15000"/>
              </a:spcBef>
              <a:buFont typeface="Wingdings" panose="05000000000000000000" pitchFamily="2" charset="2"/>
              <a:buNone/>
            </a:pPr>
            <a:r>
              <a:rPr lang="en-AU" altLang="en-US" sz="1400" dirty="0" smtClean="0">
                <a:latin typeface="Lucida Console" panose="020B0609040504020204" pitchFamily="49" charset="0"/>
              </a:rPr>
              <a:t>         </a:t>
            </a:r>
            <a:r>
              <a:rPr lang="en-AU" altLang="en-US" sz="1400" dirty="0" err="1" smtClean="0">
                <a:latin typeface="Lucida Console" panose="020B0609040504020204" pitchFamily="49" charset="0"/>
              </a:rPr>
              <a:t>sw</a:t>
            </a:r>
            <a:r>
              <a:rPr lang="en-AU" altLang="en-US" sz="1400" dirty="0" smtClean="0">
                <a:latin typeface="Lucida Console" panose="020B0609040504020204" pitchFamily="49" charset="0"/>
              </a:rPr>
              <a:t> $s0, 0($</a:t>
            </a:r>
            <a:r>
              <a:rPr lang="en-AU" altLang="en-US" sz="1400" dirty="0" err="1" smtClean="0">
                <a:latin typeface="Lucida Console" panose="020B0609040504020204" pitchFamily="49" charset="0"/>
              </a:rPr>
              <a:t>sp</a:t>
            </a:r>
            <a:r>
              <a:rPr lang="en-AU" altLang="en-US" sz="1400" dirty="0" smtClean="0">
                <a:latin typeface="Lucida Console" panose="020B0609040504020204" pitchFamily="49" charset="0"/>
              </a:rPr>
              <a:t>)         # save $s0 on stack</a:t>
            </a:r>
          </a:p>
          <a:p>
            <a:pPr eaLnBrk="1" hangingPunct="1">
              <a:spcBef>
                <a:spcPct val="15000"/>
              </a:spcBef>
              <a:buFont typeface="Wingdings" panose="05000000000000000000" pitchFamily="2" charset="2"/>
              <a:buNone/>
            </a:pPr>
            <a:r>
              <a:rPr lang="en-AU" altLang="en-US" sz="1400" dirty="0" smtClean="0">
                <a:latin typeface="Lucida Console" panose="020B0609040504020204" pitchFamily="49" charset="0"/>
              </a:rPr>
              <a:t>         …                      # procedure body</a:t>
            </a:r>
          </a:p>
          <a:p>
            <a:pPr eaLnBrk="1" hangingPunct="1">
              <a:spcBef>
                <a:spcPct val="15000"/>
              </a:spcBef>
              <a:buFont typeface="Wingdings" panose="05000000000000000000" pitchFamily="2" charset="2"/>
              <a:buNone/>
            </a:pPr>
            <a:r>
              <a:rPr lang="en-AU" altLang="en-US" sz="1400" dirty="0" smtClean="0">
                <a:latin typeface="Lucida Console" panose="020B0609040504020204" pitchFamily="49" charset="0"/>
              </a:rPr>
              <a:t>         …</a:t>
            </a:r>
          </a:p>
          <a:p>
            <a:pPr eaLnBrk="1" hangingPunct="1">
              <a:spcBef>
                <a:spcPct val="15000"/>
              </a:spcBef>
              <a:buFont typeface="Wingdings" panose="05000000000000000000" pitchFamily="2" charset="2"/>
              <a:buNone/>
            </a:pPr>
            <a:r>
              <a:rPr lang="en-AU" altLang="en-US" sz="1400" dirty="0" smtClean="0">
                <a:latin typeface="Lucida Console" panose="020B0609040504020204" pitchFamily="49" charset="0"/>
              </a:rPr>
              <a:t>         exit1: </a:t>
            </a:r>
            <a:r>
              <a:rPr lang="en-AU" altLang="en-US" sz="1400" dirty="0" err="1" smtClean="0">
                <a:latin typeface="Lucida Console" panose="020B0609040504020204" pitchFamily="49" charset="0"/>
              </a:rPr>
              <a:t>lw</a:t>
            </a:r>
            <a:r>
              <a:rPr lang="en-AU" altLang="en-US" sz="1400" dirty="0" smtClean="0">
                <a:latin typeface="Lucida Console" panose="020B0609040504020204" pitchFamily="49" charset="0"/>
              </a:rPr>
              <a:t> $s0, 0($</a:t>
            </a:r>
            <a:r>
              <a:rPr lang="en-AU" altLang="en-US" sz="1400" dirty="0" err="1" smtClean="0">
                <a:latin typeface="Lucida Console" panose="020B0609040504020204" pitchFamily="49" charset="0"/>
              </a:rPr>
              <a:t>sp</a:t>
            </a:r>
            <a:r>
              <a:rPr lang="en-AU" altLang="en-US" sz="1400" dirty="0" smtClean="0">
                <a:latin typeface="Lucida Console" panose="020B0609040504020204" pitchFamily="49" charset="0"/>
              </a:rPr>
              <a:t>)  # restore $s0 from stack</a:t>
            </a:r>
          </a:p>
          <a:p>
            <a:pPr eaLnBrk="1" hangingPunct="1">
              <a:spcBef>
                <a:spcPct val="15000"/>
              </a:spcBef>
              <a:buFont typeface="Wingdings" panose="05000000000000000000" pitchFamily="2" charset="2"/>
              <a:buNone/>
            </a:pPr>
            <a:r>
              <a:rPr lang="en-AU" altLang="en-US" sz="1400" dirty="0" smtClean="0">
                <a:latin typeface="Lucida Console" panose="020B0609040504020204" pitchFamily="49" charset="0"/>
              </a:rPr>
              <a:t>         </a:t>
            </a:r>
            <a:r>
              <a:rPr lang="en-AU" altLang="en-US" sz="1400" dirty="0" err="1" smtClean="0">
                <a:latin typeface="Lucida Console" panose="020B0609040504020204" pitchFamily="49" charset="0"/>
              </a:rPr>
              <a:t>lw</a:t>
            </a:r>
            <a:r>
              <a:rPr lang="en-AU" altLang="en-US" sz="1400" dirty="0" smtClean="0">
                <a:latin typeface="Lucida Console" panose="020B0609040504020204" pitchFamily="49" charset="0"/>
              </a:rPr>
              <a:t> $s1, 4($</a:t>
            </a:r>
            <a:r>
              <a:rPr lang="en-AU" altLang="en-US" sz="1400" dirty="0" err="1" smtClean="0">
                <a:latin typeface="Lucida Console" panose="020B0609040504020204" pitchFamily="49" charset="0"/>
              </a:rPr>
              <a:t>sp</a:t>
            </a:r>
            <a:r>
              <a:rPr lang="en-AU" altLang="en-US" sz="1400" dirty="0" smtClean="0">
                <a:latin typeface="Lucida Console" panose="020B0609040504020204" pitchFamily="49" charset="0"/>
              </a:rPr>
              <a:t>)         # restore $s1 from stack</a:t>
            </a:r>
          </a:p>
          <a:p>
            <a:pPr eaLnBrk="1" hangingPunct="1">
              <a:spcBef>
                <a:spcPct val="15000"/>
              </a:spcBef>
              <a:buFont typeface="Wingdings" panose="05000000000000000000" pitchFamily="2" charset="2"/>
              <a:buNone/>
            </a:pPr>
            <a:r>
              <a:rPr lang="en-AU" altLang="en-US" sz="1400" dirty="0" smtClean="0">
                <a:latin typeface="Lucida Console" panose="020B0609040504020204" pitchFamily="49" charset="0"/>
              </a:rPr>
              <a:t>         </a:t>
            </a:r>
            <a:r>
              <a:rPr lang="en-AU" altLang="en-US" sz="1400" dirty="0" err="1" smtClean="0">
                <a:latin typeface="Lucida Console" panose="020B0609040504020204" pitchFamily="49" charset="0"/>
              </a:rPr>
              <a:t>lw</a:t>
            </a:r>
            <a:r>
              <a:rPr lang="en-AU" altLang="en-US" sz="1400" dirty="0" smtClean="0">
                <a:latin typeface="Lucida Console" panose="020B0609040504020204" pitchFamily="49" charset="0"/>
              </a:rPr>
              <a:t> $s2, 8($</a:t>
            </a:r>
            <a:r>
              <a:rPr lang="en-AU" altLang="en-US" sz="1400" dirty="0" err="1" smtClean="0">
                <a:latin typeface="Lucida Console" panose="020B0609040504020204" pitchFamily="49" charset="0"/>
              </a:rPr>
              <a:t>sp</a:t>
            </a:r>
            <a:r>
              <a:rPr lang="en-AU" altLang="en-US" sz="1400" dirty="0" smtClean="0">
                <a:latin typeface="Lucida Console" panose="020B0609040504020204" pitchFamily="49" charset="0"/>
              </a:rPr>
              <a:t>)         # restore $s2 from stack</a:t>
            </a:r>
          </a:p>
          <a:p>
            <a:pPr eaLnBrk="1" hangingPunct="1">
              <a:spcBef>
                <a:spcPct val="15000"/>
              </a:spcBef>
              <a:buFont typeface="Wingdings" panose="05000000000000000000" pitchFamily="2" charset="2"/>
              <a:buNone/>
            </a:pPr>
            <a:r>
              <a:rPr lang="en-AU" altLang="en-US" sz="1400" dirty="0" smtClean="0">
                <a:latin typeface="Lucida Console" panose="020B0609040504020204" pitchFamily="49" charset="0"/>
              </a:rPr>
              <a:t>         </a:t>
            </a:r>
            <a:r>
              <a:rPr lang="en-AU" altLang="en-US" sz="1400" dirty="0" err="1" smtClean="0">
                <a:latin typeface="Lucida Console" panose="020B0609040504020204" pitchFamily="49" charset="0"/>
              </a:rPr>
              <a:t>lw</a:t>
            </a:r>
            <a:r>
              <a:rPr lang="en-AU" altLang="en-US" sz="1400" dirty="0" smtClean="0">
                <a:latin typeface="Lucida Console" panose="020B0609040504020204" pitchFamily="49" charset="0"/>
              </a:rPr>
              <a:t> $s3,12($</a:t>
            </a:r>
            <a:r>
              <a:rPr lang="en-AU" altLang="en-US" sz="1400" dirty="0" err="1" smtClean="0">
                <a:latin typeface="Lucida Console" panose="020B0609040504020204" pitchFamily="49" charset="0"/>
              </a:rPr>
              <a:t>sp</a:t>
            </a:r>
            <a:r>
              <a:rPr lang="en-AU" altLang="en-US" sz="1400" dirty="0" smtClean="0">
                <a:latin typeface="Lucida Console" panose="020B0609040504020204" pitchFamily="49" charset="0"/>
              </a:rPr>
              <a:t>)         # restore $s3 from stack</a:t>
            </a:r>
          </a:p>
          <a:p>
            <a:pPr eaLnBrk="1" hangingPunct="1">
              <a:spcBef>
                <a:spcPct val="15000"/>
              </a:spcBef>
              <a:buFont typeface="Wingdings" panose="05000000000000000000" pitchFamily="2" charset="2"/>
              <a:buNone/>
            </a:pPr>
            <a:r>
              <a:rPr lang="en-AU" altLang="en-US" sz="1400" dirty="0" smtClean="0">
                <a:latin typeface="Lucida Console" panose="020B0609040504020204" pitchFamily="49" charset="0"/>
              </a:rPr>
              <a:t>         </a:t>
            </a:r>
            <a:r>
              <a:rPr lang="en-AU" altLang="en-US" sz="1400" dirty="0" err="1" smtClean="0">
                <a:latin typeface="Lucida Console" panose="020B0609040504020204" pitchFamily="49" charset="0"/>
              </a:rPr>
              <a:t>lw</a:t>
            </a:r>
            <a:r>
              <a:rPr lang="en-AU" altLang="en-US" sz="1400" dirty="0" smtClean="0">
                <a:latin typeface="Lucida Console" panose="020B0609040504020204" pitchFamily="49" charset="0"/>
              </a:rPr>
              <a:t> $ra,16($</a:t>
            </a:r>
            <a:r>
              <a:rPr lang="en-AU" altLang="en-US" sz="1400" dirty="0" err="1" smtClean="0">
                <a:latin typeface="Lucida Console" panose="020B0609040504020204" pitchFamily="49" charset="0"/>
              </a:rPr>
              <a:t>sp</a:t>
            </a:r>
            <a:r>
              <a:rPr lang="en-AU" altLang="en-US" sz="1400" dirty="0" smtClean="0">
                <a:latin typeface="Lucida Console" panose="020B0609040504020204" pitchFamily="49" charset="0"/>
              </a:rPr>
              <a:t>)         # restore $</a:t>
            </a:r>
            <a:r>
              <a:rPr lang="en-AU" altLang="en-US" sz="1400" dirty="0" err="1" smtClean="0">
                <a:latin typeface="Lucida Console" panose="020B0609040504020204" pitchFamily="49" charset="0"/>
              </a:rPr>
              <a:t>ra</a:t>
            </a:r>
            <a:r>
              <a:rPr lang="en-AU" altLang="en-US" sz="1400" dirty="0" smtClean="0">
                <a:latin typeface="Lucida Console" panose="020B0609040504020204" pitchFamily="49" charset="0"/>
              </a:rPr>
              <a:t> from stack</a:t>
            </a:r>
          </a:p>
          <a:p>
            <a:pPr eaLnBrk="1" hangingPunct="1">
              <a:spcBef>
                <a:spcPct val="15000"/>
              </a:spcBef>
              <a:buFont typeface="Wingdings" panose="05000000000000000000" pitchFamily="2" charset="2"/>
              <a:buNone/>
            </a:pPr>
            <a:r>
              <a:rPr lang="en-AU" altLang="en-US" sz="1400" dirty="0" smtClean="0">
                <a:latin typeface="Lucida Console" panose="020B0609040504020204" pitchFamily="49" charset="0"/>
              </a:rPr>
              <a:t>         </a:t>
            </a:r>
            <a:r>
              <a:rPr lang="en-AU" altLang="en-US" sz="1400" dirty="0" err="1" smtClean="0">
                <a:latin typeface="Lucida Console" panose="020B0609040504020204" pitchFamily="49" charset="0"/>
              </a:rPr>
              <a:t>addi</a:t>
            </a:r>
            <a:r>
              <a:rPr lang="en-AU" altLang="en-US" sz="1400" dirty="0" smtClean="0">
                <a:latin typeface="Lucida Console" panose="020B0609040504020204" pitchFamily="49" charset="0"/>
              </a:rPr>
              <a:t> $</a:t>
            </a:r>
            <a:r>
              <a:rPr lang="en-AU" altLang="en-US" sz="1400" dirty="0" err="1" smtClean="0">
                <a:latin typeface="Lucida Console" panose="020B0609040504020204" pitchFamily="49" charset="0"/>
              </a:rPr>
              <a:t>sp</a:t>
            </a:r>
            <a:r>
              <a:rPr lang="en-AU" altLang="en-US" sz="1400" dirty="0" smtClean="0">
                <a:latin typeface="Lucida Console" panose="020B0609040504020204" pitchFamily="49" charset="0"/>
              </a:rPr>
              <a:t>,$</a:t>
            </a:r>
            <a:r>
              <a:rPr lang="en-AU" altLang="en-US" sz="1400" dirty="0" err="1" smtClean="0">
                <a:latin typeface="Lucida Console" panose="020B0609040504020204" pitchFamily="49" charset="0"/>
              </a:rPr>
              <a:t>sp</a:t>
            </a:r>
            <a:r>
              <a:rPr lang="en-AU" altLang="en-US" sz="1400" dirty="0" smtClean="0">
                <a:latin typeface="Lucida Console" panose="020B0609040504020204" pitchFamily="49" charset="0"/>
              </a:rPr>
              <a:t>, 20       # restore stack pointer</a:t>
            </a:r>
          </a:p>
          <a:p>
            <a:pPr eaLnBrk="1" hangingPunct="1">
              <a:spcBef>
                <a:spcPct val="15000"/>
              </a:spcBef>
              <a:buFont typeface="Wingdings" panose="05000000000000000000" pitchFamily="2" charset="2"/>
              <a:buNone/>
            </a:pPr>
            <a:r>
              <a:rPr lang="en-AU" altLang="en-US" sz="1400" dirty="0" smtClean="0">
                <a:latin typeface="Lucida Console" panose="020B0609040504020204" pitchFamily="49" charset="0"/>
              </a:rPr>
              <a:t>         </a:t>
            </a:r>
            <a:r>
              <a:rPr lang="en-AU" altLang="en-US" sz="1400" dirty="0" err="1" smtClean="0">
                <a:latin typeface="Lucida Console" panose="020B0609040504020204" pitchFamily="49" charset="0"/>
              </a:rPr>
              <a:t>jr</a:t>
            </a:r>
            <a:r>
              <a:rPr lang="en-AU" altLang="en-US" sz="1400" dirty="0" smtClean="0">
                <a:latin typeface="Lucida Console" panose="020B0609040504020204" pitchFamily="49" charset="0"/>
              </a:rPr>
              <a:t> $</a:t>
            </a:r>
            <a:r>
              <a:rPr lang="en-AU" altLang="en-US" sz="1400" dirty="0" err="1" smtClean="0">
                <a:latin typeface="Lucida Console" panose="020B0609040504020204" pitchFamily="49" charset="0"/>
              </a:rPr>
              <a:t>ra</a:t>
            </a:r>
            <a:r>
              <a:rPr lang="en-AU" altLang="en-US" sz="1400" dirty="0" smtClean="0">
                <a:latin typeface="Lucida Console" panose="020B0609040504020204" pitchFamily="49" charset="0"/>
              </a:rPr>
              <a:t>                 # return to calling routine</a:t>
            </a:r>
          </a:p>
        </p:txBody>
      </p:sp>
      <p:sp>
        <p:nvSpPr>
          <p:cNvPr id="74760" name="Rectangle 8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AU" altLang="en-US" smtClean="0"/>
              <a:t>The Full Procedure</a:t>
            </a:r>
          </a:p>
        </p:txBody>
      </p:sp>
    </p:spTree>
    <p:extLst>
      <p:ext uri="{BB962C8B-B14F-4D97-AF65-F5344CB8AC3E}">
        <p14:creationId xmlns:p14="http://schemas.microsoft.com/office/powerpoint/2010/main" val="3839981568"/>
      </p:ext>
    </p:extLst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Footer Placeholder 3"/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AU" altLang="en-US"/>
              <a:t>Chapter 2 — Instructions: Language of the Computer — </a:t>
            </a:r>
            <a:fld id="{607EB895-49F6-44EB-84AA-B73175FBDF74}" type="slidenum">
              <a:rPr lang="en-AU" altLang="en-US"/>
              <a:pPr/>
              <a:t>72</a:t>
            </a:fld>
            <a:endParaRPr lang="en-AU" altLang="en-US"/>
          </a:p>
        </p:txBody>
      </p:sp>
      <p:sp>
        <p:nvSpPr>
          <p:cNvPr id="7577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600" smtClean="0"/>
              <a:t>Effect of Compiler Optimization</a:t>
            </a:r>
            <a:endParaRPr lang="en-AU" altLang="en-US" sz="3600" smtClean="0"/>
          </a:p>
        </p:txBody>
      </p:sp>
      <p:graphicFrame>
        <p:nvGraphicFramePr>
          <p:cNvPr id="75780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63063268"/>
              </p:ext>
            </p:extLst>
          </p:nvPr>
        </p:nvGraphicFramePr>
        <p:xfrm>
          <a:off x="400050" y="1781175"/>
          <a:ext cx="3829050" cy="2333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4062" name="Chart" r:id="rId4" imgW="3829134" imgH="2333557" progId="MSGraph.Chart.8">
                  <p:embed followColorScheme="full"/>
                </p:oleObj>
              </mc:Choice>
              <mc:Fallback>
                <p:oleObj name="Chart" r:id="rId4" imgW="3829134" imgH="2333557" progId="MSGraph.Chart.8">
                  <p:embed followColorScheme="full"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0050" y="1781175"/>
                        <a:ext cx="3829050" cy="2333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5781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87528270"/>
              </p:ext>
            </p:extLst>
          </p:nvPr>
        </p:nvGraphicFramePr>
        <p:xfrm>
          <a:off x="400050" y="3886200"/>
          <a:ext cx="3771900" cy="2333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4063" name="Chart" r:id="rId6" imgW="3771866" imgH="2333557" progId="MSGraph.Chart.8">
                  <p:embed followColorScheme="full"/>
                </p:oleObj>
              </mc:Choice>
              <mc:Fallback>
                <p:oleObj name="Chart" r:id="rId6" imgW="3771866" imgH="2333557" progId="MSGraph.Chart.8">
                  <p:embed followColorScheme="full"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0050" y="3886200"/>
                        <a:ext cx="3771900" cy="2333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5782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70323399"/>
              </p:ext>
            </p:extLst>
          </p:nvPr>
        </p:nvGraphicFramePr>
        <p:xfrm>
          <a:off x="4284663" y="1779588"/>
          <a:ext cx="3771900" cy="2333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4064" name="Chart" r:id="rId8" imgW="3771866" imgH="2333557" progId="MSGraph.Chart.8">
                  <p:embed followColorScheme="full"/>
                </p:oleObj>
              </mc:Choice>
              <mc:Fallback>
                <p:oleObj name="Chart" r:id="rId8" imgW="3771866" imgH="2333557" progId="MSGraph.Chart.8">
                  <p:embed followColorScheme="full"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84663" y="1779588"/>
                        <a:ext cx="3771900" cy="2333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5783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83817393"/>
              </p:ext>
            </p:extLst>
          </p:nvPr>
        </p:nvGraphicFramePr>
        <p:xfrm>
          <a:off x="4427538" y="3889375"/>
          <a:ext cx="3829050" cy="2333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4065" name="Chart" r:id="rId10" imgW="3829134" imgH="2333557" progId="MSGraph.Chart.8">
                  <p:embed followColorScheme="full"/>
                </p:oleObj>
              </mc:Choice>
              <mc:Fallback>
                <p:oleObj name="Chart" r:id="rId10" imgW="3829134" imgH="2333557" progId="MSGraph.Chart.8">
                  <p:embed followColorScheme="full"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27538" y="3889375"/>
                        <a:ext cx="3829050" cy="2333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5784" name="Text Box 7"/>
          <p:cNvSpPr txBox="1">
            <a:spLocks noChangeArrowheads="1"/>
          </p:cNvSpPr>
          <p:nvPr/>
        </p:nvSpPr>
        <p:spPr bwMode="auto">
          <a:xfrm>
            <a:off x="1919288" y="1348290"/>
            <a:ext cx="4730750" cy="3762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>
                <a:latin typeface="Tahoma" panose="020B0604030504040204" pitchFamily="34" charset="0"/>
              </a:rPr>
              <a:t>Compiled with gcc for Pentium 4 under Linux</a:t>
            </a:r>
            <a:endParaRPr lang="en-AU" altLang="en-US">
              <a:latin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27842301"/>
      </p:ext>
    </p:extLst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Footer Placeholder 3"/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AU" altLang="en-US"/>
              <a:t>Chapter 2 — Instructions: Language of the Computer — </a:t>
            </a:r>
            <a:fld id="{34395CD5-FE46-490B-8494-FA1F4FB50B85}" type="slidenum">
              <a:rPr lang="en-AU" altLang="en-US"/>
              <a:pPr/>
              <a:t>73</a:t>
            </a:fld>
            <a:endParaRPr lang="en-AU" altLang="en-US"/>
          </a:p>
        </p:txBody>
      </p:sp>
      <p:sp>
        <p:nvSpPr>
          <p:cNvPr id="76803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98642"/>
            <a:ext cx="8259762" cy="641350"/>
          </a:xfrm>
        </p:spPr>
        <p:txBody>
          <a:bodyPr/>
          <a:lstStyle/>
          <a:p>
            <a:pPr eaLnBrk="1" hangingPunct="1"/>
            <a:r>
              <a:rPr lang="en-US" altLang="en-US" sz="3200" dirty="0" smtClean="0"/>
              <a:t>Effect of Language and Algorithm</a:t>
            </a:r>
            <a:endParaRPr lang="en-AU" altLang="en-US" sz="3200" dirty="0" smtClean="0"/>
          </a:p>
        </p:txBody>
      </p:sp>
      <p:graphicFrame>
        <p:nvGraphicFramePr>
          <p:cNvPr id="7680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13627159"/>
              </p:ext>
            </p:extLst>
          </p:nvPr>
        </p:nvGraphicFramePr>
        <p:xfrm>
          <a:off x="1619250" y="1263608"/>
          <a:ext cx="5086350" cy="17986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5063" name="Chart" r:id="rId4" imgW="5086333" imgH="1943100" progId="MSGraph.Chart.8">
                  <p:embed followColorScheme="full"/>
                </p:oleObj>
              </mc:Choice>
              <mc:Fallback>
                <p:oleObj name="Chart" r:id="rId4" imgW="5086333" imgH="1943100" progId="MSGraph.Chart.8">
                  <p:embed followColorScheme="full"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19250" y="1263608"/>
                        <a:ext cx="5086350" cy="17986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680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39582738"/>
              </p:ext>
            </p:extLst>
          </p:nvPr>
        </p:nvGraphicFramePr>
        <p:xfrm>
          <a:off x="1619250" y="2840810"/>
          <a:ext cx="5086350" cy="1800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5064" name="Chart" r:id="rId6" imgW="5086333" imgH="1943100" progId="MSGraph.Chart.8">
                  <p:embed followColorScheme="full"/>
                </p:oleObj>
              </mc:Choice>
              <mc:Fallback>
                <p:oleObj name="Chart" r:id="rId6" imgW="5086333" imgH="1943100" progId="MSGraph.Chart.8">
                  <p:embed followColorScheme="full"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19250" y="2840810"/>
                        <a:ext cx="5086350" cy="1800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680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02907239"/>
              </p:ext>
            </p:extLst>
          </p:nvPr>
        </p:nvGraphicFramePr>
        <p:xfrm>
          <a:off x="1619250" y="4419600"/>
          <a:ext cx="5086350" cy="1800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5065" name="Chart" r:id="rId8" imgW="5086333" imgH="1943100" progId="MSGraph.Chart.8">
                  <p:embed followColorScheme="full"/>
                </p:oleObj>
              </mc:Choice>
              <mc:Fallback>
                <p:oleObj name="Chart" r:id="rId8" imgW="5086333" imgH="1943100" progId="MSGraph.Chart.8">
                  <p:embed followColorScheme="full"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19250" y="4419600"/>
                        <a:ext cx="5086350" cy="1800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519523000"/>
      </p:ext>
    </p:extLst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Footer Placeholder 3"/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AU" altLang="en-US"/>
              <a:t>Chapter 2 — Instructions: Language of the Computer — </a:t>
            </a:r>
            <a:fld id="{F7C438E3-9596-40A2-A2C9-CE92E3505A4A}" type="slidenum">
              <a:rPr lang="en-AU" altLang="en-US"/>
              <a:pPr/>
              <a:t>74</a:t>
            </a:fld>
            <a:endParaRPr lang="en-AU" altLang="en-US"/>
          </a:p>
        </p:txBody>
      </p:sp>
      <p:sp>
        <p:nvSpPr>
          <p:cNvPr id="77827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/>
              <a:t>Lessons Learned</a:t>
            </a:r>
            <a:endParaRPr lang="en-AU" altLang="en-US" dirty="0" smtClean="0"/>
          </a:p>
        </p:txBody>
      </p:sp>
      <p:sp>
        <p:nvSpPr>
          <p:cNvPr id="77828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/>
              <a:t>Instruction count and CPI are not good performance indicators in isolation</a:t>
            </a:r>
          </a:p>
          <a:p>
            <a:pPr eaLnBrk="1" hangingPunct="1"/>
            <a:endParaRPr lang="en-US" altLang="en-US" dirty="0" smtClean="0"/>
          </a:p>
          <a:p>
            <a:pPr eaLnBrk="1" hangingPunct="1"/>
            <a:r>
              <a:rPr lang="en-US" altLang="en-US" dirty="0" smtClean="0"/>
              <a:t>Compiler optimizations are sensitive to the algorithm</a:t>
            </a:r>
          </a:p>
          <a:p>
            <a:pPr eaLnBrk="1" hangingPunct="1"/>
            <a:endParaRPr lang="en-US" altLang="en-US" dirty="0" smtClean="0"/>
          </a:p>
          <a:p>
            <a:pPr eaLnBrk="1" hangingPunct="1"/>
            <a:r>
              <a:rPr lang="en-US" altLang="en-US" dirty="0" smtClean="0"/>
              <a:t>Java/JIT compiled code is significantly faster than JVM interpreted</a:t>
            </a:r>
          </a:p>
          <a:p>
            <a:pPr lvl="1" eaLnBrk="1" hangingPunct="1"/>
            <a:r>
              <a:rPr lang="en-US" altLang="en-US" dirty="0" smtClean="0"/>
              <a:t>Comparable to optimized C in some cases</a:t>
            </a:r>
          </a:p>
          <a:p>
            <a:pPr lvl="1" eaLnBrk="1" hangingPunct="1"/>
            <a:endParaRPr lang="en-AU" altLang="en-US" dirty="0" smtClean="0"/>
          </a:p>
          <a:p>
            <a:pPr eaLnBrk="1" hangingPunct="1"/>
            <a:r>
              <a:rPr lang="en-US" altLang="en-US" dirty="0" smtClean="0"/>
              <a:t>Nothing can fix a dumb algorithm!</a:t>
            </a:r>
          </a:p>
        </p:txBody>
      </p:sp>
    </p:spTree>
    <p:extLst>
      <p:ext uri="{BB962C8B-B14F-4D97-AF65-F5344CB8AC3E}">
        <p14:creationId xmlns:p14="http://schemas.microsoft.com/office/powerpoint/2010/main" val="2181122859"/>
      </p:ext>
    </p:extLst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Footer Placeholder 3"/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AU" altLang="en-US"/>
              <a:t>Chapter 2 — Instructions: Language of the Computer — </a:t>
            </a:r>
            <a:fld id="{EE1BE9F8-D489-43B5-ABBA-95BE38ABB531}" type="slidenum">
              <a:rPr lang="en-AU" altLang="en-US"/>
              <a:pPr/>
              <a:t>75</a:t>
            </a:fld>
            <a:endParaRPr lang="en-AU" altLang="en-US"/>
          </a:p>
        </p:txBody>
      </p:sp>
      <p:sp>
        <p:nvSpPr>
          <p:cNvPr id="7885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Arrays vs. Pointers</a:t>
            </a:r>
            <a:endParaRPr lang="en-AU" altLang="en-US" smtClean="0"/>
          </a:p>
        </p:txBody>
      </p:sp>
      <p:sp>
        <p:nvSpPr>
          <p:cNvPr id="7885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4213" y="1447800"/>
            <a:ext cx="7897812" cy="4419600"/>
          </a:xfrm>
        </p:spPr>
        <p:txBody>
          <a:bodyPr/>
          <a:lstStyle/>
          <a:p>
            <a:pPr eaLnBrk="1" hangingPunct="1"/>
            <a:r>
              <a:rPr lang="en-US" altLang="en-US" dirty="0" smtClean="0"/>
              <a:t>Array indexing involves</a:t>
            </a:r>
          </a:p>
          <a:p>
            <a:pPr lvl="1" eaLnBrk="1" hangingPunct="1"/>
            <a:r>
              <a:rPr lang="en-US" altLang="en-US" dirty="0" smtClean="0"/>
              <a:t>Multiplying index by element size</a:t>
            </a:r>
          </a:p>
          <a:p>
            <a:pPr lvl="1" eaLnBrk="1" hangingPunct="1"/>
            <a:r>
              <a:rPr lang="en-US" altLang="en-US" dirty="0" smtClean="0"/>
              <a:t>Adding to array base address</a:t>
            </a:r>
          </a:p>
          <a:p>
            <a:pPr lvl="1" eaLnBrk="1" hangingPunct="1"/>
            <a:endParaRPr lang="en-AU" altLang="en-US" dirty="0" smtClean="0"/>
          </a:p>
          <a:p>
            <a:pPr eaLnBrk="1" hangingPunct="1"/>
            <a:r>
              <a:rPr lang="en-US" altLang="en-US" dirty="0" smtClean="0"/>
              <a:t>Pointers correspond directly to memory addresses</a:t>
            </a:r>
          </a:p>
          <a:p>
            <a:pPr lvl="1" eaLnBrk="1" hangingPunct="1"/>
            <a:r>
              <a:rPr lang="en-US" altLang="en-US" dirty="0" smtClean="0"/>
              <a:t>Can avoid indexing complexity</a:t>
            </a:r>
          </a:p>
        </p:txBody>
      </p:sp>
    </p:spTree>
    <p:extLst>
      <p:ext uri="{BB962C8B-B14F-4D97-AF65-F5344CB8AC3E}">
        <p14:creationId xmlns:p14="http://schemas.microsoft.com/office/powerpoint/2010/main" val="1582920988"/>
      </p:ext>
    </p:extLst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Footer Placeholder 3"/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AU" altLang="en-US"/>
              <a:t>Chapter 2 — Instructions: Language of the Computer — </a:t>
            </a:r>
            <a:fld id="{354D603D-2EC1-444A-A2BB-CEFE4920B60D}" type="slidenum">
              <a:rPr lang="en-AU" altLang="en-US"/>
              <a:pPr/>
              <a:t>76</a:t>
            </a:fld>
            <a:endParaRPr lang="en-AU" altLang="en-US"/>
          </a:p>
        </p:txBody>
      </p:sp>
      <p:sp>
        <p:nvSpPr>
          <p:cNvPr id="7987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/>
              <a:t>Example: Clearing an Array</a:t>
            </a:r>
            <a:endParaRPr lang="en-AU" altLang="en-US" dirty="0" smtClean="0"/>
          </a:p>
        </p:txBody>
      </p:sp>
      <p:graphicFrame>
        <p:nvGraphicFramePr>
          <p:cNvPr id="396291" name="Group 3"/>
          <p:cNvGraphicFramePr>
            <a:graphicFrameLocks noGrp="1"/>
          </p:cNvGraphicFramePr>
          <p:nvPr/>
        </p:nvGraphicFramePr>
        <p:xfrm>
          <a:off x="107950" y="1457325"/>
          <a:ext cx="8928100" cy="4065588"/>
        </p:xfrm>
        <a:graphic>
          <a:graphicData uri="http://schemas.openxmlformats.org/drawingml/2006/table">
            <a:tbl>
              <a:tblPr/>
              <a:tblGrid>
                <a:gridCol w="4392613"/>
                <a:gridCol w="4535487"/>
              </a:tblGrid>
              <a:tr h="1456011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A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Console" pitchFamily="49" charset="0"/>
                        </a:rPr>
                        <a:t>clear1(</a:t>
                      </a:r>
                      <a:r>
                        <a:rPr kumimoji="0" lang="en-AU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Console" pitchFamily="49" charset="0"/>
                        </a:rPr>
                        <a:t>int</a:t>
                      </a:r>
                      <a:r>
                        <a:rPr kumimoji="0" lang="en-A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Console" pitchFamily="49" charset="0"/>
                        </a:rPr>
                        <a:t> array[], </a:t>
                      </a:r>
                      <a:r>
                        <a:rPr kumimoji="0" lang="en-AU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Console" pitchFamily="49" charset="0"/>
                        </a:rPr>
                        <a:t>int</a:t>
                      </a:r>
                      <a:r>
                        <a:rPr kumimoji="0" lang="en-A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Console" pitchFamily="49" charset="0"/>
                        </a:rPr>
                        <a:t> size) {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A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Console" pitchFamily="49" charset="0"/>
                        </a:rPr>
                        <a:t>  </a:t>
                      </a:r>
                      <a:r>
                        <a:rPr kumimoji="0" lang="en-AU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Console" pitchFamily="49" charset="0"/>
                        </a:rPr>
                        <a:t>int</a:t>
                      </a:r>
                      <a:r>
                        <a:rPr kumimoji="0" lang="en-A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Console" pitchFamily="49" charset="0"/>
                        </a:rPr>
                        <a:t> </a:t>
                      </a:r>
                      <a:r>
                        <a:rPr kumimoji="0" lang="en-AU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Console" pitchFamily="49" charset="0"/>
                        </a:rPr>
                        <a:t>i</a:t>
                      </a:r>
                      <a:r>
                        <a:rPr kumimoji="0" lang="en-A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Console" pitchFamily="49" charset="0"/>
                        </a:rPr>
                        <a:t>;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A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Console" pitchFamily="49" charset="0"/>
                        </a:rPr>
                        <a:t>  for (</a:t>
                      </a:r>
                      <a:r>
                        <a:rPr kumimoji="0" lang="en-AU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Console" pitchFamily="49" charset="0"/>
                        </a:rPr>
                        <a:t>i</a:t>
                      </a:r>
                      <a:r>
                        <a:rPr kumimoji="0" lang="en-A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Console" pitchFamily="49" charset="0"/>
                        </a:rPr>
                        <a:t> = 0; </a:t>
                      </a:r>
                      <a:r>
                        <a:rPr kumimoji="0" lang="en-AU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Console" pitchFamily="49" charset="0"/>
                        </a:rPr>
                        <a:t>i</a:t>
                      </a:r>
                      <a:r>
                        <a:rPr kumimoji="0" lang="en-A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Console" pitchFamily="49" charset="0"/>
                        </a:rPr>
                        <a:t> &lt; size; </a:t>
                      </a:r>
                      <a:r>
                        <a:rPr kumimoji="0" lang="en-AU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Console" pitchFamily="49" charset="0"/>
                        </a:rPr>
                        <a:t>i</a:t>
                      </a:r>
                      <a:r>
                        <a:rPr kumimoji="0" lang="en-A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Console" pitchFamily="49" charset="0"/>
                        </a:rPr>
                        <a:t> += 1)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A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Console" pitchFamily="49" charset="0"/>
                        </a:rPr>
                        <a:t>    array[</a:t>
                      </a:r>
                      <a:r>
                        <a:rPr kumimoji="0" lang="en-AU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Console" pitchFamily="49" charset="0"/>
                        </a:rPr>
                        <a:t>i</a:t>
                      </a:r>
                      <a:r>
                        <a:rPr kumimoji="0" lang="en-A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Console" pitchFamily="49" charset="0"/>
                        </a:rPr>
                        <a:t>] = 0;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A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Console" pitchFamily="49" charset="0"/>
                        </a:rPr>
                        <a:t>}</a:t>
                      </a:r>
                    </a:p>
                  </a:txBody>
                  <a:tcPr marT="45729" marB="4572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A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Console" pitchFamily="49" charset="0"/>
                        </a:rPr>
                        <a:t>clear2(int *array, int size) {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A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Console" pitchFamily="49" charset="0"/>
                        </a:rPr>
                        <a:t>  int *p;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A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Console" pitchFamily="49" charset="0"/>
                        </a:rPr>
                        <a:t>  for (p = &amp;array[0]; p &lt; &amp;array[size];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A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Console" pitchFamily="49" charset="0"/>
                        </a:rPr>
                        <a:t>       p = p + 1)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A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Console" pitchFamily="49" charset="0"/>
                        </a:rPr>
                        <a:t>    *p = 0;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A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Console" pitchFamily="49" charset="0"/>
                        </a:rPr>
                        <a:t>}</a:t>
                      </a: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60957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A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Console" pitchFamily="49" charset="0"/>
                        </a:rPr>
                        <a:t>       move $t0,$zero   # i = 0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A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Console" pitchFamily="49" charset="0"/>
                        </a:rPr>
                        <a:t>loop1: sll $t1,$t0,2    # $t1 = i * 4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A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Console" pitchFamily="49" charset="0"/>
                        </a:rPr>
                        <a:t>       add $t2,$a0,$t1  # $t2 =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A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Console" pitchFamily="49" charset="0"/>
                        </a:rPr>
                        <a:t>                        #   &amp;array[i]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A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Console" pitchFamily="49" charset="0"/>
                        </a:rPr>
                        <a:t>       sw $zero, 0($t2) # array[i] = 0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A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Console" pitchFamily="49" charset="0"/>
                        </a:rPr>
                        <a:t>       addi $t0,$t0,1   # i = i + 1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A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Console" pitchFamily="49" charset="0"/>
                        </a:rPr>
                        <a:t>       slt $t3,$t0,$a1  # $t3 =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A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Console" pitchFamily="49" charset="0"/>
                        </a:rPr>
                        <a:t>                        #   (i &lt; size)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A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Console" pitchFamily="49" charset="0"/>
                        </a:rPr>
                        <a:t>       bne $t3,$zero,loop1 # if (…)</a:t>
                      </a:r>
                      <a:br>
                        <a:rPr kumimoji="0" lang="en-A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Console" pitchFamily="49" charset="0"/>
                        </a:rPr>
                      </a:br>
                      <a:r>
                        <a:rPr kumimoji="0" lang="en-A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Console" pitchFamily="49" charset="0"/>
                        </a:rPr>
                        <a:t>                           # goto loop1</a:t>
                      </a:r>
                    </a:p>
                  </a:txBody>
                  <a:tcPr marT="45729" marB="4572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A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Console" pitchFamily="49" charset="0"/>
                        </a:rPr>
                        <a:t>       move $t0,</a:t>
                      </a:r>
                      <a:r>
                        <a:rPr kumimoji="0" lang="en-A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Lucida Console" pitchFamily="49" charset="0"/>
                        </a:rPr>
                        <a:t>$a0</a:t>
                      </a:r>
                      <a:r>
                        <a:rPr kumimoji="0" lang="en-A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Lucida Console" pitchFamily="49" charset="0"/>
                        </a:rPr>
                        <a:t>    </a:t>
                      </a:r>
                      <a:r>
                        <a:rPr kumimoji="0" lang="en-A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Lucida Console" pitchFamily="49" charset="0"/>
                        </a:rPr>
                        <a:t># p = &amp; array[0]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A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Console" pitchFamily="49" charset="0"/>
                        </a:rPr>
                        <a:t>       </a:t>
                      </a:r>
                      <a:r>
                        <a:rPr kumimoji="0" lang="en-AU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Console" pitchFamily="49" charset="0"/>
                        </a:rPr>
                        <a:t>sll</a:t>
                      </a:r>
                      <a:r>
                        <a:rPr kumimoji="0" lang="en-A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Console" pitchFamily="49" charset="0"/>
                        </a:rPr>
                        <a:t> $t1,</a:t>
                      </a:r>
                      <a:r>
                        <a:rPr kumimoji="0" lang="en-A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Lucida Console" pitchFamily="49" charset="0"/>
                        </a:rPr>
                        <a:t>$a1</a:t>
                      </a:r>
                      <a:r>
                        <a:rPr kumimoji="0" lang="en-A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Console" pitchFamily="49" charset="0"/>
                        </a:rPr>
                        <a:t>,2   # $t1 = </a:t>
                      </a:r>
                      <a:r>
                        <a:rPr kumimoji="0" lang="en-A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Lucida Console" pitchFamily="49" charset="0"/>
                        </a:rPr>
                        <a:t>size</a:t>
                      </a:r>
                      <a:r>
                        <a:rPr kumimoji="0" lang="en-A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Console" pitchFamily="49" charset="0"/>
                        </a:rPr>
                        <a:t> * 4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A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Console" pitchFamily="49" charset="0"/>
                        </a:rPr>
                        <a:t>       add $t2,$a0,$t1 # $t2 =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A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Console" pitchFamily="49" charset="0"/>
                        </a:rPr>
                        <a:t>                       #   &amp;array[</a:t>
                      </a:r>
                      <a:r>
                        <a:rPr kumimoji="0" lang="en-A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Lucida Console" pitchFamily="49" charset="0"/>
                        </a:rPr>
                        <a:t>size</a:t>
                      </a:r>
                      <a:r>
                        <a:rPr kumimoji="0" lang="en-A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Console" pitchFamily="49" charset="0"/>
                        </a:rPr>
                        <a:t>]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A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Lucida Console" pitchFamily="49" charset="0"/>
                        </a:rPr>
                        <a:t>loop2:</a:t>
                      </a:r>
                      <a:r>
                        <a:rPr kumimoji="0" lang="en-A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Console" pitchFamily="49" charset="0"/>
                        </a:rPr>
                        <a:t> </a:t>
                      </a:r>
                      <a:r>
                        <a:rPr kumimoji="0" lang="en-AU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Console" pitchFamily="49" charset="0"/>
                        </a:rPr>
                        <a:t>sw</a:t>
                      </a:r>
                      <a:r>
                        <a:rPr kumimoji="0" lang="en-A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Console" pitchFamily="49" charset="0"/>
                        </a:rPr>
                        <a:t> $zero,0(</a:t>
                      </a:r>
                      <a:r>
                        <a:rPr kumimoji="0" lang="en-A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Lucida Console" pitchFamily="49" charset="0"/>
                        </a:rPr>
                        <a:t>$t0</a:t>
                      </a:r>
                      <a:r>
                        <a:rPr kumimoji="0" lang="en-A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Console" pitchFamily="49" charset="0"/>
                        </a:rPr>
                        <a:t>) # </a:t>
                      </a:r>
                      <a:r>
                        <a:rPr kumimoji="0" lang="en-A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Lucida Console" pitchFamily="49" charset="0"/>
                        </a:rPr>
                        <a:t>Memory[p]</a:t>
                      </a:r>
                      <a:r>
                        <a:rPr kumimoji="0" lang="en-A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Console" pitchFamily="49" charset="0"/>
                        </a:rPr>
                        <a:t> = 0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A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Console" pitchFamily="49" charset="0"/>
                        </a:rPr>
                        <a:t>       </a:t>
                      </a:r>
                      <a:r>
                        <a:rPr kumimoji="0" lang="en-AU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Console" pitchFamily="49" charset="0"/>
                        </a:rPr>
                        <a:t>addi</a:t>
                      </a:r>
                      <a:r>
                        <a:rPr kumimoji="0" lang="en-A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Console" pitchFamily="49" charset="0"/>
                        </a:rPr>
                        <a:t> $t0,$t0,</a:t>
                      </a:r>
                      <a:r>
                        <a:rPr kumimoji="0" lang="en-A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Lucida Console" pitchFamily="49" charset="0"/>
                        </a:rPr>
                        <a:t>4</a:t>
                      </a:r>
                      <a:r>
                        <a:rPr kumimoji="0" lang="en-A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Console" pitchFamily="49" charset="0"/>
                        </a:rPr>
                        <a:t>  # </a:t>
                      </a:r>
                      <a:r>
                        <a:rPr kumimoji="0" lang="en-A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Lucida Console" pitchFamily="49" charset="0"/>
                        </a:rPr>
                        <a:t>p = p + 4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A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Console" pitchFamily="49" charset="0"/>
                        </a:rPr>
                        <a:t>       </a:t>
                      </a:r>
                      <a:r>
                        <a:rPr kumimoji="0" lang="en-AU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Console" pitchFamily="49" charset="0"/>
                        </a:rPr>
                        <a:t>slt</a:t>
                      </a:r>
                      <a:r>
                        <a:rPr kumimoji="0" lang="en-A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Console" pitchFamily="49" charset="0"/>
                        </a:rPr>
                        <a:t> $t3,$t0,</a:t>
                      </a:r>
                      <a:r>
                        <a:rPr kumimoji="0" lang="en-A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Lucida Console" pitchFamily="49" charset="0"/>
                        </a:rPr>
                        <a:t>$t2</a:t>
                      </a:r>
                      <a:r>
                        <a:rPr kumimoji="0" lang="en-A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Console" pitchFamily="49" charset="0"/>
                        </a:rPr>
                        <a:t> # $t3 =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A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Console" pitchFamily="49" charset="0"/>
                        </a:rPr>
                        <a:t>                       #(</a:t>
                      </a:r>
                      <a:r>
                        <a:rPr kumimoji="0" lang="en-A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Lucida Console" pitchFamily="49" charset="0"/>
                        </a:rPr>
                        <a:t>p&lt;&amp;array[size]</a:t>
                      </a:r>
                      <a:r>
                        <a:rPr kumimoji="0" lang="en-A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Console" pitchFamily="49" charset="0"/>
                        </a:rPr>
                        <a:t>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A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Console" pitchFamily="49" charset="0"/>
                        </a:rPr>
                        <a:t>       </a:t>
                      </a:r>
                      <a:r>
                        <a:rPr kumimoji="0" lang="en-AU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Console" pitchFamily="49" charset="0"/>
                        </a:rPr>
                        <a:t>bne</a:t>
                      </a:r>
                      <a:r>
                        <a:rPr kumimoji="0" lang="en-A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Console" pitchFamily="49" charset="0"/>
                        </a:rPr>
                        <a:t> $t3,$zero,loop2 # if (…)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A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Console" pitchFamily="49" charset="0"/>
                        </a:rPr>
                        <a:t>                           # </a:t>
                      </a:r>
                      <a:r>
                        <a:rPr kumimoji="0" lang="en-AU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Console" pitchFamily="49" charset="0"/>
                        </a:rPr>
                        <a:t>goto</a:t>
                      </a:r>
                      <a:r>
                        <a:rPr kumimoji="0" lang="en-A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Console" pitchFamily="49" charset="0"/>
                        </a:rPr>
                        <a:t> loop2</a:t>
                      </a: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50559731"/>
      </p:ext>
    </p:extLst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Footer Placeholder 3"/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AU" altLang="en-US"/>
              <a:t>Chapter 2 — Instructions: Language of the Computer — </a:t>
            </a:r>
            <a:fld id="{62475781-B9FE-466D-86E5-10AD25FE4BFF}" type="slidenum">
              <a:rPr lang="en-AU" altLang="en-US"/>
              <a:pPr/>
              <a:t>77</a:t>
            </a:fld>
            <a:endParaRPr lang="en-AU" altLang="en-US"/>
          </a:p>
        </p:txBody>
      </p:sp>
      <p:sp>
        <p:nvSpPr>
          <p:cNvPr id="8089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Comparison of Array vs. Ptr</a:t>
            </a:r>
            <a:endParaRPr lang="en-AU" altLang="en-US" smtClean="0"/>
          </a:p>
        </p:txBody>
      </p:sp>
      <p:sp>
        <p:nvSpPr>
          <p:cNvPr id="8090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/>
              <a:t>Multiply “strength reduced” to shift</a:t>
            </a:r>
          </a:p>
          <a:p>
            <a:pPr eaLnBrk="1" hangingPunct="1"/>
            <a:endParaRPr lang="en-US" altLang="en-US" dirty="0" smtClean="0"/>
          </a:p>
          <a:p>
            <a:pPr eaLnBrk="1" hangingPunct="1"/>
            <a:r>
              <a:rPr lang="en-US" altLang="en-US" dirty="0" smtClean="0"/>
              <a:t>Array version requires shift to be inside loop</a:t>
            </a:r>
          </a:p>
          <a:p>
            <a:pPr lvl="1" eaLnBrk="1" hangingPunct="1"/>
            <a:r>
              <a:rPr lang="en-US" altLang="en-US" dirty="0" smtClean="0"/>
              <a:t>Part of index calculation for incremented </a:t>
            </a:r>
            <a:r>
              <a:rPr lang="en-US" altLang="en-US" dirty="0" err="1" smtClean="0"/>
              <a:t>i</a:t>
            </a:r>
            <a:endParaRPr lang="en-US" altLang="en-US" dirty="0" smtClean="0"/>
          </a:p>
          <a:p>
            <a:pPr lvl="1" eaLnBrk="1" hangingPunct="1"/>
            <a:r>
              <a:rPr lang="en-US" altLang="en-US" dirty="0" smtClean="0"/>
              <a:t>c.f. incrementing pointer</a:t>
            </a:r>
          </a:p>
          <a:p>
            <a:pPr lvl="1" eaLnBrk="1" hangingPunct="1"/>
            <a:endParaRPr lang="en-US" altLang="en-US" dirty="0" smtClean="0"/>
          </a:p>
          <a:p>
            <a:pPr eaLnBrk="1" hangingPunct="1"/>
            <a:r>
              <a:rPr lang="en-US" altLang="en-US" dirty="0" smtClean="0"/>
              <a:t>Compiler can achieve same effect as manual use of pointers</a:t>
            </a:r>
          </a:p>
          <a:p>
            <a:pPr lvl="1" eaLnBrk="1" hangingPunct="1"/>
            <a:r>
              <a:rPr lang="en-US" altLang="en-US" dirty="0" smtClean="0"/>
              <a:t>Induction variable elimination</a:t>
            </a:r>
          </a:p>
          <a:p>
            <a:pPr lvl="1" eaLnBrk="1" hangingPunct="1"/>
            <a:r>
              <a:rPr lang="en-US" altLang="en-US" dirty="0" smtClean="0"/>
              <a:t>Better to make program clearer and safer</a:t>
            </a:r>
            <a:endParaRPr lang="en-AU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2875580690"/>
      </p:ext>
    </p:extLst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Footer Placeholder 3"/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AU" altLang="en-US"/>
              <a:t>Chapter 2 — Instructions: Language of the Computer — </a:t>
            </a:r>
            <a:fld id="{55CBA0AD-8AFD-4DA3-B9D4-74560715ED5A}" type="slidenum">
              <a:rPr lang="en-AU" altLang="en-US"/>
              <a:pPr/>
              <a:t>78</a:t>
            </a:fld>
            <a:endParaRPr lang="en-AU" altLang="en-US"/>
          </a:p>
        </p:txBody>
      </p:sp>
      <p:sp>
        <p:nvSpPr>
          <p:cNvPr id="8192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AU" altLang="en-US" smtClean="0"/>
              <a:t>ARM &amp; MIPS Similarities</a:t>
            </a:r>
          </a:p>
        </p:txBody>
      </p:sp>
      <p:sp>
        <p:nvSpPr>
          <p:cNvPr id="8192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4213" y="1295400"/>
            <a:ext cx="8270875" cy="779462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AU" altLang="en-US" sz="2400" dirty="0" smtClean="0"/>
              <a:t>ARM: the most popular embedded core</a:t>
            </a:r>
          </a:p>
          <a:p>
            <a:pPr eaLnBrk="1" hangingPunct="1">
              <a:lnSpc>
                <a:spcPct val="80000"/>
              </a:lnSpc>
            </a:pPr>
            <a:r>
              <a:rPr lang="en-AU" altLang="en-US" sz="2400" dirty="0" smtClean="0"/>
              <a:t>Similar basic set of instructions to MIPS</a:t>
            </a:r>
          </a:p>
        </p:txBody>
      </p:sp>
      <p:graphicFrame>
        <p:nvGraphicFramePr>
          <p:cNvPr id="420939" name="Group 75"/>
          <p:cNvGraphicFramePr>
            <a:graphicFrameLocks noGrp="1"/>
          </p:cNvGraphicFramePr>
          <p:nvPr/>
        </p:nvGraphicFramePr>
        <p:xfrm>
          <a:off x="755650" y="2133600"/>
          <a:ext cx="7632700" cy="3976688"/>
        </p:xfrm>
        <a:graphic>
          <a:graphicData uri="http://schemas.openxmlformats.org/drawingml/2006/table">
            <a:tbl>
              <a:tblPr/>
              <a:tblGrid>
                <a:gridCol w="3482975"/>
                <a:gridCol w="2076450"/>
                <a:gridCol w="2073275"/>
              </a:tblGrid>
              <a:tr h="4603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AU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AU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ARM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AU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MIPS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AU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Date announced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AU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1985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AU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1985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35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AU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Instruction size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AU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32 bits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AU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32 bits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AU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Address space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AU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32-bit flat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AU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32-bit flat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03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AU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Data alignment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AU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Aligned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AU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Aligned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56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AU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Data addressing modes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AU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</a:tr>
              <a:tr h="4603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AU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Registers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AU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15 </a:t>
                      </a:r>
                      <a:r>
                        <a:rPr kumimoji="0" 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× 32-bit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AU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31 </a:t>
                      </a:r>
                      <a:r>
                        <a:rPr kumimoji="0" 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× 32-bit</a:t>
                      </a:r>
                      <a:endParaRPr kumimoji="0" lang="en-AU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</a:tr>
              <a:tr h="5810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AU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Input/output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AU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Memory mapped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AU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Memory mapped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97402452"/>
      </p:ext>
    </p:extLst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Footer Placeholder 3"/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AU" altLang="en-US"/>
              <a:t>Chapter 2 — Instructions: Language of the Computer — </a:t>
            </a:r>
            <a:fld id="{321ACBBA-79E8-4CA2-815E-1100044F12B5}" type="slidenum">
              <a:rPr lang="en-AU" altLang="en-US"/>
              <a:pPr/>
              <a:t>79</a:t>
            </a:fld>
            <a:endParaRPr lang="en-AU" altLang="en-US"/>
          </a:p>
        </p:txBody>
      </p:sp>
      <p:sp>
        <p:nvSpPr>
          <p:cNvPr id="8294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AU" altLang="en-US" smtClean="0"/>
              <a:t>Compare and Branch in ARM</a:t>
            </a:r>
          </a:p>
        </p:txBody>
      </p:sp>
      <p:sp>
        <p:nvSpPr>
          <p:cNvPr id="8294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AU" altLang="en-US" dirty="0" smtClean="0"/>
              <a:t>Uses condition codes for result of an arithmetic/logical instruction</a:t>
            </a:r>
          </a:p>
          <a:p>
            <a:pPr lvl="1" eaLnBrk="1" hangingPunct="1"/>
            <a:r>
              <a:rPr lang="en-AU" altLang="en-US" dirty="0" smtClean="0"/>
              <a:t>Negative, zero, carry, overflow</a:t>
            </a:r>
          </a:p>
          <a:p>
            <a:pPr lvl="1" eaLnBrk="1" hangingPunct="1"/>
            <a:r>
              <a:rPr lang="en-AU" altLang="en-US" dirty="0" smtClean="0"/>
              <a:t>Compare instructions to set condition codes without keeping the result</a:t>
            </a:r>
          </a:p>
          <a:p>
            <a:pPr lvl="1" eaLnBrk="1" hangingPunct="1"/>
            <a:endParaRPr lang="en-AU" altLang="en-US" dirty="0" smtClean="0"/>
          </a:p>
          <a:p>
            <a:pPr eaLnBrk="1" hangingPunct="1"/>
            <a:r>
              <a:rPr lang="en-AU" altLang="en-US" dirty="0" smtClean="0"/>
              <a:t>Each instruction can be conditional</a:t>
            </a:r>
          </a:p>
          <a:p>
            <a:pPr lvl="1" eaLnBrk="1" hangingPunct="1"/>
            <a:r>
              <a:rPr lang="en-AU" altLang="en-US" dirty="0" smtClean="0"/>
              <a:t>Top 4 bits of instruction word: condition value</a:t>
            </a:r>
          </a:p>
          <a:p>
            <a:pPr lvl="1" eaLnBrk="1" hangingPunct="1"/>
            <a:r>
              <a:rPr lang="en-AU" altLang="en-US" dirty="0" smtClean="0"/>
              <a:t>Can avoid branches over single instructions</a:t>
            </a:r>
          </a:p>
        </p:txBody>
      </p:sp>
    </p:spTree>
    <p:extLst>
      <p:ext uri="{BB962C8B-B14F-4D97-AF65-F5344CB8AC3E}">
        <p14:creationId xmlns:p14="http://schemas.microsoft.com/office/powerpoint/2010/main" val="2520099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Footer Placeholder 3"/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AU" altLang="en-US"/>
              <a:t>Chapter 2 — Instructions: Language of the Computer — </a:t>
            </a:r>
            <a:fld id="{CBE1FC00-6D46-4EFB-8FC9-CD918AB32F85}" type="slidenum">
              <a:rPr lang="en-AU" altLang="en-US"/>
              <a:pPr/>
              <a:t>8</a:t>
            </a:fld>
            <a:endParaRPr lang="en-AU" altLang="en-US"/>
          </a:p>
        </p:txBody>
      </p:sp>
      <p:sp>
        <p:nvSpPr>
          <p:cNvPr id="6147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Arithmetic Operations</a:t>
            </a:r>
            <a:endParaRPr lang="en-AU" altLang="en-US" smtClean="0"/>
          </a:p>
        </p:txBody>
      </p:sp>
      <p:sp>
        <p:nvSpPr>
          <p:cNvPr id="6148" name="Rectangle 6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/>
              <a:t>Add and subtract, three operands</a:t>
            </a:r>
          </a:p>
          <a:p>
            <a:pPr lvl="1" eaLnBrk="1" hangingPunct="1"/>
            <a:r>
              <a:rPr lang="en-US" altLang="en-US" dirty="0" smtClean="0"/>
              <a:t>Two sources and one destination</a:t>
            </a:r>
          </a:p>
          <a:p>
            <a:pPr lvl="1" eaLnBrk="1" hangingPunct="1"/>
            <a:endParaRPr lang="en-US" altLang="en-US" dirty="0" smtClean="0"/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dirty="0" smtClean="0">
                <a:latin typeface="Lucida Console" panose="020B0609040504020204" pitchFamily="49" charset="0"/>
              </a:rPr>
              <a:t>	add a, b, c  # a gets b + c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en-US" dirty="0" smtClean="0">
              <a:latin typeface="Lucida Console" panose="020B0609040504020204" pitchFamily="49" charset="0"/>
            </a:endParaRPr>
          </a:p>
          <a:p>
            <a:pPr eaLnBrk="1" hangingPunct="1"/>
            <a:r>
              <a:rPr lang="en-US" altLang="en-US" dirty="0" smtClean="0"/>
              <a:t>All arithmetic operations have this form</a:t>
            </a:r>
          </a:p>
          <a:p>
            <a:pPr eaLnBrk="1" hangingPunct="1"/>
            <a:endParaRPr lang="en-US" altLang="en-US" dirty="0" smtClean="0"/>
          </a:p>
          <a:p>
            <a:pPr eaLnBrk="1" hangingPunct="1"/>
            <a:r>
              <a:rPr lang="en-US" altLang="en-US" i="1" dirty="0" smtClean="0"/>
              <a:t>Design Principle 1:</a:t>
            </a:r>
            <a:r>
              <a:rPr lang="en-US" altLang="en-US" dirty="0" smtClean="0"/>
              <a:t> Simplicity </a:t>
            </a:r>
            <a:r>
              <a:rPr lang="en-US" altLang="en-US" dirty="0" err="1" smtClean="0"/>
              <a:t>favours</a:t>
            </a:r>
            <a:r>
              <a:rPr lang="en-US" altLang="en-US" dirty="0" smtClean="0"/>
              <a:t> regularity</a:t>
            </a:r>
          </a:p>
          <a:p>
            <a:pPr lvl="1" eaLnBrk="1" hangingPunct="1"/>
            <a:r>
              <a:rPr lang="en-US" altLang="en-US" dirty="0" smtClean="0"/>
              <a:t>Regularity makes implementation simpler</a:t>
            </a:r>
          </a:p>
          <a:p>
            <a:pPr lvl="1" eaLnBrk="1" hangingPunct="1"/>
            <a:r>
              <a:rPr lang="en-US" altLang="en-US" dirty="0" smtClean="0"/>
              <a:t>Simplicity enables higher performance at lower cost</a:t>
            </a:r>
            <a:endParaRPr lang="en-AU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1762902450"/>
      </p:ext>
    </p:extLst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Footer Placeholder 2"/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AU" altLang="en-US"/>
              <a:t>Chapter 2 — Instructions: Language of the Computer — </a:t>
            </a:r>
            <a:fld id="{4C9F6F2E-24A5-44D4-A1B3-29BB833C0A9C}" type="slidenum">
              <a:rPr lang="en-AU" altLang="en-US"/>
              <a:pPr/>
              <a:t>80</a:t>
            </a:fld>
            <a:endParaRPr lang="en-AU" altLang="en-US"/>
          </a:p>
        </p:txBody>
      </p:sp>
      <p:sp>
        <p:nvSpPr>
          <p:cNvPr id="8397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AU" altLang="en-US" smtClean="0"/>
              <a:t>Instruction Encoding</a:t>
            </a:r>
          </a:p>
        </p:txBody>
      </p:sp>
      <p:pic>
        <p:nvPicPr>
          <p:cNvPr id="83972" name="Picture 4" descr="f02-34-P37449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450" y="1412875"/>
            <a:ext cx="5453063" cy="4583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943565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Footer Placeholder 3"/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AU" altLang="en-US"/>
              <a:t>Chapter 2 — Instructions: Language of the Computer — </a:t>
            </a:r>
            <a:fld id="{75C49608-C652-446A-970E-BC9E7398B04B}" type="slidenum">
              <a:rPr lang="en-AU" altLang="en-US"/>
              <a:pPr/>
              <a:t>81</a:t>
            </a:fld>
            <a:endParaRPr lang="en-AU" altLang="en-US"/>
          </a:p>
        </p:txBody>
      </p:sp>
      <p:sp>
        <p:nvSpPr>
          <p:cNvPr id="8499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/>
              <a:t>The Intel x86 ISA</a:t>
            </a:r>
            <a:endParaRPr lang="en-AU" altLang="en-US" dirty="0" smtClean="0"/>
          </a:p>
        </p:txBody>
      </p:sp>
      <p:sp>
        <p:nvSpPr>
          <p:cNvPr id="8499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z="2400" dirty="0" smtClean="0"/>
              <a:t>Evolution with backward compatibility</a:t>
            </a:r>
          </a:p>
          <a:p>
            <a:pPr lvl="1" eaLnBrk="1" hangingPunct="1"/>
            <a:r>
              <a:rPr lang="en-US" altLang="en-US" sz="2000" dirty="0" smtClean="0"/>
              <a:t>8080 (1974): 8-bit microprocessor</a:t>
            </a:r>
          </a:p>
          <a:p>
            <a:pPr lvl="2" eaLnBrk="1" hangingPunct="1"/>
            <a:r>
              <a:rPr lang="en-US" altLang="en-US" sz="1800" dirty="0" smtClean="0"/>
              <a:t>Accumulator, plus 3 index-register pairs</a:t>
            </a:r>
          </a:p>
          <a:p>
            <a:pPr lvl="1" eaLnBrk="1" hangingPunct="1"/>
            <a:r>
              <a:rPr lang="en-US" altLang="en-US" sz="2000" dirty="0" smtClean="0"/>
              <a:t>8086 (1978): 16-bit extension to 8080</a:t>
            </a:r>
          </a:p>
          <a:p>
            <a:pPr lvl="2" eaLnBrk="1" hangingPunct="1"/>
            <a:r>
              <a:rPr lang="en-US" altLang="en-US" sz="1800" dirty="0" smtClean="0"/>
              <a:t>Complex instruction set (CISC)</a:t>
            </a:r>
          </a:p>
          <a:p>
            <a:pPr lvl="1" eaLnBrk="1" hangingPunct="1"/>
            <a:r>
              <a:rPr lang="en-US" altLang="en-US" sz="2000" dirty="0" smtClean="0"/>
              <a:t>8087 (1980): floating-point coprocessor</a:t>
            </a:r>
          </a:p>
          <a:p>
            <a:pPr lvl="2" eaLnBrk="1" hangingPunct="1"/>
            <a:r>
              <a:rPr lang="en-US" altLang="en-US" sz="1800" dirty="0" smtClean="0"/>
              <a:t>Adds FP instructions and register stack</a:t>
            </a:r>
          </a:p>
          <a:p>
            <a:pPr lvl="1" eaLnBrk="1" hangingPunct="1"/>
            <a:r>
              <a:rPr lang="en-US" altLang="en-US" sz="2000" dirty="0" smtClean="0"/>
              <a:t>80286 (1982): 24-bit addresses, MMU</a:t>
            </a:r>
          </a:p>
          <a:p>
            <a:pPr lvl="2" eaLnBrk="1" hangingPunct="1"/>
            <a:r>
              <a:rPr lang="en-US" altLang="en-US" sz="1800" dirty="0" smtClean="0"/>
              <a:t>Segmented memory mapping and protection</a:t>
            </a:r>
          </a:p>
          <a:p>
            <a:pPr lvl="1" eaLnBrk="1" hangingPunct="1"/>
            <a:r>
              <a:rPr lang="en-US" altLang="en-US" sz="2000" dirty="0" smtClean="0"/>
              <a:t>80386 (1985): 32-bit extension (now IA-32)</a:t>
            </a:r>
          </a:p>
          <a:p>
            <a:pPr lvl="2" eaLnBrk="1" hangingPunct="1"/>
            <a:r>
              <a:rPr lang="en-US" altLang="en-US" sz="1800" dirty="0" smtClean="0"/>
              <a:t>Additional addressing modes and operations</a:t>
            </a:r>
          </a:p>
          <a:p>
            <a:pPr lvl="2" eaLnBrk="1" hangingPunct="1"/>
            <a:r>
              <a:rPr lang="en-US" altLang="en-US" sz="1800" dirty="0" smtClean="0"/>
              <a:t>Paged memory mapping as well as segments</a:t>
            </a:r>
            <a:endParaRPr lang="en-AU" altLang="en-US" sz="1800" dirty="0" smtClean="0"/>
          </a:p>
        </p:txBody>
      </p:sp>
    </p:spTree>
    <p:extLst>
      <p:ext uri="{BB962C8B-B14F-4D97-AF65-F5344CB8AC3E}">
        <p14:creationId xmlns:p14="http://schemas.microsoft.com/office/powerpoint/2010/main" val="27474565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Footer Placeholder 3"/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AU" altLang="en-US"/>
              <a:t>Chapter 2 — Instructions: Language of the Computer — </a:t>
            </a:r>
            <a:fld id="{A474C122-A27C-41D7-8651-7C44E5029C98}" type="slidenum">
              <a:rPr lang="en-AU" altLang="en-US"/>
              <a:pPr/>
              <a:t>82</a:t>
            </a:fld>
            <a:endParaRPr lang="en-AU" altLang="en-US"/>
          </a:p>
        </p:txBody>
      </p:sp>
      <p:sp>
        <p:nvSpPr>
          <p:cNvPr id="8601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The Intel x86 ISA</a:t>
            </a:r>
            <a:endParaRPr lang="en-AU" altLang="en-US" smtClean="0"/>
          </a:p>
        </p:txBody>
      </p:sp>
      <p:sp>
        <p:nvSpPr>
          <p:cNvPr id="8602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en-US" sz="2400" dirty="0" smtClean="0"/>
              <a:t>Further evolution…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000" dirty="0" smtClean="0"/>
              <a:t>i486 (1989): pipelined, on-chip caches and FPU</a:t>
            </a:r>
          </a:p>
          <a:p>
            <a:pPr lvl="2" eaLnBrk="1" hangingPunct="1">
              <a:lnSpc>
                <a:spcPct val="80000"/>
              </a:lnSpc>
            </a:pPr>
            <a:r>
              <a:rPr lang="en-US" altLang="en-US" sz="1800" dirty="0" smtClean="0"/>
              <a:t>Compatible competitors: AMD, Cyrix, …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000" dirty="0" smtClean="0"/>
              <a:t>Pentium (1993): superscalar, 64-bit </a:t>
            </a:r>
            <a:r>
              <a:rPr lang="en-US" altLang="en-US" sz="2000" dirty="0" err="1" smtClean="0"/>
              <a:t>datapath</a:t>
            </a:r>
            <a:endParaRPr lang="en-US" altLang="en-US" sz="2000" dirty="0" smtClean="0"/>
          </a:p>
          <a:p>
            <a:pPr lvl="2" eaLnBrk="1" hangingPunct="1">
              <a:lnSpc>
                <a:spcPct val="80000"/>
              </a:lnSpc>
            </a:pPr>
            <a:r>
              <a:rPr lang="en-US" altLang="en-US" sz="1800" dirty="0" smtClean="0"/>
              <a:t>Later versions added MMX (Multi-Media </a:t>
            </a:r>
            <a:r>
              <a:rPr lang="en-US" altLang="en-US" sz="1800" dirty="0" err="1" smtClean="0"/>
              <a:t>eXtension</a:t>
            </a:r>
            <a:r>
              <a:rPr lang="en-US" altLang="en-US" sz="1800" dirty="0" smtClean="0"/>
              <a:t>) instructions</a:t>
            </a:r>
          </a:p>
          <a:p>
            <a:pPr lvl="2" eaLnBrk="1" hangingPunct="1">
              <a:lnSpc>
                <a:spcPct val="80000"/>
              </a:lnSpc>
            </a:pPr>
            <a:r>
              <a:rPr lang="en-US" altLang="en-US" sz="1800" dirty="0" smtClean="0"/>
              <a:t>The infamous FDIV bug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000" dirty="0" smtClean="0"/>
              <a:t>Pentium Pro (1995), Pentium II (1997)</a:t>
            </a:r>
          </a:p>
          <a:p>
            <a:pPr lvl="2" eaLnBrk="1" hangingPunct="1">
              <a:lnSpc>
                <a:spcPct val="80000"/>
              </a:lnSpc>
            </a:pPr>
            <a:r>
              <a:rPr lang="en-US" altLang="en-US" sz="1800" dirty="0" smtClean="0"/>
              <a:t>New microarchitecture (see Colwell, </a:t>
            </a:r>
            <a:r>
              <a:rPr lang="en-US" altLang="en-US" sz="1800" i="1" dirty="0" smtClean="0"/>
              <a:t>The Pentium Chronicles</a:t>
            </a:r>
            <a:r>
              <a:rPr lang="en-US" altLang="en-US" sz="1800" dirty="0" smtClean="0"/>
              <a:t>)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000" dirty="0" smtClean="0"/>
              <a:t>Pentium III (1999)</a:t>
            </a:r>
          </a:p>
          <a:p>
            <a:pPr lvl="2" eaLnBrk="1" hangingPunct="1">
              <a:lnSpc>
                <a:spcPct val="80000"/>
              </a:lnSpc>
            </a:pPr>
            <a:r>
              <a:rPr lang="en-US" altLang="en-US" sz="1800" dirty="0" smtClean="0"/>
              <a:t>Added SSE (Streaming SIMD Extensions) and associated registers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000" dirty="0" smtClean="0"/>
              <a:t>Pentium 4 (2001)</a:t>
            </a:r>
          </a:p>
          <a:p>
            <a:pPr lvl="2" eaLnBrk="1" hangingPunct="1">
              <a:lnSpc>
                <a:spcPct val="80000"/>
              </a:lnSpc>
            </a:pPr>
            <a:r>
              <a:rPr lang="en-US" altLang="en-US" sz="1800" dirty="0" smtClean="0"/>
              <a:t>New microarchitecture</a:t>
            </a:r>
          </a:p>
          <a:p>
            <a:pPr lvl="2" eaLnBrk="1" hangingPunct="1">
              <a:lnSpc>
                <a:spcPct val="80000"/>
              </a:lnSpc>
            </a:pPr>
            <a:r>
              <a:rPr lang="en-US" altLang="en-US" sz="1800" dirty="0" smtClean="0"/>
              <a:t>Added SSE2 instructions</a:t>
            </a:r>
            <a:endParaRPr lang="en-AU" altLang="en-US" sz="1800" dirty="0" smtClean="0"/>
          </a:p>
        </p:txBody>
      </p:sp>
    </p:spTree>
    <p:extLst>
      <p:ext uri="{BB962C8B-B14F-4D97-AF65-F5344CB8AC3E}">
        <p14:creationId xmlns:p14="http://schemas.microsoft.com/office/powerpoint/2010/main" val="1138283283"/>
      </p:ext>
    </p:extLst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Footer Placeholder 3"/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AU" altLang="en-US"/>
              <a:t>Chapter 2 — Instructions: Language of the Computer — </a:t>
            </a:r>
            <a:fld id="{03553DC9-E306-405C-BCDA-EC92EF722C46}" type="slidenum">
              <a:rPr lang="en-AU" altLang="en-US"/>
              <a:pPr/>
              <a:t>83</a:t>
            </a:fld>
            <a:endParaRPr lang="en-AU" altLang="en-US"/>
          </a:p>
        </p:txBody>
      </p:sp>
      <p:sp>
        <p:nvSpPr>
          <p:cNvPr id="8704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The Intel x86 ISA</a:t>
            </a:r>
            <a:endParaRPr lang="en-AU" altLang="en-US" smtClean="0"/>
          </a:p>
        </p:txBody>
      </p:sp>
      <p:sp>
        <p:nvSpPr>
          <p:cNvPr id="8704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en-US" sz="2400" dirty="0" smtClean="0"/>
              <a:t>And further…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000" dirty="0" smtClean="0">
                <a:solidFill>
                  <a:schemeClr val="hlink"/>
                </a:solidFill>
              </a:rPr>
              <a:t>AMD64 (2003): extended architecture to 64 bits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000" dirty="0" smtClean="0"/>
              <a:t>EM64T </a:t>
            </a:r>
            <a:r>
              <a:rPr lang="en-US" altLang="en-US" sz="2000" dirty="0" smtClean="0">
                <a:cs typeface="Arial" panose="020B0604020202020204" pitchFamily="34" charset="0"/>
              </a:rPr>
              <a:t>– </a:t>
            </a:r>
            <a:r>
              <a:rPr lang="en-US" altLang="en-US" sz="2000" dirty="0" smtClean="0"/>
              <a:t>Extended Memory 64 Technology (2004)</a:t>
            </a:r>
          </a:p>
          <a:p>
            <a:pPr lvl="2" eaLnBrk="1" hangingPunct="1">
              <a:lnSpc>
                <a:spcPct val="80000"/>
              </a:lnSpc>
            </a:pPr>
            <a:r>
              <a:rPr lang="en-US" altLang="en-US" sz="1800" dirty="0" smtClean="0"/>
              <a:t>AMD64 adopted by Intel (with refinements)</a:t>
            </a:r>
          </a:p>
          <a:p>
            <a:pPr lvl="2" eaLnBrk="1" hangingPunct="1">
              <a:lnSpc>
                <a:spcPct val="80000"/>
              </a:lnSpc>
            </a:pPr>
            <a:r>
              <a:rPr lang="en-US" altLang="en-US" sz="1800" dirty="0" smtClean="0"/>
              <a:t>Added SSE3 instructions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000" dirty="0" smtClean="0"/>
              <a:t>Intel Core (2006)</a:t>
            </a:r>
          </a:p>
          <a:p>
            <a:pPr lvl="2" eaLnBrk="1" hangingPunct="1">
              <a:lnSpc>
                <a:spcPct val="80000"/>
              </a:lnSpc>
            </a:pPr>
            <a:r>
              <a:rPr lang="en-US" altLang="en-US" sz="1800" dirty="0" smtClean="0"/>
              <a:t>Added SSE4 instructions, virtual machine support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000" dirty="0" smtClean="0">
                <a:solidFill>
                  <a:schemeClr val="hlink"/>
                </a:solidFill>
              </a:rPr>
              <a:t>AMD64 (announced 2007): SSE5 instructions</a:t>
            </a:r>
          </a:p>
          <a:p>
            <a:pPr lvl="2" eaLnBrk="1" hangingPunct="1">
              <a:lnSpc>
                <a:spcPct val="80000"/>
              </a:lnSpc>
            </a:pPr>
            <a:r>
              <a:rPr lang="en-US" altLang="en-US" sz="1800" dirty="0" smtClean="0">
                <a:solidFill>
                  <a:schemeClr val="hlink"/>
                </a:solidFill>
              </a:rPr>
              <a:t>Intel declined to follow, instead…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000" dirty="0" smtClean="0"/>
              <a:t>Advanced Vector Extension (announced 2008)</a:t>
            </a:r>
          </a:p>
          <a:p>
            <a:pPr lvl="2" eaLnBrk="1" hangingPunct="1">
              <a:lnSpc>
                <a:spcPct val="80000"/>
              </a:lnSpc>
            </a:pPr>
            <a:r>
              <a:rPr lang="en-US" altLang="en-US" sz="1800" dirty="0" smtClean="0"/>
              <a:t>Longer SSE registers, more instructions</a:t>
            </a:r>
          </a:p>
          <a:p>
            <a:pPr lvl="2" eaLnBrk="1" hangingPunct="1">
              <a:lnSpc>
                <a:spcPct val="80000"/>
              </a:lnSpc>
            </a:pPr>
            <a:endParaRPr lang="en-US" altLang="en-US" sz="1800" dirty="0" smtClean="0"/>
          </a:p>
          <a:p>
            <a:pPr eaLnBrk="1" hangingPunct="1">
              <a:lnSpc>
                <a:spcPct val="80000"/>
              </a:lnSpc>
            </a:pPr>
            <a:r>
              <a:rPr lang="en-US" altLang="en-US" sz="2400" dirty="0" smtClean="0"/>
              <a:t>If Intel didn’t extend with compatibility, its competitors would!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000" dirty="0" smtClean="0"/>
              <a:t>Technical elegance ≠ market success</a:t>
            </a:r>
          </a:p>
        </p:txBody>
      </p:sp>
    </p:spTree>
    <p:extLst>
      <p:ext uri="{BB962C8B-B14F-4D97-AF65-F5344CB8AC3E}">
        <p14:creationId xmlns:p14="http://schemas.microsoft.com/office/powerpoint/2010/main" val="973737709"/>
      </p:ext>
    </p:extLst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Footer Placeholder 2"/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AU" altLang="en-US"/>
              <a:t>Chapter 2 — Instructions: Language of the Computer — </a:t>
            </a:r>
            <a:fld id="{D174B25B-CCAC-42EE-B9C8-8EB7100B14F8}" type="slidenum">
              <a:rPr lang="en-AU" altLang="en-US"/>
              <a:pPr/>
              <a:t>84</a:t>
            </a:fld>
            <a:endParaRPr lang="en-AU" altLang="en-US"/>
          </a:p>
        </p:txBody>
      </p:sp>
      <p:sp>
        <p:nvSpPr>
          <p:cNvPr id="8806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AU" altLang="en-US" smtClean="0"/>
              <a:t>Basic x86 Registers</a:t>
            </a:r>
          </a:p>
        </p:txBody>
      </p:sp>
      <p:pic>
        <p:nvPicPr>
          <p:cNvPr id="88068" name="Picture 5" descr="f02-36-P37449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12950" y="1347098"/>
            <a:ext cx="4616450" cy="46587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16418810"/>
      </p:ext>
    </p:extLst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Footer Placeholder 3"/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AU" altLang="en-US"/>
              <a:t>Chapter 2 — Instructions: Language of the Computer — </a:t>
            </a:r>
            <a:fld id="{6289EBC1-37E9-4710-A2EE-B7F8ECFF2200}" type="slidenum">
              <a:rPr lang="en-AU" altLang="en-US"/>
              <a:pPr/>
              <a:t>85</a:t>
            </a:fld>
            <a:endParaRPr lang="en-AU" altLang="en-US"/>
          </a:p>
        </p:txBody>
      </p:sp>
      <p:sp>
        <p:nvSpPr>
          <p:cNvPr id="8909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AU" altLang="en-US" smtClean="0"/>
              <a:t>Basic x86 Addressing Modes</a:t>
            </a:r>
          </a:p>
        </p:txBody>
      </p:sp>
      <p:sp>
        <p:nvSpPr>
          <p:cNvPr id="8909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4212" y="1219200"/>
            <a:ext cx="8270875" cy="647700"/>
          </a:xfrm>
        </p:spPr>
        <p:txBody>
          <a:bodyPr/>
          <a:lstStyle/>
          <a:p>
            <a:pPr eaLnBrk="1" hangingPunct="1"/>
            <a:r>
              <a:rPr lang="en-AU" altLang="en-US" sz="2800" dirty="0" smtClean="0"/>
              <a:t>Two operands per instruction</a:t>
            </a:r>
          </a:p>
        </p:txBody>
      </p:sp>
      <p:graphicFrame>
        <p:nvGraphicFramePr>
          <p:cNvPr id="471080" name="Group 40"/>
          <p:cNvGraphicFramePr>
            <a:graphicFrameLocks noGrp="1"/>
          </p:cNvGraphicFramePr>
          <p:nvPr/>
        </p:nvGraphicFramePr>
        <p:xfrm>
          <a:off x="1187450" y="1700213"/>
          <a:ext cx="6697663" cy="2194284"/>
        </p:xfrm>
        <a:graphic>
          <a:graphicData uri="http://schemas.openxmlformats.org/drawingml/2006/table">
            <a:tbl>
              <a:tblPr/>
              <a:tblGrid>
                <a:gridCol w="3349625"/>
                <a:gridCol w="3348038"/>
              </a:tblGrid>
              <a:tr h="36565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A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Source/</a:t>
                      </a:r>
                      <a:r>
                        <a:rPr kumimoji="0" lang="en-AU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dest</a:t>
                      </a:r>
                      <a:r>
                        <a:rPr kumimoji="0" lang="en-A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operand</a:t>
                      </a:r>
                    </a:p>
                  </a:txBody>
                  <a:tcPr marT="45697" marB="4569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A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Second source operand</a:t>
                      </a:r>
                    </a:p>
                  </a:txBody>
                  <a:tcPr marT="45697" marB="456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565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A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Register</a:t>
                      </a:r>
                    </a:p>
                  </a:txBody>
                  <a:tcPr marT="45697" marB="4569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A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Register</a:t>
                      </a:r>
                    </a:p>
                  </a:txBody>
                  <a:tcPr marT="45697" marB="456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565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A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Register</a:t>
                      </a:r>
                    </a:p>
                  </a:txBody>
                  <a:tcPr marT="45697" marB="4569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A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Immediate</a:t>
                      </a:r>
                    </a:p>
                  </a:txBody>
                  <a:tcPr marT="45697" marB="456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565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A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Register</a:t>
                      </a:r>
                    </a:p>
                  </a:txBody>
                  <a:tcPr marT="45697" marB="4569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A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Memory</a:t>
                      </a:r>
                    </a:p>
                  </a:txBody>
                  <a:tcPr marT="45697" marB="456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565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A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Memory</a:t>
                      </a:r>
                    </a:p>
                  </a:txBody>
                  <a:tcPr marT="45697" marB="4569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A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Register</a:t>
                      </a:r>
                    </a:p>
                  </a:txBody>
                  <a:tcPr marT="45697" marB="456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565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A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Memory</a:t>
                      </a:r>
                    </a:p>
                  </a:txBody>
                  <a:tcPr marT="45697" marB="4569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A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Immediate</a:t>
                      </a:r>
                    </a:p>
                  </a:txBody>
                  <a:tcPr marT="45697" marB="456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89116" name="Rectangle 41"/>
          <p:cNvSpPr>
            <a:spLocks noChangeArrowheads="1"/>
          </p:cNvSpPr>
          <p:nvPr/>
        </p:nvSpPr>
        <p:spPr bwMode="auto">
          <a:xfrm>
            <a:off x="684213" y="3933825"/>
            <a:ext cx="8270875" cy="2303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</a:pPr>
            <a:r>
              <a:rPr lang="en-AU" altLang="en-US" sz="2400" dirty="0"/>
              <a:t>Memory addressing modes</a:t>
            </a:r>
          </a:p>
          <a:p>
            <a:pPr lvl="1" eaLnBrk="1" hangingPunct="1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</a:pPr>
            <a:r>
              <a:rPr lang="en-AU" altLang="en-US" sz="2000" dirty="0"/>
              <a:t>Address in register</a:t>
            </a:r>
          </a:p>
          <a:p>
            <a:pPr lvl="1" eaLnBrk="1" hangingPunct="1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</a:pPr>
            <a:r>
              <a:rPr lang="en-AU" altLang="en-US" sz="2000" dirty="0"/>
              <a:t>Address = </a:t>
            </a:r>
            <a:r>
              <a:rPr lang="en-AU" altLang="en-US" sz="2000" dirty="0" err="1"/>
              <a:t>R</a:t>
            </a:r>
            <a:r>
              <a:rPr lang="en-AU" altLang="en-US" sz="2000" baseline="-25000" dirty="0" err="1"/>
              <a:t>base</a:t>
            </a:r>
            <a:r>
              <a:rPr lang="en-AU" altLang="en-US" sz="2000" dirty="0"/>
              <a:t> + displacement</a:t>
            </a:r>
          </a:p>
          <a:p>
            <a:pPr lvl="1" eaLnBrk="1" hangingPunct="1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</a:pPr>
            <a:r>
              <a:rPr lang="en-AU" altLang="en-US" sz="2000" dirty="0"/>
              <a:t>Address = </a:t>
            </a:r>
            <a:r>
              <a:rPr lang="en-AU" altLang="en-US" sz="2000" dirty="0" err="1"/>
              <a:t>R</a:t>
            </a:r>
            <a:r>
              <a:rPr lang="en-AU" altLang="en-US" sz="2000" baseline="-25000" dirty="0" err="1"/>
              <a:t>base</a:t>
            </a:r>
            <a:r>
              <a:rPr lang="en-AU" altLang="en-US" sz="2000" dirty="0"/>
              <a:t> + 2</a:t>
            </a:r>
            <a:r>
              <a:rPr lang="en-AU" altLang="en-US" sz="2000" baseline="30000" dirty="0"/>
              <a:t>scale</a:t>
            </a:r>
            <a:r>
              <a:rPr lang="en-AU" altLang="en-US" sz="2000" dirty="0"/>
              <a:t> </a:t>
            </a:r>
            <a:r>
              <a:rPr lang="en-US" altLang="en-US" sz="2000" dirty="0">
                <a:cs typeface="Arial" panose="020B0604020202020204" pitchFamily="34" charset="0"/>
              </a:rPr>
              <a:t>×</a:t>
            </a:r>
            <a:r>
              <a:rPr lang="en-AU" altLang="en-US" sz="2000" dirty="0"/>
              <a:t> </a:t>
            </a:r>
            <a:r>
              <a:rPr lang="en-AU" altLang="en-US" sz="2000" dirty="0" err="1"/>
              <a:t>R</a:t>
            </a:r>
            <a:r>
              <a:rPr lang="en-AU" altLang="en-US" sz="2000" baseline="-25000" dirty="0" err="1"/>
              <a:t>index</a:t>
            </a:r>
            <a:r>
              <a:rPr lang="en-AU" altLang="en-US" sz="2000" dirty="0"/>
              <a:t> (scale = 0, 1, 2, or 3)</a:t>
            </a:r>
          </a:p>
          <a:p>
            <a:pPr lvl="1" eaLnBrk="1" hangingPunct="1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</a:pPr>
            <a:r>
              <a:rPr lang="en-AU" altLang="en-US" sz="2000" dirty="0"/>
              <a:t>Address =  </a:t>
            </a:r>
            <a:r>
              <a:rPr lang="en-AU" altLang="en-US" sz="2000" dirty="0" err="1"/>
              <a:t>R</a:t>
            </a:r>
            <a:r>
              <a:rPr lang="en-AU" altLang="en-US" sz="2000" baseline="-25000" dirty="0" err="1"/>
              <a:t>base</a:t>
            </a:r>
            <a:r>
              <a:rPr lang="en-AU" altLang="en-US" sz="2000" dirty="0"/>
              <a:t> + 2</a:t>
            </a:r>
            <a:r>
              <a:rPr lang="en-AU" altLang="en-US" sz="2000" baseline="30000" dirty="0"/>
              <a:t>scale</a:t>
            </a:r>
            <a:r>
              <a:rPr lang="en-AU" altLang="en-US" sz="2000" dirty="0"/>
              <a:t> </a:t>
            </a:r>
            <a:r>
              <a:rPr lang="en-US" altLang="en-US" sz="2000" dirty="0">
                <a:cs typeface="Arial" panose="020B0604020202020204" pitchFamily="34" charset="0"/>
              </a:rPr>
              <a:t>×</a:t>
            </a:r>
            <a:r>
              <a:rPr lang="en-AU" altLang="en-US" sz="2000" dirty="0"/>
              <a:t> </a:t>
            </a:r>
            <a:r>
              <a:rPr lang="en-AU" altLang="en-US" sz="2000" dirty="0" err="1"/>
              <a:t>R</a:t>
            </a:r>
            <a:r>
              <a:rPr lang="en-AU" altLang="en-US" sz="2000" baseline="-25000" dirty="0" err="1"/>
              <a:t>index</a:t>
            </a:r>
            <a:r>
              <a:rPr lang="en-AU" altLang="en-US" sz="2000" dirty="0"/>
              <a:t> + displacement</a:t>
            </a:r>
          </a:p>
        </p:txBody>
      </p:sp>
    </p:spTree>
    <p:extLst>
      <p:ext uri="{BB962C8B-B14F-4D97-AF65-F5344CB8AC3E}">
        <p14:creationId xmlns:p14="http://schemas.microsoft.com/office/powerpoint/2010/main" val="2072845970"/>
      </p:ext>
    </p:extLst>
  </p:cSld>
  <p:clrMapOvr>
    <a:masterClrMapping/>
  </p:clrMapOvr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Footer Placeholder 3"/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AU" altLang="en-US"/>
              <a:t>Chapter 2 — Instructions: Language of the Computer — </a:t>
            </a:r>
            <a:fld id="{4E728B04-2A64-484C-AE20-BC56A3C5EB22}" type="slidenum">
              <a:rPr lang="en-AU" altLang="en-US"/>
              <a:pPr/>
              <a:t>86</a:t>
            </a:fld>
            <a:endParaRPr lang="en-AU" altLang="en-US"/>
          </a:p>
        </p:txBody>
      </p:sp>
      <p:sp>
        <p:nvSpPr>
          <p:cNvPr id="9011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AU" altLang="en-US" smtClean="0"/>
              <a:t>x86 Instruction Encoding</a:t>
            </a:r>
          </a:p>
        </p:txBody>
      </p:sp>
      <p:sp>
        <p:nvSpPr>
          <p:cNvPr id="9011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0" y="1447800"/>
            <a:ext cx="4383088" cy="2057400"/>
          </a:xfrm>
        </p:spPr>
        <p:txBody>
          <a:bodyPr/>
          <a:lstStyle/>
          <a:p>
            <a:pPr eaLnBrk="1" hangingPunct="1"/>
            <a:r>
              <a:rPr lang="en-AU" altLang="en-US" dirty="0" smtClean="0"/>
              <a:t>Variable length encoding</a:t>
            </a:r>
          </a:p>
          <a:p>
            <a:pPr lvl="1" eaLnBrk="1" hangingPunct="1"/>
            <a:r>
              <a:rPr lang="en-AU" altLang="en-US" dirty="0" smtClean="0"/>
              <a:t>Postfix bytes specify addressing mode</a:t>
            </a:r>
          </a:p>
          <a:p>
            <a:pPr lvl="1" eaLnBrk="1" hangingPunct="1"/>
            <a:r>
              <a:rPr lang="en-AU" altLang="en-US" dirty="0" smtClean="0"/>
              <a:t>Prefix bytes modify operation</a:t>
            </a:r>
          </a:p>
          <a:p>
            <a:pPr lvl="2" eaLnBrk="1" hangingPunct="1"/>
            <a:r>
              <a:rPr lang="en-AU" altLang="en-US" dirty="0" smtClean="0"/>
              <a:t>Operand length, repetition, locking, …</a:t>
            </a:r>
          </a:p>
        </p:txBody>
      </p:sp>
      <p:pic>
        <p:nvPicPr>
          <p:cNvPr id="90117" name="Picture 4" descr="f02-41-P37449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1524000"/>
            <a:ext cx="4410075" cy="4217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48814113"/>
      </p:ext>
    </p:extLst>
  </p:cSld>
  <p:clrMapOvr>
    <a:masterClrMapping/>
  </p:clrMapOvr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Footer Placeholder 3"/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AU" altLang="en-US"/>
              <a:t>Chapter 2 — Instructions: Language of the Computer — </a:t>
            </a:r>
            <a:fld id="{3DFFB2D0-57D4-44C6-8C3C-14085C25304E}" type="slidenum">
              <a:rPr lang="en-AU" altLang="en-US"/>
              <a:pPr/>
              <a:t>87</a:t>
            </a:fld>
            <a:endParaRPr lang="en-AU" altLang="en-US"/>
          </a:p>
        </p:txBody>
      </p:sp>
      <p:sp>
        <p:nvSpPr>
          <p:cNvPr id="9113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Implementing IA-32</a:t>
            </a:r>
            <a:endParaRPr lang="en-AU" altLang="en-US" smtClean="0"/>
          </a:p>
        </p:txBody>
      </p:sp>
      <p:sp>
        <p:nvSpPr>
          <p:cNvPr id="9114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/>
              <a:t>Complex instruction set makes implementation difficult</a:t>
            </a:r>
          </a:p>
          <a:p>
            <a:pPr lvl="1" eaLnBrk="1" hangingPunct="1"/>
            <a:r>
              <a:rPr lang="en-US" altLang="en-US" dirty="0" smtClean="0"/>
              <a:t>Hardware translates instructions to simpler </a:t>
            </a:r>
            <a:r>
              <a:rPr lang="en-US" altLang="en-US" dirty="0" err="1" smtClean="0"/>
              <a:t>microoperations</a:t>
            </a:r>
            <a:endParaRPr lang="en-US" altLang="en-US" dirty="0" smtClean="0"/>
          </a:p>
          <a:p>
            <a:pPr lvl="2" eaLnBrk="1" hangingPunct="1"/>
            <a:r>
              <a:rPr lang="en-US" altLang="en-US" dirty="0" smtClean="0"/>
              <a:t>Simple instructions: 1–1</a:t>
            </a:r>
          </a:p>
          <a:p>
            <a:pPr lvl="2" eaLnBrk="1" hangingPunct="1"/>
            <a:r>
              <a:rPr lang="en-US" altLang="en-US" dirty="0" smtClean="0"/>
              <a:t>Complex instructions: 1–many</a:t>
            </a:r>
          </a:p>
          <a:p>
            <a:pPr lvl="1" eaLnBrk="1" hangingPunct="1"/>
            <a:r>
              <a:rPr lang="en-US" altLang="en-US" dirty="0" err="1" smtClean="0"/>
              <a:t>Microengine</a:t>
            </a:r>
            <a:r>
              <a:rPr lang="en-US" altLang="en-US" dirty="0" smtClean="0"/>
              <a:t> similar to RISC</a:t>
            </a:r>
          </a:p>
          <a:p>
            <a:pPr lvl="1" eaLnBrk="1" hangingPunct="1"/>
            <a:r>
              <a:rPr lang="en-US" altLang="en-US" dirty="0" smtClean="0"/>
              <a:t>Market share makes this economically viable</a:t>
            </a:r>
          </a:p>
          <a:p>
            <a:pPr lvl="1" eaLnBrk="1" hangingPunct="1"/>
            <a:endParaRPr lang="en-US" altLang="en-US" dirty="0" smtClean="0"/>
          </a:p>
          <a:p>
            <a:pPr eaLnBrk="1" hangingPunct="1"/>
            <a:r>
              <a:rPr lang="en-US" altLang="en-US" dirty="0" smtClean="0"/>
              <a:t>Comparable performance to RISC</a:t>
            </a:r>
          </a:p>
          <a:p>
            <a:pPr lvl="1" eaLnBrk="1" hangingPunct="1"/>
            <a:r>
              <a:rPr lang="en-US" altLang="en-US" dirty="0" smtClean="0"/>
              <a:t>Compilers avoid complex instructions</a:t>
            </a:r>
          </a:p>
        </p:txBody>
      </p:sp>
    </p:spTree>
    <p:extLst>
      <p:ext uri="{BB962C8B-B14F-4D97-AF65-F5344CB8AC3E}">
        <p14:creationId xmlns:p14="http://schemas.microsoft.com/office/powerpoint/2010/main" val="33338656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ARM v8 Instructions</a:t>
            </a:r>
          </a:p>
        </p:txBody>
      </p:sp>
      <p:sp>
        <p:nvSpPr>
          <p:cNvPr id="9216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 smtClean="0"/>
              <a:t>In moving to 64-bit, ARM did a complete overhaul</a:t>
            </a:r>
          </a:p>
          <a:p>
            <a:endParaRPr lang="en-US" altLang="en-US" dirty="0" smtClean="0"/>
          </a:p>
          <a:p>
            <a:r>
              <a:rPr lang="en-US" altLang="en-US" dirty="0" smtClean="0"/>
              <a:t>ARM v8 resembles MIPS</a:t>
            </a:r>
          </a:p>
          <a:p>
            <a:pPr lvl="1"/>
            <a:r>
              <a:rPr lang="en-US" altLang="en-US" sz="2400" dirty="0" smtClean="0"/>
              <a:t>Changes from v7:</a:t>
            </a:r>
          </a:p>
          <a:p>
            <a:pPr lvl="2"/>
            <a:r>
              <a:rPr lang="en-US" altLang="en-US" sz="2000" dirty="0" smtClean="0"/>
              <a:t>No conditional execution field</a:t>
            </a:r>
          </a:p>
          <a:p>
            <a:pPr lvl="2"/>
            <a:r>
              <a:rPr lang="en-US" altLang="en-US" sz="2000" dirty="0" smtClean="0"/>
              <a:t>Immediate field is 12-bit constant</a:t>
            </a:r>
          </a:p>
          <a:p>
            <a:pPr lvl="2"/>
            <a:r>
              <a:rPr lang="en-US" altLang="en-US" sz="2000" dirty="0" smtClean="0"/>
              <a:t>Dropped load/store multiple</a:t>
            </a:r>
          </a:p>
          <a:p>
            <a:pPr lvl="2"/>
            <a:r>
              <a:rPr lang="en-US" altLang="en-US" sz="2000" dirty="0" smtClean="0"/>
              <a:t>PC is no longer a GPR</a:t>
            </a:r>
          </a:p>
          <a:p>
            <a:pPr lvl="2"/>
            <a:r>
              <a:rPr lang="en-US" altLang="en-US" sz="2000" dirty="0" smtClean="0"/>
              <a:t>GPR set expanded to 32</a:t>
            </a:r>
          </a:p>
          <a:p>
            <a:pPr lvl="2"/>
            <a:r>
              <a:rPr lang="en-US" altLang="en-US" sz="2000" dirty="0" smtClean="0"/>
              <a:t>Addressing modes work for all word sizes</a:t>
            </a:r>
          </a:p>
          <a:p>
            <a:pPr lvl="2"/>
            <a:r>
              <a:rPr lang="en-US" altLang="en-US" sz="2000" dirty="0" smtClean="0"/>
              <a:t>Divide instruction</a:t>
            </a:r>
          </a:p>
          <a:p>
            <a:pPr lvl="2"/>
            <a:r>
              <a:rPr lang="en-US" altLang="en-US" sz="2000" dirty="0" smtClean="0"/>
              <a:t>Branch if equal/branch if not equal instructions</a:t>
            </a:r>
            <a:endParaRPr lang="en-US" altLang="en-US" dirty="0" smtClean="0"/>
          </a:p>
        </p:txBody>
      </p:sp>
      <p:sp>
        <p:nvSpPr>
          <p:cNvPr id="92164" name="Footer Placeholder 3"/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AU" altLang="en-US"/>
              <a:t>Chapter 2 — Instructions: Language of the Computer — </a:t>
            </a:r>
            <a:fld id="{7B43B050-CBE3-4089-BA94-DAF680707D11}" type="slidenum">
              <a:rPr lang="en-AU" altLang="en-US"/>
              <a:pPr/>
              <a:t>88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35222105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Footer Placeholder 3"/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AU" altLang="en-US"/>
              <a:t>Chapter 2 — Instructions: Language of the Computer — </a:t>
            </a:r>
            <a:fld id="{1B9E1F3D-91D5-418B-BF5D-609A61465832}" type="slidenum">
              <a:rPr lang="en-AU" altLang="en-US"/>
              <a:pPr/>
              <a:t>89</a:t>
            </a:fld>
            <a:endParaRPr lang="en-AU" altLang="en-US"/>
          </a:p>
        </p:txBody>
      </p:sp>
      <p:sp>
        <p:nvSpPr>
          <p:cNvPr id="9318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Fallacies</a:t>
            </a:r>
            <a:endParaRPr lang="en-AU" altLang="en-US" smtClean="0"/>
          </a:p>
        </p:txBody>
      </p:sp>
      <p:sp>
        <p:nvSpPr>
          <p:cNvPr id="9318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z="2400" dirty="0" smtClean="0"/>
              <a:t>Powerful instruction </a:t>
            </a:r>
            <a:r>
              <a:rPr lang="en-US" altLang="en-US" sz="2400" dirty="0" smtClean="0">
                <a:sym typeface="Symbol" panose="05050102010706020507" pitchFamily="18" charset="2"/>
              </a:rPr>
              <a:t> higher performance</a:t>
            </a:r>
          </a:p>
          <a:p>
            <a:pPr lvl="1" eaLnBrk="1" hangingPunct="1"/>
            <a:r>
              <a:rPr lang="en-US" altLang="en-US" sz="2000" dirty="0" smtClean="0">
                <a:sym typeface="Symbol" panose="05050102010706020507" pitchFamily="18" charset="2"/>
              </a:rPr>
              <a:t>Fewer instructions required</a:t>
            </a:r>
          </a:p>
          <a:p>
            <a:pPr lvl="1" eaLnBrk="1" hangingPunct="1"/>
            <a:r>
              <a:rPr lang="en-US" altLang="en-US" sz="2000" dirty="0" smtClean="0">
                <a:sym typeface="Symbol" panose="05050102010706020507" pitchFamily="18" charset="2"/>
              </a:rPr>
              <a:t>But complex instructions are hard to implement</a:t>
            </a:r>
          </a:p>
          <a:p>
            <a:pPr lvl="2" eaLnBrk="1" hangingPunct="1"/>
            <a:r>
              <a:rPr lang="en-US" altLang="en-US" sz="1800" dirty="0" smtClean="0">
                <a:sym typeface="Symbol" panose="05050102010706020507" pitchFamily="18" charset="2"/>
              </a:rPr>
              <a:t>May slow down all instructions, including simple ones</a:t>
            </a:r>
          </a:p>
          <a:p>
            <a:pPr lvl="1" eaLnBrk="1" hangingPunct="1"/>
            <a:r>
              <a:rPr lang="en-US" altLang="en-US" sz="2000" dirty="0" smtClean="0">
                <a:sym typeface="Symbol" panose="05050102010706020507" pitchFamily="18" charset="2"/>
              </a:rPr>
              <a:t>Compilers are good at making fast code from simple instructions</a:t>
            </a:r>
          </a:p>
          <a:p>
            <a:pPr lvl="1" eaLnBrk="1" hangingPunct="1"/>
            <a:endParaRPr lang="en-US" altLang="en-US" sz="2000" dirty="0" smtClean="0">
              <a:sym typeface="Symbol" panose="05050102010706020507" pitchFamily="18" charset="2"/>
            </a:endParaRPr>
          </a:p>
          <a:p>
            <a:pPr eaLnBrk="1" hangingPunct="1"/>
            <a:r>
              <a:rPr lang="en-US" altLang="en-US" sz="2400" dirty="0" smtClean="0">
                <a:sym typeface="Symbol" panose="05050102010706020507" pitchFamily="18" charset="2"/>
              </a:rPr>
              <a:t>Use assembly code for high performance</a:t>
            </a:r>
          </a:p>
          <a:p>
            <a:pPr lvl="1" eaLnBrk="1" hangingPunct="1"/>
            <a:r>
              <a:rPr lang="en-US" altLang="en-US" sz="2000" dirty="0" smtClean="0">
                <a:sym typeface="Symbol" panose="05050102010706020507" pitchFamily="18" charset="2"/>
              </a:rPr>
              <a:t>But modern compilers are better at dealing with modern processors</a:t>
            </a:r>
          </a:p>
          <a:p>
            <a:pPr lvl="1" eaLnBrk="1" hangingPunct="1"/>
            <a:r>
              <a:rPr lang="en-US" altLang="en-US" sz="2000" dirty="0" smtClean="0">
                <a:sym typeface="Symbol" panose="05050102010706020507" pitchFamily="18" charset="2"/>
              </a:rPr>
              <a:t>More lines of code  more errors and less productivity</a:t>
            </a:r>
          </a:p>
        </p:txBody>
      </p:sp>
    </p:spTree>
    <p:extLst>
      <p:ext uri="{BB962C8B-B14F-4D97-AF65-F5344CB8AC3E}">
        <p14:creationId xmlns:p14="http://schemas.microsoft.com/office/powerpoint/2010/main" val="22627449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Footer Placeholder 3"/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AU" altLang="en-US"/>
              <a:t>Chapter 2 — Instructions: Language of the Computer — </a:t>
            </a:r>
            <a:fld id="{75AC9611-CC05-466B-89CE-3F7E6C50B60F}" type="slidenum">
              <a:rPr lang="en-AU" altLang="en-US"/>
              <a:pPr/>
              <a:t>9</a:t>
            </a:fld>
            <a:endParaRPr lang="en-AU" altLang="en-US"/>
          </a:p>
        </p:txBody>
      </p:sp>
      <p:sp>
        <p:nvSpPr>
          <p:cNvPr id="717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Arithmetic Example</a:t>
            </a:r>
            <a:endParaRPr lang="en-AU" altLang="en-US" smtClean="0"/>
          </a:p>
        </p:txBody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C code:</a:t>
            </a:r>
          </a:p>
          <a:p>
            <a:pPr eaLnBrk="1" hangingPunct="1">
              <a:spcBef>
                <a:spcPct val="50000"/>
              </a:spcBef>
              <a:spcAft>
                <a:spcPct val="30000"/>
              </a:spcAft>
              <a:buFont typeface="Wingdings" panose="05000000000000000000" pitchFamily="2" charset="2"/>
              <a:buNone/>
            </a:pPr>
            <a:r>
              <a:rPr lang="en-US" altLang="en-US" sz="2800" smtClean="0">
                <a:latin typeface="Lucida Console" panose="020B0609040504020204" pitchFamily="49" charset="0"/>
              </a:rPr>
              <a:t>	f = (g + h) - (i + j);</a:t>
            </a:r>
          </a:p>
          <a:p>
            <a:pPr eaLnBrk="1" hangingPunct="1"/>
            <a:r>
              <a:rPr lang="en-US" altLang="en-US" smtClean="0"/>
              <a:t>Compiled MIPS code:</a:t>
            </a:r>
          </a:p>
          <a:p>
            <a:pPr eaLnBrk="1" hangingPunct="1">
              <a:spcBef>
                <a:spcPct val="50000"/>
              </a:spcBef>
              <a:spcAft>
                <a:spcPct val="30000"/>
              </a:spcAft>
              <a:buFont typeface="Wingdings" panose="05000000000000000000" pitchFamily="2" charset="2"/>
              <a:buNone/>
            </a:pPr>
            <a:r>
              <a:rPr lang="en-US" altLang="en-US" sz="2800" smtClean="0">
                <a:latin typeface="Lucida Console" panose="020B0609040504020204" pitchFamily="49" charset="0"/>
              </a:rPr>
              <a:t>	add t0, g, h   # temp t0 = g + h</a:t>
            </a:r>
            <a:br>
              <a:rPr lang="en-US" altLang="en-US" sz="2800" smtClean="0">
                <a:latin typeface="Lucida Console" panose="020B0609040504020204" pitchFamily="49" charset="0"/>
              </a:rPr>
            </a:br>
            <a:r>
              <a:rPr lang="en-US" altLang="en-US" sz="2800" smtClean="0">
                <a:latin typeface="Lucida Console" panose="020B0609040504020204" pitchFamily="49" charset="0"/>
              </a:rPr>
              <a:t>add t1, i, j   # temp t1 = i + j</a:t>
            </a:r>
            <a:br>
              <a:rPr lang="en-US" altLang="en-US" sz="2800" smtClean="0">
                <a:latin typeface="Lucida Console" panose="020B0609040504020204" pitchFamily="49" charset="0"/>
              </a:rPr>
            </a:br>
            <a:r>
              <a:rPr lang="en-US" altLang="en-US" sz="2800" smtClean="0">
                <a:latin typeface="Lucida Console" panose="020B0609040504020204" pitchFamily="49" charset="0"/>
              </a:rPr>
              <a:t>sub f, t0, t1  # f = t0 - t1</a:t>
            </a:r>
            <a:endParaRPr lang="en-AU" altLang="en-US" smtClean="0"/>
          </a:p>
        </p:txBody>
      </p:sp>
    </p:spTree>
    <p:extLst>
      <p:ext uri="{BB962C8B-B14F-4D97-AF65-F5344CB8AC3E}">
        <p14:creationId xmlns:p14="http://schemas.microsoft.com/office/powerpoint/2010/main" val="2391930796"/>
      </p:ext>
    </p:extLst>
  </p:cSld>
  <p:clrMapOvr>
    <a:masterClrMapping/>
  </p:clrMapOvr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Footer Placeholder 3"/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AU" altLang="en-US"/>
              <a:t>Chapter 2 — Instructions: Language of the Computer — </a:t>
            </a:r>
            <a:fld id="{9EDB8664-5955-45FE-A27A-7BB3EF12F301}" type="slidenum">
              <a:rPr lang="en-AU" altLang="en-US"/>
              <a:pPr/>
              <a:t>90</a:t>
            </a:fld>
            <a:endParaRPr lang="en-AU" altLang="en-US"/>
          </a:p>
        </p:txBody>
      </p:sp>
      <p:pic>
        <p:nvPicPr>
          <p:cNvPr id="94211" name="Picture 6" descr="f02-43-P37449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7813" y="2997200"/>
            <a:ext cx="4538662" cy="3148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421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AU" altLang="en-US" smtClean="0"/>
              <a:t>Fallacies</a:t>
            </a:r>
          </a:p>
        </p:txBody>
      </p:sp>
      <p:sp>
        <p:nvSpPr>
          <p:cNvPr id="9421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430338"/>
            <a:ext cx="8270875" cy="931862"/>
          </a:xfrm>
        </p:spPr>
        <p:txBody>
          <a:bodyPr/>
          <a:lstStyle/>
          <a:p>
            <a:pPr eaLnBrk="1" hangingPunct="1"/>
            <a:r>
              <a:rPr lang="en-AU" altLang="en-US" dirty="0" smtClean="0"/>
              <a:t>Backward compatibility </a:t>
            </a:r>
            <a:r>
              <a:rPr lang="en-US" altLang="en-US" dirty="0" smtClean="0">
                <a:sym typeface="Symbol" panose="05050102010706020507" pitchFamily="18" charset="2"/>
              </a:rPr>
              <a:t> instruction set doesn’t change</a:t>
            </a:r>
          </a:p>
          <a:p>
            <a:pPr lvl="1" eaLnBrk="1" hangingPunct="1"/>
            <a:r>
              <a:rPr lang="en-AU" altLang="en-US" dirty="0" smtClean="0">
                <a:sym typeface="Symbol" panose="05050102010706020507" pitchFamily="18" charset="2"/>
              </a:rPr>
              <a:t>But they do accrete more instructions</a:t>
            </a:r>
          </a:p>
        </p:txBody>
      </p:sp>
      <p:sp>
        <p:nvSpPr>
          <p:cNvPr id="94214" name="Text Box 5"/>
          <p:cNvSpPr txBox="1">
            <a:spLocks noChangeArrowheads="1"/>
          </p:cNvSpPr>
          <p:nvPr/>
        </p:nvSpPr>
        <p:spPr bwMode="auto">
          <a:xfrm>
            <a:off x="6300788" y="4149725"/>
            <a:ext cx="2035175" cy="376238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AU" altLang="en-US"/>
              <a:t>x86 instruction set</a:t>
            </a:r>
          </a:p>
        </p:txBody>
      </p:sp>
    </p:spTree>
    <p:extLst>
      <p:ext uri="{BB962C8B-B14F-4D97-AF65-F5344CB8AC3E}">
        <p14:creationId xmlns:p14="http://schemas.microsoft.com/office/powerpoint/2010/main" val="8547208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Footer Placeholder 3"/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AU" altLang="en-US"/>
              <a:t>Chapter 2 — Instructions: Language of the Computer — </a:t>
            </a:r>
            <a:fld id="{CAA69E5B-21F2-4DCE-AA27-3416AAE81269}" type="slidenum">
              <a:rPr lang="en-AU" altLang="en-US"/>
              <a:pPr/>
              <a:t>91</a:t>
            </a:fld>
            <a:endParaRPr lang="en-AU" altLang="en-US"/>
          </a:p>
        </p:txBody>
      </p:sp>
      <p:sp>
        <p:nvSpPr>
          <p:cNvPr id="9523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Pitfalls</a:t>
            </a:r>
            <a:endParaRPr lang="en-AU" altLang="en-US" smtClean="0"/>
          </a:p>
        </p:txBody>
      </p:sp>
      <p:sp>
        <p:nvSpPr>
          <p:cNvPr id="9523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/>
              <a:t>Sequential words are not at sequential addresses</a:t>
            </a:r>
          </a:p>
          <a:p>
            <a:pPr lvl="1" eaLnBrk="1" hangingPunct="1"/>
            <a:r>
              <a:rPr lang="en-US" altLang="en-US" dirty="0" smtClean="0"/>
              <a:t>Increment by 4, not by 1!</a:t>
            </a:r>
          </a:p>
          <a:p>
            <a:pPr lvl="1" eaLnBrk="1" hangingPunct="1"/>
            <a:endParaRPr lang="en-US" altLang="en-US" dirty="0" smtClean="0"/>
          </a:p>
          <a:p>
            <a:pPr eaLnBrk="1" hangingPunct="1"/>
            <a:r>
              <a:rPr lang="en-US" altLang="en-US" dirty="0" smtClean="0"/>
              <a:t>Keeping a pointer to an automatic variable after procedure returns</a:t>
            </a:r>
          </a:p>
          <a:p>
            <a:pPr lvl="1" eaLnBrk="1" hangingPunct="1"/>
            <a:r>
              <a:rPr lang="en-US" altLang="en-US" dirty="0" smtClean="0"/>
              <a:t>e.g., passing pointer back via an argument</a:t>
            </a:r>
          </a:p>
          <a:p>
            <a:pPr lvl="1" eaLnBrk="1" hangingPunct="1"/>
            <a:r>
              <a:rPr lang="en-US" altLang="en-US" dirty="0" smtClean="0"/>
              <a:t>Pointer becomes invalid when stack popped</a:t>
            </a:r>
            <a:endParaRPr lang="en-AU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36035726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Footer Placeholder 3"/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AU" altLang="en-US"/>
              <a:t>Chapter 2 — Instructions: Language of the Computer — </a:t>
            </a:r>
            <a:fld id="{359BB5A6-7DFD-4F32-821D-F134E7D82A62}" type="slidenum">
              <a:rPr lang="en-AU" altLang="en-US"/>
              <a:pPr/>
              <a:t>92</a:t>
            </a:fld>
            <a:endParaRPr lang="en-AU" altLang="en-US"/>
          </a:p>
        </p:txBody>
      </p:sp>
      <p:sp>
        <p:nvSpPr>
          <p:cNvPr id="9625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Concluding Remarks</a:t>
            </a:r>
            <a:endParaRPr lang="en-AU" altLang="en-US" smtClean="0"/>
          </a:p>
        </p:txBody>
      </p:sp>
      <p:sp>
        <p:nvSpPr>
          <p:cNvPr id="9626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dirty="0" smtClean="0"/>
              <a:t>Design principles</a:t>
            </a:r>
          </a:p>
          <a:p>
            <a:pPr lvl="1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dirty="0" smtClean="0">
                <a:solidFill>
                  <a:schemeClr val="hlink"/>
                </a:solidFill>
              </a:rPr>
              <a:t>1.</a:t>
            </a:r>
            <a:r>
              <a:rPr lang="en-US" altLang="en-US" dirty="0" smtClean="0"/>
              <a:t>	Simplicity favors regularity</a:t>
            </a:r>
          </a:p>
          <a:p>
            <a:pPr lvl="1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dirty="0" smtClean="0">
                <a:solidFill>
                  <a:schemeClr val="hlink"/>
                </a:solidFill>
              </a:rPr>
              <a:t>2.</a:t>
            </a:r>
            <a:r>
              <a:rPr lang="en-US" altLang="en-US" dirty="0" smtClean="0"/>
              <a:t>	Smaller is faster</a:t>
            </a:r>
          </a:p>
          <a:p>
            <a:pPr lvl="1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dirty="0" smtClean="0">
                <a:solidFill>
                  <a:schemeClr val="hlink"/>
                </a:solidFill>
              </a:rPr>
              <a:t>3.</a:t>
            </a:r>
            <a:r>
              <a:rPr lang="en-US" altLang="en-US" dirty="0" smtClean="0"/>
              <a:t>	Make the common case fast</a:t>
            </a:r>
          </a:p>
          <a:p>
            <a:pPr marL="800100" lvl="1" indent="-342900" eaLnBrk="1" hangingPunct="1">
              <a:lnSpc>
                <a:spcPct val="90000"/>
              </a:lnSpc>
              <a:buFont typeface="Wingdings" panose="05000000000000000000" pitchFamily="2" charset="2"/>
              <a:buAutoNum type="arabicPeriod" startAt="4"/>
            </a:pPr>
            <a:r>
              <a:rPr lang="en-US" altLang="en-US" dirty="0" smtClean="0"/>
              <a:t>Good design demands good compromises</a:t>
            </a:r>
          </a:p>
          <a:p>
            <a:pPr marL="800100" lvl="1" indent="-342900" eaLnBrk="1" hangingPunct="1">
              <a:lnSpc>
                <a:spcPct val="90000"/>
              </a:lnSpc>
              <a:buFont typeface="Wingdings" panose="05000000000000000000" pitchFamily="2" charset="2"/>
              <a:buAutoNum type="arabicPeriod" startAt="4"/>
            </a:pPr>
            <a:endParaRPr lang="en-US" altLang="en-US" dirty="0" smtClean="0"/>
          </a:p>
          <a:p>
            <a:pPr eaLnBrk="1" hangingPunct="1">
              <a:lnSpc>
                <a:spcPct val="90000"/>
              </a:lnSpc>
            </a:pPr>
            <a:r>
              <a:rPr lang="en-US" altLang="en-US" dirty="0" smtClean="0"/>
              <a:t>Layers of software/hardware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dirty="0" smtClean="0"/>
              <a:t>Compiler, assembler, hardware</a:t>
            </a:r>
          </a:p>
          <a:p>
            <a:pPr lvl="1" eaLnBrk="1" hangingPunct="1">
              <a:lnSpc>
                <a:spcPct val="90000"/>
              </a:lnSpc>
            </a:pPr>
            <a:endParaRPr lang="en-US" altLang="en-US" dirty="0" smtClean="0"/>
          </a:p>
          <a:p>
            <a:pPr eaLnBrk="1" hangingPunct="1">
              <a:lnSpc>
                <a:spcPct val="90000"/>
              </a:lnSpc>
            </a:pPr>
            <a:r>
              <a:rPr lang="en-US" altLang="en-US" dirty="0" smtClean="0"/>
              <a:t>MIPS: typical of RISC ISAs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dirty="0" smtClean="0"/>
              <a:t>c.f. x86</a:t>
            </a:r>
            <a:endParaRPr lang="en-AU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720222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Footer Placeholder 3"/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AU" altLang="en-US"/>
              <a:t>Chapter 2 — Instructions: Language of the Computer — </a:t>
            </a:r>
            <a:fld id="{0C3E1807-FE0E-4F82-A06F-FEF11054A89B}" type="slidenum">
              <a:rPr lang="en-AU" altLang="en-US"/>
              <a:pPr/>
              <a:t>93</a:t>
            </a:fld>
            <a:endParaRPr lang="en-AU" altLang="en-US"/>
          </a:p>
        </p:txBody>
      </p:sp>
      <p:sp>
        <p:nvSpPr>
          <p:cNvPr id="9728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Concluding Remarks</a:t>
            </a:r>
            <a:endParaRPr lang="en-AU" altLang="en-US" smtClean="0"/>
          </a:p>
        </p:txBody>
      </p:sp>
      <p:sp>
        <p:nvSpPr>
          <p:cNvPr id="9728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4213" y="1447800"/>
            <a:ext cx="8270875" cy="14478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dirty="0" smtClean="0"/>
              <a:t>Measure MIPS instruction executions in benchmark programs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dirty="0" smtClean="0"/>
              <a:t>Consider making the common case fast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dirty="0" smtClean="0"/>
              <a:t>Consider compromises</a:t>
            </a:r>
            <a:endParaRPr lang="en-AU" altLang="en-US" dirty="0" smtClean="0"/>
          </a:p>
        </p:txBody>
      </p:sp>
      <p:graphicFrame>
        <p:nvGraphicFramePr>
          <p:cNvPr id="414764" name="Group 4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83364596"/>
              </p:ext>
            </p:extLst>
          </p:nvPr>
        </p:nvGraphicFramePr>
        <p:xfrm>
          <a:off x="179472" y="2879558"/>
          <a:ext cx="8783637" cy="3017838"/>
        </p:xfrm>
        <a:graphic>
          <a:graphicData uri="http://schemas.openxmlformats.org/drawingml/2006/table">
            <a:tbl>
              <a:tblPr/>
              <a:tblGrid>
                <a:gridCol w="2016125"/>
                <a:gridCol w="2881312"/>
                <a:gridCol w="1943100"/>
                <a:gridCol w="1943100"/>
              </a:tblGrid>
              <a:tr h="36579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Instruction class</a:t>
                      </a:r>
                      <a:endParaRPr kumimoji="0" lang="en-A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5" marB="4572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MIPS examples</a:t>
                      </a:r>
                      <a:endParaRPr kumimoji="0" lang="en-A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SPEC2006 Int</a:t>
                      </a:r>
                      <a:endParaRPr kumimoji="0" lang="en-A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SPEC2006 FP</a:t>
                      </a:r>
                      <a:endParaRPr kumimoji="0" lang="en-A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6579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Arithmetic</a:t>
                      </a:r>
                      <a:endParaRPr kumimoji="0" lang="en-A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5" marB="4572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Console" pitchFamily="49" charset="0"/>
                        </a:rPr>
                        <a:t>add, sub, addi</a:t>
                      </a:r>
                      <a:endParaRPr kumimoji="0" lang="en-A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Console" pitchFamily="49" charset="0"/>
                      </a:endParaRP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16%</a:t>
                      </a:r>
                      <a:endParaRPr kumimoji="0" lang="en-A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48%</a:t>
                      </a:r>
                      <a:endParaRPr kumimoji="0" lang="en-A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64014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Data transfer</a:t>
                      </a:r>
                      <a:endParaRPr kumimoji="0" lang="en-A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5" marB="4572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Console" pitchFamily="49" charset="0"/>
                        </a:rPr>
                        <a:t>lw, sw, lb, lbu, lh, lhu, sb, lui</a:t>
                      </a:r>
                      <a:endParaRPr kumimoji="0" lang="en-A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Console" pitchFamily="49" charset="0"/>
                      </a:endParaRP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35%</a:t>
                      </a:r>
                      <a:endParaRPr kumimoji="0" lang="en-A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36%</a:t>
                      </a:r>
                      <a:endParaRPr kumimoji="0" lang="en-A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64014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Logical</a:t>
                      </a:r>
                      <a:endParaRPr kumimoji="0" lang="en-A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5" marB="4572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Console" pitchFamily="49" charset="0"/>
                        </a:rPr>
                        <a:t>and, or, nor, andi, ori, sll, srl</a:t>
                      </a:r>
                      <a:endParaRPr kumimoji="0" lang="en-A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Console" pitchFamily="49" charset="0"/>
                      </a:endParaRP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12%</a:t>
                      </a:r>
                      <a:endParaRPr kumimoji="0" lang="en-A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4%</a:t>
                      </a:r>
                      <a:endParaRPr kumimoji="0" lang="en-A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64014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Cond. Branch</a:t>
                      </a:r>
                      <a:endParaRPr kumimoji="0" lang="en-A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5" marB="4572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Console" pitchFamily="49" charset="0"/>
                        </a:rPr>
                        <a:t>beq, bne, slt, slti, sltiu</a:t>
                      </a:r>
                      <a:endParaRPr kumimoji="0" lang="en-A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Console" pitchFamily="49" charset="0"/>
                      </a:endParaRP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34%</a:t>
                      </a:r>
                      <a:endParaRPr kumimoji="0" lang="en-A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8%</a:t>
                      </a:r>
                      <a:endParaRPr kumimoji="0" lang="en-A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6579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Jump</a:t>
                      </a:r>
                      <a:endParaRPr kumimoji="0" lang="en-A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5" marB="4572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Console" pitchFamily="49" charset="0"/>
                        </a:rPr>
                        <a:t>j, </a:t>
                      </a:r>
                      <a:r>
                        <a:rPr kumimoji="0" lang="en-US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Console" pitchFamily="49" charset="0"/>
                        </a:rPr>
                        <a:t>jr</a:t>
                      </a: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Console" pitchFamily="49" charset="0"/>
                        </a:rPr>
                        <a:t>, </a:t>
                      </a:r>
                      <a:r>
                        <a:rPr kumimoji="0" lang="en-US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Console" pitchFamily="49" charset="0"/>
                        </a:rPr>
                        <a:t>jal</a:t>
                      </a:r>
                      <a:endParaRPr kumimoji="0" lang="en-A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Console" pitchFamily="49" charset="0"/>
                      </a:endParaRP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2%</a:t>
                      </a:r>
                      <a:endParaRPr kumimoji="0" lang="en-A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0%</a:t>
                      </a:r>
                      <a:endParaRPr kumimoji="0" lang="en-A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348301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usc">
  <a:themeElements>
    <a:clrScheme name="usc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usc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usc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sc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sc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sc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sc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sc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usc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usc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usc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usc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usc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usc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usc</Template>
  <TotalTime>26813</TotalTime>
  <Words>6844</Words>
  <Application>Microsoft Office PowerPoint</Application>
  <PresentationFormat>On-screen Show (4:3)</PresentationFormat>
  <Paragraphs>1496</Paragraphs>
  <Slides>93</Slides>
  <Notes>76</Notes>
  <HiddenSlides>0</HiddenSlides>
  <MMClips>0</MMClips>
  <ScaleCrop>false</ScaleCrop>
  <HeadingPairs>
    <vt:vector size="8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93</vt:i4>
      </vt:variant>
    </vt:vector>
  </HeadingPairs>
  <TitlesOfParts>
    <vt:vector size="103" baseType="lpstr">
      <vt:lpstr>Arial</vt:lpstr>
      <vt:lpstr>Courier New</vt:lpstr>
      <vt:lpstr>Lucida Console</vt:lpstr>
      <vt:lpstr>Symbol</vt:lpstr>
      <vt:lpstr>Tahoma</vt:lpstr>
      <vt:lpstr>Times New Roman</vt:lpstr>
      <vt:lpstr>Verdana</vt:lpstr>
      <vt:lpstr>Wingdings</vt:lpstr>
      <vt:lpstr>usc</vt:lpstr>
      <vt:lpstr>Chart</vt:lpstr>
      <vt:lpstr>Chapter 2</vt:lpstr>
      <vt:lpstr>Instruction Set</vt:lpstr>
      <vt:lpstr>Instruction Set Architecture</vt:lpstr>
      <vt:lpstr>Instruction Set Architecture</vt:lpstr>
      <vt:lpstr>RISC vs. CISC</vt:lpstr>
      <vt:lpstr>The MIPS Instruction Set</vt:lpstr>
      <vt:lpstr>MIPS ISA</vt:lpstr>
      <vt:lpstr>Arithmetic Operations</vt:lpstr>
      <vt:lpstr>Arithmetic Example</vt:lpstr>
      <vt:lpstr>Register Operands</vt:lpstr>
      <vt:lpstr>MIPS Registers</vt:lpstr>
      <vt:lpstr>Register Operand Example</vt:lpstr>
      <vt:lpstr>Memory Operands</vt:lpstr>
      <vt:lpstr>Memory Operand Example 1</vt:lpstr>
      <vt:lpstr>Memory Operand Example 2</vt:lpstr>
      <vt:lpstr>Registers vs. Memory</vt:lpstr>
      <vt:lpstr>Immediate Operands</vt:lpstr>
      <vt:lpstr>The Constant Zero</vt:lpstr>
      <vt:lpstr>Representing Instructions</vt:lpstr>
      <vt:lpstr>MIPS R-format Instructions</vt:lpstr>
      <vt:lpstr>R-format Example</vt:lpstr>
      <vt:lpstr>Hexadecimal</vt:lpstr>
      <vt:lpstr>MIPS I-format Instructions</vt:lpstr>
      <vt:lpstr>Logical Operations</vt:lpstr>
      <vt:lpstr>Shift Operations</vt:lpstr>
      <vt:lpstr>AND Operations</vt:lpstr>
      <vt:lpstr>OR Operations</vt:lpstr>
      <vt:lpstr>NOT Operations</vt:lpstr>
      <vt:lpstr>Conditional Operations</vt:lpstr>
      <vt:lpstr>Compiling If Statements</vt:lpstr>
      <vt:lpstr>Compiling Loop Statements</vt:lpstr>
      <vt:lpstr>Integer Multiply and Divide</vt:lpstr>
      <vt:lpstr>Complex Arithmetic Example</vt:lpstr>
      <vt:lpstr>If-Statement</vt:lpstr>
      <vt:lpstr>For Loop</vt:lpstr>
      <vt:lpstr>Pre-Test While Loop</vt:lpstr>
      <vt:lpstr>Post-Test While Loop</vt:lpstr>
      <vt:lpstr>Complex Loop</vt:lpstr>
      <vt:lpstr>Branch Addressing</vt:lpstr>
      <vt:lpstr>Jump Addressing</vt:lpstr>
      <vt:lpstr>Target Addressing Example</vt:lpstr>
      <vt:lpstr>Branching Far Away</vt:lpstr>
      <vt:lpstr>Addressing Mode Summary</vt:lpstr>
      <vt:lpstr>More Conditional Operations</vt:lpstr>
      <vt:lpstr>Branch Instruction Design</vt:lpstr>
      <vt:lpstr>Assembler Pseudoinstructions</vt:lpstr>
      <vt:lpstr>Pseudoinstructions</vt:lpstr>
      <vt:lpstr>I/O</vt:lpstr>
      <vt:lpstr>Example</vt:lpstr>
      <vt:lpstr>Signed vs. Unsigned</vt:lpstr>
      <vt:lpstr>Procedure Calling</vt:lpstr>
      <vt:lpstr>Register Usage</vt:lpstr>
      <vt:lpstr>Procedure Call Instructions</vt:lpstr>
      <vt:lpstr>Leaf Procedure Example</vt:lpstr>
      <vt:lpstr>Stack Example</vt:lpstr>
      <vt:lpstr>Leaf Procedure Example</vt:lpstr>
      <vt:lpstr>Non-Leaf Procedures</vt:lpstr>
      <vt:lpstr>Non-Leaf Procedure Example</vt:lpstr>
      <vt:lpstr>Non-Leaf Procedure Example</vt:lpstr>
      <vt:lpstr>Local Data on the Stack</vt:lpstr>
      <vt:lpstr>Memory Layout</vt:lpstr>
      <vt:lpstr>Character Data</vt:lpstr>
      <vt:lpstr>Byte/Halfword Operations</vt:lpstr>
      <vt:lpstr>String Copy Example</vt:lpstr>
      <vt:lpstr>String Copy Example</vt:lpstr>
      <vt:lpstr>32-bit Constants</vt:lpstr>
      <vt:lpstr>C Sort Example</vt:lpstr>
      <vt:lpstr>The Procedure Swap</vt:lpstr>
      <vt:lpstr>The Sort Procedure in C</vt:lpstr>
      <vt:lpstr>The Procedure Body</vt:lpstr>
      <vt:lpstr>The Full Procedure</vt:lpstr>
      <vt:lpstr>Effect of Compiler Optimization</vt:lpstr>
      <vt:lpstr>Effect of Language and Algorithm</vt:lpstr>
      <vt:lpstr>Lessons Learned</vt:lpstr>
      <vt:lpstr>Arrays vs. Pointers</vt:lpstr>
      <vt:lpstr>Example: Clearing an Array</vt:lpstr>
      <vt:lpstr>Comparison of Array vs. Ptr</vt:lpstr>
      <vt:lpstr>ARM &amp; MIPS Similarities</vt:lpstr>
      <vt:lpstr>Compare and Branch in ARM</vt:lpstr>
      <vt:lpstr>Instruction Encoding</vt:lpstr>
      <vt:lpstr>The Intel x86 ISA</vt:lpstr>
      <vt:lpstr>The Intel x86 ISA</vt:lpstr>
      <vt:lpstr>The Intel x86 ISA</vt:lpstr>
      <vt:lpstr>Basic x86 Registers</vt:lpstr>
      <vt:lpstr>Basic x86 Addressing Modes</vt:lpstr>
      <vt:lpstr>x86 Instruction Encoding</vt:lpstr>
      <vt:lpstr>Implementing IA-32</vt:lpstr>
      <vt:lpstr>ARM v8 Instructions</vt:lpstr>
      <vt:lpstr>Fallacies</vt:lpstr>
      <vt:lpstr>Fallacies</vt:lpstr>
      <vt:lpstr>Pitfalls</vt:lpstr>
      <vt:lpstr>Concluding Remarks</vt:lpstr>
      <vt:lpstr>Concluding Remarks</vt:lpstr>
    </vt:vector>
  </TitlesOfParts>
  <Company>Department of Computer Science and Engineering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CSCE 612:  VLSI System Design</dc:title>
  <dc:creator>Jason D. Bakos</dc:creator>
  <cp:lastModifiedBy>Jason D. Bakos</cp:lastModifiedBy>
  <cp:revision>205</cp:revision>
  <dcterms:created xsi:type="dcterms:W3CDTF">2005-09-22T21:21:18Z</dcterms:created>
  <dcterms:modified xsi:type="dcterms:W3CDTF">2014-09-26T00:47:50Z</dcterms:modified>
</cp:coreProperties>
</file>