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382" r:id="rId3"/>
    <p:sldId id="449" r:id="rId4"/>
    <p:sldId id="442" r:id="rId5"/>
    <p:sldId id="456" r:id="rId6"/>
    <p:sldId id="444" r:id="rId7"/>
    <p:sldId id="371" r:id="rId8"/>
    <p:sldId id="437" r:id="rId9"/>
    <p:sldId id="438" r:id="rId10"/>
    <p:sldId id="439" r:id="rId11"/>
    <p:sldId id="440" r:id="rId12"/>
    <p:sldId id="441" r:id="rId13"/>
    <p:sldId id="419" r:id="rId14"/>
    <p:sldId id="443" r:id="rId15"/>
    <p:sldId id="374" r:id="rId16"/>
    <p:sldId id="357" r:id="rId17"/>
    <p:sldId id="417" r:id="rId18"/>
    <p:sldId id="378" r:id="rId19"/>
    <p:sldId id="358" r:id="rId20"/>
    <p:sldId id="384" r:id="rId21"/>
    <p:sldId id="388" r:id="rId22"/>
    <p:sldId id="385" r:id="rId23"/>
    <p:sldId id="457" r:id="rId24"/>
    <p:sldId id="462" r:id="rId25"/>
    <p:sldId id="387" r:id="rId26"/>
    <p:sldId id="389" r:id="rId27"/>
    <p:sldId id="390" r:id="rId28"/>
    <p:sldId id="391" r:id="rId29"/>
    <p:sldId id="392" r:id="rId30"/>
    <p:sldId id="393" r:id="rId31"/>
    <p:sldId id="394" r:id="rId32"/>
    <p:sldId id="395" r:id="rId33"/>
    <p:sldId id="396" r:id="rId34"/>
    <p:sldId id="397" r:id="rId35"/>
    <p:sldId id="450" r:id="rId36"/>
    <p:sldId id="451" r:id="rId37"/>
    <p:sldId id="408" r:id="rId38"/>
    <p:sldId id="452" r:id="rId39"/>
    <p:sldId id="461" r:id="rId40"/>
    <p:sldId id="398" r:id="rId41"/>
    <p:sldId id="399" r:id="rId42"/>
    <p:sldId id="455" r:id="rId43"/>
    <p:sldId id="460" r:id="rId44"/>
    <p:sldId id="407" r:id="rId45"/>
    <p:sldId id="404" r:id="rId46"/>
    <p:sldId id="405" r:id="rId47"/>
    <p:sldId id="402" r:id="rId48"/>
    <p:sldId id="403" r:id="rId49"/>
    <p:sldId id="406" r:id="rId50"/>
    <p:sldId id="453" r:id="rId51"/>
    <p:sldId id="454" r:id="rId52"/>
    <p:sldId id="401" r:id="rId53"/>
    <p:sldId id="458" r:id="rId54"/>
    <p:sldId id="459" r:id="rId55"/>
    <p:sldId id="409" r:id="rId5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41" autoAdjust="0"/>
    <p:restoredTop sz="94660"/>
  </p:normalViewPr>
  <p:slideViewPr>
    <p:cSldViewPr>
      <p:cViewPr varScale="1">
        <p:scale>
          <a:sx n="119" d="100"/>
          <a:sy n="119" d="100"/>
        </p:scale>
        <p:origin x="133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99E3FA9-7889-4F1E-9F41-46D9379D63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8558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C6081D-1F47-43A1-8E84-7B7DADF9D0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95501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CA1D87-2DF4-41F9-892A-9730D069EA2B}" type="datetime4">
              <a:rPr lang="en-US" altLang="en-US" smtClean="0">
                <a:latin typeface="Times New Roman" panose="02020603050405020304" pitchFamily="18" charset="0"/>
              </a:rPr>
              <a:pPr/>
              <a:t>August 28, 2014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624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624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242840-6235-4BCA-924B-4DC03A8ECE67}" type="slidenum">
              <a:rPr lang="en-US" altLang="en-US">
                <a:latin typeface="Times New Roman" panose="02020603050405020304" pitchFamily="18" charset="0"/>
              </a:rPr>
              <a:pPr/>
              <a:t>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24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879763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A37298-A3CC-4F34-8732-AB3FF80B06FB}" type="datetime4">
              <a:rPr lang="en-US" altLang="en-US" smtClean="0">
                <a:latin typeface="Times New Roman" panose="02020603050405020304" pitchFamily="18" charset="0"/>
              </a:rPr>
              <a:pPr/>
              <a:t>August 28, 2014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829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829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17C99E-7520-4531-9A1D-4B73CA293AFE}" type="slidenum">
              <a:rPr lang="en-US" altLang="en-US">
                <a:latin typeface="Times New Roman" panose="02020603050405020304" pitchFamily="18" charset="0"/>
              </a:rPr>
              <a:pPr/>
              <a:t>28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29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3006643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25019E-23C7-47C6-A048-41D36965126A}" type="datetime4">
              <a:rPr lang="en-US" altLang="en-US" smtClean="0">
                <a:latin typeface="Times New Roman" panose="02020603050405020304" pitchFamily="18" charset="0"/>
              </a:rPr>
              <a:pPr/>
              <a:t>August 28, 2014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839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839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5E4165-2985-4D05-82C2-0500A6603CB6}" type="slidenum">
              <a:rPr lang="en-US" altLang="en-US">
                <a:latin typeface="Times New Roman" panose="02020603050405020304" pitchFamily="18" charset="0"/>
              </a:rPr>
              <a:pPr/>
              <a:t>29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39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1405325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E336A7-5748-49B2-A094-C6568DB77C5B}" type="datetime4">
              <a:rPr lang="en-US" altLang="en-US" smtClean="0">
                <a:latin typeface="Times New Roman" panose="02020603050405020304" pitchFamily="18" charset="0"/>
              </a:rPr>
              <a:pPr/>
              <a:t>August 28, 2014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849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849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CB63E2-301A-49D0-A5B1-8D051A2A737A}" type="slidenum">
              <a:rPr lang="en-US" altLang="en-US">
                <a:latin typeface="Times New Roman" panose="02020603050405020304" pitchFamily="18" charset="0"/>
              </a:rPr>
              <a:pPr/>
              <a:t>30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49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1165555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D7F174B-4026-405C-8B15-26F90C8E3E1F}" type="datetime4">
              <a:rPr lang="en-US" altLang="en-US" smtClean="0">
                <a:latin typeface="Times New Roman" panose="02020603050405020304" pitchFamily="18" charset="0"/>
              </a:rPr>
              <a:pPr/>
              <a:t>August 28, 2014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860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860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9CA8C6-E1BC-4380-8B5B-28210131CD3C}" type="slidenum">
              <a:rPr lang="en-US" altLang="en-US">
                <a:latin typeface="Times New Roman" panose="02020603050405020304" pitchFamily="18" charset="0"/>
              </a:rPr>
              <a:pPr/>
              <a:t>31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60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33937148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CA44B71-1B57-4E9C-B1F6-D9751E7D3712}" type="datetime4">
              <a:rPr lang="en-US" altLang="en-US" smtClean="0">
                <a:latin typeface="Times New Roman" panose="02020603050405020304" pitchFamily="18" charset="0"/>
              </a:rPr>
              <a:pPr/>
              <a:t>August 28, 2014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870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870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115151-9319-4720-8991-EE9515A41F4D}" type="slidenum">
              <a:rPr lang="en-US" altLang="en-US">
                <a:latin typeface="Times New Roman" panose="02020603050405020304" pitchFamily="18" charset="0"/>
              </a:rPr>
              <a:pPr/>
              <a:t>32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70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396508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22061C6-9255-47BB-8D57-D2A357E43A28}" type="datetime4">
              <a:rPr lang="en-US" altLang="en-US" smtClean="0">
                <a:latin typeface="Times New Roman" panose="02020603050405020304" pitchFamily="18" charset="0"/>
              </a:rPr>
              <a:pPr/>
              <a:t>August 28, 2014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880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880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17F35E-34F7-483E-A22C-7680DFD25C3F}" type="slidenum">
              <a:rPr lang="en-US" altLang="en-US">
                <a:latin typeface="Times New Roman" panose="02020603050405020304" pitchFamily="18" charset="0"/>
              </a:rPr>
              <a:pPr/>
              <a:t>33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80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1896042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FB56D7-CC11-4026-A68C-0925D81C76A5}" type="datetime4">
              <a:rPr lang="en-US" altLang="en-US" smtClean="0">
                <a:latin typeface="Times New Roman" panose="02020603050405020304" pitchFamily="18" charset="0"/>
              </a:rPr>
              <a:pPr/>
              <a:t>August 28, 2014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890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890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5E042-B59C-4DE1-A7C7-D93D6C3D48C3}" type="slidenum">
              <a:rPr lang="en-US" altLang="en-US">
                <a:latin typeface="Times New Roman" panose="02020603050405020304" pitchFamily="18" charset="0"/>
              </a:rPr>
              <a:pPr/>
              <a:t>34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90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27676171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6FFBD3-70ED-4058-9093-3975BCBF7206}" type="datetime4">
              <a:rPr lang="en-US" altLang="en-US" smtClean="0">
                <a:latin typeface="Times New Roman" panose="02020603050405020304" pitchFamily="18" charset="0"/>
              </a:rPr>
              <a:pPr/>
              <a:t>August 28, 2014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003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1003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0B26031-2F2C-4E7B-9A11-493A3BB6FA99}" type="slidenum">
              <a:rPr lang="en-US" altLang="en-US">
                <a:latin typeface="Times New Roman" panose="02020603050405020304" pitchFamily="18" charset="0"/>
              </a:rPr>
              <a:pPr/>
              <a:t>37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03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2179415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265D512-E1F0-40FF-8155-EB1EC78568F7}" type="datetime4">
              <a:rPr lang="en-US" altLang="en-US" smtClean="0">
                <a:latin typeface="Times New Roman" panose="02020603050405020304" pitchFamily="18" charset="0"/>
              </a:rPr>
              <a:pPr/>
              <a:t>August 28, 2014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901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901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BCAC06B-83D1-4C4E-B3DB-894A63CADE95}" type="slidenum">
              <a:rPr lang="en-US" altLang="en-US">
                <a:latin typeface="Times New Roman" panose="02020603050405020304" pitchFamily="18" charset="0"/>
              </a:rPr>
              <a:pPr/>
              <a:t>40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01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10293994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DAB6052-66A9-462B-B51E-CE4622CF2CCE}" type="datetime4">
              <a:rPr lang="en-US" altLang="en-US" smtClean="0">
                <a:latin typeface="Times New Roman" panose="02020603050405020304" pitchFamily="18" charset="0"/>
              </a:rPr>
              <a:pPr/>
              <a:t>August 28, 2014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911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911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A862079-BB62-432E-B07A-BCC32DABB078}" type="slidenum">
              <a:rPr lang="en-US" altLang="en-US">
                <a:latin typeface="Times New Roman" panose="02020603050405020304" pitchFamily="18" charset="0"/>
              </a:rPr>
              <a:pPr/>
              <a:t>41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11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3682330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F7862CE-3102-4D07-904D-88E654A1311B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98613" y="666750"/>
            <a:ext cx="3638550" cy="2728913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3683000"/>
            <a:ext cx="5048250" cy="4760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4000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B44E3A9-CEE0-40E2-9CA4-2E77D52B56CB}" type="datetime4">
              <a:rPr lang="en-US" altLang="en-US" smtClean="0">
                <a:latin typeface="Times New Roman" panose="02020603050405020304" pitchFamily="18" charset="0"/>
              </a:rPr>
              <a:pPr/>
              <a:t>August 28, 2014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993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993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17D34C-550A-47CC-BD44-542505CFF09A}" type="slidenum">
              <a:rPr lang="en-US" altLang="en-US">
                <a:latin typeface="Times New Roman" panose="02020603050405020304" pitchFamily="18" charset="0"/>
              </a:rPr>
              <a:pPr/>
              <a:t>44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93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34365478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42CDB2-4D07-4B9A-99D7-C23351E8ED0C}" type="datetime4">
              <a:rPr lang="en-US" altLang="en-US" smtClean="0">
                <a:latin typeface="Times New Roman" panose="02020603050405020304" pitchFamily="18" charset="0"/>
              </a:rPr>
              <a:pPr/>
              <a:t>August 28, 2014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962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962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F8553FD-84CC-467F-ACC7-1E209D5D9559}" type="slidenum">
              <a:rPr lang="en-US" altLang="en-US">
                <a:latin typeface="Times New Roman" panose="02020603050405020304" pitchFamily="18" charset="0"/>
              </a:rPr>
              <a:pPr/>
              <a:t>45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62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1423559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B15255-94DC-4D15-A225-A91D48039A43}" type="datetime4">
              <a:rPr lang="en-US" altLang="en-US" smtClean="0">
                <a:latin typeface="Times New Roman" panose="02020603050405020304" pitchFamily="18" charset="0"/>
              </a:rPr>
              <a:pPr/>
              <a:t>August 28, 2014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972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972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904C598-0639-41C3-89F0-FB90F940FE0A}" type="slidenum">
              <a:rPr lang="en-US" altLang="en-US">
                <a:latin typeface="Times New Roman" panose="02020603050405020304" pitchFamily="18" charset="0"/>
              </a:rPr>
              <a:pPr/>
              <a:t>46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72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8760226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EAB0380-2912-4CB6-858E-584E8F42EE01}" type="datetime4">
              <a:rPr lang="en-US" altLang="en-US" smtClean="0">
                <a:latin typeface="Times New Roman" panose="02020603050405020304" pitchFamily="18" charset="0"/>
              </a:rPr>
              <a:pPr/>
              <a:t>August 28, 2014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942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942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CC465D-B1A2-46D9-9B42-B5C8675DED65}" type="slidenum">
              <a:rPr lang="en-US" altLang="en-US">
                <a:latin typeface="Times New Roman" panose="02020603050405020304" pitchFamily="18" charset="0"/>
              </a:rPr>
              <a:pPr/>
              <a:t>47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42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18675743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8C7735-15F8-4EDC-A99C-07B5A1D0DD70}" type="datetime4">
              <a:rPr lang="en-US" altLang="en-US" smtClean="0">
                <a:latin typeface="Times New Roman" panose="02020603050405020304" pitchFamily="18" charset="0"/>
              </a:rPr>
              <a:pPr/>
              <a:t>August 28, 2014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952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952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3DD6F2E-3D24-4694-82CB-9E5E33DC9CCC}" type="slidenum">
              <a:rPr lang="en-US" altLang="en-US">
                <a:latin typeface="Times New Roman" panose="02020603050405020304" pitchFamily="18" charset="0"/>
              </a:rPr>
              <a:pPr/>
              <a:t>48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52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27191603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BE2667-E1DA-4553-BE66-276BE35CDA09}" type="datetime4">
              <a:rPr lang="en-US" altLang="en-US" smtClean="0">
                <a:latin typeface="Times New Roman" panose="02020603050405020304" pitchFamily="18" charset="0"/>
              </a:rPr>
              <a:pPr/>
              <a:t>August 28, 2014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983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983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0D19E95-0CC9-4E70-8170-505B0D880D94}" type="slidenum">
              <a:rPr lang="en-US" altLang="en-US">
                <a:latin typeface="Times New Roman" panose="02020603050405020304" pitchFamily="18" charset="0"/>
              </a:rPr>
              <a:pPr/>
              <a:t>49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83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8179325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00C705B-F5BD-47DC-930C-2C4A84FE126D}" type="datetime4">
              <a:rPr lang="en-US" altLang="en-US" smtClean="0">
                <a:latin typeface="Times New Roman" panose="02020603050405020304" pitchFamily="18" charset="0"/>
              </a:rPr>
              <a:pPr/>
              <a:t>August 28, 2014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931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931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00FEC14-9108-4048-A16F-85C7C302EE17}" type="slidenum">
              <a:rPr lang="en-US" altLang="en-US">
                <a:latin typeface="Times New Roman" panose="02020603050405020304" pitchFamily="18" charset="0"/>
              </a:rPr>
              <a:pPr/>
              <a:t>52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31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1404529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9461AC-720A-46FE-860D-2872CF907D28}" type="datetime4">
              <a:rPr lang="en-US" altLang="en-US" smtClean="0">
                <a:latin typeface="Times New Roman" panose="02020603050405020304" pitchFamily="18" charset="0"/>
              </a:rPr>
              <a:pPr/>
              <a:t>August 28, 2014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013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1013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AA31FB7-9EDE-487A-80BE-D2A3CA4F21EA}" type="slidenum">
              <a:rPr lang="en-US" altLang="en-US">
                <a:latin typeface="Times New Roman" panose="02020603050405020304" pitchFamily="18" charset="0"/>
              </a:rPr>
              <a:pPr/>
              <a:t>55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13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122626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0806809-1493-4FC6-A57C-380295FF8ECC}" type="datetime4">
              <a:rPr lang="en-US" altLang="en-US" smtClean="0">
                <a:latin typeface="Times New Roman" panose="02020603050405020304" pitchFamily="18" charset="0"/>
              </a:rPr>
              <a:pPr/>
              <a:t>August 28, 2014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696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696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635072-5C39-4266-9095-39BE49B06B80}" type="slidenum">
              <a:rPr lang="en-US" altLang="en-US">
                <a:latin typeface="Times New Roman" panose="02020603050405020304" pitchFamily="18" charset="0"/>
              </a:rPr>
              <a:pPr/>
              <a:t>14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96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1615772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A32C0F-D7AC-4B09-A972-4E72626ADA38}" type="datetime4">
              <a:rPr lang="en-US" altLang="en-US" smtClean="0">
                <a:latin typeface="Times New Roman" panose="02020603050405020304" pitchFamily="18" charset="0"/>
              </a:rPr>
              <a:pPr/>
              <a:t>August 28, 2014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757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757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EE9B58C-4386-4691-8A39-119BB2CB3B3B}" type="slidenum">
              <a:rPr lang="en-US" altLang="en-US">
                <a:latin typeface="Times New Roman" panose="02020603050405020304" pitchFamily="18" charset="0"/>
              </a:rPr>
              <a:pPr/>
              <a:t>20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57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788519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A42072-8789-46E8-BCDF-8037E4DF3158}" type="datetime4">
              <a:rPr lang="en-US" altLang="en-US" smtClean="0">
                <a:latin typeface="Times New Roman" panose="02020603050405020304" pitchFamily="18" charset="0"/>
              </a:rPr>
              <a:pPr/>
              <a:t>August 28, 2014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798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798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F20E0C-5398-4083-A28C-7B9D1FBAB74A}" type="slidenum">
              <a:rPr lang="en-US" altLang="en-US">
                <a:latin typeface="Times New Roman" panose="02020603050405020304" pitchFamily="18" charset="0"/>
              </a:rPr>
              <a:pPr/>
              <a:t>21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98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976161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F5C1E17-4EE4-4BD7-9546-F5C803C744D6}" type="datetime4">
              <a:rPr lang="en-US" altLang="en-US" smtClean="0">
                <a:latin typeface="Times New Roman" panose="02020603050405020304" pitchFamily="18" charset="0"/>
              </a:rPr>
              <a:pPr/>
              <a:t>August 28, 2014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768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768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407CD6-D117-4C10-81FB-0F11C7CEC942}" type="slidenum">
              <a:rPr lang="en-US" altLang="en-US">
                <a:latin typeface="Times New Roman" panose="02020603050405020304" pitchFamily="18" charset="0"/>
              </a:rPr>
              <a:pPr/>
              <a:t>22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68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1491472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160377-495D-4784-AE7A-5CEA69D96054}" type="datetime4">
              <a:rPr lang="en-US" altLang="en-US" smtClean="0">
                <a:latin typeface="Times New Roman" panose="02020603050405020304" pitchFamily="18" charset="0"/>
              </a:rPr>
              <a:pPr/>
              <a:t>August 28, 2014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7885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788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CF29C18-F7EA-494B-98CA-765CA07D7137}" type="slidenum">
              <a:rPr lang="en-US" altLang="en-US">
                <a:latin typeface="Times New Roman" panose="02020603050405020304" pitchFamily="18" charset="0"/>
              </a:rPr>
              <a:pPr/>
              <a:t>25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88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3690500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39FD26-661B-4790-9A22-B5FD6B9DECBE}" type="datetime4">
              <a:rPr lang="en-US" altLang="en-US" smtClean="0">
                <a:latin typeface="Times New Roman" panose="02020603050405020304" pitchFamily="18" charset="0"/>
              </a:rPr>
              <a:pPr/>
              <a:t>August 28, 2014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809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809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7DC619B-5407-4DC7-B505-718A3C8941D3}" type="slidenum">
              <a:rPr lang="en-US" altLang="en-US">
                <a:latin typeface="Times New Roman" panose="02020603050405020304" pitchFamily="18" charset="0"/>
              </a:rPr>
              <a:pPr/>
              <a:t>26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09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3020352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latin typeface="Times New Roman" panose="02020603050405020304" pitchFamily="18" charset="0"/>
              </a:rPr>
              <a:t>Morgan Kaufmann Publishers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A7D3275-9A21-4CA7-B3F6-781D624DF6E7}" type="datetime4">
              <a:rPr lang="en-US" altLang="en-US" smtClean="0">
                <a:latin typeface="Times New Roman" panose="02020603050405020304" pitchFamily="18" charset="0"/>
              </a:rPr>
              <a:pPr/>
              <a:t>August 28, 2014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819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latin typeface="Times New Roman" panose="02020603050405020304" pitchFamily="18" charset="0"/>
              </a:rPr>
              <a:t>Chapter 1 — Computer Abstractions and Technology</a:t>
            </a:r>
          </a:p>
        </p:txBody>
      </p:sp>
      <p:sp>
        <p:nvSpPr>
          <p:cNvPr id="819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CEC10F0-A2EB-493D-892F-73799FDAE1BC}" type="slidenum">
              <a:rPr lang="en-US" altLang="en-US">
                <a:latin typeface="Times New Roman" panose="02020603050405020304" pitchFamily="18" charset="0"/>
              </a:rPr>
              <a:pPr/>
              <a:t>27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888303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3124200"/>
            <a:ext cx="5715000" cy="304800"/>
          </a:xfrm>
          <a:prstGeom prst="rect">
            <a:avLst/>
          </a:prstGeom>
          <a:solidFill>
            <a:srgbClr val="990033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00200" y="4800600"/>
            <a:ext cx="7391400" cy="304800"/>
          </a:xfrm>
          <a:prstGeom prst="rect">
            <a:avLst/>
          </a:prstGeom>
          <a:solidFill>
            <a:srgbClr val="990033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6" name="Picture 10" descr="us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72200"/>
            <a:ext cx="28956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457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44960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CSCE 212 </a:t>
            </a:r>
            <a:fld id="{DBCC991E-C9BE-44AA-8B5E-008E81F352A0}" type="slidenum">
              <a:rPr lang="en-US" altLang="en-US" i="0">
                <a:solidFill>
                  <a:schemeClr val="tx1"/>
                </a:solidFill>
              </a:rPr>
              <a:pPr/>
              <a:t>‹#›</a:t>
            </a:fld>
            <a:endParaRPr lang="en-US" altLang="en-US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96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CSCE 212 </a:t>
            </a:r>
            <a:fld id="{58416867-4096-41FF-9379-12FAFA68E000}" type="slidenum">
              <a:rPr lang="en-US" altLang="en-US" i="0">
                <a:solidFill>
                  <a:schemeClr val="tx1"/>
                </a:solidFill>
              </a:rPr>
              <a:pPr/>
              <a:t>‹#›</a:t>
            </a:fld>
            <a:endParaRPr lang="en-US" altLang="en-US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080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CSCE 212 </a:t>
            </a:r>
            <a:fld id="{28EC1511-53D6-4255-BB13-6B75C5A066FC}" type="slidenum">
              <a:rPr lang="en-US" altLang="en-US" i="0">
                <a:solidFill>
                  <a:schemeClr val="tx1"/>
                </a:solidFill>
              </a:rPr>
              <a:pPr/>
              <a:t>‹#›</a:t>
            </a:fld>
            <a:endParaRPr lang="en-US" altLang="en-US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039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40386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771900"/>
            <a:ext cx="40386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40386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CSCE 212 </a:t>
            </a:r>
            <a:fld id="{A313AB80-B48E-4D59-B3F0-C6060306B2BE}" type="slidenum">
              <a:rPr lang="en-US" altLang="en-US" i="0">
                <a:solidFill>
                  <a:schemeClr val="tx1"/>
                </a:solidFill>
              </a:rPr>
              <a:pPr/>
              <a:t>‹#›</a:t>
            </a:fld>
            <a:endParaRPr lang="en-US" altLang="en-US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637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CSCE 212 </a:t>
            </a:r>
            <a:fld id="{FF195784-B92F-4450-B323-FDE67F263656}" type="slidenum">
              <a:rPr lang="en-US" altLang="en-US" i="0">
                <a:solidFill>
                  <a:schemeClr val="tx1"/>
                </a:solidFill>
              </a:rPr>
              <a:pPr/>
              <a:t>‹#›</a:t>
            </a:fld>
            <a:endParaRPr lang="en-US" altLang="en-US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810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CSCE 212 </a:t>
            </a:r>
            <a:fld id="{815E74CA-EB86-4841-9BDF-6D28D34B0E22}" type="slidenum">
              <a:rPr lang="en-US" altLang="en-US" i="0">
                <a:solidFill>
                  <a:schemeClr val="tx1"/>
                </a:solidFill>
              </a:rPr>
              <a:pPr/>
              <a:t>‹#›</a:t>
            </a:fld>
            <a:endParaRPr lang="en-US" altLang="en-US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63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CSCE 212 </a:t>
            </a:r>
            <a:fld id="{2AEEFA91-88FB-420B-9D39-B598B7D5B029}" type="slidenum">
              <a:rPr lang="en-US" altLang="en-US" i="0">
                <a:solidFill>
                  <a:schemeClr val="tx1"/>
                </a:solidFill>
              </a:rPr>
              <a:pPr/>
              <a:t>‹#›</a:t>
            </a:fld>
            <a:endParaRPr lang="en-US" altLang="en-US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705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CSCE 212 </a:t>
            </a:r>
            <a:fld id="{57EF7C83-8AE0-4E23-9B2B-83BFCC6B7887}" type="slidenum">
              <a:rPr lang="en-US" altLang="en-US" i="0">
                <a:solidFill>
                  <a:schemeClr val="tx1"/>
                </a:solidFill>
              </a:rPr>
              <a:pPr/>
              <a:t>‹#›</a:t>
            </a:fld>
            <a:endParaRPr lang="en-US" altLang="en-US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024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CSCE 212 </a:t>
            </a:r>
            <a:fld id="{ABE9132D-5346-42B8-8396-FF3DCF19F9C4}" type="slidenum">
              <a:rPr lang="en-US" altLang="en-US" i="0">
                <a:solidFill>
                  <a:schemeClr val="tx1"/>
                </a:solidFill>
              </a:rPr>
              <a:pPr/>
              <a:t>‹#›</a:t>
            </a:fld>
            <a:endParaRPr lang="en-US" altLang="en-US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464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CSCE 212 </a:t>
            </a:r>
            <a:fld id="{916E27FD-A492-45D7-8946-D8B24D7BB092}" type="slidenum">
              <a:rPr lang="en-US" altLang="en-US" i="0">
                <a:solidFill>
                  <a:schemeClr val="tx1"/>
                </a:solidFill>
              </a:rPr>
              <a:pPr/>
              <a:t>‹#›</a:t>
            </a:fld>
            <a:endParaRPr lang="en-US" altLang="en-US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614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CSCE 212 </a:t>
            </a:r>
            <a:fld id="{06B9B3EF-DCBB-496C-9957-7099774FDBFD}" type="slidenum">
              <a:rPr lang="en-US" altLang="en-US" i="0">
                <a:solidFill>
                  <a:schemeClr val="tx1"/>
                </a:solidFill>
              </a:rPr>
              <a:pPr/>
              <a:t>‹#›</a:t>
            </a:fld>
            <a:endParaRPr lang="en-US" altLang="en-US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745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CSCE 212 </a:t>
            </a:r>
            <a:fld id="{DCB5403A-4473-48DC-8D6B-5B6CE069C8D7}" type="slidenum">
              <a:rPr lang="en-US" altLang="en-US" i="0">
                <a:solidFill>
                  <a:schemeClr val="tx1"/>
                </a:solidFill>
              </a:rPr>
              <a:pPr/>
              <a:t>‹#›</a:t>
            </a:fld>
            <a:endParaRPr lang="en-US" altLang="en-US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02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324600"/>
            <a:ext cx="556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1">
                <a:solidFill>
                  <a:srgbClr val="990033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 altLang="en-US"/>
              <a:t>CSCE 212 </a:t>
            </a:r>
            <a:fld id="{05F671A7-DA41-4F3B-9304-F42AFD215E71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3077" name="Picture 8" descr="usc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72200"/>
            <a:ext cx="28956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76200" y="6096000"/>
            <a:ext cx="8991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76200" y="1295400"/>
            <a:ext cx="8991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76200" y="457200"/>
            <a:ext cx="8991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8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7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8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9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2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1.png"/><Relationship Id="rId5" Type="http://schemas.openxmlformats.org/officeDocument/2006/relationships/image" Target="../media/image38.wmf"/><Relationship Id="rId4" Type="http://schemas.openxmlformats.org/officeDocument/2006/relationships/oleObject" Target="../embeddings/oleObject13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14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15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16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17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Chapter 1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4419600"/>
            <a:ext cx="6400800" cy="457200"/>
          </a:xfrm>
        </p:spPr>
        <p:txBody>
          <a:bodyPr/>
          <a:lstStyle/>
          <a:p>
            <a:pPr eaLnBrk="1" hangingPunct="1"/>
            <a:r>
              <a:rPr lang="en-US" altLang="en-US" dirty="0"/>
              <a:t>Computer Abstractions and Technology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Semiconductors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4114800" cy="4648200"/>
          </a:xfrm>
        </p:spPr>
        <p:txBody>
          <a:bodyPr/>
          <a:lstStyle/>
          <a:p>
            <a:pPr eaLnBrk="1" hangingPunct="1"/>
            <a:r>
              <a:rPr lang="en-US" altLang="en-US" sz="1800" dirty="0" smtClean="0"/>
              <a:t>Silicon is a group IV element</a:t>
            </a:r>
          </a:p>
          <a:p>
            <a:pPr eaLnBrk="1" hangingPunct="1"/>
            <a:endParaRPr lang="en-US" altLang="en-US" sz="1800" dirty="0" smtClean="0"/>
          </a:p>
          <a:p>
            <a:pPr eaLnBrk="1" hangingPunct="1"/>
            <a:r>
              <a:rPr lang="en-US" altLang="en-US" sz="1800" dirty="0" smtClean="0"/>
              <a:t>Forms covalent bonds with four neighbor atoms (3D cubic crystal lattice)</a:t>
            </a:r>
          </a:p>
          <a:p>
            <a:pPr eaLnBrk="1" hangingPunct="1"/>
            <a:endParaRPr lang="en-US" altLang="en-US" sz="1800" dirty="0" smtClean="0"/>
          </a:p>
          <a:p>
            <a:pPr eaLnBrk="1" hangingPunct="1"/>
            <a:r>
              <a:rPr lang="en-US" altLang="en-US" sz="1800" dirty="0" smtClean="0"/>
              <a:t>Si is a poor conductor, but </a:t>
            </a:r>
            <a:r>
              <a:rPr lang="en-US" altLang="en-US" sz="1800" i="1" dirty="0" smtClean="0"/>
              <a:t>conduction</a:t>
            </a:r>
            <a:r>
              <a:rPr lang="en-US" altLang="en-US" sz="1800" dirty="0" smtClean="0"/>
              <a:t> characteristics may be altered</a:t>
            </a:r>
          </a:p>
          <a:p>
            <a:pPr eaLnBrk="1" hangingPunct="1"/>
            <a:endParaRPr lang="en-US" altLang="en-US" sz="1800" dirty="0" smtClean="0"/>
          </a:p>
          <a:p>
            <a:pPr eaLnBrk="1" hangingPunct="1"/>
            <a:r>
              <a:rPr lang="en-US" altLang="en-US" sz="1800" dirty="0" smtClean="0"/>
              <a:t>Add impurities/dopants replaces silicon atom in lattice</a:t>
            </a:r>
          </a:p>
          <a:p>
            <a:pPr lvl="1" eaLnBrk="1" hangingPunct="1"/>
            <a:r>
              <a:rPr lang="en-US" altLang="en-US" sz="1600" dirty="0" smtClean="0"/>
              <a:t>Adds two different types of </a:t>
            </a:r>
            <a:r>
              <a:rPr lang="en-US" altLang="en-US" sz="1600" i="1" dirty="0" smtClean="0"/>
              <a:t>charge carriers</a:t>
            </a:r>
          </a:p>
        </p:txBody>
      </p:sp>
      <p:pic>
        <p:nvPicPr>
          <p:cNvPr id="6149" name="Picture 19" descr="sidi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3548063"/>
            <a:ext cx="25908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19"/>
          <p:cNvSpPr txBox="1">
            <a:spLocks noChangeArrowheads="1"/>
          </p:cNvSpPr>
          <p:nvPr/>
        </p:nvSpPr>
        <p:spPr bwMode="auto">
          <a:xfrm>
            <a:off x="5943600" y="5783263"/>
            <a:ext cx="2514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Spacing = .543 nm</a:t>
            </a:r>
          </a:p>
        </p:txBody>
      </p:sp>
      <p:pic>
        <p:nvPicPr>
          <p:cNvPr id="6151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47800"/>
            <a:ext cx="2076450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3"/>
          <p:cNvSpPr txBox="1">
            <a:spLocks/>
          </p:cNvSpPr>
          <p:nvPr/>
        </p:nvSpPr>
        <p:spPr bwMode="auto">
          <a:xfrm>
            <a:off x="3429000" y="6324600"/>
            <a:ext cx="556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AU" altLang="en-US" dirty="0" smtClean="0"/>
              <a:t>Chapter 1 — Computer Abstractions and Technology — </a:t>
            </a:r>
            <a:fld id="{D4702FB0-1393-4723-8B02-73F95E40EC62}" type="slidenum">
              <a:rPr lang="en-AU" altLang="en-US"/>
              <a:t>10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403217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Layout</a:t>
            </a: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3724275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457200" y="16002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>
                <a:solidFill>
                  <a:srgbClr val="990033"/>
                </a:solidFill>
                <a:latin typeface="Verdana" panose="020B0604030504040204" pitchFamily="34" charset="0"/>
              </a:rPr>
              <a:t>3-input NAND</a:t>
            </a:r>
          </a:p>
        </p:txBody>
      </p:sp>
      <p:pic>
        <p:nvPicPr>
          <p:cNvPr id="819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2981325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733800"/>
            <a:ext cx="2133600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3"/>
          <p:cNvSpPr txBox="1">
            <a:spLocks/>
          </p:cNvSpPr>
          <p:nvPr/>
        </p:nvSpPr>
        <p:spPr bwMode="auto">
          <a:xfrm>
            <a:off x="3429000" y="6324600"/>
            <a:ext cx="556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AU" altLang="en-US" dirty="0" smtClean="0"/>
              <a:t>Chapter 1 — Computer Abstractions and Technology — </a:t>
            </a:r>
            <a:fld id="{45738182-5FC1-485F-BD2E-AD7F702EBA0F}" type="slidenum">
              <a:rPr lang="en-AU" altLang="en-US"/>
              <a:t>11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67440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Feature Size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Shrink minimum feature size…</a:t>
            </a:r>
          </a:p>
          <a:p>
            <a:pPr lvl="1" eaLnBrk="1" hangingPunct="1"/>
            <a:r>
              <a:rPr lang="en-US" altLang="en-US" smtClean="0"/>
              <a:t>Smaller L decreases carrier time and increases current</a:t>
            </a:r>
          </a:p>
          <a:p>
            <a:pPr lvl="1" eaLnBrk="1" hangingPunct="1"/>
            <a:r>
              <a:rPr lang="en-US" altLang="en-US" smtClean="0"/>
              <a:t>Therefore, W may also be reduced for fixed current</a:t>
            </a:r>
          </a:p>
          <a:p>
            <a:pPr lvl="1" eaLnBrk="1" hangingPunct="1"/>
            <a:r>
              <a:rPr lang="en-US" altLang="en-US" smtClean="0"/>
              <a:t>C</a:t>
            </a:r>
            <a:r>
              <a:rPr lang="en-US" altLang="en-US" baseline="-25000" smtClean="0"/>
              <a:t>g</a:t>
            </a:r>
            <a:r>
              <a:rPr lang="en-US" altLang="en-US" smtClean="0"/>
              <a:t>, C</a:t>
            </a:r>
            <a:r>
              <a:rPr lang="en-US" altLang="en-US" baseline="-25000" smtClean="0"/>
              <a:t>s</a:t>
            </a:r>
            <a:r>
              <a:rPr lang="en-US" altLang="en-US" smtClean="0"/>
              <a:t>, and C</a:t>
            </a:r>
            <a:r>
              <a:rPr lang="en-US" altLang="en-US" baseline="-25000" smtClean="0"/>
              <a:t>d</a:t>
            </a:r>
            <a:r>
              <a:rPr lang="en-US" altLang="en-US" smtClean="0"/>
              <a:t> are reduced</a:t>
            </a:r>
          </a:p>
          <a:p>
            <a:pPr lvl="1" eaLnBrk="1" hangingPunct="1"/>
            <a:r>
              <a:rPr lang="en-US" altLang="en-US" smtClean="0"/>
              <a:t>Transistor switches faster (</a:t>
            </a:r>
            <a:r>
              <a:rPr lang="en-US" altLang="en-US" i="1" smtClean="0"/>
              <a:t>~linear </a:t>
            </a:r>
            <a:r>
              <a:rPr lang="en-US" altLang="en-US" smtClean="0"/>
              <a:t>relationship)</a:t>
            </a:r>
          </a:p>
        </p:txBody>
      </p:sp>
      <p:pic>
        <p:nvPicPr>
          <p:cNvPr id="1434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352800"/>
            <a:ext cx="3262313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3429000" y="6324600"/>
            <a:ext cx="556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AU" altLang="en-US" dirty="0" smtClean="0"/>
              <a:t>Chapter 1 — Computer Abstractions and Technology — </a:t>
            </a:r>
            <a:fld id="{81FC1EA2-2DE9-4DCB-B8B7-FF933079DE20}" type="slidenum">
              <a:rPr lang="en-AU" altLang="en-US" smtClean="0"/>
              <a:t>12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5161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Minimum Feature Size</a:t>
            </a:r>
          </a:p>
        </p:txBody>
      </p:sp>
      <p:graphicFrame>
        <p:nvGraphicFramePr>
          <p:cNvPr id="13441" name="Group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794229"/>
              </p:ext>
            </p:extLst>
          </p:nvPr>
        </p:nvGraphicFramePr>
        <p:xfrm>
          <a:off x="1600200" y="1371600"/>
          <a:ext cx="6034087" cy="3479800"/>
        </p:xfrm>
        <a:graphic>
          <a:graphicData uri="http://schemas.openxmlformats.org/drawingml/2006/table">
            <a:tbl>
              <a:tblPr/>
              <a:tblGrid>
                <a:gridCol w="551180"/>
                <a:gridCol w="1732280"/>
                <a:gridCol w="1422717"/>
                <a:gridCol w="1287780"/>
                <a:gridCol w="104013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Year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Processor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Performance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Transistor Size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Transistors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1982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i286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6 - 25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1.5 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~134,000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1986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i386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16 – 40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 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~270,000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1989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i486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16 - 133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.8 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~1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1993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Pentium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60 - 300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.6 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~3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1995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Pentium Pro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150 - 200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.5 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~4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1997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Pentium 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233 - 450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.35 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~5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1999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Pentium III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450 – 1400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.25 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~10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Pentium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1.3 – 3.8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.18 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~50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Pentium 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 threads/package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.09 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~200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2006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Core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 threads/die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.065 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~300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“Nehalem”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8 threads/die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.045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~800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2009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“</a:t>
                      </a: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Westmere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8 threads/die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.045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~1 billion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“Sandy Bridge”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12 threads/die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.032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~1.2 billion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2013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“Ivy Bridge”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16 threads/die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.022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~1.4 billion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Group 129"/>
          <p:cNvGraphicFramePr>
            <a:graphicFrameLocks noGrp="1"/>
          </p:cNvGraphicFramePr>
          <p:nvPr/>
        </p:nvGraphicFramePr>
        <p:xfrm>
          <a:off x="1600200" y="4953000"/>
          <a:ext cx="6037263" cy="965200"/>
        </p:xfrm>
        <a:graphic>
          <a:graphicData uri="http://schemas.openxmlformats.org/drawingml/2006/table">
            <a:tbl>
              <a:tblPr/>
              <a:tblGrid>
                <a:gridCol w="560749"/>
                <a:gridCol w="1725074"/>
                <a:gridCol w="1415674"/>
                <a:gridCol w="1298502"/>
                <a:gridCol w="1037264"/>
              </a:tblGrid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Year</a:t>
                      </a:r>
                    </a:p>
                  </a:txBody>
                  <a:tcPr marL="91433" marR="91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Processor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Speed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Transistor Size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Transistors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2008</a:t>
                      </a:r>
                    </a:p>
                  </a:txBody>
                  <a:tcPr marL="91433" marR="91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NVIDIA Tesla (GT200)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240 threads/die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.065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1.4 billion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2010</a:t>
                      </a:r>
                    </a:p>
                  </a:txBody>
                  <a:tcPr marL="91433" marR="91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NVIDIA Fermi (GF110)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512 threads/die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.040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3.0 billion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2012</a:t>
                      </a:r>
                    </a:p>
                  </a:txBody>
                  <a:tcPr marL="91433" marR="91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NVNDIA </a:t>
                      </a: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Kepler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(GK104)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1536 threads/die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.028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3.5 billion</a:t>
                      </a:r>
                    </a:p>
                  </a:txBody>
                  <a:tcPr marL="91433" marR="91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3429000" y="6324600"/>
            <a:ext cx="556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AU" altLang="en-US" dirty="0" smtClean="0"/>
              <a:t>Chapter 1 — Computer Abstractions and Technology — </a:t>
            </a:r>
            <a:fld id="{31AE5C5B-68B8-4793-8DBD-D8FEBCB95C06}" type="slidenum">
              <a:rPr lang="en-AU" altLang="en-US" smtClean="0"/>
              <a:t>13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49775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dirty="0"/>
              <a:t>Chapter 1 — Computer Abstractions and Technology — </a:t>
            </a:r>
            <a:fld id="{311AB5EF-913B-4A5B-A0D3-5BDF38776B49}" type="slidenum">
              <a:rPr lang="en-AU" altLang="en-US"/>
              <a:pPr/>
              <a:t>14</a:t>
            </a:fld>
            <a:endParaRPr lang="en-AU" altLang="en-US" dirty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Inside the Processor</a:t>
            </a:r>
            <a:endParaRPr lang="en-AU" altLang="en-US" smtClean="0"/>
          </a:p>
        </p:txBody>
      </p:sp>
      <p:sp>
        <p:nvSpPr>
          <p:cNvPr id="20484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684213" y="1414463"/>
            <a:ext cx="8270875" cy="71913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Apple A5</a:t>
            </a:r>
          </a:p>
        </p:txBody>
      </p:sp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08113"/>
            <a:ext cx="3833812" cy="461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609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dirty="0" smtClean="0"/>
              <a:t>Geometric Abstraction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33" y="2667000"/>
            <a:ext cx="4234625" cy="2863056"/>
          </a:xfrm>
          <a:prstGeom prst="rect">
            <a:avLst/>
          </a:prstGeom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76400"/>
            <a:ext cx="1981200" cy="226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Footer Placeholder 3"/>
          <p:cNvSpPr txBox="1">
            <a:spLocks/>
          </p:cNvSpPr>
          <p:nvPr/>
        </p:nvSpPr>
        <p:spPr bwMode="auto">
          <a:xfrm>
            <a:off x="3429000" y="6324600"/>
            <a:ext cx="556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AU" altLang="en-US" dirty="0" smtClean="0"/>
              <a:t>Chapter 1 — Computer Abstractions and Technology — </a:t>
            </a:r>
            <a:fld id="{003DBE1B-CD1C-4376-BB89-50D0594F3161}" type="slidenum">
              <a:rPr lang="en-AU" altLang="en-US" smtClean="0"/>
              <a:t>15</a:t>
            </a:fld>
            <a:endParaRPr lang="en-AU" altLang="en-US" dirty="0"/>
          </a:p>
        </p:txBody>
      </p:sp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977" y="3941353"/>
            <a:ext cx="1890907" cy="227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Straight Arrow Connector 27"/>
          <p:cNvCxnSpPr/>
          <p:nvPr/>
        </p:nvCxnSpPr>
        <p:spPr>
          <a:xfrm>
            <a:off x="3886200" y="5029200"/>
            <a:ext cx="28194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4406058" y="3657600"/>
            <a:ext cx="2421919" cy="990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4191000" y="2737451"/>
            <a:ext cx="945729" cy="12039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8087" y="1401763"/>
            <a:ext cx="3095625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IC Fabrication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739140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3"/>
          <p:cNvSpPr txBox="1">
            <a:spLocks/>
          </p:cNvSpPr>
          <p:nvPr/>
        </p:nvSpPr>
        <p:spPr bwMode="auto">
          <a:xfrm>
            <a:off x="3429000" y="6324600"/>
            <a:ext cx="556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AU" altLang="en-US" dirty="0" smtClean="0"/>
              <a:t>Chapter 1 — Computer Abstractions and Technology — </a:t>
            </a:r>
            <a:fld id="{0E0D0D99-41A4-4266-A01E-2F03BB98CD9C}" type="slidenum">
              <a:rPr lang="en-AU" altLang="en-US" smtClean="0"/>
              <a:t>16</a:t>
            </a:fld>
            <a:endParaRPr lang="en-AU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Si Wafer</a:t>
            </a:r>
          </a:p>
        </p:txBody>
      </p:sp>
      <p:pic>
        <p:nvPicPr>
          <p:cNvPr id="13316" name="Picture 2" descr="http://gizmodo.com/assets/resources/2007/09/497-bun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3581400" cy="451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 descr="http://www.maclife.com/files/u307916/sandy_bridge_wafer_angle_fu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25663"/>
            <a:ext cx="47244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3429000" y="6324600"/>
            <a:ext cx="556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AU" altLang="en-US" dirty="0" smtClean="0"/>
              <a:t>Chapter 1 — Computer Abstractions and Technology — </a:t>
            </a:r>
            <a:fld id="{067164B7-F184-4C6A-9065-508F07990C25}" type="slidenum">
              <a:rPr lang="en-AU" altLang="en-US" smtClean="0"/>
              <a:t>17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187453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8” Wafer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5105400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3"/>
          <p:cNvSpPr txBox="1">
            <a:spLocks/>
          </p:cNvSpPr>
          <p:nvPr/>
        </p:nvSpPr>
        <p:spPr bwMode="auto">
          <a:xfrm>
            <a:off x="3429000" y="6324600"/>
            <a:ext cx="556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AU" altLang="en-US" dirty="0" smtClean="0"/>
              <a:t>Chapter 1 — Computer Abstractions and Technology — </a:t>
            </a:r>
            <a:fld id="{B9B2727F-50F4-45ED-83BA-C2E5EE003C29}" type="slidenum">
              <a:rPr lang="en-AU" altLang="en-US" smtClean="0"/>
              <a:t>18</a:t>
            </a:fld>
            <a:endParaRPr lang="en-AU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8” Wafer</a:t>
            </a:r>
          </a:p>
        </p:txBody>
      </p:sp>
      <p:pic>
        <p:nvPicPr>
          <p:cNvPr id="3789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23975"/>
            <a:ext cx="3814763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0"/>
            <a:ext cx="8229600" cy="685800"/>
          </a:xfrm>
          <a:noFill/>
        </p:spPr>
        <p:txBody>
          <a:bodyPr/>
          <a:lstStyle/>
          <a:p>
            <a:pPr eaLnBrk="1" hangingPunct="1"/>
            <a:r>
              <a:rPr lang="en-US" altLang="en-US" sz="1600" smtClean="0"/>
              <a:t>8 inch (200 mm) wafer containing Pentium 4 processors</a:t>
            </a:r>
          </a:p>
          <a:p>
            <a:pPr lvl="1" eaLnBrk="1" hangingPunct="1"/>
            <a:r>
              <a:rPr lang="en-US" altLang="en-US" sz="1400" smtClean="0"/>
              <a:t>165 dies, die area = 250 mm</a:t>
            </a:r>
            <a:r>
              <a:rPr lang="en-US" altLang="en-US" sz="1400" baseline="30000" smtClean="0"/>
              <a:t>2</a:t>
            </a:r>
            <a:r>
              <a:rPr lang="en-US" altLang="en-US" sz="1400" smtClean="0"/>
              <a:t>, 55 million transistors, .18</a:t>
            </a:r>
            <a:r>
              <a:rPr lang="en-US" altLang="en-US" sz="1400" smtClean="0">
                <a:latin typeface="Symbol" panose="05050102010706020507" pitchFamily="18" charset="2"/>
              </a:rPr>
              <a:t>m</a:t>
            </a:r>
            <a:r>
              <a:rPr lang="en-US" altLang="en-US" sz="1400" smtClean="0"/>
              <a:t>m</a:t>
            </a:r>
            <a:endParaRPr lang="en-US" altLang="en-US" sz="1400" baseline="30000" smtClean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3429000" y="6324600"/>
            <a:ext cx="556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AU" altLang="en-US" dirty="0" smtClean="0"/>
              <a:t>Chapter 1 — Computer Abstractions and Technology — </a:t>
            </a:r>
            <a:fld id="{0DD102B0-44A8-4BF0-BDE2-682F5ED16AC9}" type="slidenum">
              <a:rPr lang="en-AU" altLang="en-US" smtClean="0"/>
              <a:t>19</a:t>
            </a:fld>
            <a:endParaRPr lang="en-AU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is Computer Architecture?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design of </a:t>
            </a:r>
            <a:r>
              <a:rPr lang="en-US" altLang="en-US" smtClean="0"/>
              <a:t>computer systems</a:t>
            </a:r>
          </a:p>
          <a:p>
            <a:endParaRPr lang="en-US" altLang="en-US" smtClean="0"/>
          </a:p>
          <a:p>
            <a:r>
              <a:rPr lang="en-US" altLang="en-US" smtClean="0"/>
              <a:t>Goal:  improve </a:t>
            </a:r>
            <a:r>
              <a:rPr lang="en-US" altLang="en-US" dirty="0" smtClean="0"/>
              <a:t>“performance”:</a:t>
            </a:r>
          </a:p>
          <a:p>
            <a:pPr lvl="1"/>
            <a:r>
              <a:rPr lang="en-US" altLang="en-US" dirty="0" smtClean="0"/>
              <a:t>Run programs faster</a:t>
            </a:r>
          </a:p>
          <a:p>
            <a:pPr lvl="2"/>
            <a:r>
              <a:rPr lang="en-US" altLang="en-US" dirty="0" smtClean="0"/>
              <a:t>Execution time:  e.g. less waiting time, </a:t>
            </a:r>
            <a:r>
              <a:rPr lang="en-US" altLang="en-US" smtClean="0"/>
              <a:t>more simultaneous tasks</a:t>
            </a:r>
            <a:endParaRPr lang="en-US" altLang="en-US" dirty="0" smtClean="0"/>
          </a:p>
          <a:p>
            <a:pPr lvl="2"/>
            <a:r>
              <a:rPr lang="en-US" altLang="en-US" dirty="0" smtClean="0"/>
              <a:t>Throughput:  e.g. higher </a:t>
            </a:r>
            <a:r>
              <a:rPr lang="en-US" altLang="en-US" dirty="0" err="1" smtClean="0"/>
              <a:t>framerate</a:t>
            </a:r>
            <a:r>
              <a:rPr lang="en-US" altLang="en-US" dirty="0" smtClean="0"/>
              <a:t>, faster downloads</a:t>
            </a:r>
          </a:p>
          <a:p>
            <a:pPr lvl="1"/>
            <a:r>
              <a:rPr lang="en-US" altLang="en-US" dirty="0" smtClean="0"/>
              <a:t>Use less power, last longer on battery power</a:t>
            </a:r>
          </a:p>
          <a:p>
            <a:pPr lvl="1"/>
            <a:r>
              <a:rPr lang="en-US" altLang="en-US" dirty="0" smtClean="0"/>
              <a:t>Generate less or more </a:t>
            </a:r>
            <a:r>
              <a:rPr lang="en-US" altLang="en-US" dirty="0" err="1" smtClean="0"/>
              <a:t>uniformally</a:t>
            </a:r>
            <a:r>
              <a:rPr lang="en-US" altLang="en-US" dirty="0" smtClean="0"/>
              <a:t>-distributed heat</a:t>
            </a:r>
          </a:p>
          <a:p>
            <a:pPr lvl="1"/>
            <a:r>
              <a:rPr lang="en-US" altLang="en-US" dirty="0" smtClean="0"/>
              <a:t>Handle more secure encryption standards</a:t>
            </a:r>
          </a:p>
          <a:p>
            <a:pPr lvl="1"/>
            <a:r>
              <a:rPr lang="en-US" altLang="en-US" dirty="0" smtClean="0"/>
              <a:t>Software defined networking at higher line speeds</a:t>
            </a:r>
          </a:p>
          <a:p>
            <a:pPr lvl="1"/>
            <a:r>
              <a:rPr lang="en-US" altLang="en-US" dirty="0" smtClean="0"/>
              <a:t>More scalable</a:t>
            </a:r>
          </a:p>
          <a:p>
            <a:pPr lvl="1"/>
            <a:r>
              <a:rPr lang="en-US" altLang="en-US" dirty="0" smtClean="0"/>
              <a:t>Less expensive</a:t>
            </a:r>
          </a:p>
        </p:txBody>
      </p:sp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3429000" y="6324600"/>
            <a:ext cx="556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AU" altLang="en-US" dirty="0" smtClean="0"/>
              <a:t>Chapter 1 — Computer Abstractions and Technology — </a:t>
            </a:r>
            <a:fld id="{7AC6087E-5D58-4A11-ABD5-86903D566B7C}" type="slidenum">
              <a:rPr lang="en-AU" altLang="en-US" smtClean="0"/>
              <a:t>2</a:t>
            </a:fld>
            <a:endParaRPr lang="en-AU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1 — Computer Abstractions and Technology — </a:t>
            </a:r>
            <a:fld id="{3FEEAE60-76FC-4F06-BE99-6D3991C132A9}" type="slidenum">
              <a:rPr lang="en-AU" altLang="en-US"/>
              <a:pPr/>
              <a:t>20</a:t>
            </a:fld>
            <a:endParaRPr lang="en-AU" altLang="en-US"/>
          </a:p>
        </p:txBody>
      </p:sp>
      <p:sp>
        <p:nvSpPr>
          <p:cNvPr id="2765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smtClean="0"/>
              <a:t>Intel Core i7 Wafer</a:t>
            </a:r>
          </a:p>
        </p:txBody>
      </p:sp>
      <p:sp>
        <p:nvSpPr>
          <p:cNvPr id="2765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4213" y="5157788"/>
            <a:ext cx="8270875" cy="1150937"/>
          </a:xfrm>
        </p:spPr>
        <p:txBody>
          <a:bodyPr/>
          <a:lstStyle/>
          <a:p>
            <a:pPr eaLnBrk="1" hangingPunct="1"/>
            <a:r>
              <a:rPr lang="en-AU" altLang="en-US" sz="2400" dirty="0" smtClean="0"/>
              <a:t>300mm wafer, 280 chips, 32nm technology</a:t>
            </a:r>
          </a:p>
          <a:p>
            <a:pPr eaLnBrk="1" hangingPunct="1"/>
            <a:r>
              <a:rPr lang="en-AU" altLang="en-US" sz="2400" dirty="0" smtClean="0"/>
              <a:t>Each chip is 20.7 x 10.5 mm</a:t>
            </a:r>
          </a:p>
        </p:txBody>
      </p:sp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447800"/>
            <a:ext cx="3714750" cy="362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44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1 — Computer Abstractions and Technology — </a:t>
            </a:r>
            <a:fld id="{62B60F5E-0342-4784-8CCB-94FA3559FFA4}" type="slidenum">
              <a:rPr lang="en-AU" altLang="en-US"/>
              <a:pPr/>
              <a:t>21</a:t>
            </a:fld>
            <a:endParaRPr lang="en-AU" alt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Speedup / Relative Performance</a:t>
            </a:r>
            <a:endParaRPr lang="en-AU" altLang="en-US" smtClean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295400"/>
            <a:ext cx="8270875" cy="992188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Define Performance = 1/Execution Time</a:t>
            </a:r>
          </a:p>
          <a:p>
            <a:pPr eaLnBrk="1" hangingPunct="1"/>
            <a:r>
              <a:rPr lang="en-US" altLang="en-US" sz="2400" dirty="0" smtClean="0"/>
              <a:t>“X is </a:t>
            </a:r>
            <a:r>
              <a:rPr lang="en-US" altLang="en-US" sz="2400" i="1" dirty="0" smtClean="0">
                <a:latin typeface="Times New Roman" panose="02020603050405020304" pitchFamily="18" charset="0"/>
              </a:rPr>
              <a:t>n</a:t>
            </a:r>
            <a:r>
              <a:rPr lang="en-US" altLang="en-US" sz="2400" dirty="0" smtClean="0"/>
              <a:t> time faster than Y”</a:t>
            </a:r>
          </a:p>
        </p:txBody>
      </p:sp>
      <p:graphicFrame>
        <p:nvGraphicFramePr>
          <p:cNvPr id="31749" name="Object 4"/>
          <p:cNvGraphicFramePr>
            <a:graphicFrameLocks noChangeAspect="1"/>
          </p:cNvGraphicFramePr>
          <p:nvPr/>
        </p:nvGraphicFramePr>
        <p:xfrm>
          <a:off x="1547813" y="2420938"/>
          <a:ext cx="5765800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5" name="Equation" r:id="rId4" imgW="2616200" imgH="457200" progId="Equation.3">
                  <p:embed/>
                </p:oleObj>
              </mc:Choice>
              <mc:Fallback>
                <p:oleObj name="Equation" r:id="rId4" imgW="2616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2420938"/>
                        <a:ext cx="5765800" cy="1008062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0" name="Rectangle 5"/>
          <p:cNvSpPr>
            <a:spLocks noChangeArrowheads="1"/>
          </p:cNvSpPr>
          <p:nvPr/>
        </p:nvSpPr>
        <p:spPr bwMode="auto">
          <a:xfrm>
            <a:off x="684213" y="3573463"/>
            <a:ext cx="82708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2800" dirty="0"/>
              <a:t>Example: time taken to run a program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en-US" sz="2400" dirty="0"/>
              <a:t>10s on A, 15s on B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en-US" sz="2400" dirty="0"/>
              <a:t>Execution </a:t>
            </a:r>
            <a:r>
              <a:rPr lang="en-US" altLang="en-US" sz="2400" dirty="0" err="1"/>
              <a:t>Time</a:t>
            </a:r>
            <a:r>
              <a:rPr lang="en-US" altLang="en-US" sz="2400" baseline="-25000" dirty="0" err="1"/>
              <a:t>B</a:t>
            </a:r>
            <a:r>
              <a:rPr lang="en-US" altLang="en-US" sz="2400" dirty="0"/>
              <a:t> / Execution </a:t>
            </a:r>
            <a:r>
              <a:rPr lang="en-US" altLang="en-US" sz="2400" dirty="0" err="1"/>
              <a:t>Time</a:t>
            </a:r>
            <a:r>
              <a:rPr lang="en-US" altLang="en-US" sz="2400" baseline="-25000" dirty="0" err="1"/>
              <a:t>A</a:t>
            </a: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/>
              <a:t>= 15s / 10s = 1.5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en-US" sz="2400" dirty="0"/>
              <a:t>So A is 1.5 times faster than B</a:t>
            </a:r>
            <a:endParaRPr lang="en-AU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976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1 — Computer Abstractions and Technology — </a:t>
            </a:r>
            <a:fld id="{8E73FB61-5F14-4AEE-BBF1-5DB37919091F}" type="slidenum">
              <a:rPr lang="en-AU" altLang="en-US"/>
              <a:pPr/>
              <a:t>22</a:t>
            </a:fld>
            <a:endParaRPr lang="en-AU" alt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smtClean="0"/>
              <a:t>Integrated Circuit Cost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5" y="4005263"/>
            <a:ext cx="8270875" cy="1785937"/>
          </a:xfrm>
        </p:spPr>
        <p:txBody>
          <a:bodyPr/>
          <a:lstStyle/>
          <a:p>
            <a:pPr eaLnBrk="1" hangingPunct="1"/>
            <a:r>
              <a:rPr lang="en-AU" altLang="en-US" sz="2400" dirty="0" smtClean="0"/>
              <a:t>Nonlinear relation to area and defect rate</a:t>
            </a:r>
          </a:p>
          <a:p>
            <a:pPr lvl="1" eaLnBrk="1" hangingPunct="1"/>
            <a:r>
              <a:rPr lang="en-AU" altLang="en-US" sz="2000" dirty="0" smtClean="0"/>
              <a:t>Wafer cost and area are fixed</a:t>
            </a:r>
          </a:p>
          <a:p>
            <a:pPr lvl="1" eaLnBrk="1" hangingPunct="1"/>
            <a:r>
              <a:rPr lang="en-AU" altLang="en-US" sz="2000" dirty="0" smtClean="0"/>
              <a:t>Defect rate determined by manufacturing process</a:t>
            </a:r>
          </a:p>
          <a:p>
            <a:pPr lvl="1" eaLnBrk="1" hangingPunct="1"/>
            <a:r>
              <a:rPr lang="en-AU" altLang="en-US" sz="2000" dirty="0" smtClean="0"/>
              <a:t>Die area determined by architecture and circuit design</a:t>
            </a:r>
          </a:p>
        </p:txBody>
      </p:sp>
      <p:graphicFrame>
        <p:nvGraphicFramePr>
          <p:cNvPr id="28677" name="Object 4"/>
          <p:cNvGraphicFramePr>
            <a:graphicFrameLocks noChangeAspect="1"/>
          </p:cNvGraphicFramePr>
          <p:nvPr/>
        </p:nvGraphicFramePr>
        <p:xfrm>
          <a:off x="1692275" y="1355725"/>
          <a:ext cx="5862638" cy="236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6" name="Equation" r:id="rId4" imgW="2933700" imgH="1181100" progId="Equation.3">
                  <p:embed/>
                </p:oleObj>
              </mc:Choice>
              <mc:Fallback>
                <p:oleObj name="Equation" r:id="rId4" imgW="2933700" imgH="1181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1355725"/>
                        <a:ext cx="5862638" cy="236061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735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en-US"/>
              <a:t>Assume C defects per area and a die area of D.  Calculate the improvement in yield if the number of defects is reduced by 1.5</a:t>
            </a:r>
            <a:r>
              <a:rPr lang="en-US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CSCE 212 </a:t>
            </a:r>
            <a:fld id="{FF195784-B92F-4450-B323-FDE67F263656}" type="slidenum">
              <a:rPr lang="en-US" altLang="en-US" i="0" smtClean="0">
                <a:solidFill>
                  <a:schemeClr val="tx1"/>
                </a:solidFill>
              </a:rPr>
              <a:pPr/>
              <a:t>23</a:t>
            </a:fld>
            <a:endParaRPr lang="en-US" altLang="en-US" i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438400" y="1943100"/>
                <a:ext cx="4038600" cy="42133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𝑦𝑖𝑒𝑙𝑑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𝑛𝑒𝑤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𝑦𝑖𝑒𝑙𝑑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𝑜𝑟𝑖𝑔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num>
                                        <m:den>
                                          <m:r>
                                            <a:rPr lang="en-US" i="0">
                                              <a:latin typeface="Cambria Math" panose="02040503050406030204" pitchFamily="18" charset="0"/>
                                            </a:rPr>
                                            <m:t>1.5</m:t>
                                          </m:r>
                                        </m:den>
                                      </m:f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</m:num>
                                        <m:den>
                                          <m:r>
                                            <a:rPr lang="en-US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</m:num>
                                        <m:den>
                                          <m:r>
                                            <a:rPr lang="en-US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  <m:r>
                        <a:rPr lang="en-US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i="0" smtClean="0">
                  <a:latin typeface="Cambria Math" panose="02040503050406030204" pitchFamily="18" charset="0"/>
                </a:endParaRPr>
              </a:p>
              <a:p>
                <a:endParaRPr lang="en-US" i="1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num>
                                    <m:den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num>
                                    <m:den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1.5</m:t>
                                      </m:r>
                                    </m:den>
                                  </m:f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num>
                                    <m:den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i="1" smtClean="0">
                  <a:latin typeface="Cambria Math" panose="02040503050406030204" pitchFamily="18" charset="0"/>
                </a:endParaRPr>
              </a:p>
              <a:p>
                <a:endParaRPr lang="en-US" i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𝐶𝐷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𝐶𝐷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1.5</m:t>
                              </m:r>
                            </m:den>
                          </m:f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1943100"/>
                <a:ext cx="4038600" cy="421333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174034"/>
              </p:ext>
            </p:extLst>
          </p:nvPr>
        </p:nvGraphicFramePr>
        <p:xfrm>
          <a:off x="76200" y="4724400"/>
          <a:ext cx="3228376" cy="1299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1" name="Equation" r:id="rId4" imgW="2933700" imgH="1181100" progId="Equation.3">
                  <p:embed/>
                </p:oleObj>
              </mc:Choice>
              <mc:Fallback>
                <p:oleObj name="Equation" r:id="rId4" imgW="2933700" imgH="1181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4724400"/>
                        <a:ext cx="3228376" cy="129991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270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smtClean="0"/>
              <a:t>Assume </a:t>
            </a:r>
            <a:r>
              <a:rPr lang="en-US" sz="1600"/>
              <a:t>a 20 cm diameter wafer has a cost of 15, contains 100 dies, and has 0.031 defects/cm</a:t>
            </a:r>
            <a:r>
              <a:rPr lang="en-US" sz="1600" baseline="30000"/>
              <a:t>2</a:t>
            </a:r>
            <a:r>
              <a:rPr lang="en-US" sz="1600" smtClean="0"/>
              <a:t>.</a:t>
            </a:r>
          </a:p>
          <a:p>
            <a:endParaRPr lang="en-US" sz="1600" smtClean="0"/>
          </a:p>
          <a:p>
            <a:pPr marL="342900" lvl="1" indent="-342900">
              <a:buFont typeface="+mj-lt"/>
              <a:buAutoNum type="arabicPeriod"/>
            </a:pPr>
            <a:r>
              <a:rPr lang="en-US" sz="1400"/>
              <a:t>If the number of dies per wafer is increased by 10% and the defects per area unit increases by 15%, find the die area and yield</a:t>
            </a:r>
            <a:r>
              <a:rPr lang="en-US" sz="1400" smtClean="0"/>
              <a:t>.</a:t>
            </a:r>
          </a:p>
          <a:p>
            <a:pPr marL="0" indent="0">
              <a:buNone/>
            </a:pPr>
            <a:r>
              <a:rPr lang="en-US" sz="1600" smtClean="0"/>
              <a:t>die </a:t>
            </a:r>
            <a:r>
              <a:rPr lang="en-US" sz="1600"/>
              <a:t>area</a:t>
            </a:r>
            <a:r>
              <a:rPr lang="en-US" sz="1600" baseline="-25000"/>
              <a:t>20cm</a:t>
            </a:r>
            <a:r>
              <a:rPr lang="en-US" sz="1600"/>
              <a:t> = wafer area / dies per wafer = pi*10^2 / (100*</a:t>
            </a:r>
            <a:r>
              <a:rPr lang="en-US" sz="1600">
                <a:solidFill>
                  <a:srgbClr val="FF0000"/>
                </a:solidFill>
              </a:rPr>
              <a:t>1.1</a:t>
            </a:r>
            <a:r>
              <a:rPr lang="en-US" sz="1600"/>
              <a:t>) = 2.86 cm</a:t>
            </a:r>
            <a:r>
              <a:rPr lang="en-US" sz="1600" baseline="30000"/>
              <a:t>2</a:t>
            </a:r>
            <a:endParaRPr lang="en-US" sz="1100"/>
          </a:p>
          <a:p>
            <a:pPr marL="0" indent="0">
              <a:buNone/>
            </a:pPr>
            <a:r>
              <a:rPr lang="en-US" sz="1600"/>
              <a:t>yield</a:t>
            </a:r>
            <a:r>
              <a:rPr lang="en-US" sz="1600" baseline="-25000"/>
              <a:t>20cm</a:t>
            </a:r>
            <a:r>
              <a:rPr lang="en-US" sz="1600"/>
              <a:t> = 1/(1+(0.03*1.15* 2.86/2))^2 = 0.9082</a:t>
            </a:r>
          </a:p>
          <a:p>
            <a:endParaRPr lang="en-US" sz="1600"/>
          </a:p>
          <a:p>
            <a:pPr marL="457200" indent="-457200">
              <a:buAutoNum type="arabicPeriod" startAt="2"/>
            </a:pPr>
            <a:r>
              <a:rPr lang="en-US" sz="1600" smtClean="0"/>
              <a:t>Assume </a:t>
            </a:r>
            <a:r>
              <a:rPr lang="en-US" sz="1600"/>
              <a:t>a fabrication process improves the yield from 0.92 to 0.95.  Find the defects per area unit for each version of the technology given a die area of 200 mm</a:t>
            </a:r>
            <a:r>
              <a:rPr lang="en-US" sz="1600" baseline="30000"/>
              <a:t>2</a:t>
            </a:r>
            <a:r>
              <a:rPr lang="en-US" sz="1600" smtClean="0"/>
              <a:t>.</a:t>
            </a:r>
          </a:p>
          <a:p>
            <a:pPr marL="0" indent="0">
              <a:buNone/>
            </a:pPr>
            <a:r>
              <a:rPr lang="en-US" sz="1600"/>
              <a:t>defects per area</a:t>
            </a:r>
            <a:r>
              <a:rPr lang="en-US" sz="1600" baseline="-25000"/>
              <a:t>0.92 </a:t>
            </a:r>
            <a:r>
              <a:rPr lang="en-US" sz="1600"/>
              <a:t>= (1-y^.5)/(y^.5*die_area/2) </a:t>
            </a:r>
            <a:r>
              <a:rPr lang="en-US" sz="1600" smtClean="0"/>
              <a:t>=</a:t>
            </a:r>
          </a:p>
          <a:p>
            <a:pPr marL="0" indent="0">
              <a:buNone/>
            </a:pPr>
            <a:r>
              <a:rPr lang="en-US" sz="1600" smtClean="0"/>
              <a:t>(</a:t>
            </a:r>
            <a:r>
              <a:rPr lang="en-US" sz="1600"/>
              <a:t>1-0.92^.5)/(0.92^.5*2/2) = 0.043 </a:t>
            </a:r>
            <a:r>
              <a:rPr lang="en-US" sz="1600" smtClean="0"/>
              <a:t>defects/cm</a:t>
            </a:r>
            <a:r>
              <a:rPr lang="en-US" sz="1600" baseline="30000" smtClean="0"/>
              <a:t>2</a:t>
            </a:r>
          </a:p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r>
              <a:rPr lang="en-US" sz="1600"/>
              <a:t>defects per area</a:t>
            </a:r>
            <a:r>
              <a:rPr lang="en-US" sz="1600" baseline="-25000"/>
              <a:t>0.95 </a:t>
            </a:r>
            <a:r>
              <a:rPr lang="en-US" sz="1600"/>
              <a:t>= (1-y^.5)/(y^.5*die_area/2) </a:t>
            </a:r>
            <a:r>
              <a:rPr lang="en-US" sz="1600" smtClean="0"/>
              <a:t>=</a:t>
            </a:r>
          </a:p>
          <a:p>
            <a:pPr marL="0" indent="0">
              <a:buNone/>
            </a:pPr>
            <a:r>
              <a:rPr lang="en-US" sz="1600" smtClean="0"/>
              <a:t>(</a:t>
            </a:r>
            <a:r>
              <a:rPr lang="en-US" sz="1600"/>
              <a:t>1-0.95^.5)/(0.95^.5*2/2) = 0.026 defects/cm</a:t>
            </a:r>
            <a:r>
              <a:rPr lang="en-US" sz="1600" baseline="30000"/>
              <a:t>2</a:t>
            </a:r>
            <a:endParaRPr lang="en-US" sz="1600"/>
          </a:p>
          <a:p>
            <a:pPr marL="457200" indent="-457200">
              <a:buAutoNum type="arabicPeriod" startAt="2"/>
            </a:pPr>
            <a:endParaRPr lang="en-US" sz="1600" smtClean="0"/>
          </a:p>
          <a:p>
            <a:pPr marL="457200" indent="-457200">
              <a:buFont typeface="+mj-lt"/>
              <a:buAutoNum type="arabicPeriod"/>
            </a:pPr>
            <a:endParaRPr lang="en-US" sz="1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CSCE 212 </a:t>
            </a:r>
            <a:fld id="{FF195784-B92F-4450-B323-FDE67F263656}" type="slidenum">
              <a:rPr lang="en-US" altLang="en-US" i="0" smtClean="0">
                <a:solidFill>
                  <a:schemeClr val="tx1"/>
                </a:solidFill>
              </a:rPr>
              <a:pPr/>
              <a:t>24</a:t>
            </a:fld>
            <a:endParaRPr lang="en-US" altLang="en-US" i="0">
              <a:solidFill>
                <a:schemeClr val="tx1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809325"/>
              </p:ext>
            </p:extLst>
          </p:nvPr>
        </p:nvGraphicFramePr>
        <p:xfrm>
          <a:off x="5763224" y="71682"/>
          <a:ext cx="3228376" cy="1299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5" name="Equation" r:id="rId3" imgW="2933700" imgH="1181100" progId="Equation.3">
                  <p:embed/>
                </p:oleObj>
              </mc:Choice>
              <mc:Fallback>
                <p:oleObj name="Equation" r:id="rId3" imgW="2933700" imgH="1181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3224" y="71682"/>
                        <a:ext cx="3228376" cy="129991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97331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1 — Computer Abstractions and Technology — </a:t>
            </a:r>
            <a:fld id="{41AFC1D8-3CA0-44EB-AF07-8FD7592E8BF0}" type="slidenum">
              <a:rPr lang="en-AU" altLang="en-US"/>
              <a:pPr/>
              <a:t>25</a:t>
            </a:fld>
            <a:endParaRPr lang="en-AU" alt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Response Time and Throughput</a:t>
            </a:r>
            <a:endParaRPr lang="en-AU" altLang="en-US" sz="3200" dirty="0" smtClean="0"/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Response time</a:t>
            </a:r>
          </a:p>
          <a:p>
            <a:pPr lvl="1" eaLnBrk="1" hangingPunct="1"/>
            <a:r>
              <a:rPr lang="en-US" altLang="en-US" dirty="0" smtClean="0"/>
              <a:t>How long it takes to do </a:t>
            </a:r>
            <a:r>
              <a:rPr lang="en-US" altLang="en-US" smtClean="0"/>
              <a:t>a task</a:t>
            </a:r>
          </a:p>
          <a:p>
            <a:pPr lvl="1"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Throughput</a:t>
            </a:r>
          </a:p>
          <a:p>
            <a:pPr lvl="1" eaLnBrk="1" hangingPunct="1"/>
            <a:r>
              <a:rPr lang="en-US" altLang="en-US" dirty="0" smtClean="0"/>
              <a:t>Total work done per unit time</a:t>
            </a:r>
          </a:p>
          <a:p>
            <a:pPr lvl="2" eaLnBrk="1" hangingPunct="1"/>
            <a:r>
              <a:rPr lang="en-US" altLang="en-US" sz="1600" dirty="0" smtClean="0"/>
              <a:t>e.g., tasks/transactions/… </a:t>
            </a:r>
            <a:r>
              <a:rPr lang="en-US" altLang="en-US" sz="1600" smtClean="0"/>
              <a:t>per hour</a:t>
            </a:r>
          </a:p>
          <a:p>
            <a:pPr lvl="2" eaLnBrk="1" hangingPunct="1"/>
            <a:endParaRPr lang="en-US" altLang="en-US" sz="1600" dirty="0" smtClean="0"/>
          </a:p>
          <a:p>
            <a:pPr eaLnBrk="1" hangingPunct="1"/>
            <a:r>
              <a:rPr lang="en-US" altLang="en-US" dirty="0" smtClean="0"/>
              <a:t>How are response time and throughput affected by</a:t>
            </a:r>
          </a:p>
          <a:p>
            <a:pPr lvl="1" eaLnBrk="1" hangingPunct="1"/>
            <a:r>
              <a:rPr lang="en-US" altLang="en-US" dirty="0" smtClean="0"/>
              <a:t>Replacing the processor with a faster version?</a:t>
            </a:r>
          </a:p>
          <a:p>
            <a:pPr lvl="1" eaLnBrk="1" hangingPunct="1"/>
            <a:r>
              <a:rPr lang="en-US" altLang="en-US" dirty="0" smtClean="0"/>
              <a:t>Adding more </a:t>
            </a:r>
            <a:r>
              <a:rPr lang="en-US" altLang="en-US" smtClean="0"/>
              <a:t>processors?</a:t>
            </a:r>
          </a:p>
          <a:p>
            <a:pPr lvl="1"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We’ll focus on response time for now…</a:t>
            </a:r>
            <a:endParaRPr lang="en-A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043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1 — Computer Abstractions and Technology — </a:t>
            </a:r>
            <a:fld id="{DA88CD53-F4D0-454B-BF83-7B4F1307E018}" type="slidenum">
              <a:rPr lang="en-AU" altLang="en-US"/>
              <a:pPr/>
              <a:t>26</a:t>
            </a:fld>
            <a:endParaRPr lang="en-AU" altLang="en-US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Measuring Execution Time</a:t>
            </a:r>
            <a:endParaRPr lang="en-AU" altLang="en-US" smtClean="0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480"/>
              </a:spcBef>
            </a:pPr>
            <a:r>
              <a:rPr lang="en-US" altLang="en-US" sz="2400" dirty="0" smtClean="0">
                <a:solidFill>
                  <a:srgbClr val="C00000"/>
                </a:solidFill>
              </a:rPr>
              <a:t>Elapsed time</a:t>
            </a:r>
          </a:p>
          <a:p>
            <a:pPr lvl="1" eaLnBrk="1" hangingPunct="1">
              <a:spcBef>
                <a:spcPts val="480"/>
              </a:spcBef>
            </a:pPr>
            <a:r>
              <a:rPr lang="en-US" altLang="en-US" sz="2000" dirty="0" smtClean="0"/>
              <a:t>Total response time, including all aspects</a:t>
            </a:r>
          </a:p>
          <a:p>
            <a:pPr lvl="2" eaLnBrk="1" hangingPunct="1">
              <a:spcBef>
                <a:spcPts val="480"/>
              </a:spcBef>
            </a:pPr>
            <a:r>
              <a:rPr lang="en-US" altLang="en-US" sz="1600" dirty="0" smtClean="0"/>
              <a:t>Processing, I/O, OS overhead, idle time</a:t>
            </a:r>
          </a:p>
          <a:p>
            <a:pPr lvl="1" eaLnBrk="1" hangingPunct="1">
              <a:spcBef>
                <a:spcPts val="480"/>
              </a:spcBef>
            </a:pPr>
            <a:r>
              <a:rPr lang="en-US" altLang="en-US" sz="2000" dirty="0" smtClean="0"/>
              <a:t>Determines system performance</a:t>
            </a:r>
          </a:p>
          <a:p>
            <a:pPr lvl="1" eaLnBrk="1" hangingPunct="1">
              <a:spcBef>
                <a:spcPts val="480"/>
              </a:spcBef>
            </a:pPr>
            <a:endParaRPr lang="en-US" altLang="en-US" sz="2000" dirty="0" smtClean="0"/>
          </a:p>
          <a:p>
            <a:pPr eaLnBrk="1" hangingPunct="1">
              <a:spcBef>
                <a:spcPts val="480"/>
              </a:spcBef>
            </a:pPr>
            <a:r>
              <a:rPr lang="en-US" altLang="en-US" sz="2400" dirty="0" smtClean="0">
                <a:solidFill>
                  <a:srgbClr val="C00000"/>
                </a:solidFill>
              </a:rPr>
              <a:t>CPU time</a:t>
            </a:r>
          </a:p>
          <a:p>
            <a:pPr lvl="1" eaLnBrk="1" hangingPunct="1">
              <a:spcBef>
                <a:spcPts val="480"/>
              </a:spcBef>
            </a:pPr>
            <a:r>
              <a:rPr lang="en-US" altLang="en-US" sz="2000" dirty="0" smtClean="0"/>
              <a:t>Time spent processing a given job</a:t>
            </a:r>
          </a:p>
          <a:p>
            <a:pPr lvl="2" eaLnBrk="1" hangingPunct="1">
              <a:spcBef>
                <a:spcPts val="480"/>
              </a:spcBef>
            </a:pPr>
            <a:r>
              <a:rPr lang="en-US" altLang="en-US" sz="1600" dirty="0" smtClean="0"/>
              <a:t>Discounts I/O time, other jobs’ shares</a:t>
            </a:r>
          </a:p>
          <a:p>
            <a:pPr lvl="1" eaLnBrk="1" hangingPunct="1">
              <a:spcBef>
                <a:spcPts val="480"/>
              </a:spcBef>
            </a:pPr>
            <a:r>
              <a:rPr lang="en-US" altLang="en-US" sz="2000" dirty="0" smtClean="0"/>
              <a:t>Comprises user CPU time and system CPU time</a:t>
            </a:r>
          </a:p>
          <a:p>
            <a:pPr lvl="1" eaLnBrk="1" hangingPunct="1">
              <a:spcBef>
                <a:spcPts val="480"/>
              </a:spcBef>
            </a:pPr>
            <a:r>
              <a:rPr lang="en-US" altLang="en-US" sz="2000" dirty="0" smtClean="0"/>
              <a:t>Different programs are affected differently by CPU and system performance</a:t>
            </a:r>
          </a:p>
        </p:txBody>
      </p:sp>
    </p:spTree>
    <p:extLst>
      <p:ext uri="{BB962C8B-B14F-4D97-AF65-F5344CB8AC3E}">
        <p14:creationId xmlns:p14="http://schemas.microsoft.com/office/powerpoint/2010/main" val="99359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1 — Computer Abstractions and Technology — </a:t>
            </a:r>
            <a:fld id="{C10EFECE-30A5-48D7-B4D1-D016BD1BA428}" type="slidenum">
              <a:rPr lang="en-AU" altLang="en-US"/>
              <a:pPr/>
              <a:t>27</a:t>
            </a:fld>
            <a:endParaRPr lang="en-AU" altLang="en-US"/>
          </a:p>
        </p:txBody>
      </p:sp>
      <p:sp>
        <p:nvSpPr>
          <p:cNvPr id="33795" name="Line 2"/>
          <p:cNvSpPr>
            <a:spLocks noChangeShapeType="1"/>
          </p:cNvSpPr>
          <p:nvPr/>
        </p:nvSpPr>
        <p:spPr bwMode="auto">
          <a:xfrm>
            <a:off x="2627313" y="2493963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6" name="Line 3"/>
          <p:cNvSpPr>
            <a:spLocks noChangeShapeType="1"/>
          </p:cNvSpPr>
          <p:nvPr/>
        </p:nvSpPr>
        <p:spPr bwMode="auto">
          <a:xfrm>
            <a:off x="2627313" y="2565400"/>
            <a:ext cx="0" cy="16557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7" name="Line 4"/>
          <p:cNvSpPr>
            <a:spLocks noChangeShapeType="1"/>
          </p:cNvSpPr>
          <p:nvPr/>
        </p:nvSpPr>
        <p:spPr bwMode="auto">
          <a:xfrm>
            <a:off x="4356100" y="2565400"/>
            <a:ext cx="0" cy="16557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8" name="Line 5"/>
          <p:cNvSpPr>
            <a:spLocks noChangeShapeType="1"/>
          </p:cNvSpPr>
          <p:nvPr/>
        </p:nvSpPr>
        <p:spPr bwMode="auto">
          <a:xfrm>
            <a:off x="6083300" y="2565400"/>
            <a:ext cx="0" cy="16557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9" name="Line 6"/>
          <p:cNvSpPr>
            <a:spLocks noChangeShapeType="1"/>
          </p:cNvSpPr>
          <p:nvPr/>
        </p:nvSpPr>
        <p:spPr bwMode="auto">
          <a:xfrm>
            <a:off x="7812088" y="2565400"/>
            <a:ext cx="0" cy="16557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CPU Clocking</a:t>
            </a:r>
            <a:endParaRPr lang="en-AU" altLang="en-US" smtClean="0"/>
          </a:p>
        </p:txBody>
      </p:sp>
      <p:sp>
        <p:nvSpPr>
          <p:cNvPr id="33801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84213" y="1285875"/>
            <a:ext cx="8270875" cy="1228725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Operation of digital hardware governed by a constant-rate clock</a:t>
            </a:r>
            <a:endParaRPr lang="en-AU" altLang="en-US" sz="2400" dirty="0" smtClean="0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>
            <a:off x="2627313" y="2709863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>
            <a:off x="2627313" y="2709863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>
            <a:off x="3490913" y="2709863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>
            <a:off x="3490913" y="2997200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>
            <a:off x="2339975" y="2997200"/>
            <a:ext cx="2873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>
            <a:off x="4356100" y="2709863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>
            <a:off x="4356100" y="2709863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>
            <a:off x="5219700" y="2709863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>
            <a:off x="5219700" y="2997200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>
            <a:off x="6083300" y="2709863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2" name="Line 20"/>
          <p:cNvSpPr>
            <a:spLocks noChangeShapeType="1"/>
          </p:cNvSpPr>
          <p:nvPr/>
        </p:nvSpPr>
        <p:spPr bwMode="auto">
          <a:xfrm>
            <a:off x="6083300" y="2709863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>
            <a:off x="6946900" y="2709863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>
            <a:off x="6946900" y="2997200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5" name="Line 23"/>
          <p:cNvSpPr>
            <a:spLocks noChangeShapeType="1"/>
          </p:cNvSpPr>
          <p:nvPr/>
        </p:nvSpPr>
        <p:spPr bwMode="auto">
          <a:xfrm>
            <a:off x="7812088" y="2709863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6" name="Line 24"/>
          <p:cNvSpPr>
            <a:spLocks noChangeShapeType="1"/>
          </p:cNvSpPr>
          <p:nvPr/>
        </p:nvSpPr>
        <p:spPr bwMode="auto">
          <a:xfrm>
            <a:off x="7812088" y="2709863"/>
            <a:ext cx="2873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7" name="Freeform 25"/>
          <p:cNvSpPr>
            <a:spLocks/>
          </p:cNvSpPr>
          <p:nvPr/>
        </p:nvSpPr>
        <p:spPr bwMode="auto">
          <a:xfrm>
            <a:off x="4211638" y="3789363"/>
            <a:ext cx="288925" cy="287337"/>
          </a:xfrm>
          <a:custGeom>
            <a:avLst/>
            <a:gdLst>
              <a:gd name="T0" fmla="*/ 0 w 182"/>
              <a:gd name="T1" fmla="*/ 144462 h 181"/>
              <a:gd name="T2" fmla="*/ 73025 w 182"/>
              <a:gd name="T3" fmla="*/ 0 h 181"/>
              <a:gd name="T4" fmla="*/ 215900 w 182"/>
              <a:gd name="T5" fmla="*/ 0 h 181"/>
              <a:gd name="T6" fmla="*/ 288925 w 182"/>
              <a:gd name="T7" fmla="*/ 144462 h 181"/>
              <a:gd name="T8" fmla="*/ 215900 w 182"/>
              <a:gd name="T9" fmla="*/ 287337 h 181"/>
              <a:gd name="T10" fmla="*/ 73025 w 182"/>
              <a:gd name="T11" fmla="*/ 287337 h 181"/>
              <a:gd name="T12" fmla="*/ 0 w 182"/>
              <a:gd name="T13" fmla="*/ 144462 h 1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2"/>
              <a:gd name="T22" fmla="*/ 0 h 181"/>
              <a:gd name="T23" fmla="*/ 182 w 182"/>
              <a:gd name="T24" fmla="*/ 181 h 1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2" h="181">
                <a:moveTo>
                  <a:pt x="0" y="91"/>
                </a:moveTo>
                <a:lnTo>
                  <a:pt x="46" y="0"/>
                </a:lnTo>
                <a:lnTo>
                  <a:pt x="136" y="0"/>
                </a:lnTo>
                <a:lnTo>
                  <a:pt x="182" y="91"/>
                </a:lnTo>
                <a:lnTo>
                  <a:pt x="136" y="181"/>
                </a:lnTo>
                <a:lnTo>
                  <a:pt x="46" y="181"/>
                </a:lnTo>
                <a:lnTo>
                  <a:pt x="0" y="9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8" name="Freeform 26"/>
          <p:cNvSpPr>
            <a:spLocks/>
          </p:cNvSpPr>
          <p:nvPr/>
        </p:nvSpPr>
        <p:spPr bwMode="auto">
          <a:xfrm>
            <a:off x="5940425" y="3789363"/>
            <a:ext cx="288925" cy="287337"/>
          </a:xfrm>
          <a:custGeom>
            <a:avLst/>
            <a:gdLst>
              <a:gd name="T0" fmla="*/ 0 w 182"/>
              <a:gd name="T1" fmla="*/ 144462 h 181"/>
              <a:gd name="T2" fmla="*/ 73025 w 182"/>
              <a:gd name="T3" fmla="*/ 0 h 181"/>
              <a:gd name="T4" fmla="*/ 215900 w 182"/>
              <a:gd name="T5" fmla="*/ 0 h 181"/>
              <a:gd name="T6" fmla="*/ 288925 w 182"/>
              <a:gd name="T7" fmla="*/ 144462 h 181"/>
              <a:gd name="T8" fmla="*/ 215900 w 182"/>
              <a:gd name="T9" fmla="*/ 287337 h 181"/>
              <a:gd name="T10" fmla="*/ 73025 w 182"/>
              <a:gd name="T11" fmla="*/ 287337 h 181"/>
              <a:gd name="T12" fmla="*/ 0 w 182"/>
              <a:gd name="T13" fmla="*/ 144462 h 1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2"/>
              <a:gd name="T22" fmla="*/ 0 h 181"/>
              <a:gd name="T23" fmla="*/ 182 w 182"/>
              <a:gd name="T24" fmla="*/ 181 h 1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2" h="181">
                <a:moveTo>
                  <a:pt x="0" y="91"/>
                </a:moveTo>
                <a:lnTo>
                  <a:pt x="46" y="0"/>
                </a:lnTo>
                <a:lnTo>
                  <a:pt x="136" y="0"/>
                </a:lnTo>
                <a:lnTo>
                  <a:pt x="182" y="91"/>
                </a:lnTo>
                <a:lnTo>
                  <a:pt x="136" y="181"/>
                </a:lnTo>
                <a:lnTo>
                  <a:pt x="46" y="181"/>
                </a:lnTo>
                <a:lnTo>
                  <a:pt x="0" y="9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9" name="Freeform 27"/>
          <p:cNvSpPr>
            <a:spLocks/>
          </p:cNvSpPr>
          <p:nvPr/>
        </p:nvSpPr>
        <p:spPr bwMode="auto">
          <a:xfrm>
            <a:off x="7667625" y="3789363"/>
            <a:ext cx="288925" cy="287337"/>
          </a:xfrm>
          <a:custGeom>
            <a:avLst/>
            <a:gdLst>
              <a:gd name="T0" fmla="*/ 0 w 182"/>
              <a:gd name="T1" fmla="*/ 144462 h 181"/>
              <a:gd name="T2" fmla="*/ 73025 w 182"/>
              <a:gd name="T3" fmla="*/ 0 h 181"/>
              <a:gd name="T4" fmla="*/ 215900 w 182"/>
              <a:gd name="T5" fmla="*/ 0 h 181"/>
              <a:gd name="T6" fmla="*/ 288925 w 182"/>
              <a:gd name="T7" fmla="*/ 144462 h 181"/>
              <a:gd name="T8" fmla="*/ 215900 w 182"/>
              <a:gd name="T9" fmla="*/ 287337 h 181"/>
              <a:gd name="T10" fmla="*/ 73025 w 182"/>
              <a:gd name="T11" fmla="*/ 287337 h 181"/>
              <a:gd name="T12" fmla="*/ 0 w 182"/>
              <a:gd name="T13" fmla="*/ 144462 h 1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2"/>
              <a:gd name="T22" fmla="*/ 0 h 181"/>
              <a:gd name="T23" fmla="*/ 182 w 182"/>
              <a:gd name="T24" fmla="*/ 181 h 1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2" h="181">
                <a:moveTo>
                  <a:pt x="0" y="91"/>
                </a:moveTo>
                <a:lnTo>
                  <a:pt x="46" y="0"/>
                </a:lnTo>
                <a:lnTo>
                  <a:pt x="136" y="0"/>
                </a:lnTo>
                <a:lnTo>
                  <a:pt x="182" y="91"/>
                </a:lnTo>
                <a:lnTo>
                  <a:pt x="136" y="181"/>
                </a:lnTo>
                <a:lnTo>
                  <a:pt x="46" y="181"/>
                </a:lnTo>
                <a:lnTo>
                  <a:pt x="0" y="9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0" name="Line 28"/>
          <p:cNvSpPr>
            <a:spLocks noChangeShapeType="1"/>
          </p:cNvSpPr>
          <p:nvPr/>
        </p:nvSpPr>
        <p:spPr bwMode="auto">
          <a:xfrm>
            <a:off x="2339975" y="4221163"/>
            <a:ext cx="5903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1" name="Line 29"/>
          <p:cNvSpPr>
            <a:spLocks noChangeShapeType="1"/>
          </p:cNvSpPr>
          <p:nvPr/>
        </p:nvSpPr>
        <p:spPr bwMode="auto">
          <a:xfrm flipV="1">
            <a:off x="2339975" y="2565400"/>
            <a:ext cx="0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2" name="Text Box 30"/>
          <p:cNvSpPr txBox="1">
            <a:spLocks noChangeArrowheads="1"/>
          </p:cNvSpPr>
          <p:nvPr/>
        </p:nvSpPr>
        <p:spPr bwMode="auto">
          <a:xfrm>
            <a:off x="684213" y="2714625"/>
            <a:ext cx="1447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/>
              <a:t>Clock (cycles)</a:t>
            </a:r>
            <a:endParaRPr lang="en-AU" altLang="en-US" sz="1600"/>
          </a:p>
        </p:txBody>
      </p:sp>
      <p:sp>
        <p:nvSpPr>
          <p:cNvPr id="33823" name="Text Box 31"/>
          <p:cNvSpPr txBox="1">
            <a:spLocks noChangeArrowheads="1"/>
          </p:cNvSpPr>
          <p:nvPr/>
        </p:nvSpPr>
        <p:spPr bwMode="auto">
          <a:xfrm>
            <a:off x="684213" y="3146425"/>
            <a:ext cx="16859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/>
              <a:t>Data transfer</a:t>
            </a:r>
            <a:br>
              <a:rPr lang="en-US" altLang="en-US" sz="1600"/>
            </a:br>
            <a:r>
              <a:rPr lang="en-US" altLang="en-US" sz="1600"/>
              <a:t>and computation</a:t>
            </a:r>
            <a:endParaRPr lang="en-AU" altLang="en-US" sz="1600"/>
          </a:p>
        </p:txBody>
      </p:sp>
      <p:sp>
        <p:nvSpPr>
          <p:cNvPr id="33824" name="Text Box 32"/>
          <p:cNvSpPr txBox="1">
            <a:spLocks noChangeArrowheads="1"/>
          </p:cNvSpPr>
          <p:nvPr/>
        </p:nvSpPr>
        <p:spPr bwMode="auto">
          <a:xfrm>
            <a:off x="684213" y="3794125"/>
            <a:ext cx="1336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/>
              <a:t>Update state</a:t>
            </a:r>
            <a:endParaRPr lang="en-AU" altLang="en-US" sz="1600"/>
          </a:p>
        </p:txBody>
      </p:sp>
      <p:sp>
        <p:nvSpPr>
          <p:cNvPr id="33825" name="Rectangle 33"/>
          <p:cNvSpPr>
            <a:spLocks noChangeArrowheads="1"/>
          </p:cNvSpPr>
          <p:nvPr/>
        </p:nvSpPr>
        <p:spPr bwMode="auto">
          <a:xfrm>
            <a:off x="2916238" y="2420938"/>
            <a:ext cx="1150937" cy="144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3826" name="Text Box 34"/>
          <p:cNvSpPr txBox="1">
            <a:spLocks noChangeArrowheads="1"/>
          </p:cNvSpPr>
          <p:nvPr/>
        </p:nvSpPr>
        <p:spPr bwMode="auto">
          <a:xfrm>
            <a:off x="2843213" y="2281238"/>
            <a:ext cx="1311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/>
              <a:t>Clock period</a:t>
            </a:r>
            <a:endParaRPr lang="en-AU" altLang="en-US" sz="1600"/>
          </a:p>
        </p:txBody>
      </p:sp>
      <p:sp>
        <p:nvSpPr>
          <p:cNvPr id="33827" name="Rectangle 35"/>
          <p:cNvSpPr>
            <a:spLocks noChangeArrowheads="1"/>
          </p:cNvSpPr>
          <p:nvPr/>
        </p:nvSpPr>
        <p:spPr bwMode="auto">
          <a:xfrm>
            <a:off x="1182688" y="4437063"/>
            <a:ext cx="777240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2000" dirty="0"/>
              <a:t>Clock period: duration of a clock cycle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en-US" dirty="0"/>
              <a:t>e.g., 250ps = 0.25ns </a:t>
            </a:r>
            <a:r>
              <a:rPr lang="en-US" altLang="en-US"/>
              <a:t>= </a:t>
            </a:r>
            <a:r>
              <a:rPr lang="en-US" altLang="en-US" smtClean="0"/>
              <a:t>250×10</a:t>
            </a:r>
            <a:r>
              <a:rPr lang="en-US" altLang="en-US" baseline="30000" smtClean="0"/>
              <a:t>–12 </a:t>
            </a:r>
            <a:r>
              <a:rPr lang="en-US" altLang="en-US" smtClean="0"/>
              <a:t>s</a:t>
            </a:r>
            <a:endParaRPr lang="en-US" altLang="en-US" dirty="0"/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2000" dirty="0"/>
              <a:t>Clock frequency (rate): cycles per second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en-US" dirty="0"/>
              <a:t>e.g., 4.0GHz = 4000MHz </a:t>
            </a:r>
            <a:r>
              <a:rPr lang="en-US" altLang="en-US"/>
              <a:t>= </a:t>
            </a:r>
            <a:r>
              <a:rPr lang="en-US" altLang="en-US" smtClean="0"/>
              <a:t>4.0×10</a:t>
            </a:r>
            <a:r>
              <a:rPr lang="en-US" altLang="en-US" baseline="30000" smtClean="0"/>
              <a:t>9 </a:t>
            </a:r>
            <a:r>
              <a:rPr lang="en-US" altLang="en-US" smtClean="0"/>
              <a:t>Hz</a:t>
            </a:r>
            <a:endParaRPr lang="en-AU" altLang="en-US" dirty="0"/>
          </a:p>
        </p:txBody>
      </p:sp>
      <p:sp>
        <p:nvSpPr>
          <p:cNvPr id="33828" name="Freeform 36"/>
          <p:cNvSpPr>
            <a:spLocks/>
          </p:cNvSpPr>
          <p:nvPr/>
        </p:nvSpPr>
        <p:spPr bwMode="auto">
          <a:xfrm>
            <a:off x="4356100" y="3284538"/>
            <a:ext cx="1727200" cy="287337"/>
          </a:xfrm>
          <a:custGeom>
            <a:avLst/>
            <a:gdLst>
              <a:gd name="T0" fmla="*/ 0 w 1088"/>
              <a:gd name="T1" fmla="*/ 142875 h 181"/>
              <a:gd name="T2" fmla="*/ 71438 w 1088"/>
              <a:gd name="T3" fmla="*/ 0 h 181"/>
              <a:gd name="T4" fmla="*/ 1655763 w 1088"/>
              <a:gd name="T5" fmla="*/ 0 h 181"/>
              <a:gd name="T6" fmla="*/ 1727200 w 1088"/>
              <a:gd name="T7" fmla="*/ 142875 h 181"/>
              <a:gd name="T8" fmla="*/ 1655763 w 1088"/>
              <a:gd name="T9" fmla="*/ 287337 h 181"/>
              <a:gd name="T10" fmla="*/ 71438 w 1088"/>
              <a:gd name="T11" fmla="*/ 287337 h 181"/>
              <a:gd name="T12" fmla="*/ 0 w 1088"/>
              <a:gd name="T13" fmla="*/ 142875 h 1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8"/>
              <a:gd name="T22" fmla="*/ 0 h 181"/>
              <a:gd name="T23" fmla="*/ 1088 w 1088"/>
              <a:gd name="T24" fmla="*/ 181 h 1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8" h="181">
                <a:moveTo>
                  <a:pt x="0" y="90"/>
                </a:moveTo>
                <a:lnTo>
                  <a:pt x="45" y="0"/>
                </a:lnTo>
                <a:lnTo>
                  <a:pt x="1043" y="0"/>
                </a:lnTo>
                <a:lnTo>
                  <a:pt x="1088" y="90"/>
                </a:lnTo>
                <a:lnTo>
                  <a:pt x="1043" y="181"/>
                </a:lnTo>
                <a:lnTo>
                  <a:pt x="45" y="181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9" name="Freeform 37"/>
          <p:cNvSpPr>
            <a:spLocks/>
          </p:cNvSpPr>
          <p:nvPr/>
        </p:nvSpPr>
        <p:spPr bwMode="auto">
          <a:xfrm>
            <a:off x="2627313" y="3284538"/>
            <a:ext cx="1727200" cy="287337"/>
          </a:xfrm>
          <a:custGeom>
            <a:avLst/>
            <a:gdLst>
              <a:gd name="T0" fmla="*/ 0 w 1088"/>
              <a:gd name="T1" fmla="*/ 142875 h 181"/>
              <a:gd name="T2" fmla="*/ 71438 w 1088"/>
              <a:gd name="T3" fmla="*/ 0 h 181"/>
              <a:gd name="T4" fmla="*/ 1655763 w 1088"/>
              <a:gd name="T5" fmla="*/ 0 h 181"/>
              <a:gd name="T6" fmla="*/ 1727200 w 1088"/>
              <a:gd name="T7" fmla="*/ 142875 h 181"/>
              <a:gd name="T8" fmla="*/ 1655763 w 1088"/>
              <a:gd name="T9" fmla="*/ 287337 h 181"/>
              <a:gd name="T10" fmla="*/ 71438 w 1088"/>
              <a:gd name="T11" fmla="*/ 287337 h 181"/>
              <a:gd name="T12" fmla="*/ 0 w 1088"/>
              <a:gd name="T13" fmla="*/ 142875 h 1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8"/>
              <a:gd name="T22" fmla="*/ 0 h 181"/>
              <a:gd name="T23" fmla="*/ 1088 w 1088"/>
              <a:gd name="T24" fmla="*/ 181 h 1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8" h="181">
                <a:moveTo>
                  <a:pt x="0" y="90"/>
                </a:moveTo>
                <a:lnTo>
                  <a:pt x="45" y="0"/>
                </a:lnTo>
                <a:lnTo>
                  <a:pt x="1043" y="0"/>
                </a:lnTo>
                <a:lnTo>
                  <a:pt x="1088" y="90"/>
                </a:lnTo>
                <a:lnTo>
                  <a:pt x="1043" y="181"/>
                </a:lnTo>
                <a:lnTo>
                  <a:pt x="45" y="181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0" name="Freeform 38"/>
          <p:cNvSpPr>
            <a:spLocks/>
          </p:cNvSpPr>
          <p:nvPr/>
        </p:nvSpPr>
        <p:spPr bwMode="auto">
          <a:xfrm>
            <a:off x="6083300" y="3284538"/>
            <a:ext cx="1727200" cy="287337"/>
          </a:xfrm>
          <a:custGeom>
            <a:avLst/>
            <a:gdLst>
              <a:gd name="T0" fmla="*/ 0 w 1088"/>
              <a:gd name="T1" fmla="*/ 142875 h 181"/>
              <a:gd name="T2" fmla="*/ 71438 w 1088"/>
              <a:gd name="T3" fmla="*/ 0 h 181"/>
              <a:gd name="T4" fmla="*/ 1655763 w 1088"/>
              <a:gd name="T5" fmla="*/ 0 h 181"/>
              <a:gd name="T6" fmla="*/ 1727200 w 1088"/>
              <a:gd name="T7" fmla="*/ 142875 h 181"/>
              <a:gd name="T8" fmla="*/ 1655763 w 1088"/>
              <a:gd name="T9" fmla="*/ 287337 h 181"/>
              <a:gd name="T10" fmla="*/ 71438 w 1088"/>
              <a:gd name="T11" fmla="*/ 287337 h 181"/>
              <a:gd name="T12" fmla="*/ 0 w 1088"/>
              <a:gd name="T13" fmla="*/ 142875 h 1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8"/>
              <a:gd name="T22" fmla="*/ 0 h 181"/>
              <a:gd name="T23" fmla="*/ 1088 w 1088"/>
              <a:gd name="T24" fmla="*/ 181 h 18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8" h="181">
                <a:moveTo>
                  <a:pt x="0" y="90"/>
                </a:moveTo>
                <a:lnTo>
                  <a:pt x="45" y="0"/>
                </a:lnTo>
                <a:lnTo>
                  <a:pt x="1043" y="0"/>
                </a:lnTo>
                <a:lnTo>
                  <a:pt x="1088" y="90"/>
                </a:lnTo>
                <a:lnTo>
                  <a:pt x="1043" y="181"/>
                </a:lnTo>
                <a:lnTo>
                  <a:pt x="45" y="181"/>
                </a:lnTo>
                <a:lnTo>
                  <a:pt x="0" y="9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7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1 — Computer Abstractions and Technology — </a:t>
            </a:r>
            <a:fld id="{60694712-3AE5-485C-8EA9-A31D10B39324}" type="slidenum">
              <a:rPr lang="en-AU" altLang="en-US"/>
              <a:pPr/>
              <a:t>28</a:t>
            </a:fld>
            <a:endParaRPr lang="en-AU" altLang="en-US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CPU Time</a:t>
            </a:r>
            <a:endParaRPr lang="en-AU" altLang="en-US" smtClean="0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3276600"/>
            <a:ext cx="7773987" cy="2960688"/>
          </a:xfrm>
        </p:spPr>
        <p:txBody>
          <a:bodyPr/>
          <a:lstStyle/>
          <a:p>
            <a:pPr eaLnBrk="1" hangingPunct="1"/>
            <a:r>
              <a:rPr lang="en-US" altLang="en-US" smtClean="0"/>
              <a:t>Performance </a:t>
            </a:r>
            <a:r>
              <a:rPr lang="en-US" altLang="en-US" dirty="0" smtClean="0"/>
              <a:t>improved by</a:t>
            </a:r>
          </a:p>
          <a:p>
            <a:pPr lvl="1" eaLnBrk="1" hangingPunct="1"/>
            <a:r>
              <a:rPr lang="en-US" altLang="en-US" dirty="0" smtClean="0"/>
              <a:t>Reducing number of clock cycles</a:t>
            </a:r>
          </a:p>
          <a:p>
            <a:pPr lvl="1" eaLnBrk="1" hangingPunct="1"/>
            <a:r>
              <a:rPr lang="en-US" altLang="en-US" dirty="0" smtClean="0"/>
              <a:t>Increasing clock rate</a:t>
            </a:r>
          </a:p>
          <a:p>
            <a:pPr lvl="1" eaLnBrk="1" hangingPunct="1"/>
            <a:r>
              <a:rPr lang="en-US" altLang="en-US" dirty="0" smtClean="0"/>
              <a:t>Hardware designer must often trade off clock rate against cycle count</a:t>
            </a:r>
            <a:endParaRPr lang="en-AU" altLang="en-US" dirty="0" smtClean="0"/>
          </a:p>
        </p:txBody>
      </p:sp>
      <p:graphicFrame>
        <p:nvGraphicFramePr>
          <p:cNvPr id="34821" name="Object 4"/>
          <p:cNvGraphicFramePr>
            <a:graphicFrameLocks noChangeAspect="1"/>
          </p:cNvGraphicFramePr>
          <p:nvPr/>
        </p:nvGraphicFramePr>
        <p:xfrm>
          <a:off x="1036638" y="1428750"/>
          <a:ext cx="7459662" cy="145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8" name="Equation" r:id="rId4" imgW="3390900" imgH="660400" progId="Equation.3">
                  <p:embed/>
                </p:oleObj>
              </mc:Choice>
              <mc:Fallback>
                <p:oleObj name="Equation" r:id="rId4" imgW="33909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638" y="1428750"/>
                        <a:ext cx="7459662" cy="1452563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857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1 — Computer Abstractions and Technology — </a:t>
            </a:r>
            <a:fld id="{C2B24611-EDB2-4EE0-9342-C3581AE9A027}" type="slidenum">
              <a:rPr lang="en-AU" altLang="en-US"/>
              <a:pPr/>
              <a:t>29</a:t>
            </a:fld>
            <a:endParaRPr lang="en-AU" alt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CPU Time Example</a:t>
            </a:r>
            <a:endParaRPr lang="en-AU" altLang="en-US" dirty="0" smtClean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54138"/>
            <a:ext cx="8270875" cy="18462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Computer A: 2GHz clock, 10s CPU time</a:t>
            </a:r>
          </a:p>
          <a:p>
            <a:pPr eaLnBrk="1" hangingPunct="1"/>
            <a:r>
              <a:rPr lang="en-US" altLang="en-US" dirty="0" smtClean="0"/>
              <a:t>Designing Computer B</a:t>
            </a:r>
          </a:p>
          <a:p>
            <a:pPr lvl="1" eaLnBrk="1" hangingPunct="1"/>
            <a:r>
              <a:rPr lang="en-US" altLang="en-US" dirty="0" smtClean="0"/>
              <a:t>Aim for 6s CPU time</a:t>
            </a:r>
          </a:p>
          <a:p>
            <a:pPr lvl="1" eaLnBrk="1" hangingPunct="1"/>
            <a:r>
              <a:rPr lang="en-US" altLang="en-US" dirty="0" smtClean="0"/>
              <a:t>Can do faster clock, but causes 1.2 × clock cycles</a:t>
            </a:r>
          </a:p>
          <a:p>
            <a:pPr eaLnBrk="1" hangingPunct="1"/>
            <a:r>
              <a:rPr lang="en-US" altLang="en-US" dirty="0" smtClean="0"/>
              <a:t>How fast must Computer B clock be?</a:t>
            </a:r>
          </a:p>
        </p:txBody>
      </p:sp>
      <p:graphicFrame>
        <p:nvGraphicFramePr>
          <p:cNvPr id="35845" name="Object 4"/>
          <p:cNvGraphicFramePr>
            <a:graphicFrameLocks noChangeAspect="1"/>
          </p:cNvGraphicFramePr>
          <p:nvPr/>
        </p:nvGraphicFramePr>
        <p:xfrm>
          <a:off x="892175" y="3284538"/>
          <a:ext cx="7135813" cy="294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1" name="Equation" r:id="rId4" imgW="3568700" imgH="1473200" progId="Equation.3">
                  <p:embed/>
                </p:oleObj>
              </mc:Choice>
              <mc:Fallback>
                <p:oleObj name="Equation" r:id="rId4" imgW="3568700" imgH="147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175" y="3284538"/>
                        <a:ext cx="7135813" cy="29464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723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Computer </a:t>
            </a:r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Instruction Set Architecture (“architecture”)</a:t>
            </a:r>
          </a:p>
          <a:p>
            <a:pPr lvl="1"/>
            <a:r>
              <a:rPr lang="en-US" dirty="0" smtClean="0"/>
              <a:t>The native programming language of a processor</a:t>
            </a:r>
          </a:p>
          <a:p>
            <a:pPr lvl="2"/>
            <a:r>
              <a:rPr lang="en-US" dirty="0" smtClean="0"/>
              <a:t>Assembly language</a:t>
            </a:r>
          </a:p>
          <a:p>
            <a:pPr lvl="2"/>
            <a:r>
              <a:rPr lang="en-US" dirty="0" smtClean="0"/>
              <a:t>Machine language</a:t>
            </a:r>
          </a:p>
          <a:p>
            <a:pPr lvl="1"/>
            <a:r>
              <a:rPr lang="en-US" dirty="0" smtClean="0"/>
              <a:t>Openly published to users, licensed for chip makers</a:t>
            </a:r>
          </a:p>
          <a:p>
            <a:pPr lvl="2"/>
            <a:endParaRPr lang="en-US" dirty="0"/>
          </a:p>
          <a:p>
            <a:r>
              <a:rPr lang="en-US" dirty="0" smtClean="0"/>
              <a:t>Microarchitecture</a:t>
            </a:r>
          </a:p>
          <a:p>
            <a:pPr lvl="1"/>
            <a:r>
              <a:rPr lang="en-US" dirty="0" smtClean="0"/>
              <a:t>The internal organization of a processor</a:t>
            </a:r>
          </a:p>
          <a:p>
            <a:pPr lvl="1"/>
            <a:r>
              <a:rPr lang="en-US" dirty="0" smtClean="0"/>
              <a:t>Executes programs</a:t>
            </a:r>
          </a:p>
          <a:p>
            <a:pPr lvl="1"/>
            <a:r>
              <a:rPr lang="en-US" dirty="0" smtClean="0"/>
              <a:t>Trade secret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CSCE 212 </a:t>
            </a:r>
            <a:fld id="{FF195784-B92F-4450-B323-FDE67F263656}" type="slidenum">
              <a:rPr lang="en-US" altLang="en-US" i="0" smtClean="0">
                <a:solidFill>
                  <a:schemeClr val="tx1"/>
                </a:solidFill>
              </a:rPr>
              <a:pPr/>
              <a:t>3</a:t>
            </a:fld>
            <a:endParaRPr lang="en-US" altLang="en-US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45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1 — Computer Abstractions and Technology — </a:t>
            </a:r>
            <a:fld id="{59B547A1-3AB8-46F2-9E0D-12330B2E3EA3}" type="slidenum">
              <a:rPr lang="en-AU" altLang="en-US"/>
              <a:pPr/>
              <a:t>30</a:t>
            </a:fld>
            <a:endParaRPr lang="en-AU" altLang="en-US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Instruction Count and CPI</a:t>
            </a:r>
            <a:endParaRPr lang="en-AU" altLang="en-US" smtClean="0"/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3733800"/>
            <a:ext cx="6894512" cy="250348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Instruction Count for a program</a:t>
            </a:r>
          </a:p>
          <a:p>
            <a:pPr lvl="1" eaLnBrk="1" hangingPunct="1"/>
            <a:r>
              <a:rPr lang="en-US" altLang="en-US" dirty="0" smtClean="0"/>
              <a:t>Determined by program, ISA and compiler</a:t>
            </a:r>
          </a:p>
          <a:p>
            <a:pPr eaLnBrk="1" hangingPunct="1"/>
            <a:r>
              <a:rPr lang="en-US" altLang="en-US" dirty="0" smtClean="0"/>
              <a:t>Average cycles per instruction</a:t>
            </a:r>
          </a:p>
          <a:p>
            <a:pPr lvl="1" eaLnBrk="1" hangingPunct="1"/>
            <a:r>
              <a:rPr lang="en-US" altLang="en-US" dirty="0" smtClean="0"/>
              <a:t>Determined by CPU hardware</a:t>
            </a:r>
          </a:p>
          <a:p>
            <a:pPr lvl="1" eaLnBrk="1" hangingPunct="1"/>
            <a:r>
              <a:rPr lang="en-US" altLang="en-US" dirty="0" smtClean="0"/>
              <a:t>If different instructions have different CPI</a:t>
            </a:r>
          </a:p>
          <a:p>
            <a:pPr lvl="2" eaLnBrk="1" hangingPunct="1"/>
            <a:r>
              <a:rPr lang="en-US" altLang="en-US" sz="1600" dirty="0" smtClean="0"/>
              <a:t>Average CPI affected by instruction mix</a:t>
            </a:r>
            <a:endParaRPr lang="en-AU" altLang="en-US" sz="1600" dirty="0" smtClean="0"/>
          </a:p>
        </p:txBody>
      </p:sp>
      <p:graphicFrame>
        <p:nvGraphicFramePr>
          <p:cNvPr id="3686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149810"/>
              </p:ext>
            </p:extLst>
          </p:nvPr>
        </p:nvGraphicFramePr>
        <p:xfrm>
          <a:off x="609600" y="1398588"/>
          <a:ext cx="8129587" cy="206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6" name="Equation" r:id="rId4" imgW="3695700" imgH="939800" progId="Equation.3">
                  <p:embed/>
                </p:oleObj>
              </mc:Choice>
              <mc:Fallback>
                <p:oleObj name="Equation" r:id="rId4" imgW="3695700" imgH="93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398588"/>
                        <a:ext cx="8129587" cy="20637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259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1 — Computer Abstractions and Technology — </a:t>
            </a:r>
            <a:fld id="{EAC2C329-A867-4874-BE4A-134642BE3F4D}" type="slidenum">
              <a:rPr lang="en-AU" altLang="en-US"/>
              <a:pPr/>
              <a:t>31</a:t>
            </a:fld>
            <a:endParaRPr lang="en-AU" altLang="en-US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CPI Example</a:t>
            </a:r>
            <a:endParaRPr lang="en-AU" altLang="en-US" smtClean="0"/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336675"/>
            <a:ext cx="8270875" cy="2016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Computer A: Cycle Time = 250ps, CPI = 2.0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Computer B: Cycle Time = 500ps, CPI = 1.2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Same ISA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Which is faster, and by how much?</a:t>
            </a:r>
            <a:endParaRPr lang="en-AU" altLang="en-US" sz="2400" dirty="0" smtClean="0"/>
          </a:p>
        </p:txBody>
      </p:sp>
      <p:graphicFrame>
        <p:nvGraphicFramePr>
          <p:cNvPr id="3789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608921"/>
              </p:ext>
            </p:extLst>
          </p:nvPr>
        </p:nvGraphicFramePr>
        <p:xfrm>
          <a:off x="1066800" y="3141663"/>
          <a:ext cx="7034213" cy="299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4" name="Equation" r:id="rId4" imgW="3517560" imgH="1498320" progId="Equation.3">
                  <p:embed/>
                </p:oleObj>
              </mc:Choice>
              <mc:Fallback>
                <p:oleObj name="Equation" r:id="rId4" imgW="3517560" imgH="1498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141663"/>
                        <a:ext cx="7034213" cy="29972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4" name="AutoShape 5"/>
          <p:cNvSpPr>
            <a:spLocks/>
          </p:cNvSpPr>
          <p:nvPr/>
        </p:nvSpPr>
        <p:spPr bwMode="auto">
          <a:xfrm>
            <a:off x="7164388" y="3717925"/>
            <a:ext cx="1722437" cy="360363"/>
          </a:xfrm>
          <a:prstGeom prst="borderCallout1">
            <a:avLst>
              <a:gd name="adj1" fmla="val 31718"/>
              <a:gd name="adj2" fmla="val -4426"/>
              <a:gd name="adj3" fmla="val 48019"/>
              <a:gd name="adj4" fmla="val -5557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A is faster…</a:t>
            </a:r>
            <a:endParaRPr lang="en-AU" altLang="en-US"/>
          </a:p>
        </p:txBody>
      </p:sp>
      <p:sp>
        <p:nvSpPr>
          <p:cNvPr id="37895" name="AutoShape 6"/>
          <p:cNvSpPr>
            <a:spLocks/>
          </p:cNvSpPr>
          <p:nvPr/>
        </p:nvSpPr>
        <p:spPr bwMode="auto">
          <a:xfrm>
            <a:off x="7164388" y="5518150"/>
            <a:ext cx="1722437" cy="360363"/>
          </a:xfrm>
          <a:prstGeom prst="borderCallout1">
            <a:avLst>
              <a:gd name="adj1" fmla="val 31718"/>
              <a:gd name="adj2" fmla="val -4426"/>
              <a:gd name="adj3" fmla="val 22468"/>
              <a:gd name="adj4" fmla="val -12940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…by this much</a:t>
            </a:r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69794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1 — Computer Abstractions and Technology — </a:t>
            </a:r>
            <a:fld id="{20CDF8B0-FC80-4D0E-B2F4-260777E94B43}" type="slidenum">
              <a:rPr lang="en-AU" altLang="en-US"/>
              <a:pPr/>
              <a:t>32</a:t>
            </a:fld>
            <a:endParaRPr lang="en-AU" altLang="en-US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CPI in More Detail</a:t>
            </a:r>
            <a:endParaRPr lang="en-AU" altLang="en-US" smtClean="0"/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285875"/>
            <a:ext cx="8270875" cy="1228725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If different instruction classes take different numbers of cycles</a:t>
            </a:r>
            <a:endParaRPr lang="en-AU" altLang="en-US" sz="2800" dirty="0" smtClean="0"/>
          </a:p>
        </p:txBody>
      </p:sp>
      <p:graphicFrame>
        <p:nvGraphicFramePr>
          <p:cNvPr id="38917" name="Object 4"/>
          <p:cNvGraphicFramePr>
            <a:graphicFrameLocks noChangeAspect="1"/>
          </p:cNvGraphicFramePr>
          <p:nvPr/>
        </p:nvGraphicFramePr>
        <p:xfrm>
          <a:off x="1436688" y="2420938"/>
          <a:ext cx="6427787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80" name="Equation" r:id="rId4" imgW="2921000" imgH="431800" progId="Equation.3">
                  <p:embed/>
                </p:oleObj>
              </mc:Choice>
              <mc:Fallback>
                <p:oleObj name="Equation" r:id="rId4" imgW="2921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6688" y="2420938"/>
                        <a:ext cx="6427787" cy="9493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8" name="Rectangle 5"/>
          <p:cNvSpPr>
            <a:spLocks noChangeArrowheads="1"/>
          </p:cNvSpPr>
          <p:nvPr/>
        </p:nvSpPr>
        <p:spPr bwMode="auto">
          <a:xfrm>
            <a:off x="1182688" y="3573463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3200"/>
              <a:t>Weighted average CPI</a:t>
            </a:r>
            <a:endParaRPr lang="en-AU" altLang="en-US" sz="3200"/>
          </a:p>
        </p:txBody>
      </p:sp>
      <p:graphicFrame>
        <p:nvGraphicFramePr>
          <p:cNvPr id="38919" name="Object 6"/>
          <p:cNvGraphicFramePr>
            <a:graphicFrameLocks noChangeAspect="1"/>
          </p:cNvGraphicFramePr>
          <p:nvPr/>
        </p:nvGraphicFramePr>
        <p:xfrm>
          <a:off x="588963" y="4292600"/>
          <a:ext cx="8105775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81" name="Equation" r:id="rId6" imgW="3683000" imgH="431800" progId="Equation.3">
                  <p:embed/>
                </p:oleObj>
              </mc:Choice>
              <mc:Fallback>
                <p:oleObj name="Equation" r:id="rId6" imgW="3683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63" y="4292600"/>
                        <a:ext cx="8105775" cy="94932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0" name="AutoShape 7"/>
          <p:cNvSpPr>
            <a:spLocks/>
          </p:cNvSpPr>
          <p:nvPr/>
        </p:nvSpPr>
        <p:spPr bwMode="auto">
          <a:xfrm rot="5400000">
            <a:off x="6947694" y="4293394"/>
            <a:ext cx="215900" cy="2376488"/>
          </a:xfrm>
          <a:prstGeom prst="rightBrace">
            <a:avLst>
              <a:gd name="adj1" fmla="val 9172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8921" name="Text Box 8"/>
          <p:cNvSpPr txBox="1">
            <a:spLocks noChangeArrowheads="1"/>
          </p:cNvSpPr>
          <p:nvPr/>
        </p:nvSpPr>
        <p:spPr bwMode="auto">
          <a:xfrm>
            <a:off x="5994400" y="5649913"/>
            <a:ext cx="2085975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Relative frequency</a:t>
            </a:r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517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1 — Computer Abstractions and Technology — </a:t>
            </a:r>
            <a:fld id="{3FF25423-055F-46B8-B150-92323D74B5EB}" type="slidenum">
              <a:rPr lang="en-AU" altLang="en-US"/>
              <a:pPr/>
              <a:t>33</a:t>
            </a:fld>
            <a:endParaRPr lang="en-AU" altLang="en-US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CPI Example</a:t>
            </a:r>
            <a:endParaRPr lang="en-AU" altLang="en-US" smtClean="0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289050"/>
            <a:ext cx="8270875" cy="996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Alternative compiled code sequences using instructions in classes A, B, C</a:t>
            </a:r>
            <a:endParaRPr lang="en-AU" altLang="en-US" sz="2800" dirty="0" smtClean="0"/>
          </a:p>
        </p:txBody>
      </p:sp>
      <p:graphicFrame>
        <p:nvGraphicFramePr>
          <p:cNvPr id="321576" name="Group 40"/>
          <p:cNvGraphicFramePr>
            <a:graphicFrameLocks noGrp="1"/>
          </p:cNvGraphicFramePr>
          <p:nvPr/>
        </p:nvGraphicFramePr>
        <p:xfrm>
          <a:off x="1619250" y="2276475"/>
          <a:ext cx="6600825" cy="1592263"/>
        </p:xfrm>
        <a:graphic>
          <a:graphicData uri="http://schemas.openxmlformats.org/drawingml/2006/table">
            <a:tbl>
              <a:tblPr/>
              <a:tblGrid>
                <a:gridCol w="2520950"/>
                <a:gridCol w="1368425"/>
                <a:gridCol w="1368425"/>
                <a:gridCol w="1343025"/>
              </a:tblGrid>
              <a:tr h="396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CPI for class</a:t>
                      </a: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IC in sequence 1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IC in sequence 2</a:t>
                      </a: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A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968" name="Rectangle 31"/>
          <p:cNvSpPr>
            <a:spLocks noChangeArrowheads="1"/>
          </p:cNvSpPr>
          <p:nvPr/>
        </p:nvSpPr>
        <p:spPr bwMode="auto">
          <a:xfrm>
            <a:off x="539750" y="4076700"/>
            <a:ext cx="3887788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2400" dirty="0"/>
              <a:t>Sequence 1: IC = 5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en-US" sz="2000" dirty="0"/>
              <a:t>Clock Cycles</a:t>
            </a:r>
            <a:br>
              <a:rPr lang="en-US" altLang="en-US" sz="2000" dirty="0"/>
            </a:br>
            <a:r>
              <a:rPr lang="en-US" altLang="en-US" sz="2000" dirty="0"/>
              <a:t>= 2×1 + 1×2 + 2×3</a:t>
            </a:r>
            <a:br>
              <a:rPr lang="en-US" altLang="en-US" sz="2000" dirty="0"/>
            </a:br>
            <a:r>
              <a:rPr lang="en-US" altLang="en-US" sz="2000" dirty="0"/>
              <a:t>= 10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en-US" sz="2000" dirty="0"/>
              <a:t>Avg. CPI = 10/5 = 2.0</a:t>
            </a:r>
          </a:p>
        </p:txBody>
      </p:sp>
      <p:sp>
        <p:nvSpPr>
          <p:cNvPr id="39969" name="Rectangle 32"/>
          <p:cNvSpPr>
            <a:spLocks noChangeArrowheads="1"/>
          </p:cNvSpPr>
          <p:nvPr/>
        </p:nvSpPr>
        <p:spPr bwMode="auto">
          <a:xfrm>
            <a:off x="4787900" y="4076700"/>
            <a:ext cx="3887788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2400" dirty="0"/>
              <a:t>Sequence 2: IC = 6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en-US" sz="2000" dirty="0"/>
              <a:t>Clock Cycles</a:t>
            </a:r>
            <a:br>
              <a:rPr lang="en-US" altLang="en-US" sz="2000" dirty="0"/>
            </a:br>
            <a:r>
              <a:rPr lang="en-US" altLang="en-US" sz="2000" dirty="0"/>
              <a:t>= 4×1 + 1×2 + 1×3</a:t>
            </a:r>
            <a:br>
              <a:rPr lang="en-US" altLang="en-US" sz="2000" dirty="0"/>
            </a:br>
            <a:r>
              <a:rPr lang="en-US" altLang="en-US" sz="2000" dirty="0"/>
              <a:t>= 9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en-US" sz="2000" dirty="0"/>
              <a:t>Avg. CPI = 9/6 = 1.5</a:t>
            </a:r>
          </a:p>
        </p:txBody>
      </p:sp>
    </p:spTree>
    <p:extLst>
      <p:ext uri="{BB962C8B-B14F-4D97-AF65-F5344CB8AC3E}">
        <p14:creationId xmlns:p14="http://schemas.microsoft.com/office/powerpoint/2010/main" val="17926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1 — Computer Abstractions and Technology — </a:t>
            </a:r>
            <a:fld id="{0ADF0DF9-C080-4EA8-8BE2-A184BA554297}" type="slidenum">
              <a:rPr lang="en-AU" altLang="en-US"/>
              <a:pPr/>
              <a:t>34</a:t>
            </a:fld>
            <a:endParaRPr lang="en-AU" altLang="en-US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smtClean="0"/>
              <a:t>Performance Summary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3284538"/>
            <a:ext cx="8270875" cy="2952750"/>
          </a:xfrm>
        </p:spPr>
        <p:txBody>
          <a:bodyPr/>
          <a:lstStyle/>
          <a:p>
            <a:pPr eaLnBrk="1" hangingPunct="1"/>
            <a:r>
              <a:rPr lang="en-AU" altLang="en-US" smtClean="0"/>
              <a:t>Performance depends on</a:t>
            </a:r>
          </a:p>
          <a:p>
            <a:pPr lvl="1" eaLnBrk="1" hangingPunct="1"/>
            <a:r>
              <a:rPr lang="en-AU" altLang="en-US" smtClean="0"/>
              <a:t>Algorithm: affects IC, possibly CPI</a:t>
            </a:r>
          </a:p>
          <a:p>
            <a:pPr lvl="1" eaLnBrk="1" hangingPunct="1"/>
            <a:r>
              <a:rPr lang="en-AU" altLang="en-US" smtClean="0"/>
              <a:t>Programming language: affects IC, CPI</a:t>
            </a:r>
          </a:p>
          <a:p>
            <a:pPr lvl="1" eaLnBrk="1" hangingPunct="1"/>
            <a:r>
              <a:rPr lang="en-AU" altLang="en-US" smtClean="0"/>
              <a:t>Compiler: affects IC, CPI</a:t>
            </a:r>
          </a:p>
          <a:p>
            <a:pPr lvl="1" eaLnBrk="1" hangingPunct="1"/>
            <a:r>
              <a:rPr lang="en-AU" altLang="en-US" smtClean="0"/>
              <a:t>Instruction set architecture: affects IC, CPI, T</a:t>
            </a:r>
            <a:r>
              <a:rPr lang="en-AU" altLang="en-US" baseline="-25000" smtClean="0"/>
              <a:t>c</a:t>
            </a:r>
          </a:p>
        </p:txBody>
      </p:sp>
      <p:graphicFrame>
        <p:nvGraphicFramePr>
          <p:cNvPr id="4096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3203850"/>
              </p:ext>
            </p:extLst>
          </p:nvPr>
        </p:nvGraphicFramePr>
        <p:xfrm>
          <a:off x="692234" y="1859757"/>
          <a:ext cx="78486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8" name="Equation" r:id="rId4" imgW="3568700" imgH="419100" progId="Equation.3">
                  <p:embed/>
                </p:oleObj>
              </mc:Choice>
              <mc:Fallback>
                <p:oleObj name="Equation" r:id="rId4" imgW="3568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234" y="1859757"/>
                        <a:ext cx="7848600" cy="92075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260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124200"/>
          </a:xfrm>
        </p:spPr>
        <p:txBody>
          <a:bodyPr/>
          <a:lstStyle/>
          <a:p>
            <a:r>
              <a:rPr lang="en-US" dirty="0"/>
              <a:t>Suppose one machine, A, executes a program with an average CPI </a:t>
            </a:r>
            <a:r>
              <a:rPr lang="en-US"/>
              <a:t>of </a:t>
            </a:r>
            <a:r>
              <a:rPr lang="en-US" smtClean="0"/>
              <a:t>2.1</a:t>
            </a:r>
          </a:p>
          <a:p>
            <a:r>
              <a:rPr lang="en-US" smtClean="0"/>
              <a:t>Suppose </a:t>
            </a:r>
            <a:r>
              <a:rPr lang="en-US" dirty="0"/>
              <a:t>another machine, B (with the same instruction set and an enhanced compiler), executes the same program with 25% less instructions and with a CPI of 1.8 </a:t>
            </a:r>
            <a:r>
              <a:rPr lang="en-US"/>
              <a:t>at </a:t>
            </a:r>
            <a:r>
              <a:rPr lang="en-US" smtClean="0"/>
              <a:t>800MHz</a:t>
            </a:r>
          </a:p>
          <a:p>
            <a:endParaRPr lang="en-US" smtClean="0"/>
          </a:p>
          <a:p>
            <a:pPr marL="0" indent="0">
              <a:buNone/>
            </a:pPr>
            <a:r>
              <a:rPr lang="en-US" smtClean="0"/>
              <a:t>In </a:t>
            </a:r>
            <a:r>
              <a:rPr lang="en-US" dirty="0"/>
              <a:t>order for the two machines to have the same performance, what does the clock rate of the first machine (machine A) need to be</a:t>
            </a:r>
            <a:r>
              <a:rPr lang="en-US" dirty="0" smtClean="0"/>
              <a:t>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CSCE 212 </a:t>
            </a:r>
            <a:fld id="{FF195784-B92F-4450-B323-FDE67F263656}" type="slidenum">
              <a:rPr lang="en-US" altLang="en-US" i="0" smtClean="0">
                <a:solidFill>
                  <a:schemeClr val="tx1"/>
                </a:solidFill>
              </a:rPr>
              <a:pPr/>
              <a:t>35</a:t>
            </a:fld>
            <a:endParaRPr lang="en-US" altLang="en-US" i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29000" y="4419600"/>
                <a:ext cx="1739515" cy="565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𝐶𝑃𝐼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𝐶𝑃𝐼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4419600"/>
                <a:ext cx="1739515" cy="5657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269308" y="5181600"/>
                <a:ext cx="2183867" cy="571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∙2.1</m:t>
                          </m:r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0.75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1.8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9308" y="5181600"/>
                <a:ext cx="2183867" cy="5713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956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Suppose a program has the following instruction classes, CPIs, and mixtures:</a:t>
            </a:r>
          </a:p>
          <a:p>
            <a:pPr marL="0" indent="0">
              <a:buNone/>
            </a:pPr>
            <a:r>
              <a:rPr lang="en-US" sz="1800" smtClean="0"/>
              <a:t>	Instruction </a:t>
            </a:r>
            <a:r>
              <a:rPr lang="en-US" sz="1800" dirty="0"/>
              <a:t>type	CPI	ratio</a:t>
            </a:r>
          </a:p>
          <a:p>
            <a:pPr marL="0" indent="0">
              <a:buNone/>
            </a:pPr>
            <a:r>
              <a:rPr lang="en-US" sz="1800" smtClean="0"/>
              <a:t>		A</a:t>
            </a:r>
            <a:r>
              <a:rPr lang="en-US" sz="1800" dirty="0" smtClean="0"/>
              <a:t>	</a:t>
            </a:r>
            <a:r>
              <a:rPr lang="en-US" sz="1800" smtClean="0"/>
              <a:t>	1.4</a:t>
            </a:r>
            <a:r>
              <a:rPr lang="en-US" sz="1800" dirty="0"/>
              <a:t>	55%</a:t>
            </a:r>
          </a:p>
          <a:p>
            <a:pPr marL="0" indent="0">
              <a:buNone/>
            </a:pPr>
            <a:r>
              <a:rPr lang="en-US" sz="1800" smtClean="0"/>
              <a:t>		B</a:t>
            </a:r>
            <a:r>
              <a:rPr lang="en-US" sz="1800" dirty="0"/>
              <a:t>	</a:t>
            </a:r>
            <a:r>
              <a:rPr lang="en-US" sz="1800" smtClean="0"/>
              <a:t>	2.4</a:t>
            </a:r>
            <a:r>
              <a:rPr lang="en-US" sz="1800" dirty="0"/>
              <a:t>	</a:t>
            </a:r>
            <a:r>
              <a:rPr lang="en-US" sz="1800" dirty="0" smtClean="0"/>
              <a:t>15%</a:t>
            </a:r>
          </a:p>
          <a:p>
            <a:pPr marL="0" indent="0">
              <a:buNone/>
            </a:pPr>
            <a:r>
              <a:rPr lang="en-US" sz="1800" smtClean="0"/>
              <a:t>		C</a:t>
            </a:r>
            <a:r>
              <a:rPr lang="en-US" sz="1800" dirty="0"/>
              <a:t>	</a:t>
            </a:r>
            <a:r>
              <a:rPr lang="en-US" sz="1800" smtClean="0"/>
              <a:t>	2</a:t>
            </a:r>
            <a:r>
              <a:rPr lang="en-US" sz="1800" dirty="0"/>
              <a:t>	30%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/>
              <a:t>Your engineers give you the following options:</a:t>
            </a:r>
          </a:p>
          <a:p>
            <a:pPr marL="0" indent="0">
              <a:buNone/>
            </a:pPr>
            <a:r>
              <a:rPr lang="en-US" sz="1800" dirty="0" smtClean="0"/>
              <a:t>Option </a:t>
            </a:r>
            <a:r>
              <a:rPr lang="en-US" sz="1800" dirty="0"/>
              <a:t>A:  Reduce the CPI of instruction type A to 1.1</a:t>
            </a:r>
          </a:p>
          <a:p>
            <a:pPr marL="0" indent="0">
              <a:buNone/>
            </a:pPr>
            <a:r>
              <a:rPr lang="en-US" sz="1800" dirty="0" smtClean="0"/>
              <a:t>Option </a:t>
            </a:r>
            <a:r>
              <a:rPr lang="en-US" sz="1800" dirty="0"/>
              <a:t>B:  Reduce the CPI of instruction type B to 1.2</a:t>
            </a:r>
          </a:p>
          <a:p>
            <a:pPr marL="0" indent="0">
              <a:buNone/>
            </a:pPr>
            <a:r>
              <a:rPr lang="en-US" sz="1800" smtClean="0"/>
              <a:t>Which </a:t>
            </a:r>
            <a:r>
              <a:rPr lang="en-US" sz="1800" dirty="0"/>
              <a:t>option would </a:t>
            </a:r>
            <a:r>
              <a:rPr lang="en-US" sz="1800"/>
              <a:t>you </a:t>
            </a:r>
            <a:r>
              <a:rPr lang="en-US" sz="1800" smtClean="0"/>
              <a:t>choose </a:t>
            </a:r>
            <a:r>
              <a:rPr lang="en-US" sz="1800" dirty="0"/>
              <a:t>and why</a:t>
            </a:r>
            <a:r>
              <a:rPr lang="en-US" sz="1800" dirty="0" smtClean="0"/>
              <a:t>?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CSCE 212 </a:t>
            </a:r>
            <a:fld id="{FF195784-B92F-4450-B323-FDE67F263656}" type="slidenum">
              <a:rPr lang="en-US" altLang="en-US" i="0" smtClean="0">
                <a:solidFill>
                  <a:schemeClr val="tx1"/>
                </a:solidFill>
              </a:rPr>
              <a:pPr/>
              <a:t>36</a:t>
            </a:fld>
            <a:endParaRPr lang="en-US" altLang="en-US" i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819400" y="5029200"/>
                <a:ext cx="46569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𝐶𝑃𝐼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=.55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+.15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2.4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+.30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=1.565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5029200"/>
                <a:ext cx="4656980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803358" y="5518666"/>
                <a:ext cx="46728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𝐶𝑃𝐼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=.55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1.4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+.15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+.30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1.550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358" y="5518666"/>
                <a:ext cx="4672882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905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1 — Computer Abstractions and Technology — </a:t>
            </a:r>
            <a:fld id="{7BA407E8-339B-4B88-81CA-58DEACEFC128}" type="slidenum">
              <a:rPr lang="en-AU" altLang="en-US"/>
              <a:pPr/>
              <a:t>37</a:t>
            </a:fld>
            <a:endParaRPr lang="en-AU" altLang="en-US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7850"/>
            <a:ext cx="8259762" cy="64135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Pitfall: MIPS as a Performance Metric</a:t>
            </a:r>
            <a:endParaRPr lang="en-AU" altLang="en-US" sz="3200" dirty="0" smtClean="0"/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70875" cy="2087562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MIPS: Millions of Instructions Per Second</a:t>
            </a:r>
          </a:p>
          <a:p>
            <a:pPr lvl="1" eaLnBrk="1" hangingPunct="1"/>
            <a:r>
              <a:rPr lang="en-US" altLang="en-US" sz="2400" dirty="0" smtClean="0"/>
              <a:t>Doesn’t account for</a:t>
            </a:r>
          </a:p>
          <a:p>
            <a:pPr lvl="2" eaLnBrk="1" hangingPunct="1"/>
            <a:r>
              <a:rPr lang="en-US" altLang="en-US" sz="1800" dirty="0" smtClean="0"/>
              <a:t>Differences in ISAs between computers</a:t>
            </a:r>
          </a:p>
          <a:p>
            <a:pPr lvl="2" eaLnBrk="1" hangingPunct="1"/>
            <a:r>
              <a:rPr lang="en-US" altLang="en-US" sz="1800" dirty="0" smtClean="0"/>
              <a:t>Differences in complexity between instructions</a:t>
            </a:r>
          </a:p>
        </p:txBody>
      </p:sp>
      <p:graphicFrame>
        <p:nvGraphicFramePr>
          <p:cNvPr id="52229" name="Object 4"/>
          <p:cNvGraphicFramePr>
            <a:graphicFrameLocks noChangeAspect="1"/>
          </p:cNvGraphicFramePr>
          <p:nvPr/>
        </p:nvGraphicFramePr>
        <p:xfrm>
          <a:off x="1331913" y="3360738"/>
          <a:ext cx="6556375" cy="208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1" name="Equation" r:id="rId4" imgW="3276600" imgH="1041400" progId="Equation.3">
                  <p:embed/>
                </p:oleObj>
              </mc:Choice>
              <mc:Fallback>
                <p:oleObj name="Equation" r:id="rId4" imgW="3276600" imgH="1041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3360738"/>
                        <a:ext cx="6556375" cy="2084387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0" name="Rectangle 5"/>
          <p:cNvSpPr>
            <a:spLocks noChangeArrowheads="1"/>
          </p:cNvSpPr>
          <p:nvPr/>
        </p:nvSpPr>
        <p:spPr bwMode="auto">
          <a:xfrm>
            <a:off x="684213" y="5589588"/>
            <a:ext cx="82708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en-US" sz="2800"/>
              <a:t>CPI varies between programs on a given CPU</a:t>
            </a:r>
          </a:p>
        </p:txBody>
      </p:sp>
    </p:spTree>
    <p:extLst>
      <p:ext uri="{BB962C8B-B14F-4D97-AF65-F5344CB8AC3E}">
        <p14:creationId xmlns:p14="http://schemas.microsoft.com/office/powerpoint/2010/main" val="26126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 smtClean="0"/>
              <a:t>Consider </a:t>
            </a:r>
            <a:r>
              <a:rPr lang="en-US" sz="1400" dirty="0"/>
              <a:t>two different implementations, M1 and M2, of the same instruction set. There are three classes of instructions (A, B, and C) in the instruction set. M1 has a clock rate </a:t>
            </a:r>
            <a:r>
              <a:rPr lang="en-US" sz="1400"/>
              <a:t>of </a:t>
            </a:r>
            <a:r>
              <a:rPr lang="en-US" sz="1400" smtClean="0"/>
              <a:t>800 </a:t>
            </a:r>
            <a:r>
              <a:rPr lang="en-US" sz="1400" dirty="0"/>
              <a:t>MHz and M2 has a clock rate </a:t>
            </a:r>
            <a:r>
              <a:rPr lang="en-US" sz="1400"/>
              <a:t>of </a:t>
            </a:r>
            <a:r>
              <a:rPr lang="en-US" sz="1400" smtClean="0"/>
              <a:t>2 GHz</a:t>
            </a:r>
            <a:r>
              <a:rPr lang="en-US" sz="1400" dirty="0" err="1"/>
              <a:t>.</a:t>
            </a:r>
            <a:r>
              <a:rPr lang="en-US" sz="1400" dirty="0"/>
              <a:t> The average number of cycles for each instruction class and their frequencies (for a typical program) are as </a:t>
            </a:r>
            <a:r>
              <a:rPr lang="en-US" sz="1400"/>
              <a:t>follows</a:t>
            </a:r>
            <a:r>
              <a:rPr lang="en-US" sz="1400" smtClean="0"/>
              <a:t>:</a:t>
            </a:r>
          </a:p>
          <a:p>
            <a:endParaRPr lang="en-US" sz="1600" dirty="0"/>
          </a:p>
          <a:p>
            <a:pPr marL="0" indent="0">
              <a:buNone/>
            </a:pPr>
            <a:r>
              <a:rPr lang="en-US" sz="1200" dirty="0"/>
              <a:t>Instruction class	Machine M1 CPI</a:t>
            </a:r>
            <a:r>
              <a:rPr lang="en-US" sz="1200"/>
              <a:t>	</a:t>
            </a:r>
            <a:r>
              <a:rPr lang="en-US" sz="1200" smtClean="0"/>
              <a:t>Frequency	Machine </a:t>
            </a:r>
            <a:r>
              <a:rPr lang="en-US" sz="1200" dirty="0"/>
              <a:t>M2 CPI	Frequency</a:t>
            </a:r>
          </a:p>
          <a:p>
            <a:pPr marL="0" indent="0">
              <a:buNone/>
            </a:pPr>
            <a:r>
              <a:rPr lang="en-US" sz="1200" dirty="0"/>
              <a:t>A	</a:t>
            </a:r>
            <a:r>
              <a:rPr lang="en-US" sz="1200" dirty="0" smtClean="0"/>
              <a:t>	1</a:t>
            </a:r>
            <a:r>
              <a:rPr lang="en-US" sz="1200" dirty="0"/>
              <a:t>	</a:t>
            </a:r>
            <a:r>
              <a:rPr lang="en-US" sz="1200" smtClean="0"/>
              <a:t>	50%	2</a:t>
            </a:r>
            <a:r>
              <a:rPr lang="en-US" sz="1200"/>
              <a:t>	</a:t>
            </a:r>
            <a:r>
              <a:rPr lang="en-US" sz="1200" smtClean="0"/>
              <a:t>	60</a:t>
            </a:r>
            <a:r>
              <a:rPr lang="en-US" sz="1200" dirty="0"/>
              <a:t>%</a:t>
            </a:r>
          </a:p>
          <a:p>
            <a:pPr marL="0" indent="0">
              <a:buNone/>
            </a:pPr>
            <a:r>
              <a:rPr lang="en-US" sz="1200" dirty="0"/>
              <a:t>B	</a:t>
            </a:r>
            <a:r>
              <a:rPr lang="en-US" sz="1200" dirty="0" smtClean="0"/>
              <a:t>	2</a:t>
            </a:r>
            <a:r>
              <a:rPr lang="en-US" sz="1200" dirty="0"/>
              <a:t>	</a:t>
            </a:r>
            <a:r>
              <a:rPr lang="en-US" sz="1200" smtClean="0"/>
              <a:t>	20%	3	</a:t>
            </a:r>
            <a:r>
              <a:rPr lang="en-US" sz="1200"/>
              <a:t>	</a:t>
            </a:r>
            <a:r>
              <a:rPr lang="en-US" sz="1200" smtClean="0"/>
              <a:t>30</a:t>
            </a:r>
            <a:r>
              <a:rPr lang="en-US" sz="1200" dirty="0"/>
              <a:t>%</a:t>
            </a:r>
          </a:p>
          <a:p>
            <a:pPr marL="0" indent="0">
              <a:buNone/>
            </a:pPr>
            <a:r>
              <a:rPr lang="en-US" sz="1200" dirty="0"/>
              <a:t>C	</a:t>
            </a:r>
            <a:r>
              <a:rPr lang="en-US" sz="1200" dirty="0" smtClean="0"/>
              <a:t>	4</a:t>
            </a:r>
            <a:r>
              <a:rPr lang="en-US" sz="1200" dirty="0"/>
              <a:t>	</a:t>
            </a:r>
            <a:r>
              <a:rPr lang="en-US" sz="1200" smtClean="0"/>
              <a:t>	30%	4</a:t>
            </a:r>
            <a:r>
              <a:rPr lang="en-US" sz="1200" dirty="0"/>
              <a:t>	</a:t>
            </a:r>
            <a:r>
              <a:rPr lang="en-US" sz="1200" dirty="0" smtClean="0"/>
              <a:t>	10</a:t>
            </a:r>
            <a:r>
              <a:rPr lang="en-US" sz="1200" dirty="0"/>
              <a:t>%</a:t>
            </a:r>
          </a:p>
          <a:p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Calculate </a:t>
            </a:r>
            <a:r>
              <a:rPr lang="en-US" sz="1600" dirty="0"/>
              <a:t>the average CPI for each machine, M1, and M2.</a:t>
            </a:r>
          </a:p>
          <a:p>
            <a:endParaRPr lang="en-US" sz="1600" smtClean="0"/>
          </a:p>
          <a:p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Calculate </a:t>
            </a:r>
            <a:r>
              <a:rPr lang="en-US" sz="1600" dirty="0"/>
              <a:t>the average MIPS ratings for each machine, M1 </a:t>
            </a:r>
            <a:r>
              <a:rPr lang="en-US" sz="1600"/>
              <a:t>and </a:t>
            </a:r>
            <a:r>
              <a:rPr lang="en-US" sz="1600" smtClean="0"/>
              <a:t>M2.</a:t>
            </a:r>
          </a:p>
          <a:p>
            <a:pPr marL="0" indent="0">
              <a:buNone/>
            </a:pPr>
            <a:r>
              <a:rPr lang="en-US" sz="1600" smtClean="0"/>
              <a:t>Hint</a:t>
            </a:r>
            <a:r>
              <a:rPr lang="en-US" sz="1600" dirty="0"/>
              <a:t>:  MIPS = (clock rate / CPI) / 10</a:t>
            </a:r>
            <a:r>
              <a:rPr lang="en-US" sz="1600" baseline="30000" dirty="0"/>
              <a:t>6</a:t>
            </a:r>
            <a:r>
              <a:rPr lang="en-US" sz="1600" dirty="0"/>
              <a:t>.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CSCE 212 </a:t>
            </a:r>
            <a:fld id="{FF195784-B92F-4450-B323-FDE67F263656}" type="slidenum">
              <a:rPr lang="en-US" altLang="en-US" i="0" smtClean="0">
                <a:solidFill>
                  <a:schemeClr val="tx1"/>
                </a:solidFill>
              </a:rPr>
              <a:pPr/>
              <a:t>38</a:t>
            </a:fld>
            <a:endParaRPr lang="en-US" altLang="en-US" i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41910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M1 =&gt; .5(1) + .2(2) + .3(4) = 2.1</a:t>
            </a:r>
          </a:p>
          <a:p>
            <a:r>
              <a:rPr lang="en-US">
                <a:solidFill>
                  <a:srgbClr val="FF0000"/>
                </a:solidFill>
              </a:rPr>
              <a:t>M2 =&gt; .6(2) + .3(3) + .1(4) = </a:t>
            </a:r>
            <a:r>
              <a:rPr lang="en-US" smtClean="0">
                <a:solidFill>
                  <a:srgbClr val="FF0000"/>
                </a:solidFill>
              </a:rPr>
              <a:t>2.5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5495706"/>
            <a:ext cx="2735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M1 =&gt; </a:t>
            </a:r>
            <a:r>
              <a:rPr lang="en-US" smtClean="0">
                <a:solidFill>
                  <a:srgbClr val="FF0000"/>
                </a:solidFill>
              </a:rPr>
              <a:t>800 * 2.1 = 1680</a:t>
            </a:r>
            <a:endParaRPr lang="en-US">
              <a:solidFill>
                <a:srgbClr val="FF0000"/>
              </a:solidFill>
            </a:endParaRPr>
          </a:p>
          <a:p>
            <a:r>
              <a:rPr lang="en-US">
                <a:solidFill>
                  <a:srgbClr val="FF0000"/>
                </a:solidFill>
              </a:rPr>
              <a:t>M2 =&gt; </a:t>
            </a:r>
            <a:r>
              <a:rPr lang="en-US" smtClean="0">
                <a:solidFill>
                  <a:srgbClr val="FF0000"/>
                </a:solidFill>
              </a:rPr>
              <a:t>2000 * 2.5 = 5000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70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(Con’t)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905000"/>
          </a:xfrm>
        </p:spPr>
        <p:txBody>
          <a:bodyPr/>
          <a:lstStyle/>
          <a:p>
            <a:r>
              <a:rPr lang="en-US" smtClean="0"/>
              <a:t>How many less instructions would M1 need to execut to match the speed of M2?</a:t>
            </a:r>
          </a:p>
          <a:p>
            <a:endParaRPr lang="en-US"/>
          </a:p>
          <a:p>
            <a:r>
              <a:rPr lang="en-US">
                <a:solidFill>
                  <a:srgbClr val="FF0000"/>
                </a:solidFill>
              </a:rPr>
              <a:t>M1 =&gt; 800 * 2.1 = 1680</a:t>
            </a:r>
          </a:p>
          <a:p>
            <a:r>
              <a:rPr lang="en-US">
                <a:solidFill>
                  <a:srgbClr val="FF0000"/>
                </a:solidFill>
              </a:rPr>
              <a:t>M2 =&gt; 2000 * 2.5 = 5000</a:t>
            </a:r>
          </a:p>
          <a:p>
            <a:pPr marL="0" indent="0">
              <a:buNone/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CSCE 212 </a:t>
            </a:r>
            <a:fld id="{FF195784-B92F-4450-B323-FDE67F263656}" type="slidenum">
              <a:rPr lang="en-US" altLang="en-US" i="0" smtClean="0">
                <a:solidFill>
                  <a:schemeClr val="tx1"/>
                </a:solidFill>
              </a:rPr>
              <a:pPr/>
              <a:t>39</a:t>
            </a:fld>
            <a:endParaRPr lang="en-US" altLang="en-US" i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3936052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5000/1680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46505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1 — Computer Abstractions and Technology — </a:t>
            </a:r>
            <a:fld id="{4CC1B941-9D95-4B54-9C48-E6991C5EA210}" type="slidenum">
              <a:rPr lang="en-AU" altLang="en-US"/>
              <a:pPr/>
              <a:t>4</a:t>
            </a:fld>
            <a:endParaRPr lang="en-AU" altLang="en-US"/>
          </a:p>
        </p:txBody>
      </p:sp>
      <p:sp>
        <p:nvSpPr>
          <p:cNvPr id="1331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Levels of Program Code</a:t>
            </a:r>
            <a:endParaRPr lang="en-AU" altLang="en-US" smtClean="0"/>
          </a:p>
        </p:txBody>
      </p:sp>
      <p:sp>
        <p:nvSpPr>
          <p:cNvPr id="13316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84213" y="1371600"/>
            <a:ext cx="4751387" cy="48656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600" dirty="0" smtClean="0"/>
              <a:t>High-level language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 smtClean="0"/>
              <a:t>Level of abstraction closer to problem domain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 smtClean="0"/>
              <a:t>Provides for productivity and portability</a:t>
            </a:r>
          </a:p>
          <a:p>
            <a:pPr lvl="1" eaLnBrk="1" hangingPunct="1">
              <a:lnSpc>
                <a:spcPct val="90000"/>
              </a:lnSpc>
            </a:pPr>
            <a:endParaRPr lang="en-AU" altLang="en-US" sz="1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 smtClean="0"/>
              <a:t>Assembly language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 smtClean="0"/>
              <a:t>Textual representation of instructions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 smtClean="0"/>
              <a:t>Hardware representation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 smtClean="0"/>
              <a:t>Binary digits (bits)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 smtClean="0"/>
              <a:t>Encoded instructions and data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 smtClean="0"/>
              <a:t>Instruction Set Architecture (ISA):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 smtClean="0"/>
              <a:t>Assembly code / machine code “language”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 smtClean="0"/>
              <a:t>Microarchitecture: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 smtClean="0"/>
              <a:t>ISA implementation</a:t>
            </a:r>
          </a:p>
        </p:txBody>
      </p:sp>
      <p:pic>
        <p:nvPicPr>
          <p:cNvPr id="13317" name="Picture 10" descr="f01-03-P37449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360968"/>
            <a:ext cx="2971800" cy="465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08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1 — Computer Abstractions and Technology — </a:t>
            </a:r>
            <a:fld id="{BB883E67-4673-48CB-8DBF-9084E05D21F8}" type="slidenum">
              <a:rPr lang="en-AU" altLang="en-US"/>
              <a:pPr/>
              <a:t>40</a:t>
            </a:fld>
            <a:endParaRPr lang="en-AU" altLang="en-US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Power Trends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149725"/>
            <a:ext cx="8270875" cy="647700"/>
          </a:xfrm>
        </p:spPr>
        <p:txBody>
          <a:bodyPr/>
          <a:lstStyle/>
          <a:p>
            <a:pPr eaLnBrk="1" hangingPunct="1"/>
            <a:r>
              <a:rPr lang="en-US" altLang="en-US" smtClean="0"/>
              <a:t>In CMOS IC technology</a:t>
            </a:r>
          </a:p>
        </p:txBody>
      </p:sp>
      <p:graphicFrame>
        <p:nvGraphicFramePr>
          <p:cNvPr id="41990" name="Object 6"/>
          <p:cNvGraphicFramePr>
            <a:graphicFrameLocks noChangeAspect="1"/>
          </p:cNvGraphicFramePr>
          <p:nvPr/>
        </p:nvGraphicFramePr>
        <p:xfrm>
          <a:off x="1331913" y="4941888"/>
          <a:ext cx="708183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91" name="Equation" r:id="rId4" imgW="3213100" imgH="228600" progId="Equation.3">
                  <p:embed/>
                </p:oleObj>
              </mc:Choice>
              <mc:Fallback>
                <p:oleObj name="Equation" r:id="rId4" imgW="3213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4941888"/>
                        <a:ext cx="7081837" cy="503237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1" name="AutoShape 7"/>
          <p:cNvSpPr>
            <a:spLocks/>
          </p:cNvSpPr>
          <p:nvPr/>
        </p:nvSpPr>
        <p:spPr bwMode="auto">
          <a:xfrm>
            <a:off x="7740650" y="5805488"/>
            <a:ext cx="1003300" cy="403225"/>
          </a:xfrm>
          <a:prstGeom prst="borderCallout1">
            <a:avLst>
              <a:gd name="adj1" fmla="val 28347"/>
              <a:gd name="adj2" fmla="val -7597"/>
              <a:gd name="adj3" fmla="val -83463"/>
              <a:gd name="adj4" fmla="val -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×</a:t>
            </a:r>
            <a:r>
              <a:rPr lang="en-AU" altLang="en-US"/>
              <a:t>1000</a:t>
            </a:r>
          </a:p>
        </p:txBody>
      </p:sp>
      <p:sp>
        <p:nvSpPr>
          <p:cNvPr id="41992" name="AutoShape 8"/>
          <p:cNvSpPr>
            <a:spLocks/>
          </p:cNvSpPr>
          <p:nvPr/>
        </p:nvSpPr>
        <p:spPr bwMode="auto">
          <a:xfrm>
            <a:off x="2051050" y="5805488"/>
            <a:ext cx="1003300" cy="403225"/>
          </a:xfrm>
          <a:prstGeom prst="borderCallout1">
            <a:avLst>
              <a:gd name="adj1" fmla="val 28347"/>
              <a:gd name="adj2" fmla="val -7597"/>
              <a:gd name="adj3" fmla="val -84250"/>
              <a:gd name="adj4" fmla="val -2927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×</a:t>
            </a:r>
            <a:r>
              <a:rPr lang="en-AU" altLang="en-US"/>
              <a:t>30</a:t>
            </a:r>
          </a:p>
        </p:txBody>
      </p:sp>
      <p:sp>
        <p:nvSpPr>
          <p:cNvPr id="41993" name="AutoShape 9"/>
          <p:cNvSpPr>
            <a:spLocks/>
          </p:cNvSpPr>
          <p:nvPr/>
        </p:nvSpPr>
        <p:spPr bwMode="auto">
          <a:xfrm>
            <a:off x="5867400" y="5805488"/>
            <a:ext cx="1223963" cy="403225"/>
          </a:xfrm>
          <a:prstGeom prst="borderCallout1">
            <a:avLst>
              <a:gd name="adj1" fmla="val 28347"/>
              <a:gd name="adj2" fmla="val -6227"/>
              <a:gd name="adj3" fmla="val -81495"/>
              <a:gd name="adj4" fmla="val -277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/>
              <a:t>5V → 1V</a:t>
            </a:r>
            <a:endParaRPr lang="en-AU" altLang="en-US"/>
          </a:p>
        </p:txBody>
      </p:sp>
      <p:pic>
        <p:nvPicPr>
          <p:cNvPr id="41994" name="Picture 10" descr="f01-15-P37449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557338"/>
            <a:ext cx="5118100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18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1 — Computer Abstractions and Technology — </a:t>
            </a:r>
            <a:fld id="{09529DB9-EEDB-45CC-B444-AD7D5F551DBD}" type="slidenum">
              <a:rPr lang="en-AU" altLang="en-US"/>
              <a:pPr/>
              <a:t>41</a:t>
            </a:fld>
            <a:endParaRPr lang="en-AU" altLang="en-US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smtClean="0"/>
              <a:t>Reducing Power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30338"/>
            <a:ext cx="8270875" cy="1312862"/>
          </a:xfrm>
        </p:spPr>
        <p:txBody>
          <a:bodyPr/>
          <a:lstStyle/>
          <a:p>
            <a:pPr eaLnBrk="1" hangingPunct="1"/>
            <a:r>
              <a:rPr lang="en-AU" altLang="en-US" sz="2400" dirty="0" smtClean="0"/>
              <a:t>Suppose a new CPU has</a:t>
            </a:r>
          </a:p>
          <a:p>
            <a:pPr lvl="1" eaLnBrk="1" hangingPunct="1"/>
            <a:r>
              <a:rPr lang="en-AU" altLang="en-US" sz="2000" dirty="0" smtClean="0"/>
              <a:t>85% of capacitive load of old CPU</a:t>
            </a:r>
          </a:p>
          <a:p>
            <a:pPr lvl="1" eaLnBrk="1" hangingPunct="1"/>
            <a:r>
              <a:rPr lang="en-AU" altLang="en-US" sz="2000" dirty="0" smtClean="0"/>
              <a:t>15% voltage and 15% frequency reduction</a:t>
            </a:r>
          </a:p>
        </p:txBody>
      </p:sp>
      <p:graphicFrame>
        <p:nvGraphicFramePr>
          <p:cNvPr id="43013" name="Object 4"/>
          <p:cNvGraphicFramePr>
            <a:graphicFrameLocks noChangeAspect="1"/>
          </p:cNvGraphicFramePr>
          <p:nvPr/>
        </p:nvGraphicFramePr>
        <p:xfrm>
          <a:off x="1187450" y="2924175"/>
          <a:ext cx="756126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6" name="Equation" r:id="rId4" imgW="3784600" imgH="469900" progId="Equation.3">
                  <p:embed/>
                </p:oleObj>
              </mc:Choice>
              <mc:Fallback>
                <p:oleObj name="Equation" r:id="rId4" imgW="37846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924175"/>
                        <a:ext cx="7561263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4" name="Rectangle 5"/>
          <p:cNvSpPr>
            <a:spLocks noChangeArrowheads="1"/>
          </p:cNvSpPr>
          <p:nvPr/>
        </p:nvSpPr>
        <p:spPr bwMode="auto">
          <a:xfrm>
            <a:off x="684213" y="3933825"/>
            <a:ext cx="827087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AU" altLang="en-US" sz="2400" dirty="0"/>
              <a:t>The power wall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AU" altLang="en-US" sz="2000" dirty="0"/>
              <a:t>We can’t reduce voltage further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AU" altLang="en-US" sz="2000" dirty="0"/>
              <a:t>We can’t remove more heat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AU" altLang="en-US" sz="2400" dirty="0"/>
              <a:t>How else can we improve performance?</a:t>
            </a:r>
          </a:p>
        </p:txBody>
      </p:sp>
    </p:spTree>
    <p:extLst>
      <p:ext uri="{BB962C8B-B14F-4D97-AF65-F5344CB8AC3E}">
        <p14:creationId xmlns:p14="http://schemas.microsoft.com/office/powerpoint/2010/main" val="217538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Assume: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1400" b="1" dirty="0" smtClean="0"/>
              <a:t>Processor	Clock	Voltage		Dynamic P	Static P</a:t>
            </a:r>
          </a:p>
          <a:p>
            <a:pPr marL="0" indent="0">
              <a:buNone/>
            </a:pPr>
            <a:r>
              <a:rPr lang="en-US" sz="1400" dirty="0" smtClean="0"/>
              <a:t>Pentium 4		3.6 GHz	1.25 V		90 W		10 W</a:t>
            </a:r>
          </a:p>
          <a:p>
            <a:pPr marL="0" indent="0">
              <a:buNone/>
            </a:pPr>
            <a:r>
              <a:rPr lang="en-US" sz="1400" dirty="0" smtClean="0"/>
              <a:t>Core i5		3.4 GHz	0.9 V		40 W		30 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Calculate capacitive load of each processor.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If total power is </a:t>
            </a:r>
            <a:r>
              <a:rPr lang="en-US" smtClean="0"/>
              <a:t>to be reduced </a:t>
            </a:r>
            <a:r>
              <a:rPr lang="en-US" dirty="0" smtClean="0"/>
              <a:t>by 10%, how much should the voltage be reduced?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CSCE 212 </a:t>
            </a:r>
            <a:fld id="{FF195784-B92F-4450-B323-FDE67F263656}" type="slidenum">
              <a:rPr lang="en-US" altLang="en-US" i="0" smtClean="0">
                <a:solidFill>
                  <a:schemeClr val="tx1"/>
                </a:solidFill>
              </a:rPr>
              <a:pPr/>
              <a:t>42</a:t>
            </a:fld>
            <a:endParaRPr lang="en-US" altLang="en-US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35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For given processor, assume we reduce the voltage by 10% and increase the frequency by 5%.  What is the improvement to dynamic power consumption</a:t>
            </a:r>
            <a:r>
              <a:rPr lang="en-US" smtClean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CSCE 212 </a:t>
            </a:r>
            <a:fld id="{FF195784-B92F-4450-B323-FDE67F263656}" type="slidenum">
              <a:rPr lang="en-US" altLang="en-US" i="0" smtClean="0">
                <a:solidFill>
                  <a:schemeClr val="tx1"/>
                </a:solidFill>
              </a:rPr>
              <a:pPr/>
              <a:t>43</a:t>
            </a:fld>
            <a:endParaRPr lang="en-US" altLang="en-US" i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286000" y="2777860"/>
                <a:ext cx="4572000" cy="157927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𝑝𝑜𝑤𝑒𝑟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𝑜𝑟𝑖𝑔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𝑝𝑜𝑤𝑒𝑟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𝑛𝑒𝑤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.9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(1.05)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.9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(1.05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i="1" smtClean="0">
                  <a:latin typeface="Cambria Math" panose="02040503050406030204" pitchFamily="18" charset="0"/>
                </a:endParaRPr>
              </a:p>
              <a:p>
                <a:endParaRPr lang="en-US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.81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(1.05</m:t>
                              </m:r>
                            </m:e>
                          </m:d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.81(1.05</m:t>
                              </m:r>
                            </m:e>
                          </m:d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=1.18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777860"/>
                <a:ext cx="4572000" cy="157927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104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1 — Computer Abstractions and Technology — </a:t>
            </a:r>
            <a:fld id="{2F22D822-7589-429D-9639-3724007D9463}" type="slidenum">
              <a:rPr lang="en-AU" altLang="en-US"/>
              <a:pPr/>
              <a:t>44</a:t>
            </a:fld>
            <a:endParaRPr lang="en-AU" altLang="en-US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smtClean="0"/>
              <a:t>Fallacy: Low Power at Idle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AU" altLang="en-US" smtClean="0"/>
              <a:t>i7 </a:t>
            </a:r>
            <a:r>
              <a:rPr lang="en-AU" altLang="en-US" dirty="0" smtClean="0"/>
              <a:t>power benchmark</a:t>
            </a:r>
          </a:p>
          <a:p>
            <a:pPr lvl="1" eaLnBrk="1" hangingPunct="1"/>
            <a:r>
              <a:rPr lang="en-AU" altLang="en-US" dirty="0" smtClean="0"/>
              <a:t>At 100% load: 258W</a:t>
            </a:r>
          </a:p>
          <a:p>
            <a:pPr lvl="1" eaLnBrk="1" hangingPunct="1"/>
            <a:r>
              <a:rPr lang="en-AU" altLang="en-US" dirty="0" smtClean="0"/>
              <a:t>At 50% load: 170W (66%)</a:t>
            </a:r>
          </a:p>
          <a:p>
            <a:pPr lvl="1" eaLnBrk="1" hangingPunct="1"/>
            <a:r>
              <a:rPr lang="en-AU" altLang="en-US" dirty="0" smtClean="0"/>
              <a:t>At 10% load: 121W (47%)</a:t>
            </a:r>
          </a:p>
          <a:p>
            <a:pPr lvl="1" eaLnBrk="1" hangingPunct="1"/>
            <a:endParaRPr lang="en-AU" altLang="en-US" dirty="0" smtClean="0"/>
          </a:p>
          <a:p>
            <a:pPr eaLnBrk="1" hangingPunct="1"/>
            <a:r>
              <a:rPr lang="en-AU" altLang="en-US" dirty="0" smtClean="0"/>
              <a:t>Google data </a:t>
            </a:r>
            <a:r>
              <a:rPr lang="en-AU" altLang="en-US" dirty="0" err="1" smtClean="0"/>
              <a:t>center</a:t>
            </a:r>
            <a:endParaRPr lang="en-AU" altLang="en-US" dirty="0" smtClean="0"/>
          </a:p>
          <a:p>
            <a:pPr lvl="1" eaLnBrk="1" hangingPunct="1"/>
            <a:r>
              <a:rPr lang="en-AU" altLang="en-US" dirty="0" smtClean="0"/>
              <a:t>Mostly operates at 10% </a:t>
            </a:r>
            <a:r>
              <a:rPr lang="en-AU" altLang="en-US" dirty="0" smtClean="0">
                <a:cs typeface="Arial" panose="020B0604020202020204" pitchFamily="34" charset="0"/>
              </a:rPr>
              <a:t>– 50% load</a:t>
            </a:r>
          </a:p>
          <a:p>
            <a:pPr lvl="1" eaLnBrk="1" hangingPunct="1"/>
            <a:r>
              <a:rPr lang="en-AU" altLang="en-US" dirty="0" smtClean="0">
                <a:cs typeface="Arial" panose="020B0604020202020204" pitchFamily="34" charset="0"/>
              </a:rPr>
              <a:t>At 100% load less than 1% of the time</a:t>
            </a:r>
          </a:p>
          <a:p>
            <a:pPr lvl="1" eaLnBrk="1" hangingPunct="1"/>
            <a:endParaRPr lang="en-AU" altLang="en-US" dirty="0" smtClean="0">
              <a:cs typeface="Arial" panose="020B0604020202020204" pitchFamily="34" charset="0"/>
            </a:endParaRPr>
          </a:p>
          <a:p>
            <a:pPr eaLnBrk="1" hangingPunct="1"/>
            <a:r>
              <a:rPr lang="en-AU" altLang="en-US" dirty="0" smtClean="0">
                <a:cs typeface="Arial" panose="020B0604020202020204" pitchFamily="34" charset="0"/>
              </a:rPr>
              <a:t>Consider designing processors to make power proportional to load</a:t>
            </a:r>
          </a:p>
        </p:txBody>
      </p:sp>
    </p:spTree>
    <p:extLst>
      <p:ext uri="{BB962C8B-B14F-4D97-AF65-F5344CB8AC3E}">
        <p14:creationId xmlns:p14="http://schemas.microsoft.com/office/powerpoint/2010/main" val="85097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1 — Computer Abstractions and Technology — </a:t>
            </a:r>
            <a:fld id="{46371A3B-A82C-4881-A7FA-F97E6C3FFCE0}" type="slidenum">
              <a:rPr lang="en-AU" altLang="en-US"/>
              <a:pPr/>
              <a:t>45</a:t>
            </a:fld>
            <a:endParaRPr lang="en-AU" altLang="en-US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smtClean="0"/>
              <a:t>SPEC Power Benchmark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4681" y="1339056"/>
            <a:ext cx="8270875" cy="2447925"/>
          </a:xfrm>
        </p:spPr>
        <p:txBody>
          <a:bodyPr/>
          <a:lstStyle/>
          <a:p>
            <a:pPr eaLnBrk="1" hangingPunct="1"/>
            <a:r>
              <a:rPr lang="en-AU" altLang="en-US" sz="2400" dirty="0" smtClean="0"/>
              <a:t>Power consumption of server at different workload levels</a:t>
            </a:r>
          </a:p>
          <a:p>
            <a:pPr lvl="1" eaLnBrk="1" hangingPunct="1"/>
            <a:r>
              <a:rPr lang="en-AU" altLang="en-US" sz="2000" dirty="0" smtClean="0"/>
              <a:t>Performance: </a:t>
            </a:r>
            <a:r>
              <a:rPr lang="en-AU" altLang="en-US" sz="2000" dirty="0" err="1" smtClean="0"/>
              <a:t>ssj_ops</a:t>
            </a:r>
            <a:r>
              <a:rPr lang="en-AU" altLang="en-US" sz="2000" dirty="0" smtClean="0"/>
              <a:t>/sec</a:t>
            </a:r>
          </a:p>
          <a:p>
            <a:pPr lvl="2" eaLnBrk="1" hangingPunct="1"/>
            <a:r>
              <a:rPr lang="en-AU" altLang="en-US" sz="1600" dirty="0" err="1" smtClean="0"/>
              <a:t>ssj_ops</a:t>
            </a:r>
            <a:r>
              <a:rPr lang="en-AU" altLang="en-US" sz="1600" dirty="0" smtClean="0"/>
              <a:t> = server side Java operations per second</a:t>
            </a:r>
          </a:p>
          <a:p>
            <a:pPr lvl="2" eaLnBrk="1" hangingPunct="1"/>
            <a:endParaRPr lang="en-AU" altLang="en-US" sz="1600" dirty="0" smtClean="0"/>
          </a:p>
          <a:p>
            <a:pPr lvl="1" eaLnBrk="1" hangingPunct="1"/>
            <a:r>
              <a:rPr lang="en-AU" altLang="en-US" sz="2000" dirty="0" smtClean="0"/>
              <a:t>Power: Watts (Joules/sec)</a:t>
            </a:r>
          </a:p>
        </p:txBody>
      </p:sp>
      <p:graphicFrame>
        <p:nvGraphicFramePr>
          <p:cNvPr id="48133" name="Object 4"/>
          <p:cNvGraphicFramePr>
            <a:graphicFrameLocks noChangeAspect="1"/>
          </p:cNvGraphicFramePr>
          <p:nvPr/>
        </p:nvGraphicFramePr>
        <p:xfrm>
          <a:off x="1116013" y="3500438"/>
          <a:ext cx="72882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65" name="Equation" r:id="rId4" imgW="3644900" imgH="457200" progId="Equation.3">
                  <p:embed/>
                </p:oleObj>
              </mc:Choice>
              <mc:Fallback>
                <p:oleObj name="Equation" r:id="rId4" imgW="3644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500438"/>
                        <a:ext cx="7288212" cy="9144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62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1 — Computer Abstractions and Technology — </a:t>
            </a:r>
            <a:fld id="{BAC9ACE1-99FB-4357-BCB6-D6BE3F18E133}" type="slidenum">
              <a:rPr lang="en-AU" altLang="en-US"/>
              <a:pPr/>
              <a:t>46</a:t>
            </a:fld>
            <a:endParaRPr lang="en-AU" altLang="en-US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73088"/>
            <a:ext cx="8259762" cy="646112"/>
          </a:xfrm>
        </p:spPr>
        <p:txBody>
          <a:bodyPr/>
          <a:lstStyle/>
          <a:p>
            <a:pPr eaLnBrk="1" hangingPunct="1"/>
            <a:r>
              <a:rPr lang="en-AU" altLang="en-US" sz="3200" dirty="0" smtClean="0"/>
              <a:t>SPECpower_ssj2008 for Xeon X5650</a:t>
            </a:r>
          </a:p>
        </p:txBody>
      </p:sp>
      <p:pic>
        <p:nvPicPr>
          <p:cNvPr id="49156" name="Picture 1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25575"/>
            <a:ext cx="75819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52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1 — Computer Abstractions and Technology — </a:t>
            </a:r>
            <a:fld id="{5C76CD8E-2B05-40A2-BA6E-16EEBECD5B83}" type="slidenum">
              <a:rPr lang="en-AU" altLang="en-US"/>
              <a:pPr/>
              <a:t>47</a:t>
            </a:fld>
            <a:endParaRPr lang="en-AU" altLang="en-US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SPEC CPU Benchmark</a:t>
            </a:r>
            <a:endParaRPr lang="en-AU" altLang="en-US" smtClean="0"/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6213"/>
            <a:ext cx="8270875" cy="38877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Programs used to measure performance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 smtClean="0"/>
              <a:t>Supposedly typical of actual workload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/>
              <a:t>Standard Performance Evaluation Corp (SPEC)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 smtClean="0"/>
              <a:t>Develops benchmarks for CPU, I/O, Web, …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dirty="0" smtClean="0"/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dirty="0" smtClean="0"/>
              <a:t>SPEC CPU2006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 smtClean="0"/>
              <a:t>Elapsed time to execute a selection of programs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 dirty="0" smtClean="0"/>
              <a:t>Negligible I/O, so focuses on CPU performance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 smtClean="0"/>
              <a:t>Normalize relative to reference machine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 smtClean="0"/>
              <a:t>Summarize as geometric mean of performance ratios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 dirty="0" smtClean="0"/>
              <a:t>CINT2006 (integer) and CFP2006 (floating-point)</a:t>
            </a:r>
          </a:p>
        </p:txBody>
      </p:sp>
      <p:graphicFrame>
        <p:nvGraphicFramePr>
          <p:cNvPr id="46085" name="Object 5"/>
          <p:cNvGraphicFramePr>
            <a:graphicFrameLocks noChangeAspect="1"/>
          </p:cNvGraphicFramePr>
          <p:nvPr/>
        </p:nvGraphicFramePr>
        <p:xfrm>
          <a:off x="2555875" y="5157788"/>
          <a:ext cx="3771900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0" name="Equation" r:id="rId4" imgW="1714500" imgH="482600" progId="Equation.3">
                  <p:embed/>
                </p:oleObj>
              </mc:Choice>
              <mc:Fallback>
                <p:oleObj name="Equation" r:id="rId4" imgW="17145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5157788"/>
                        <a:ext cx="3771900" cy="1062037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645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92674"/>
            <a:ext cx="8353425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1 — Computer Abstractions and Technology — </a:t>
            </a:r>
            <a:fld id="{1001D3DA-94D3-49CA-86FE-CE571175F4B1}" type="slidenum">
              <a:rPr lang="en-AU" altLang="en-US"/>
              <a:pPr/>
              <a:t>48</a:t>
            </a:fld>
            <a:endParaRPr lang="en-AU" altLang="en-US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517525"/>
            <a:ext cx="8259762" cy="701675"/>
          </a:xfrm>
        </p:spPr>
        <p:txBody>
          <a:bodyPr/>
          <a:lstStyle/>
          <a:p>
            <a:pPr eaLnBrk="1" hangingPunct="1"/>
            <a:r>
              <a:rPr lang="en-AU" altLang="en-US" sz="4000" dirty="0" smtClean="0"/>
              <a:t>CINT2006 for Intel Core i7 920</a:t>
            </a:r>
          </a:p>
        </p:txBody>
      </p:sp>
    </p:spTree>
    <p:extLst>
      <p:ext uri="{BB962C8B-B14F-4D97-AF65-F5344CB8AC3E}">
        <p14:creationId xmlns:p14="http://schemas.microsoft.com/office/powerpoint/2010/main" val="140295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1 — Computer Abstractions and Technology — </a:t>
            </a:r>
            <a:fld id="{5E698F3F-4697-479D-905E-4979E028FBD3}" type="slidenum">
              <a:rPr lang="en-AU" altLang="en-US"/>
              <a:pPr/>
              <a:t>49</a:t>
            </a:fld>
            <a:endParaRPr lang="en-AU" altLang="en-US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Pitfall: Amdahl’s Law</a:t>
            </a:r>
            <a:endParaRPr lang="en-AU" altLang="en-US" smtClean="0"/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303338"/>
            <a:ext cx="7991475" cy="1439862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Improving an aspect of a computer and expecting a proportional improvement in overall performance</a:t>
            </a:r>
            <a:endParaRPr lang="en-US" altLang="en-US" sz="2400" dirty="0" smtClean="0">
              <a:sym typeface="Wingdings" panose="05000000000000000000" pitchFamily="2" charset="2"/>
            </a:endParaRPr>
          </a:p>
        </p:txBody>
      </p:sp>
      <p:graphicFrame>
        <p:nvGraphicFramePr>
          <p:cNvPr id="50182" name="Object 5"/>
          <p:cNvGraphicFramePr>
            <a:graphicFrameLocks noChangeAspect="1"/>
          </p:cNvGraphicFramePr>
          <p:nvPr/>
        </p:nvGraphicFramePr>
        <p:xfrm>
          <a:off x="2987675" y="4868863"/>
          <a:ext cx="1728788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26" name="Equation" r:id="rId4" imgW="863225" imgH="393529" progId="Equation.3">
                  <p:embed/>
                </p:oleObj>
              </mc:Choice>
              <mc:Fallback>
                <p:oleObj name="Equation" r:id="rId4" imgW="86322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4868863"/>
                        <a:ext cx="1728788" cy="788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3" name="Rectangle 6"/>
          <p:cNvSpPr>
            <a:spLocks noChangeArrowheads="1"/>
          </p:cNvSpPr>
          <p:nvPr/>
        </p:nvSpPr>
        <p:spPr bwMode="auto">
          <a:xfrm>
            <a:off x="4787900" y="4941888"/>
            <a:ext cx="34559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en-US" sz="2400" dirty="0"/>
              <a:t>Can’t be done!</a:t>
            </a:r>
            <a:endParaRPr lang="en-US" altLang="en-US" sz="2400" dirty="0">
              <a:cs typeface="Tahoma" panose="020B0604030504040204" pitchFamily="34" charset="0"/>
            </a:endParaRPr>
          </a:p>
        </p:txBody>
      </p:sp>
      <p:graphicFrame>
        <p:nvGraphicFramePr>
          <p:cNvPr id="50184" name="Object 7"/>
          <p:cNvGraphicFramePr>
            <a:graphicFrameLocks noChangeAspect="1"/>
          </p:cNvGraphicFramePr>
          <p:nvPr/>
        </p:nvGraphicFramePr>
        <p:xfrm>
          <a:off x="1763713" y="2565400"/>
          <a:ext cx="5287962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27" name="Equation" r:id="rId6" imgW="2641600" imgH="419100" progId="Equation.3">
                  <p:embed/>
                </p:oleObj>
              </mc:Choice>
              <mc:Fallback>
                <p:oleObj name="Equation" r:id="rId6" imgW="2641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2565400"/>
                        <a:ext cx="5287962" cy="83978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5" name="Rectangle 8"/>
          <p:cNvSpPr>
            <a:spLocks noChangeArrowheads="1"/>
          </p:cNvSpPr>
          <p:nvPr/>
        </p:nvSpPr>
        <p:spPr bwMode="auto">
          <a:xfrm>
            <a:off x="684213" y="3500438"/>
            <a:ext cx="79914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2400" dirty="0">
                <a:sym typeface="Wingdings" panose="05000000000000000000" pitchFamily="2" charset="2"/>
              </a:rPr>
              <a:t>Example: multiply accounts for 80s/100s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en-US" sz="2000" dirty="0"/>
              <a:t>How much improvement in multiply performance to get 5× overall?</a:t>
            </a:r>
          </a:p>
        </p:txBody>
      </p:sp>
      <p:sp>
        <p:nvSpPr>
          <p:cNvPr id="50186" name="Rectangle 9"/>
          <p:cNvSpPr>
            <a:spLocks noChangeArrowheads="1"/>
          </p:cNvSpPr>
          <p:nvPr/>
        </p:nvSpPr>
        <p:spPr bwMode="auto">
          <a:xfrm>
            <a:off x="684213" y="5661025"/>
            <a:ext cx="79914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2400" dirty="0">
                <a:sym typeface="Wingdings" panose="05000000000000000000" pitchFamily="2" charset="2"/>
              </a:rPr>
              <a:t>Corollary: make the common case fast</a:t>
            </a:r>
          </a:p>
        </p:txBody>
      </p:sp>
    </p:spTree>
    <p:extLst>
      <p:ext uri="{BB962C8B-B14F-4D97-AF65-F5344CB8AC3E}">
        <p14:creationId xmlns:p14="http://schemas.microsoft.com/office/powerpoint/2010/main" val="146986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CSCE 212 </a:t>
            </a:r>
            <a:fld id="{6DF61057-A569-4C23-9F9E-E777174FC8FE}" type="slidenum">
              <a:rPr lang="en-US" altLang="en-US" i="0">
                <a:latin typeface="Verdana" panose="020B0604030504040204" pitchFamily="34" charset="0"/>
              </a:rPr>
              <a:pPr eaLnBrk="1" hangingPunct="1"/>
              <a:t>5</a:t>
            </a:fld>
            <a:endParaRPr lang="en-US" altLang="en-US" i="0">
              <a:latin typeface="Verdana" panose="020B0604030504040204" pitchFamily="34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Abstraction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153400" cy="914400"/>
          </a:xfrm>
        </p:spPr>
        <p:txBody>
          <a:bodyPr/>
          <a:lstStyle/>
          <a:p>
            <a:pPr eaLnBrk="1" hangingPunct="1"/>
            <a:r>
              <a:rPr lang="en-US" altLang="en-US" sz="1800" smtClean="0">
                <a:solidFill>
                  <a:srgbClr val="990033"/>
                </a:solidFill>
              </a:rPr>
              <a:t>Abstration</a:t>
            </a:r>
            <a:r>
              <a:rPr lang="en-US" altLang="en-US" sz="1800" smtClean="0"/>
              <a:t> used to manage complexity of design</a:t>
            </a:r>
          </a:p>
          <a:p>
            <a:pPr lvl="1" eaLnBrk="1" hangingPunct="1"/>
            <a:r>
              <a:rPr lang="en-US" altLang="en-US" sz="1600" smtClean="0"/>
              <a:t>Hide details that are not important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81400" y="5287963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Devices</a:t>
            </a:r>
          </a:p>
          <a:p>
            <a:pPr algn="ctr"/>
            <a:r>
              <a:rPr lang="en-US" smtClean="0"/>
              <a:t>(Transistors)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81400" y="454700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Logic gates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81400" y="215836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Program code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581400" y="2837258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Machine Instructions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81400" y="379059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Datapaths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491789" y="2527701"/>
            <a:ext cx="0" cy="3095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495800" y="3483589"/>
            <a:ext cx="0" cy="3095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491789" y="4237444"/>
            <a:ext cx="0" cy="3095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495800" y="4978406"/>
            <a:ext cx="0" cy="3095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72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30" grpId="0"/>
      <p:bldP spid="3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Amdahl’s Law to compute the new execution time for an architecture that previously required 25 seconds to execute a program, where 15% of the </a:t>
            </a:r>
            <a:r>
              <a:rPr lang="en-US" dirty="0" smtClean="0"/>
              <a:t>time was spent executing load/store instructions, </a:t>
            </a:r>
            <a:r>
              <a:rPr lang="en-US" dirty="0"/>
              <a:t>if the time required for a load/store operation is reduced by 40% (amount of improvement for load/stores = 1/.60 = 1.67).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CSCE 212 </a:t>
            </a:r>
            <a:fld id="{FF195784-B92F-4450-B323-FDE67F263656}" type="slidenum">
              <a:rPr lang="en-US" altLang="en-US" i="0" smtClean="0">
                <a:solidFill>
                  <a:schemeClr val="tx1"/>
                </a:solidFill>
              </a:rPr>
              <a:pPr/>
              <a:t>50</a:t>
            </a:fld>
            <a:endParaRPr lang="en-US" altLang="en-US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22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you have a machine which executes a program consisting of 50% multiply instructions, 20% divide instructions, and the remaining 30% are other </a:t>
            </a:r>
            <a:r>
              <a:rPr lang="en-US" dirty="0" smtClean="0"/>
              <a:t>instructions.  Management </a:t>
            </a:r>
            <a:r>
              <a:rPr lang="en-US" dirty="0"/>
              <a:t>wants the machine to run 4 times faster. You can make the divide run at most 3 times faster and the multiply run at most 8 times faster. Can you meet management’s goal by making only one improvement, and which one?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CSCE 212 </a:t>
            </a:r>
            <a:fld id="{FF195784-B92F-4450-B323-FDE67F263656}" type="slidenum">
              <a:rPr lang="en-US" altLang="en-US" i="0" smtClean="0">
                <a:solidFill>
                  <a:schemeClr val="tx1"/>
                </a:solidFill>
              </a:rPr>
              <a:pPr/>
              <a:t>51</a:t>
            </a:fld>
            <a:endParaRPr lang="en-US" altLang="en-US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48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/>
              <a:t>Chapter 1 — Computer Abstractions and Technology — </a:t>
            </a:r>
            <a:fld id="{70E299D1-DE26-4521-967E-2153810FF726}" type="slidenum">
              <a:rPr lang="en-AU" altLang="en-US"/>
              <a:pPr/>
              <a:t>52</a:t>
            </a:fld>
            <a:endParaRPr lang="en-AU" altLang="en-US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smtClean="0"/>
              <a:t>Multiprocessors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AU" altLang="en-US" dirty="0" smtClean="0"/>
              <a:t>Multicore microprocessors</a:t>
            </a:r>
          </a:p>
          <a:p>
            <a:pPr lvl="1" eaLnBrk="1" hangingPunct="1"/>
            <a:r>
              <a:rPr lang="en-AU" altLang="en-US" dirty="0" smtClean="0"/>
              <a:t>More than one processor per chip</a:t>
            </a:r>
          </a:p>
          <a:p>
            <a:pPr lvl="1" eaLnBrk="1" hangingPunct="1"/>
            <a:endParaRPr lang="en-AU" altLang="en-US" dirty="0" smtClean="0"/>
          </a:p>
          <a:p>
            <a:pPr eaLnBrk="1" hangingPunct="1"/>
            <a:r>
              <a:rPr lang="en-AU" altLang="en-US" dirty="0" smtClean="0"/>
              <a:t>Requires explicitly parallel programming</a:t>
            </a:r>
          </a:p>
          <a:p>
            <a:pPr lvl="1" eaLnBrk="1" hangingPunct="1"/>
            <a:r>
              <a:rPr lang="en-AU" altLang="en-US" dirty="0" smtClean="0"/>
              <a:t>Compare with instruction level parallelism</a:t>
            </a:r>
          </a:p>
          <a:p>
            <a:pPr lvl="2" eaLnBrk="1" hangingPunct="1"/>
            <a:r>
              <a:rPr lang="en-AU" altLang="en-US" dirty="0" smtClean="0"/>
              <a:t>Hardware executes multiple instructions at once</a:t>
            </a:r>
          </a:p>
          <a:p>
            <a:pPr lvl="2" eaLnBrk="1" hangingPunct="1"/>
            <a:r>
              <a:rPr lang="en-AU" altLang="en-US" dirty="0" smtClean="0"/>
              <a:t>Hidden from the programmer</a:t>
            </a:r>
          </a:p>
          <a:p>
            <a:pPr lvl="2" eaLnBrk="1" hangingPunct="1"/>
            <a:endParaRPr lang="en-AU" altLang="en-US" dirty="0" smtClean="0"/>
          </a:p>
          <a:p>
            <a:pPr lvl="1" eaLnBrk="1" hangingPunct="1"/>
            <a:r>
              <a:rPr lang="en-AU" altLang="en-US" dirty="0" smtClean="0"/>
              <a:t>Hard to do</a:t>
            </a:r>
          </a:p>
          <a:p>
            <a:pPr lvl="2" eaLnBrk="1" hangingPunct="1"/>
            <a:r>
              <a:rPr lang="en-AU" altLang="en-US" dirty="0" smtClean="0"/>
              <a:t>Programming for performance</a:t>
            </a:r>
          </a:p>
          <a:p>
            <a:pPr lvl="2" eaLnBrk="1" hangingPunct="1"/>
            <a:r>
              <a:rPr lang="en-AU" altLang="en-US" dirty="0" smtClean="0"/>
              <a:t>Load balancing</a:t>
            </a:r>
          </a:p>
          <a:p>
            <a:pPr lvl="2" eaLnBrk="1" hangingPunct="1"/>
            <a:r>
              <a:rPr lang="en-AU" altLang="en-US" dirty="0" smtClean="0"/>
              <a:t>Optimizing communication and synchronization</a:t>
            </a:r>
          </a:p>
        </p:txBody>
      </p:sp>
    </p:spTree>
    <p:extLst>
      <p:ext uri="{BB962C8B-B14F-4D97-AF65-F5344CB8AC3E}">
        <p14:creationId xmlns:p14="http://schemas.microsoft.com/office/powerpoint/2010/main" val="410060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/>
              <a:t>Assume the following instruction classes and corresponding CPIs and dynamic execution counts</a:t>
            </a:r>
            <a:r>
              <a:rPr lang="en-US" sz="1800" smtClean="0"/>
              <a:t>:</a:t>
            </a:r>
          </a:p>
          <a:p>
            <a:endParaRPr lang="en-US"/>
          </a:p>
          <a:p>
            <a:endParaRPr lang="en-US" smtClean="0"/>
          </a:p>
          <a:p>
            <a:endParaRPr lang="en-US"/>
          </a:p>
          <a:p>
            <a:endParaRPr lang="en-US" smtClean="0"/>
          </a:p>
          <a:p>
            <a:pPr marL="0" indent="0">
              <a:buNone/>
            </a:pPr>
            <a:r>
              <a:rPr lang="en-US" sz="1800" smtClean="0"/>
              <a:t>When </a:t>
            </a:r>
            <a:r>
              <a:rPr lang="en-US" sz="1800"/>
              <a:t>run on &gt; 1 processors, the number of executed </a:t>
            </a:r>
            <a:r>
              <a:rPr lang="en-US" sz="1800" b="1"/>
              <a:t>arithmetic instructions</a:t>
            </a:r>
            <a:r>
              <a:rPr lang="en-US" sz="1800"/>
              <a:t> is divided by 0.7</a:t>
            </a:r>
            <a:r>
              <a:rPr lang="en-US" sz="1800" i="1"/>
              <a:t>p</a:t>
            </a:r>
            <a:r>
              <a:rPr lang="en-US" sz="1800"/>
              <a:t> (where </a:t>
            </a:r>
            <a:r>
              <a:rPr lang="en-US" sz="1800" i="1"/>
              <a:t>p</a:t>
            </a:r>
            <a:r>
              <a:rPr lang="en-US" sz="1800"/>
              <a:t> = number of processors) but the number of other instructions executed remains the same.</a:t>
            </a:r>
          </a:p>
          <a:p>
            <a:pPr marL="0" indent="0">
              <a:buNone/>
            </a:pPr>
            <a:r>
              <a:rPr lang="en-US" sz="1800"/>
              <a:t>To what factor would the CPI of load/store instructions need to be reduced (sped up) in order for a </a:t>
            </a:r>
            <a:r>
              <a:rPr lang="en-US" sz="1800" b="1"/>
              <a:t>single processor</a:t>
            </a:r>
            <a:r>
              <a:rPr lang="en-US" sz="1800"/>
              <a:t> to match the performance of </a:t>
            </a:r>
            <a:r>
              <a:rPr lang="en-US" sz="1800" b="1"/>
              <a:t>four processors </a:t>
            </a:r>
            <a:r>
              <a:rPr lang="en-US" sz="1800"/>
              <a:t>each</a:t>
            </a:r>
            <a:r>
              <a:rPr lang="en-US" sz="1800" b="1"/>
              <a:t> </a:t>
            </a:r>
            <a:r>
              <a:rPr lang="en-US" sz="1800"/>
              <a:t>having the original CPI?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CSCE 212 </a:t>
            </a:r>
            <a:fld id="{FF195784-B92F-4450-B323-FDE67F263656}" type="slidenum">
              <a:rPr lang="en-US" altLang="en-US" i="0" smtClean="0">
                <a:solidFill>
                  <a:schemeClr val="tx1"/>
                </a:solidFill>
              </a:rPr>
              <a:pPr/>
              <a:t>53</a:t>
            </a:fld>
            <a:endParaRPr lang="en-US" altLang="en-US" i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832062"/>
              </p:ext>
            </p:extLst>
          </p:nvPr>
        </p:nvGraphicFramePr>
        <p:xfrm>
          <a:off x="3200400" y="2057400"/>
          <a:ext cx="2857818" cy="121920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405572"/>
                <a:gridCol w="595948"/>
                <a:gridCol w="856298"/>
              </a:tblGrid>
              <a:tr h="304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Type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CPI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Count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4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arithmetic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X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4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load/store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Y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4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branch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Z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590800" y="5394560"/>
                <a:ext cx="3709028" cy="6613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𝐴𝑋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𝐵𝑌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𝐶𝑍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𝐴𝑋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0.7∙4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𝐵𝑌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𝐶𝑍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5394560"/>
                <a:ext cx="3709028" cy="66133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939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/>
              <a:t>Assume the following instruction classes and corresponding CPIs and dynamic execution counts</a:t>
            </a:r>
            <a:r>
              <a:rPr lang="en-US" sz="1800" smtClean="0"/>
              <a:t>:</a:t>
            </a:r>
          </a:p>
          <a:p>
            <a:endParaRPr lang="en-US"/>
          </a:p>
          <a:p>
            <a:endParaRPr lang="en-US" smtClean="0"/>
          </a:p>
          <a:p>
            <a:endParaRPr lang="en-US"/>
          </a:p>
          <a:p>
            <a:pPr lvl="0"/>
            <a:endParaRPr lang="en-US" smtClean="0"/>
          </a:p>
          <a:p>
            <a:pPr marL="0" lvl="0" indent="0">
              <a:buNone/>
            </a:pPr>
            <a:r>
              <a:rPr lang="en-US" sz="1800" smtClean="0"/>
              <a:t>As </a:t>
            </a:r>
            <a:r>
              <a:rPr lang="en-US" sz="1800"/>
              <a:t>compared to a single processor, under what condition is it possible to achieve an overall speedup of 6 by using multiple processors?  Express this as an inequality.</a:t>
            </a:r>
            <a:endParaRPr lang="en-US"/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CSCE 212 </a:t>
            </a:r>
            <a:fld id="{FF195784-B92F-4450-B323-FDE67F263656}" type="slidenum">
              <a:rPr lang="en-US" altLang="en-US" i="0" smtClean="0">
                <a:solidFill>
                  <a:schemeClr val="tx1"/>
                </a:solidFill>
              </a:rPr>
              <a:pPr/>
              <a:t>54</a:t>
            </a:fld>
            <a:endParaRPr lang="en-US" altLang="en-US" i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832062"/>
              </p:ext>
            </p:extLst>
          </p:nvPr>
        </p:nvGraphicFramePr>
        <p:xfrm>
          <a:off x="3200400" y="2057400"/>
          <a:ext cx="2857818" cy="121920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405572"/>
                <a:gridCol w="595948"/>
                <a:gridCol w="856298"/>
              </a:tblGrid>
              <a:tr h="304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Type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CPI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Count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4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arithmetic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X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4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load/store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Y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4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branch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Z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971800" y="4648200"/>
                <a:ext cx="2989280" cy="8451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den>
                          </m:f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.7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4648200"/>
                <a:ext cx="2989280" cy="84516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458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dirty="0"/>
              <a:t>Chapter 1 — Computer Abstractions and Technology — </a:t>
            </a:r>
            <a:fld id="{FF465DF4-1AA6-4156-BC0B-5900F4B431C5}" type="slidenum">
              <a:rPr lang="en-AU" altLang="en-US"/>
              <a:pPr/>
              <a:t>55</a:t>
            </a:fld>
            <a:endParaRPr lang="en-AU" altLang="en-US" dirty="0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Concluding Remarks</a:t>
            </a:r>
            <a:endParaRPr lang="en-AU" altLang="en-US" smtClean="0"/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Cost/performance is improving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Due to underlying technology development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Hierarchical layers of abstraction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In both hardware and software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Instruction set architecture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The hardware/software interface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Execution time: the best performance measure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Power is a limiting factor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Use parallelism to improve performance</a:t>
            </a:r>
          </a:p>
        </p:txBody>
      </p:sp>
    </p:spTree>
    <p:extLst>
      <p:ext uri="{BB962C8B-B14F-4D97-AF65-F5344CB8AC3E}">
        <p14:creationId xmlns:p14="http://schemas.microsoft.com/office/powerpoint/2010/main" val="371455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Study Computer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Compiling “machine agnostic” </a:t>
            </a:r>
            <a:r>
              <a:rPr lang="en-US" dirty="0" smtClean="0"/>
              <a:t>code:</a:t>
            </a:r>
          </a:p>
          <a:p>
            <a:pPr lvl="1"/>
            <a:r>
              <a:rPr lang="en-US" dirty="0" smtClean="0"/>
              <a:t>Generally achieve ~1-20% of peak theoretical performance</a:t>
            </a:r>
          </a:p>
          <a:p>
            <a:pPr lvl="1"/>
            <a:r>
              <a:rPr lang="en-US" dirty="0" smtClean="0"/>
              <a:t>Performance tuned code must be explicitly written for the underlying architecture</a:t>
            </a:r>
          </a:p>
          <a:p>
            <a:pPr lvl="1"/>
            <a:r>
              <a:rPr lang="en-US" smtClean="0"/>
              <a:t>Especially for </a:t>
            </a:r>
            <a:r>
              <a:rPr lang="en-US" b="1" dirty="0" smtClean="0"/>
              <a:t>embedded</a:t>
            </a:r>
            <a:r>
              <a:rPr lang="en-US" dirty="0" smtClean="0"/>
              <a:t> and </a:t>
            </a:r>
            <a:r>
              <a:rPr lang="en-US" b="1" dirty="0" smtClean="0"/>
              <a:t>special purpose </a:t>
            </a:r>
            <a:r>
              <a:rPr lang="en-US" dirty="0" smtClean="0"/>
              <a:t>processors</a:t>
            </a:r>
          </a:p>
          <a:p>
            <a:pPr lvl="1"/>
            <a:r>
              <a:rPr lang="en-US" dirty="0" smtClean="0"/>
              <a:t>Understanding computer architecture allows for customization:</a:t>
            </a:r>
          </a:p>
          <a:p>
            <a:pPr lvl="2"/>
            <a:r>
              <a:rPr lang="en-US" dirty="0" smtClean="0"/>
              <a:t>Multicore</a:t>
            </a:r>
          </a:p>
          <a:p>
            <a:pPr lvl="2"/>
            <a:r>
              <a:rPr lang="en-US" dirty="0" smtClean="0"/>
              <a:t>More efficient use of registers, instructions</a:t>
            </a:r>
          </a:p>
          <a:p>
            <a:pPr lvl="1"/>
            <a:endParaRPr lang="en-US" dirty="0"/>
          </a:p>
          <a:p>
            <a:r>
              <a:rPr lang="en-US" dirty="0" smtClean="0"/>
              <a:t>Device drivers must directly interface </a:t>
            </a:r>
            <a:r>
              <a:rPr lang="en-US" smtClean="0"/>
              <a:t>with peripherals</a:t>
            </a:r>
          </a:p>
          <a:p>
            <a:pPr lvl="1"/>
            <a:r>
              <a:rPr lang="en-US" smtClean="0"/>
              <a:t>Uses CPU-specific, bit-level features to communicate</a:t>
            </a:r>
          </a:p>
          <a:p>
            <a:pPr lvl="1"/>
            <a:r>
              <a:rPr lang="en-US" smtClean="0"/>
              <a:t>E.g. memory-mapped I/O, interrupts, DMA, double buffering, bit fields in status/control registers, memory management, virtual memory</a:t>
            </a:r>
            <a:endParaRPr lang="en-US" dirty="0" smtClean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 bwMode="auto">
          <a:xfrm>
            <a:off x="3429000" y="6324600"/>
            <a:ext cx="556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AU" altLang="en-US" dirty="0" smtClean="0"/>
              <a:t>Chapter 1 — Computer Abstractions and Technology — </a:t>
            </a:r>
            <a:fld id="{B8A17EE4-DB1C-440B-95A1-E15EE990D859}" type="slidenum">
              <a:rPr lang="en-AU" altLang="en-US" smtClean="0"/>
              <a:t>6</a:t>
            </a:fld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166744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mtClean="0"/>
              <a:t>Domains and Levels of Modeling</a:t>
            </a:r>
          </a:p>
        </p:txBody>
      </p:sp>
      <p:sp>
        <p:nvSpPr>
          <p:cNvPr id="20484" name="Line 3"/>
          <p:cNvSpPr>
            <a:spLocks noChangeShapeType="1"/>
          </p:cNvSpPr>
          <p:nvPr/>
        </p:nvSpPr>
        <p:spPr bwMode="auto">
          <a:xfrm flipV="1">
            <a:off x="4343400" y="1905000"/>
            <a:ext cx="1600200" cy="160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Line 4"/>
          <p:cNvSpPr>
            <a:spLocks noChangeShapeType="1"/>
          </p:cNvSpPr>
          <p:nvPr/>
        </p:nvSpPr>
        <p:spPr bwMode="auto">
          <a:xfrm>
            <a:off x="5943600" y="28956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6842125" y="2606675"/>
            <a:ext cx="17684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 i="1">
                <a:latin typeface="Verdana" panose="020B0604030504040204" pitchFamily="34" charset="0"/>
              </a:rPr>
              <a:t>high level of abstraction</a:t>
            </a:r>
          </a:p>
        </p:txBody>
      </p:sp>
      <p:sp>
        <p:nvSpPr>
          <p:cNvPr id="20487" name="Line 6"/>
          <p:cNvSpPr>
            <a:spLocks noChangeShapeType="1"/>
          </p:cNvSpPr>
          <p:nvPr/>
        </p:nvSpPr>
        <p:spPr bwMode="auto">
          <a:xfrm flipH="1" flipV="1">
            <a:off x="2743200" y="1905000"/>
            <a:ext cx="1600200" cy="160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Line 7"/>
          <p:cNvSpPr>
            <a:spLocks noChangeShapeType="1"/>
          </p:cNvSpPr>
          <p:nvPr/>
        </p:nvSpPr>
        <p:spPr bwMode="auto">
          <a:xfrm>
            <a:off x="4343400" y="3505200"/>
            <a:ext cx="0" cy="2209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Oval 8"/>
          <p:cNvSpPr>
            <a:spLocks noChangeArrowheads="1"/>
          </p:cNvSpPr>
          <p:nvPr/>
        </p:nvSpPr>
        <p:spPr bwMode="auto">
          <a:xfrm>
            <a:off x="2673350" y="1835150"/>
            <a:ext cx="3340100" cy="33401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90" name="Oval 9"/>
          <p:cNvSpPr>
            <a:spLocks noChangeArrowheads="1"/>
          </p:cNvSpPr>
          <p:nvPr/>
        </p:nvSpPr>
        <p:spPr bwMode="auto">
          <a:xfrm>
            <a:off x="3054350" y="2216150"/>
            <a:ext cx="2578100" cy="25781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91" name="Oval 10"/>
          <p:cNvSpPr>
            <a:spLocks noChangeArrowheads="1"/>
          </p:cNvSpPr>
          <p:nvPr/>
        </p:nvSpPr>
        <p:spPr bwMode="auto">
          <a:xfrm>
            <a:off x="3511550" y="2673350"/>
            <a:ext cx="1663700" cy="1663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92" name="Oval 11"/>
          <p:cNvSpPr>
            <a:spLocks noChangeArrowheads="1"/>
          </p:cNvSpPr>
          <p:nvPr/>
        </p:nvSpPr>
        <p:spPr bwMode="auto">
          <a:xfrm>
            <a:off x="3968750" y="3130550"/>
            <a:ext cx="749300" cy="749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93" name="Rectangle 12"/>
          <p:cNvSpPr>
            <a:spLocks noChangeArrowheads="1"/>
          </p:cNvSpPr>
          <p:nvPr/>
        </p:nvSpPr>
        <p:spPr bwMode="auto">
          <a:xfrm>
            <a:off x="5927725" y="1508125"/>
            <a:ext cx="1489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990033"/>
                </a:solidFill>
                <a:latin typeface="Verdana" panose="020B0604030504040204" pitchFamily="34" charset="0"/>
              </a:rPr>
              <a:t>Functional</a:t>
            </a:r>
          </a:p>
        </p:txBody>
      </p:sp>
      <p:sp>
        <p:nvSpPr>
          <p:cNvPr id="20494" name="Rectangle 13"/>
          <p:cNvSpPr>
            <a:spLocks noChangeArrowheads="1"/>
          </p:cNvSpPr>
          <p:nvPr/>
        </p:nvSpPr>
        <p:spPr bwMode="auto">
          <a:xfrm>
            <a:off x="1279525" y="1524000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990033"/>
                </a:solidFill>
                <a:latin typeface="Verdana" panose="020B0604030504040204" pitchFamily="34" charset="0"/>
              </a:rPr>
              <a:t>Structural</a:t>
            </a:r>
          </a:p>
        </p:txBody>
      </p:sp>
      <p:sp>
        <p:nvSpPr>
          <p:cNvPr id="20495" name="Rectangle 14"/>
          <p:cNvSpPr>
            <a:spLocks noChangeArrowheads="1"/>
          </p:cNvSpPr>
          <p:nvPr/>
        </p:nvSpPr>
        <p:spPr bwMode="auto">
          <a:xfrm>
            <a:off x="3568700" y="5715000"/>
            <a:ext cx="1493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>
                <a:solidFill>
                  <a:srgbClr val="990033"/>
                </a:solidFill>
                <a:latin typeface="Verdana" panose="020B0604030504040204" pitchFamily="34" charset="0"/>
              </a:rPr>
              <a:t>Geometric</a:t>
            </a:r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>
            <a:off x="4724400" y="3657600"/>
            <a:ext cx="2133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6842125" y="3352800"/>
            <a:ext cx="17684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 i="1">
                <a:latin typeface="Verdana" panose="020B0604030504040204" pitchFamily="34" charset="0"/>
              </a:rPr>
              <a:t>low level of abstraction</a:t>
            </a:r>
          </a:p>
        </p:txBody>
      </p:sp>
      <p:sp>
        <p:nvSpPr>
          <p:cNvPr id="19" name="Footer Placeholder 3"/>
          <p:cNvSpPr txBox="1">
            <a:spLocks/>
          </p:cNvSpPr>
          <p:nvPr/>
        </p:nvSpPr>
        <p:spPr bwMode="auto">
          <a:xfrm>
            <a:off x="3429000" y="6324600"/>
            <a:ext cx="556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AU" altLang="en-US" dirty="0" smtClean="0"/>
              <a:t>Chapter 1 — Computer Abstractions and Technology — </a:t>
            </a:r>
            <a:fld id="{59AA1FE4-4B52-4268-B66E-3A2E7052AF5D}" type="slidenum">
              <a:rPr lang="en-AU" altLang="en-US" smtClean="0"/>
              <a:t>7</a:t>
            </a:fld>
            <a:endParaRPr lang="en-AU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Abstraction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044273"/>
            <a:ext cx="5272088" cy="32288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5294031"/>
            <a:ext cx="2190750" cy="504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4118454"/>
            <a:ext cx="2390775" cy="78105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791200" y="2357288"/>
            <a:ext cx="3095625" cy="111712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MAR &lt;= PC, </a:t>
            </a:r>
            <a:r>
              <a:rPr lang="en-US" sz="1200" b="1" kern="0" dirty="0" err="1" smtClean="0">
                <a:latin typeface="Courier New" pitchFamily="49" charset="0"/>
                <a:cs typeface="Courier New" pitchFamily="49" charset="0"/>
              </a:rPr>
              <a:t>memory_read</a:t>
            </a: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 &lt;= 1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PC &lt;= PC + 1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wait until ready = 1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IR &lt;= </a:t>
            </a:r>
            <a:r>
              <a:rPr lang="en-US" sz="1200" b="1" kern="0" dirty="0" err="1" smtClean="0">
                <a:latin typeface="Courier New" pitchFamily="49" charset="0"/>
                <a:cs typeface="Courier New" pitchFamily="49" charset="0"/>
              </a:rPr>
              <a:t>memory_data</a:t>
            </a:r>
            <a:endParaRPr lang="en-US" sz="1200" b="1" kern="0" dirty="0" smtClean="0"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1200" b="1" kern="0" dirty="0" err="1" smtClean="0">
                <a:latin typeface="Courier New" pitchFamily="49" charset="0"/>
                <a:cs typeface="Courier New" pitchFamily="49" charset="0"/>
              </a:rPr>
              <a:t>memory_read</a:t>
            </a:r>
            <a:r>
              <a:rPr lang="en-US" sz="1200" b="1" kern="0" dirty="0" smtClean="0">
                <a:latin typeface="Courier New" pitchFamily="49" charset="0"/>
                <a:cs typeface="Courier New" pitchFamily="49" charset="0"/>
              </a:rPr>
              <a:t> &lt;= 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1200" y="1345325"/>
            <a:ext cx="1844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=0 to 10</a:t>
            </a:r>
          </a:p>
          <a:p>
            <a:pPr marL="344488" indent="-344488"/>
            <a:r>
              <a:rPr lang="en-US" dirty="0"/>
              <a:t>	</a:t>
            </a:r>
            <a:r>
              <a:rPr lang="en-US" dirty="0" smtClean="0"/>
              <a:t>C = C + A[</a:t>
            </a:r>
            <a:r>
              <a:rPr lang="en-US" dirty="0" err="1" smtClean="0"/>
              <a:t>i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10" name="Footer Placeholder 3"/>
          <p:cNvSpPr txBox="1">
            <a:spLocks/>
          </p:cNvSpPr>
          <p:nvPr/>
        </p:nvSpPr>
        <p:spPr bwMode="auto">
          <a:xfrm>
            <a:off x="3429000" y="6324600"/>
            <a:ext cx="556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AU" altLang="en-US" dirty="0" smtClean="0"/>
              <a:t>Chapter 1 — Computer Abstractions and Technology — </a:t>
            </a:r>
            <a:fld id="{6A25BEE3-A54E-49ED-B203-C1C48B7C05C1}" type="slidenum">
              <a:rPr lang="en-AU" altLang="en-US" smtClean="0"/>
              <a:t>8</a:t>
            </a:fld>
            <a:endParaRPr lang="en-AU" alt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814888" y="1779031"/>
            <a:ext cx="1066800" cy="8382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7" idx="1"/>
          </p:cNvCxnSpPr>
          <p:nvPr/>
        </p:nvCxnSpPr>
        <p:spPr>
          <a:xfrm flipV="1">
            <a:off x="5329989" y="2915848"/>
            <a:ext cx="461211" cy="3858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181600" y="3821324"/>
            <a:ext cx="457200" cy="5318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5" idx="1"/>
          </p:cNvCxnSpPr>
          <p:nvPr/>
        </p:nvCxnSpPr>
        <p:spPr>
          <a:xfrm>
            <a:off x="5329989" y="4281284"/>
            <a:ext cx="461211" cy="12651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55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Abstraction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173" y="1676401"/>
            <a:ext cx="4683385" cy="289560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6729" y="4578102"/>
            <a:ext cx="3257550" cy="1472478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433" y="4572001"/>
            <a:ext cx="1943100" cy="1312905"/>
          </a:xfrm>
          <a:prstGeom prst="rect">
            <a:avLst/>
          </a:prstGeom>
        </p:spPr>
      </p:pic>
      <p:sp>
        <p:nvSpPr>
          <p:cNvPr id="67" name="Footer Placeholder 3"/>
          <p:cNvSpPr txBox="1">
            <a:spLocks/>
          </p:cNvSpPr>
          <p:nvPr/>
        </p:nvSpPr>
        <p:spPr bwMode="auto">
          <a:xfrm>
            <a:off x="3429000" y="6324600"/>
            <a:ext cx="556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AU" altLang="en-US" dirty="0" smtClean="0"/>
              <a:t>Chapter 1 — Computer Abstractions and Technology — </a:t>
            </a:r>
            <a:fld id="{56A8FFAC-3471-45D8-ADF0-A0F445321585}" type="slidenum">
              <a:rPr lang="en-AU" altLang="en-US"/>
              <a:t>9</a:t>
            </a:fld>
            <a:endParaRPr lang="en-AU" altLang="en-US" dirty="0"/>
          </a:p>
        </p:txBody>
      </p:sp>
      <p:cxnSp>
        <p:nvCxnSpPr>
          <p:cNvPr id="68" name="Straight Arrow Connector 67"/>
          <p:cNvCxnSpPr/>
          <p:nvPr/>
        </p:nvCxnSpPr>
        <p:spPr>
          <a:xfrm flipH="1">
            <a:off x="5257800" y="3661384"/>
            <a:ext cx="118384" cy="7865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2443836" y="3048000"/>
            <a:ext cx="2932348" cy="19830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>
            <a:off x="2395242" y="2695678"/>
            <a:ext cx="2081510" cy="6571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46" y="2643542"/>
            <a:ext cx="2167703" cy="170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" name="Picture 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46" y="1377735"/>
            <a:ext cx="3802254" cy="10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5" name="Straight Arrow Connector 84"/>
          <p:cNvCxnSpPr>
            <a:endCxn id="84" idx="3"/>
          </p:cNvCxnSpPr>
          <p:nvPr/>
        </p:nvCxnSpPr>
        <p:spPr>
          <a:xfrm flipH="1" flipV="1">
            <a:off x="3962400" y="1905764"/>
            <a:ext cx="349773" cy="2278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89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sc">
  <a:themeElements>
    <a:clrScheme name="us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sc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s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usc</Template>
  <TotalTime>25191</TotalTime>
  <Words>3073</Words>
  <Application>Microsoft Office PowerPoint</Application>
  <PresentationFormat>On-screen Show (4:3)</PresentationFormat>
  <Paragraphs>672</Paragraphs>
  <Slides>55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5" baseType="lpstr">
      <vt:lpstr>Arial</vt:lpstr>
      <vt:lpstr>Cambria Math</vt:lpstr>
      <vt:lpstr>Courier New</vt:lpstr>
      <vt:lpstr>Symbol</vt:lpstr>
      <vt:lpstr>Tahoma</vt:lpstr>
      <vt:lpstr>Times New Roman</vt:lpstr>
      <vt:lpstr>Verdana</vt:lpstr>
      <vt:lpstr>Wingdings</vt:lpstr>
      <vt:lpstr>usc</vt:lpstr>
      <vt:lpstr>Equation</vt:lpstr>
      <vt:lpstr>Chapter 1</vt:lpstr>
      <vt:lpstr>What is Computer Architecture?</vt:lpstr>
      <vt:lpstr>Computer Architecture</vt:lpstr>
      <vt:lpstr>Levels of Program Code</vt:lpstr>
      <vt:lpstr>Abstraction</vt:lpstr>
      <vt:lpstr>Why Study Computer Architecture</vt:lpstr>
      <vt:lpstr>Domains and Levels of Modeling</vt:lpstr>
      <vt:lpstr>Functional Abstraction</vt:lpstr>
      <vt:lpstr>Structural Abstraction</vt:lpstr>
      <vt:lpstr>Semiconductors</vt:lpstr>
      <vt:lpstr>Layout</vt:lpstr>
      <vt:lpstr>Feature Size</vt:lpstr>
      <vt:lpstr>Minimum Feature Size</vt:lpstr>
      <vt:lpstr>Inside the Processor</vt:lpstr>
      <vt:lpstr>Geometric Abstraction</vt:lpstr>
      <vt:lpstr>IC Fabrication</vt:lpstr>
      <vt:lpstr>Si Wafer</vt:lpstr>
      <vt:lpstr>8” Wafer</vt:lpstr>
      <vt:lpstr>8” Wafer</vt:lpstr>
      <vt:lpstr>Intel Core i7 Wafer</vt:lpstr>
      <vt:lpstr>Speedup / Relative Performance</vt:lpstr>
      <vt:lpstr>Integrated Circuit Cost</vt:lpstr>
      <vt:lpstr>Example</vt:lpstr>
      <vt:lpstr>Example</vt:lpstr>
      <vt:lpstr>Response Time and Throughput</vt:lpstr>
      <vt:lpstr>Measuring Execution Time</vt:lpstr>
      <vt:lpstr>CPU Clocking</vt:lpstr>
      <vt:lpstr>CPU Time</vt:lpstr>
      <vt:lpstr>CPU Time Example</vt:lpstr>
      <vt:lpstr>Instruction Count and CPI</vt:lpstr>
      <vt:lpstr>CPI Example</vt:lpstr>
      <vt:lpstr>CPI in More Detail</vt:lpstr>
      <vt:lpstr>CPI Example</vt:lpstr>
      <vt:lpstr>Performance Summary</vt:lpstr>
      <vt:lpstr>Example</vt:lpstr>
      <vt:lpstr>Example</vt:lpstr>
      <vt:lpstr>Pitfall: MIPS as a Performance Metric</vt:lpstr>
      <vt:lpstr>Example</vt:lpstr>
      <vt:lpstr>Example (Con’t)</vt:lpstr>
      <vt:lpstr>Power Trends</vt:lpstr>
      <vt:lpstr>Reducing Power</vt:lpstr>
      <vt:lpstr>Example</vt:lpstr>
      <vt:lpstr>Example</vt:lpstr>
      <vt:lpstr>Fallacy: Low Power at Idle</vt:lpstr>
      <vt:lpstr>SPEC Power Benchmark</vt:lpstr>
      <vt:lpstr>SPECpower_ssj2008 for Xeon X5650</vt:lpstr>
      <vt:lpstr>SPEC CPU Benchmark</vt:lpstr>
      <vt:lpstr>CINT2006 for Intel Core i7 920</vt:lpstr>
      <vt:lpstr>Pitfall: Amdahl’s Law</vt:lpstr>
      <vt:lpstr>Example</vt:lpstr>
      <vt:lpstr>Example</vt:lpstr>
      <vt:lpstr>Multiprocessors</vt:lpstr>
      <vt:lpstr>Example</vt:lpstr>
      <vt:lpstr>Example</vt:lpstr>
      <vt:lpstr>Concluding Remarks</vt:lpstr>
    </vt:vector>
  </TitlesOfParts>
  <Company>Department of Computer Science and Engineering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612:  VLSI System Design</dc:title>
  <dc:creator>Jason D. Bakos</dc:creator>
  <cp:lastModifiedBy>Jason D. Bakos</cp:lastModifiedBy>
  <cp:revision>209</cp:revision>
  <dcterms:created xsi:type="dcterms:W3CDTF">2005-09-22T21:21:18Z</dcterms:created>
  <dcterms:modified xsi:type="dcterms:W3CDTF">2014-08-28T16:35:26Z</dcterms:modified>
</cp:coreProperties>
</file>