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71"/>
  </p:handoutMasterIdLst>
  <p:sldIdLst>
    <p:sldId id="317" r:id="rId2"/>
    <p:sldId id="318" r:id="rId3"/>
    <p:sldId id="331" r:id="rId4"/>
    <p:sldId id="321" r:id="rId5"/>
    <p:sldId id="322" r:id="rId6"/>
    <p:sldId id="327" r:id="rId7"/>
    <p:sldId id="323" r:id="rId8"/>
    <p:sldId id="328" r:id="rId9"/>
    <p:sldId id="324" r:id="rId10"/>
    <p:sldId id="325" r:id="rId11"/>
    <p:sldId id="326" r:id="rId12"/>
    <p:sldId id="329" r:id="rId13"/>
    <p:sldId id="330" r:id="rId14"/>
    <p:sldId id="320" r:id="rId15"/>
    <p:sldId id="303" r:id="rId16"/>
    <p:sldId id="312" r:id="rId17"/>
    <p:sldId id="313" r:id="rId18"/>
    <p:sldId id="332" r:id="rId19"/>
    <p:sldId id="315" r:id="rId20"/>
    <p:sldId id="316" r:id="rId21"/>
    <p:sldId id="335" r:id="rId22"/>
    <p:sldId id="334" r:id="rId23"/>
    <p:sldId id="336" r:id="rId24"/>
    <p:sldId id="339" r:id="rId25"/>
    <p:sldId id="347" r:id="rId26"/>
    <p:sldId id="344" r:id="rId27"/>
    <p:sldId id="345" r:id="rId28"/>
    <p:sldId id="341" r:id="rId29"/>
    <p:sldId id="342" r:id="rId30"/>
    <p:sldId id="343" r:id="rId31"/>
    <p:sldId id="346" r:id="rId32"/>
    <p:sldId id="348" r:id="rId33"/>
    <p:sldId id="349" r:id="rId34"/>
    <p:sldId id="352" r:id="rId35"/>
    <p:sldId id="350" r:id="rId36"/>
    <p:sldId id="353" r:id="rId37"/>
    <p:sldId id="354" r:id="rId38"/>
    <p:sldId id="355" r:id="rId39"/>
    <p:sldId id="357" r:id="rId40"/>
    <p:sldId id="351" r:id="rId41"/>
    <p:sldId id="356" r:id="rId42"/>
    <p:sldId id="358" r:id="rId43"/>
    <p:sldId id="359" r:id="rId44"/>
    <p:sldId id="360" r:id="rId45"/>
    <p:sldId id="361" r:id="rId46"/>
    <p:sldId id="362" r:id="rId47"/>
    <p:sldId id="363" r:id="rId48"/>
    <p:sldId id="364" r:id="rId49"/>
    <p:sldId id="365" r:id="rId50"/>
    <p:sldId id="367" r:id="rId51"/>
    <p:sldId id="368" r:id="rId52"/>
    <p:sldId id="369" r:id="rId53"/>
    <p:sldId id="370" r:id="rId54"/>
    <p:sldId id="371" r:id="rId55"/>
    <p:sldId id="372" r:id="rId56"/>
    <p:sldId id="373" r:id="rId57"/>
    <p:sldId id="383" r:id="rId58"/>
    <p:sldId id="376" r:id="rId59"/>
    <p:sldId id="384" r:id="rId60"/>
    <p:sldId id="377" r:id="rId61"/>
    <p:sldId id="378" r:id="rId62"/>
    <p:sldId id="379" r:id="rId63"/>
    <p:sldId id="380" r:id="rId64"/>
    <p:sldId id="381" r:id="rId65"/>
    <p:sldId id="382" r:id="rId66"/>
    <p:sldId id="385" r:id="rId67"/>
    <p:sldId id="386" r:id="rId68"/>
    <p:sldId id="387" r:id="rId69"/>
    <p:sldId id="366" r:id="rId7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24">
          <p15:clr>
            <a:srgbClr val="A4A3A4"/>
          </p15:clr>
        </p15:guide>
        <p15:guide id="2" pos="497">
          <p15:clr>
            <a:srgbClr val="A4A3A4"/>
          </p15:clr>
        </p15:guide>
        <p15:guide id="3" pos="31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421"/>
    <a:srgbClr val="95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1098" y="90"/>
      </p:cViewPr>
      <p:guideLst>
        <p:guide orient="horz" pos="424"/>
        <p:guide pos="497"/>
        <p:guide pos="315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F3D393C-504D-4B8D-8E7A-4CFAADC73299}" type="datetimeFigureOut">
              <a:rPr lang="en-US" altLang="en-US"/>
              <a:pPr>
                <a:defRPr/>
              </a:pPr>
              <a:t>11/17/2015</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568193A-C47F-4B0C-9006-63AEAA074664}" type="slidenum">
              <a:rPr lang="en-US" altLang="en-US"/>
              <a:pPr>
                <a:defRPr/>
              </a:pPr>
              <a:t>‹#›</a:t>
            </a:fld>
            <a:endParaRPr lang="en-US" altLang="en-US"/>
          </a:p>
        </p:txBody>
      </p:sp>
    </p:spTree>
    <p:extLst>
      <p:ext uri="{BB962C8B-B14F-4D97-AF65-F5344CB8AC3E}">
        <p14:creationId xmlns:p14="http://schemas.microsoft.com/office/powerpoint/2010/main" val="6811279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8ECAA7-921A-46B1-BB6F-F5969FF261EC}" type="datetimeFigureOut">
              <a:rPr lang="en-US" altLang="en-US"/>
              <a:pPr>
                <a:defRPr/>
              </a:pPr>
              <a:t>11/17/2015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329019-D786-4F16-BAB5-E2240F90D27F}" type="slidenum">
              <a:rPr lang="en-US" altLang="en-US"/>
              <a:pPr>
                <a:defRPr/>
              </a:pPr>
              <a:t>‹#›</a:t>
            </a:fld>
            <a:endParaRPr lang="en-US" altLang="en-US"/>
          </a:p>
        </p:txBody>
      </p:sp>
    </p:spTree>
    <p:extLst>
      <p:ext uri="{BB962C8B-B14F-4D97-AF65-F5344CB8AC3E}">
        <p14:creationId xmlns:p14="http://schemas.microsoft.com/office/powerpoint/2010/main" val="361953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C30765-302A-4DE9-99CB-51787FF72F6B}" type="datetimeFigureOut">
              <a:rPr lang="en-US" altLang="en-US"/>
              <a:pPr>
                <a:defRPr/>
              </a:pPr>
              <a:t>11/17/2015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FE6E77-5F0D-453B-BB59-FD66A3134C75}" type="slidenum">
              <a:rPr lang="en-US" altLang="en-US"/>
              <a:pPr>
                <a:defRPr/>
              </a:pPr>
              <a:t>‹#›</a:t>
            </a:fld>
            <a:endParaRPr lang="en-US" altLang="en-US"/>
          </a:p>
        </p:txBody>
      </p:sp>
    </p:spTree>
    <p:extLst>
      <p:ext uri="{BB962C8B-B14F-4D97-AF65-F5344CB8AC3E}">
        <p14:creationId xmlns:p14="http://schemas.microsoft.com/office/powerpoint/2010/main" val="283018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31F109-2D44-426D-A2DD-5A487265B3E3}" type="datetimeFigureOut">
              <a:rPr lang="en-US" altLang="en-US"/>
              <a:pPr>
                <a:defRPr/>
              </a:pPr>
              <a:t>11/17/2015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24B430-1296-4F30-8E9E-7CFF19FECADD}" type="slidenum">
              <a:rPr lang="en-US" altLang="en-US"/>
              <a:pPr>
                <a:defRPr/>
              </a:pPr>
              <a:t>‹#›</a:t>
            </a:fld>
            <a:endParaRPr lang="en-US" altLang="en-US"/>
          </a:p>
        </p:txBody>
      </p:sp>
    </p:spTree>
    <p:extLst>
      <p:ext uri="{BB962C8B-B14F-4D97-AF65-F5344CB8AC3E}">
        <p14:creationId xmlns:p14="http://schemas.microsoft.com/office/powerpoint/2010/main" val="4208483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ADAA83-72C6-428E-B608-B22FC24B22F2}" type="datetimeFigureOut">
              <a:rPr lang="en-US" altLang="en-US"/>
              <a:pPr>
                <a:defRPr/>
              </a:pPr>
              <a:t>11/17/2015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FF5CBE-2517-400D-B1D9-82769659C856}" type="slidenum">
              <a:rPr lang="en-US" altLang="en-US"/>
              <a:pPr>
                <a:defRPr/>
              </a:pPr>
              <a:t>‹#›</a:t>
            </a:fld>
            <a:endParaRPr lang="en-US" altLang="en-US"/>
          </a:p>
        </p:txBody>
      </p:sp>
    </p:spTree>
    <p:extLst>
      <p:ext uri="{BB962C8B-B14F-4D97-AF65-F5344CB8AC3E}">
        <p14:creationId xmlns:p14="http://schemas.microsoft.com/office/powerpoint/2010/main" val="251484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F891812-6A39-4E0B-8CA4-6A80687D13B4}" type="datetimeFigureOut">
              <a:rPr lang="en-US" altLang="en-US"/>
              <a:pPr>
                <a:defRPr/>
              </a:pPr>
              <a:t>11/17/2015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19D70C-1214-4294-9874-0BC808044FE1}" type="slidenum">
              <a:rPr lang="en-US" altLang="en-US"/>
              <a:pPr>
                <a:defRPr/>
              </a:pPr>
              <a:t>‹#›</a:t>
            </a:fld>
            <a:endParaRPr lang="en-US" altLang="en-US"/>
          </a:p>
        </p:txBody>
      </p:sp>
    </p:spTree>
    <p:extLst>
      <p:ext uri="{BB962C8B-B14F-4D97-AF65-F5344CB8AC3E}">
        <p14:creationId xmlns:p14="http://schemas.microsoft.com/office/powerpoint/2010/main" val="338032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F931225-500A-48F5-BC35-B067DDDB228B}" type="datetimeFigureOut">
              <a:rPr lang="en-US" altLang="en-US"/>
              <a:pPr>
                <a:defRPr/>
              </a:pPr>
              <a:t>11/17/2015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E83A4B-C8E4-4ED3-92C8-5324F2396F6C}" type="slidenum">
              <a:rPr lang="en-US" altLang="en-US"/>
              <a:pPr>
                <a:defRPr/>
              </a:pPr>
              <a:t>‹#›</a:t>
            </a:fld>
            <a:endParaRPr lang="en-US" altLang="en-US"/>
          </a:p>
        </p:txBody>
      </p:sp>
    </p:spTree>
    <p:extLst>
      <p:ext uri="{BB962C8B-B14F-4D97-AF65-F5344CB8AC3E}">
        <p14:creationId xmlns:p14="http://schemas.microsoft.com/office/powerpoint/2010/main" val="393693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16DEA83-1E5C-402A-B1B9-1CD792995C18}" type="datetimeFigureOut">
              <a:rPr lang="en-US" altLang="en-US"/>
              <a:pPr>
                <a:defRPr/>
              </a:pPr>
              <a:t>11/17/2015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8DEABA4-F8A8-405C-A296-1E3B0BE7390C}" type="slidenum">
              <a:rPr lang="en-US" altLang="en-US"/>
              <a:pPr>
                <a:defRPr/>
              </a:pPr>
              <a:t>‹#›</a:t>
            </a:fld>
            <a:endParaRPr lang="en-US" altLang="en-US"/>
          </a:p>
        </p:txBody>
      </p:sp>
    </p:spTree>
    <p:extLst>
      <p:ext uri="{BB962C8B-B14F-4D97-AF65-F5344CB8AC3E}">
        <p14:creationId xmlns:p14="http://schemas.microsoft.com/office/powerpoint/2010/main" val="272262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7B49A37-A3F4-41B5-BB66-F6E2A88CF61B}" type="datetimeFigureOut">
              <a:rPr lang="en-US" altLang="en-US"/>
              <a:pPr>
                <a:defRPr/>
              </a:pPr>
              <a:t>11/17/2015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81F681C-9137-4703-8712-31D00C090D10}" type="slidenum">
              <a:rPr lang="en-US" altLang="en-US"/>
              <a:pPr>
                <a:defRPr/>
              </a:pPr>
              <a:t>‹#›</a:t>
            </a:fld>
            <a:endParaRPr lang="en-US" altLang="en-US"/>
          </a:p>
        </p:txBody>
      </p:sp>
    </p:spTree>
    <p:extLst>
      <p:ext uri="{BB962C8B-B14F-4D97-AF65-F5344CB8AC3E}">
        <p14:creationId xmlns:p14="http://schemas.microsoft.com/office/powerpoint/2010/main" val="3841678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FB8480-4864-4ACF-8193-E9966A1E287A}" type="datetimeFigureOut">
              <a:rPr lang="en-US" altLang="en-US"/>
              <a:pPr>
                <a:defRPr/>
              </a:pPr>
              <a:t>11/17/2015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FFCA02-0A97-4A67-BEA8-BBC97E06E167}" type="slidenum">
              <a:rPr lang="en-US" altLang="en-US"/>
              <a:pPr>
                <a:defRPr/>
              </a:pPr>
              <a:t>‹#›</a:t>
            </a:fld>
            <a:endParaRPr lang="en-US" altLang="en-US"/>
          </a:p>
        </p:txBody>
      </p:sp>
    </p:spTree>
    <p:extLst>
      <p:ext uri="{BB962C8B-B14F-4D97-AF65-F5344CB8AC3E}">
        <p14:creationId xmlns:p14="http://schemas.microsoft.com/office/powerpoint/2010/main" val="1026747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5F5369-0F36-448C-93BF-E83BDDA2D636}" type="datetimeFigureOut">
              <a:rPr lang="en-US" altLang="en-US"/>
              <a:pPr>
                <a:defRPr/>
              </a:pPr>
              <a:t>11/17/2015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37B4F1-3CE6-45AE-87CB-579C82FE1618}" type="slidenum">
              <a:rPr lang="en-US" altLang="en-US"/>
              <a:pPr>
                <a:defRPr/>
              </a:pPr>
              <a:t>‹#›</a:t>
            </a:fld>
            <a:endParaRPr lang="en-US" altLang="en-US"/>
          </a:p>
        </p:txBody>
      </p:sp>
    </p:spTree>
    <p:extLst>
      <p:ext uri="{BB962C8B-B14F-4D97-AF65-F5344CB8AC3E}">
        <p14:creationId xmlns:p14="http://schemas.microsoft.com/office/powerpoint/2010/main" val="420840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A17E98-469A-431F-AC2F-1B62862562DA}" type="datetimeFigureOut">
              <a:rPr lang="en-US" altLang="en-US"/>
              <a:pPr>
                <a:defRPr/>
              </a:pPr>
              <a:t>11/17/2015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22C00B-DB0C-47CF-A1FE-DC5454E8593A}" type="slidenum">
              <a:rPr lang="en-US" altLang="en-US"/>
              <a:pPr>
                <a:defRPr/>
              </a:pPr>
              <a:t>‹#›</a:t>
            </a:fld>
            <a:endParaRPr lang="en-US" altLang="en-US"/>
          </a:p>
        </p:txBody>
      </p:sp>
    </p:spTree>
    <p:extLst>
      <p:ext uri="{BB962C8B-B14F-4D97-AF65-F5344CB8AC3E}">
        <p14:creationId xmlns:p14="http://schemas.microsoft.com/office/powerpoint/2010/main" val="31777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DC28C9F5-AACE-4089-9570-91D45D981FA4}" type="datetimeFigureOut">
              <a:rPr lang="en-US" altLang="en-US"/>
              <a:pPr>
                <a:defRPr/>
              </a:pPr>
              <a:t>11/17/2015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39BE7D9-2CF4-4927-AC7F-4CDACE4B01E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hyperlink" Target="http://www.computer.org/csdl/trans/ec/2013/01/06566055.pdf" TargetMode="External"/><Relationship Id="rId5" Type="http://schemas.openxmlformats.org/officeDocument/2006/relationships/hyperlink" Target="http://www.computer.org/csdl/trans/ec/2015/03/07122893.pdf" TargetMode="External"/><Relationship Id="rId4" Type="http://schemas.openxmlformats.org/officeDocument/2006/relationships/hyperlink" Target="http://www.computer.org/csdl/trans/ec/2015/01/06983613.pdf"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hyperlink" Target="http://www.computer.org/csdl/trans/tq/2014/02/ttq2014020155.html" TargetMode="External"/><Relationship Id="rId5" Type="http://schemas.openxmlformats.org/officeDocument/2006/relationships/hyperlink" Target="http://www.computer.org/csdl/trans/cc/2014/04/06977940.pdf" TargetMode="External"/><Relationship Id="rId4" Type="http://schemas.openxmlformats.org/officeDocument/2006/relationships/hyperlink" Target="http://www.computer.org/csdl/trans/tq/2013/04/ttq2013040239.html"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307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8198"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lnSpc>
                <a:spcPts val="2800"/>
              </a:lnSpc>
              <a:spcBef>
                <a:spcPct val="0"/>
              </a:spcBef>
              <a:buFont typeface="Arial" panose="020B0604020202020204" pitchFamily="34" charset="0"/>
              <a:buNone/>
            </a:pPr>
            <a:endParaRPr lang="en-US" altLang="en-US" sz="2800" dirty="0">
              <a:solidFill>
                <a:schemeClr val="bg1"/>
              </a:solidFill>
            </a:endParaRPr>
          </a:p>
          <a:p>
            <a:pPr algn="ctr">
              <a:buFont typeface="Arial" panose="020B0604020202020204" pitchFamily="34" charset="0"/>
              <a:buNone/>
            </a:pPr>
            <a:endParaRPr lang="en-US" altLang="en-US" sz="2800" dirty="0">
              <a:solidFill>
                <a:schemeClr val="bg1"/>
              </a:solidFill>
            </a:endParaRPr>
          </a:p>
          <a:p>
            <a:pPr algn="ctr">
              <a:buFont typeface="Arial" panose="020B0604020202020204" pitchFamily="34" charset="0"/>
              <a:buNone/>
            </a:pPr>
            <a:r>
              <a:rPr lang="en-US" altLang="en-US" sz="2800" dirty="0">
                <a:solidFill>
                  <a:schemeClr val="bg1"/>
                </a:solidFill>
              </a:rPr>
              <a:t>Enabling Secure and Efficient Ranked Keyword Search over Outsourced Cloud Data</a:t>
            </a:r>
          </a:p>
          <a:p>
            <a:pPr algn="ctr">
              <a:buFont typeface="Arial" panose="020B0604020202020204" pitchFamily="34" charset="0"/>
              <a:buNone/>
            </a:pPr>
            <a:r>
              <a:rPr lang="en-US" altLang="en-US" sz="1800" dirty="0">
                <a:solidFill>
                  <a:schemeClr val="bg1"/>
                </a:solidFill>
              </a:rPr>
              <a:t>Cong Wang, Ning Cao, </a:t>
            </a:r>
            <a:r>
              <a:rPr lang="en-US" altLang="en-US" sz="1800" dirty="0" err="1">
                <a:solidFill>
                  <a:schemeClr val="bg1"/>
                </a:solidFill>
              </a:rPr>
              <a:t>Kui</a:t>
            </a:r>
            <a:r>
              <a:rPr lang="en-US" altLang="en-US" sz="1800" dirty="0">
                <a:solidFill>
                  <a:schemeClr val="bg1"/>
                </a:solidFill>
              </a:rPr>
              <a:t> Ren, and </a:t>
            </a:r>
            <a:r>
              <a:rPr lang="en-US" altLang="en-US" sz="1800" dirty="0" err="1">
                <a:solidFill>
                  <a:schemeClr val="bg1"/>
                </a:solidFill>
              </a:rPr>
              <a:t>Wenjing</a:t>
            </a:r>
            <a:r>
              <a:rPr lang="en-US" altLang="en-US" sz="1800" dirty="0">
                <a:solidFill>
                  <a:schemeClr val="bg1"/>
                </a:solidFill>
              </a:rPr>
              <a:t> Lou</a:t>
            </a:r>
          </a:p>
          <a:p>
            <a:pPr algn="ctr" eaLnBrk="1" hangingPunct="1">
              <a:lnSpc>
                <a:spcPts val="2800"/>
              </a:lnSpc>
              <a:spcBef>
                <a:spcPct val="0"/>
              </a:spcBef>
              <a:buFont typeface="Arial" panose="020B0604020202020204" pitchFamily="34" charset="0"/>
              <a:buNone/>
            </a:pPr>
            <a:endParaRPr lang="en-US" altLang="en-US" sz="3000" dirty="0">
              <a:solidFill>
                <a:schemeClr val="bg1"/>
              </a:solidFill>
              <a:latin typeface="Times New Roman" panose="02020603050405020304" pitchFamily="18" charset="0"/>
              <a:cs typeface="Times New Roman" panose="02020603050405020304" pitchFamily="18" charset="0"/>
            </a:endParaRPr>
          </a:p>
          <a:p>
            <a:pPr algn="ctr" eaLnBrk="1" hangingPunct="1">
              <a:lnSpc>
                <a:spcPts val="2800"/>
              </a:lnSpc>
              <a:spcBef>
                <a:spcPct val="0"/>
              </a:spcBef>
              <a:buFont typeface="Arial" panose="020B0604020202020204" pitchFamily="34" charset="0"/>
              <a:buNone/>
            </a:pPr>
            <a:r>
              <a:rPr lang="en-US" altLang="en-US" sz="3000" dirty="0">
                <a:solidFill>
                  <a:schemeClr val="bg1"/>
                </a:solidFill>
                <a:latin typeface="Times New Roman" panose="02020603050405020304" pitchFamily="18" charset="0"/>
                <a:cs typeface="Times New Roman" panose="02020603050405020304" pitchFamily="18" charset="0"/>
              </a:rPr>
              <a:t/>
            </a:r>
            <a:br>
              <a:rPr lang="en-US" altLang="en-US" sz="3000" dirty="0">
                <a:solidFill>
                  <a:schemeClr val="bg1"/>
                </a:solidFill>
                <a:latin typeface="Times New Roman" panose="02020603050405020304" pitchFamily="18" charset="0"/>
                <a:cs typeface="Times New Roman" panose="02020603050405020304" pitchFamily="18" charset="0"/>
              </a:rPr>
            </a:br>
            <a:endParaRPr lang="en-US" altLang="en-US" sz="3000" dirty="0">
              <a:solidFill>
                <a:schemeClr val="bg1"/>
              </a:solidFill>
              <a:latin typeface="Times New Roman" panose="02020603050405020304" pitchFamily="18" charset="0"/>
              <a:cs typeface="Times New Roman" panose="02020603050405020304" pitchFamily="18" charset="0"/>
            </a:endParaRPr>
          </a:p>
          <a:p>
            <a:pPr algn="ctr" eaLnBrk="1" hangingPunct="1">
              <a:lnSpc>
                <a:spcPts val="2800"/>
              </a:lnSpc>
              <a:spcBef>
                <a:spcPct val="0"/>
              </a:spcBef>
              <a:buFont typeface="Arial" panose="020B0604020202020204" pitchFamily="34" charset="0"/>
              <a:buNone/>
            </a:pPr>
            <a:r>
              <a:rPr lang="en-US" altLang="en-US" sz="3000" dirty="0">
                <a:solidFill>
                  <a:schemeClr val="bg1"/>
                </a:solidFill>
                <a:latin typeface="Times New Roman" panose="02020603050405020304" pitchFamily="18" charset="0"/>
                <a:cs typeface="Times New Roman" panose="02020603050405020304" pitchFamily="18" charset="0"/>
              </a:rPr>
              <a:t>Presented by:</a:t>
            </a:r>
          </a:p>
          <a:p>
            <a:pPr algn="ctr" eaLnBrk="1" hangingPunct="1">
              <a:lnSpc>
                <a:spcPts val="2800"/>
              </a:lnSpc>
              <a:spcBef>
                <a:spcPct val="0"/>
              </a:spcBef>
              <a:buFont typeface="Arial" panose="020B0604020202020204" pitchFamily="34" charset="0"/>
              <a:buNone/>
            </a:pPr>
            <a:r>
              <a:rPr lang="en-US" altLang="en-US" sz="3000" dirty="0" err="1">
                <a:solidFill>
                  <a:schemeClr val="bg1"/>
                </a:solidFill>
                <a:latin typeface="Times New Roman" panose="02020603050405020304" pitchFamily="18" charset="0"/>
                <a:cs typeface="Times New Roman" panose="02020603050405020304" pitchFamily="18" charset="0"/>
              </a:rPr>
              <a:t>Alireza</a:t>
            </a:r>
            <a:r>
              <a:rPr lang="en-US" altLang="en-US" sz="3000" dirty="0">
                <a:solidFill>
                  <a:schemeClr val="bg1"/>
                </a:solidFill>
                <a:latin typeface="Times New Roman" panose="02020603050405020304" pitchFamily="18"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Salahirad</a:t>
            </a:r>
            <a:endParaRPr lang="en-US" altLang="en-US" sz="2600"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8198">
                                            <p:txEl>
                                              <p:pRg st="6" end="6"/>
                                            </p:txEl>
                                          </p:spTgt>
                                        </p:tgtEl>
                                        <p:attrNameLst>
                                          <p:attrName>style.visibility</p:attrName>
                                        </p:attrNameLst>
                                      </p:cBhvr>
                                      <p:to>
                                        <p:strVal val="visible"/>
                                      </p:to>
                                    </p:set>
                                    <p:animEffect transition="in" filter="randombar(horizontal)">
                                      <p:cBhvr>
                                        <p:cTn id="7" dur="500"/>
                                        <p:tgtEl>
                                          <p:spTgt spid="8198">
                                            <p:txEl>
                                              <p:pRg st="6" end="6"/>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8198">
                                            <p:txEl>
                                              <p:pRg st="7" end="7"/>
                                            </p:txEl>
                                          </p:spTgt>
                                        </p:tgtEl>
                                        <p:attrNameLst>
                                          <p:attrName>style.visibility</p:attrName>
                                        </p:attrNameLst>
                                      </p:cBhvr>
                                      <p:to>
                                        <p:strVal val="visible"/>
                                      </p:to>
                                    </p:set>
                                    <p:animEffect transition="in" filter="randombar(horizontal)">
                                      <p:cBhvr>
                                        <p:cTn id="10" dur="500"/>
                                        <p:tgtEl>
                                          <p:spTgt spid="819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1229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12294" name="Subtitle 2"/>
          <p:cNvSpPr txBox="1">
            <a:spLocks/>
          </p:cNvSpPr>
          <p:nvPr/>
        </p:nvSpPr>
        <p:spPr bwMode="auto">
          <a:xfrm>
            <a:off x="269875" y="184150"/>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r>
              <a:rPr lang="en-US" altLang="en-US">
                <a:solidFill>
                  <a:schemeClr val="bg1"/>
                </a:solidFill>
                <a:latin typeface="Times New Roman" panose="02020603050405020304" pitchFamily="18" charset="0"/>
                <a:cs typeface="Times New Roman" panose="02020603050405020304" pitchFamily="18" charset="0"/>
              </a:rPr>
              <a:t> </a:t>
            </a:r>
          </a:p>
          <a:p>
            <a:pPr algn="ctr">
              <a:buFont typeface="Arial" panose="020B0604020202020204" pitchFamily="34" charset="0"/>
              <a:buNone/>
            </a:pPr>
            <a:endParaRPr lang="en-US" altLang="en-US">
              <a:solidFill>
                <a:schemeClr val="bg1"/>
              </a:solidFill>
            </a:endParaRPr>
          </a:p>
          <a:p>
            <a:pPr algn="ctr">
              <a:buFont typeface="Arial" panose="020B0604020202020204" pitchFamily="34" charset="0"/>
              <a:buNone/>
            </a:pPr>
            <a:r>
              <a:rPr lang="en-US" altLang="en-US">
                <a:solidFill>
                  <a:schemeClr val="bg1"/>
                </a:solidFill>
              </a:rPr>
              <a:t>Traditional searchable encryption schemes</a:t>
            </a:r>
          </a:p>
          <a:p>
            <a:pPr algn="ctr">
              <a:buFont typeface="Arial" panose="020B0604020202020204" pitchFamily="34" charset="0"/>
              <a:buNone/>
            </a:pPr>
            <a:r>
              <a:rPr lang="en-US" altLang="en-US">
                <a:solidFill>
                  <a:schemeClr val="bg1"/>
                </a:solidFill>
              </a:rPr>
              <a:t>support only</a:t>
            </a:r>
          </a:p>
          <a:p>
            <a:pPr algn="ctr">
              <a:buFont typeface="Arial" panose="020B0604020202020204" pitchFamily="34" charset="0"/>
              <a:buNone/>
            </a:pPr>
            <a:r>
              <a:rPr lang="en-US" altLang="en-US">
                <a:solidFill>
                  <a:schemeClr val="bg1"/>
                </a:solidFill>
              </a:rPr>
              <a:t>conventional Boolean keyword search, without capturing any relevance of the files in the search result.</a:t>
            </a:r>
            <a:endParaRPr lang="en-US" altLang="en-US">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1331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13318" name="Subtitle 2"/>
          <p:cNvSpPr txBox="1">
            <a:spLocks/>
          </p:cNvSpPr>
          <p:nvPr/>
        </p:nvSpPr>
        <p:spPr bwMode="auto">
          <a:xfrm>
            <a:off x="269875" y="184150"/>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r>
              <a:rPr lang="en-US" altLang="en-US">
                <a:solidFill>
                  <a:schemeClr val="bg1"/>
                </a:solidFill>
                <a:latin typeface="Times New Roman" panose="02020603050405020304" pitchFamily="18" charset="0"/>
                <a:cs typeface="Times New Roman" panose="02020603050405020304" pitchFamily="18" charset="0"/>
              </a:rPr>
              <a:t> </a:t>
            </a:r>
          </a:p>
          <a:p>
            <a:pPr algn="ctr">
              <a:buFont typeface="Arial" panose="020B0604020202020204" pitchFamily="34" charset="0"/>
              <a:buNone/>
            </a:pPr>
            <a:endParaRPr lang="en-US" altLang="en-US">
              <a:solidFill>
                <a:schemeClr val="bg1"/>
              </a:solidFill>
              <a:latin typeface="Times New Roman" panose="02020603050405020304" pitchFamily="18" charset="0"/>
              <a:cs typeface="Times New Roman" panose="02020603050405020304" pitchFamily="18" charset="0"/>
            </a:endParaRPr>
          </a:p>
          <a:p>
            <a:pPr algn="ctr">
              <a:buFont typeface="Arial" panose="020B0604020202020204" pitchFamily="34" charset="0"/>
              <a:buNone/>
            </a:pPr>
            <a:endParaRPr lang="en-US" altLang="en-US">
              <a:solidFill>
                <a:schemeClr val="bg1"/>
              </a:solidFill>
              <a:latin typeface="Times New Roman" panose="02020603050405020304" pitchFamily="18" charset="0"/>
              <a:cs typeface="Times New Roman" panose="02020603050405020304" pitchFamily="18" charset="0"/>
            </a:endParaRPr>
          </a:p>
          <a:p>
            <a:pPr algn="ctr">
              <a:lnSpc>
                <a:spcPct val="150000"/>
              </a:lnSpc>
              <a:buFont typeface="Arial" panose="020B0604020202020204" pitchFamily="34" charset="0"/>
              <a:buNone/>
            </a:pPr>
            <a:r>
              <a:rPr lang="en-US" altLang="en-US" sz="2500">
                <a:solidFill>
                  <a:schemeClr val="bg1"/>
                </a:solidFill>
              </a:rPr>
              <a:t>lacking of effective mechanisms to ensure the file </a:t>
            </a:r>
          </a:p>
          <a:p>
            <a:pPr algn="ctr">
              <a:lnSpc>
                <a:spcPct val="150000"/>
              </a:lnSpc>
              <a:buFont typeface="Arial" panose="020B0604020202020204" pitchFamily="34" charset="0"/>
              <a:buNone/>
            </a:pPr>
            <a:r>
              <a:rPr lang="en-US" altLang="en-US" sz="2500">
                <a:solidFill>
                  <a:schemeClr val="bg1"/>
                </a:solidFill>
              </a:rPr>
              <a:t>retrieval accuracy </a:t>
            </a:r>
            <a:br>
              <a:rPr lang="en-US" altLang="en-US" sz="2500">
                <a:solidFill>
                  <a:schemeClr val="bg1"/>
                </a:solidFill>
              </a:rPr>
            </a:br>
            <a:r>
              <a:rPr lang="en-US" altLang="en-US" sz="2500">
                <a:solidFill>
                  <a:schemeClr val="bg1"/>
                </a:solidFill>
              </a:rPr>
              <a:t>is a significant drawback of existing searchable encryption</a:t>
            </a:r>
            <a:endParaRPr lang="en-US" altLang="en-US" sz="25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1433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14342" name="Subtitle 2"/>
          <p:cNvSpPr txBox="1">
            <a:spLocks/>
          </p:cNvSpPr>
          <p:nvPr/>
        </p:nvSpPr>
        <p:spPr bwMode="auto">
          <a:xfrm>
            <a:off x="269875" y="184150"/>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r>
              <a:rPr lang="en-US" altLang="en-US">
                <a:solidFill>
                  <a:schemeClr val="bg1"/>
                </a:solidFill>
                <a:latin typeface="Times New Roman" panose="02020603050405020304" pitchFamily="18" charset="0"/>
                <a:cs typeface="Times New Roman" panose="02020603050405020304" pitchFamily="18" charset="0"/>
              </a:rPr>
              <a:t> </a:t>
            </a:r>
          </a:p>
          <a:p>
            <a:pPr algn="ctr">
              <a:buFont typeface="Arial" panose="020B0604020202020204" pitchFamily="34" charset="0"/>
              <a:buNone/>
            </a:pPr>
            <a:endParaRPr lang="en-US" altLang="en-US">
              <a:solidFill>
                <a:schemeClr val="bg1"/>
              </a:solidFill>
              <a:latin typeface="Times New Roman" panose="02020603050405020304" pitchFamily="18" charset="0"/>
              <a:cs typeface="Times New Roman" panose="02020603050405020304" pitchFamily="18" charset="0"/>
            </a:endParaRPr>
          </a:p>
          <a:p>
            <a:pPr algn="ctr">
              <a:buFont typeface="Arial" panose="020B0604020202020204" pitchFamily="34" charset="0"/>
              <a:buNone/>
            </a:pPr>
            <a:endParaRPr lang="en-US" altLang="en-US">
              <a:solidFill>
                <a:schemeClr val="bg1"/>
              </a:solidFill>
              <a:latin typeface="Times New Roman" panose="02020603050405020304" pitchFamily="18" charset="0"/>
              <a:cs typeface="Times New Roman" panose="02020603050405020304" pitchFamily="18" charset="0"/>
            </a:endParaRPr>
          </a:p>
          <a:p>
            <a:pPr algn="ctr">
              <a:buFont typeface="Arial" panose="020B0604020202020204" pitchFamily="34" charset="0"/>
              <a:buNone/>
            </a:pPr>
            <a:r>
              <a:rPr lang="en-US" altLang="en-US" sz="5400">
                <a:solidFill>
                  <a:schemeClr val="bg1"/>
                </a:solidFill>
              </a:rPr>
              <a:t>Therefore</a:t>
            </a:r>
            <a:endParaRPr lang="en-US" altLang="en-US" sz="50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1536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8198" name="Subtitle 2"/>
          <p:cNvSpPr txBox="1">
            <a:spLocks/>
          </p:cNvSpPr>
          <p:nvPr/>
        </p:nvSpPr>
        <p:spPr bwMode="auto">
          <a:xfrm>
            <a:off x="269875" y="184150"/>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r>
              <a:rPr lang="en-US" altLang="en-US" sz="2800" dirty="0">
                <a:solidFill>
                  <a:schemeClr val="bg1"/>
                </a:solidFill>
                <a:latin typeface="Times New Roman" panose="02020603050405020304" pitchFamily="18" charset="0"/>
                <a:cs typeface="Times New Roman" panose="02020603050405020304" pitchFamily="18" charset="0"/>
              </a:rPr>
              <a:t> </a:t>
            </a:r>
          </a:p>
          <a:p>
            <a:pPr algn="ctr">
              <a:buFont typeface="Arial" panose="020B0604020202020204" pitchFamily="34" charset="0"/>
              <a:buNone/>
            </a:pPr>
            <a:endParaRPr lang="en-US" altLang="en-US" sz="2800" dirty="0">
              <a:solidFill>
                <a:schemeClr val="bg1"/>
              </a:solidFill>
              <a:latin typeface="Times New Roman" panose="02020603050405020304" pitchFamily="18" charset="0"/>
              <a:cs typeface="Times New Roman" panose="02020603050405020304" pitchFamily="18" charset="0"/>
            </a:endParaRPr>
          </a:p>
          <a:p>
            <a:pPr algn="ctr">
              <a:buFont typeface="Arial" panose="020B0604020202020204" pitchFamily="34" charset="0"/>
              <a:buNone/>
            </a:pPr>
            <a:endParaRPr lang="en-US" altLang="en-US" sz="2800" dirty="0">
              <a:solidFill>
                <a:schemeClr val="bg1"/>
              </a:solidFill>
              <a:latin typeface="Times New Roman" panose="02020603050405020304" pitchFamily="18" charset="0"/>
              <a:cs typeface="Times New Roman" panose="02020603050405020304" pitchFamily="18" charset="0"/>
            </a:endParaRPr>
          </a:p>
          <a:p>
            <a:pPr algn="ctr">
              <a:buFont typeface="Arial" panose="020B0604020202020204" pitchFamily="34" charset="0"/>
              <a:buNone/>
            </a:pPr>
            <a:r>
              <a:rPr lang="en-US" altLang="en-US" sz="2800" dirty="0">
                <a:solidFill>
                  <a:schemeClr val="bg1"/>
                </a:solidFill>
              </a:rPr>
              <a:t>How to enable a searchable encryption system with support of secure ranked search</a:t>
            </a:r>
          </a:p>
          <a:p>
            <a:pPr algn="ctr">
              <a:buFont typeface="Arial" panose="020B0604020202020204" pitchFamily="34" charset="0"/>
              <a:buNone/>
            </a:pPr>
            <a:r>
              <a:rPr lang="en-US" altLang="en-US" sz="2800" dirty="0">
                <a:solidFill>
                  <a:schemeClr val="bg1"/>
                </a:solidFill>
              </a:rPr>
              <a:t> is </a:t>
            </a:r>
          </a:p>
          <a:p>
            <a:pPr algn="ctr">
              <a:buFont typeface="Arial" panose="020B0604020202020204" pitchFamily="34" charset="0"/>
              <a:buNone/>
            </a:pPr>
            <a:r>
              <a:rPr lang="en-US" altLang="en-US" sz="2800" dirty="0">
                <a:solidFill>
                  <a:schemeClr val="bg1"/>
                </a:solidFill>
              </a:rPr>
              <a:t>the problem tackled</a:t>
            </a:r>
          </a:p>
          <a:p>
            <a:pPr algn="ctr">
              <a:buFont typeface="Arial" panose="020B0604020202020204" pitchFamily="34" charset="0"/>
              <a:buNone/>
            </a:pPr>
            <a:r>
              <a:rPr lang="en-US" altLang="en-US" sz="2800" dirty="0">
                <a:solidFill>
                  <a:schemeClr val="bg1"/>
                </a:solidFill>
              </a:rPr>
              <a:t>in this paper.</a:t>
            </a:r>
            <a:endParaRPr lang="en-US" altLang="en-US" sz="28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1638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16390"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lnSpc>
                <a:spcPts val="2800"/>
              </a:lnSpc>
              <a:spcBef>
                <a:spcPct val="0"/>
              </a:spcBef>
              <a:buFont typeface="Arial" panose="020B0604020202020204" pitchFamily="34" charset="0"/>
              <a:buNone/>
            </a:pPr>
            <a:endParaRPr lang="en-US" altLang="en-US" sz="2800">
              <a:solidFill>
                <a:srgbClr val="898989"/>
              </a:solidFill>
            </a:endParaRPr>
          </a:p>
          <a:p>
            <a:pPr algn="ctr" eaLnBrk="1" hangingPunct="1">
              <a:lnSpc>
                <a:spcPts val="2800"/>
              </a:lnSpc>
              <a:spcBef>
                <a:spcPct val="0"/>
              </a:spcBef>
              <a:buFont typeface="Arial" panose="020B0604020202020204" pitchFamily="34" charset="0"/>
              <a:buNone/>
            </a:pPr>
            <a:endParaRPr lang="en-US" altLang="en-US" sz="2800">
              <a:solidFill>
                <a:srgbClr val="898989"/>
              </a:solidFill>
            </a:endParaRPr>
          </a:p>
          <a:p>
            <a:pPr algn="ctr" eaLnBrk="1" hangingPunct="1">
              <a:lnSpc>
                <a:spcPts val="2800"/>
              </a:lnSpc>
              <a:spcBef>
                <a:spcPct val="0"/>
              </a:spcBef>
              <a:buFont typeface="Arial" panose="020B0604020202020204" pitchFamily="34" charset="0"/>
              <a:buNone/>
            </a:pPr>
            <a:endParaRPr lang="en-US" altLang="en-US" sz="2800">
              <a:solidFill>
                <a:srgbClr val="898989"/>
              </a:solidFill>
            </a:endParaRPr>
          </a:p>
          <a:p>
            <a:pPr algn="ctr" eaLnBrk="1" hangingPunct="1">
              <a:lnSpc>
                <a:spcPts val="2800"/>
              </a:lnSpc>
              <a:spcBef>
                <a:spcPct val="0"/>
              </a:spcBef>
              <a:buFont typeface="Arial" panose="020B0604020202020204" pitchFamily="34" charset="0"/>
              <a:buNone/>
            </a:pPr>
            <a:endParaRPr lang="en-US" altLang="en-US" sz="3500">
              <a:solidFill>
                <a:schemeClr val="bg1"/>
              </a:solidFill>
            </a:endParaRPr>
          </a:p>
          <a:p>
            <a:pPr algn="ctr" eaLnBrk="1" hangingPunct="1">
              <a:lnSpc>
                <a:spcPts val="2800"/>
              </a:lnSpc>
              <a:spcBef>
                <a:spcPct val="0"/>
              </a:spcBef>
              <a:buFont typeface="Arial" panose="020B0604020202020204" pitchFamily="34" charset="0"/>
              <a:buNone/>
            </a:pPr>
            <a:r>
              <a:rPr lang="en-US" altLang="en-US" sz="3500">
                <a:solidFill>
                  <a:schemeClr val="bg1"/>
                </a:solidFill>
              </a:rPr>
              <a:t>2, Problem Statement</a:t>
            </a:r>
            <a:r>
              <a:rPr lang="en-US" altLang="en-US" sz="2800">
                <a:solidFill>
                  <a:srgbClr val="898989"/>
                </a:solidFill>
              </a:rPr>
              <a:t/>
            </a:r>
            <a:br>
              <a:rPr lang="en-US" altLang="en-US" sz="2800">
                <a:solidFill>
                  <a:srgbClr val="898989"/>
                </a:solidFill>
              </a:rPr>
            </a:br>
            <a:r>
              <a:rPr lang="en-US" altLang="en-US" sz="2800">
                <a:solidFill>
                  <a:srgbClr val="898989"/>
                </a:solidFill>
              </a:rPr>
              <a:t/>
            </a:r>
            <a:br>
              <a:rPr lang="en-US" altLang="en-US" sz="2800">
                <a:solidFill>
                  <a:srgbClr val="898989"/>
                </a:solidFill>
              </a:rPr>
            </a:br>
            <a:endParaRPr lang="en-US" altLang="en-US" sz="2600">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1741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pic>
        <p:nvPicPr>
          <p:cNvPr id="174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8800"/>
            <a:ext cx="91440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1843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Subtitle 2"/>
          <p:cNvSpPr>
            <a:spLocks noGrp="1"/>
          </p:cNvSpPr>
          <p:nvPr>
            <p:ph type="subTitle" idx="1"/>
          </p:nvPr>
        </p:nvSpPr>
        <p:spPr>
          <a:xfrm>
            <a:off x="252413" y="277813"/>
            <a:ext cx="8639175" cy="4211637"/>
          </a:xfrm>
        </p:spPr>
        <p:txBody>
          <a:bodyPr lIns="0" tIns="0" rIns="0" bIns="0"/>
          <a:lstStyle/>
          <a:p>
            <a:pPr eaLnBrk="1" hangingPunct="1">
              <a:lnSpc>
                <a:spcPts val="2800"/>
              </a:lnSpc>
              <a:spcBef>
                <a:spcPct val="0"/>
              </a:spcBef>
            </a:pPr>
            <a:endParaRPr lang="en-US" altLang="en-US" b="1" dirty="0" smtClean="0">
              <a:solidFill>
                <a:schemeClr val="bg1"/>
              </a:solidFill>
            </a:endParaRPr>
          </a:p>
          <a:p>
            <a:pPr algn="l" eaLnBrk="1" hangingPunct="1">
              <a:lnSpc>
                <a:spcPts val="1200"/>
              </a:lnSpc>
              <a:spcBef>
                <a:spcPct val="0"/>
              </a:spcBef>
            </a:pPr>
            <a:endParaRPr lang="en-US" altLang="en-US" sz="2400" dirty="0" smtClean="0">
              <a:solidFill>
                <a:schemeClr val="bg1"/>
              </a:solidFill>
            </a:endParaRPr>
          </a:p>
          <a:p>
            <a:pPr algn="l" eaLnBrk="1" hangingPunct="1"/>
            <a:endParaRPr lang="en-US" altLang="en-US" sz="2800" dirty="0" smtClean="0">
              <a:solidFill>
                <a:schemeClr val="bg1"/>
              </a:solidFill>
            </a:endParaRPr>
          </a:p>
          <a:p>
            <a:r>
              <a:rPr lang="en-US" altLang="en-US" sz="2800" dirty="0" smtClean="0">
                <a:solidFill>
                  <a:schemeClr val="bg1"/>
                </a:solidFill>
              </a:rPr>
              <a:t>Data owner has a</a:t>
            </a:r>
          </a:p>
          <a:p>
            <a:r>
              <a:rPr lang="en-US" altLang="en-US" sz="2800" dirty="0" smtClean="0">
                <a:solidFill>
                  <a:schemeClr val="bg1"/>
                </a:solidFill>
              </a:rPr>
              <a:t>collection of n data files</a:t>
            </a:r>
          </a:p>
          <a:p>
            <a:r>
              <a:rPr lang="en-US" altLang="en-US" sz="2800" dirty="0" smtClean="0">
                <a:solidFill>
                  <a:schemeClr val="bg1"/>
                </a:solidFill>
              </a:rPr>
              <a:t>C=(F</a:t>
            </a:r>
            <a:r>
              <a:rPr lang="en-US" altLang="en-US" sz="2000" dirty="0" smtClean="0">
                <a:solidFill>
                  <a:schemeClr val="bg1"/>
                </a:solidFill>
              </a:rPr>
              <a:t>1</a:t>
            </a:r>
            <a:r>
              <a:rPr lang="en-US" altLang="en-US" sz="2800" dirty="0" smtClean="0">
                <a:solidFill>
                  <a:schemeClr val="bg1"/>
                </a:solidFill>
              </a:rPr>
              <a:t>,F</a:t>
            </a:r>
            <a:r>
              <a:rPr lang="en-US" altLang="en-US" sz="2000" dirty="0" smtClean="0">
                <a:solidFill>
                  <a:schemeClr val="bg1"/>
                </a:solidFill>
              </a:rPr>
              <a:t>2</a:t>
            </a:r>
            <a:r>
              <a:rPr lang="en-US" altLang="en-US" sz="2800" dirty="0" smtClean="0">
                <a:solidFill>
                  <a:schemeClr val="bg1"/>
                </a:solidFill>
              </a:rPr>
              <a:t>,…,</a:t>
            </a:r>
            <a:r>
              <a:rPr lang="en-US" altLang="en-US" sz="2800" dirty="0" err="1" smtClean="0">
                <a:solidFill>
                  <a:schemeClr val="bg1"/>
                </a:solidFill>
              </a:rPr>
              <a:t>F</a:t>
            </a:r>
            <a:r>
              <a:rPr lang="en-US" altLang="en-US" sz="2000" dirty="0" err="1" smtClean="0">
                <a:solidFill>
                  <a:schemeClr val="bg1"/>
                </a:solidFill>
              </a:rPr>
              <a:t>n</a:t>
            </a:r>
            <a:r>
              <a:rPr lang="en-US" altLang="en-US" sz="2800" dirty="0" smtClean="0">
                <a:solidFill>
                  <a:schemeClr val="bg1"/>
                </a:solidFill>
              </a:rPr>
              <a:t>)</a:t>
            </a:r>
          </a:p>
          <a:p>
            <a:r>
              <a:rPr lang="en-US" altLang="en-US" sz="2800" dirty="0" smtClean="0">
                <a:solidFill>
                  <a:schemeClr val="bg1"/>
                </a:solidFill>
              </a:rPr>
              <a:t>that he wants to</a:t>
            </a:r>
          </a:p>
          <a:p>
            <a:r>
              <a:rPr lang="en-US" altLang="en-US" sz="2800" dirty="0" smtClean="0">
                <a:solidFill>
                  <a:schemeClr val="bg1"/>
                </a:solidFill>
              </a:rPr>
              <a:t>outsource on the cloud server in encrypted form.</a:t>
            </a:r>
          </a:p>
          <a:p>
            <a:endParaRPr lang="en-US" altLang="en-US" sz="2800" dirty="0" smtClean="0">
              <a:solidFill>
                <a:schemeClr val="bg1"/>
              </a:solidFill>
            </a:endParaRPr>
          </a:p>
        </p:txBody>
      </p:sp>
      <p:pic>
        <p:nvPicPr>
          <p:cNvPr id="18437"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1945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Subtitle 2"/>
          <p:cNvSpPr>
            <a:spLocks noGrp="1"/>
          </p:cNvSpPr>
          <p:nvPr>
            <p:ph type="subTitle" idx="1"/>
          </p:nvPr>
        </p:nvSpPr>
        <p:spPr>
          <a:xfrm>
            <a:off x="252413" y="277813"/>
            <a:ext cx="8639175" cy="4229100"/>
          </a:xfrm>
        </p:spPr>
        <p:txBody>
          <a:bodyPr lIns="0" tIns="0" rIns="0" bIns="0"/>
          <a:lstStyle/>
          <a:p>
            <a:endParaRPr lang="en-US" altLang="en-US" sz="2800" dirty="0" smtClean="0">
              <a:solidFill>
                <a:schemeClr val="bg1"/>
              </a:solidFill>
            </a:endParaRPr>
          </a:p>
          <a:p>
            <a:r>
              <a:rPr lang="en-US" altLang="en-US" sz="2800" dirty="0" smtClean="0">
                <a:solidFill>
                  <a:schemeClr val="bg1"/>
                </a:solidFill>
              </a:rPr>
              <a:t>Data owner will first build a secure searchable index I from a set of m distinct keywords</a:t>
            </a:r>
          </a:p>
          <a:p>
            <a:r>
              <a:rPr lang="en-US" altLang="en-US" sz="2800" dirty="0" smtClean="0">
                <a:solidFill>
                  <a:schemeClr val="bg1"/>
                </a:solidFill>
              </a:rPr>
              <a:t> W=(w</a:t>
            </a:r>
            <a:r>
              <a:rPr lang="en-US" altLang="en-US" sz="2200" dirty="0" smtClean="0">
                <a:solidFill>
                  <a:schemeClr val="bg1"/>
                </a:solidFill>
              </a:rPr>
              <a:t>1</a:t>
            </a:r>
            <a:r>
              <a:rPr lang="en-US" altLang="en-US" sz="2800" dirty="0" smtClean="0">
                <a:solidFill>
                  <a:schemeClr val="bg1"/>
                </a:solidFill>
              </a:rPr>
              <a:t>, w</a:t>
            </a:r>
            <a:r>
              <a:rPr lang="en-US" altLang="en-US" sz="2200" dirty="0" smtClean="0">
                <a:solidFill>
                  <a:schemeClr val="bg1"/>
                </a:solidFill>
              </a:rPr>
              <a:t>2</a:t>
            </a:r>
            <a:r>
              <a:rPr lang="en-US" altLang="en-US" sz="2800" dirty="0" smtClean="0">
                <a:solidFill>
                  <a:schemeClr val="bg1"/>
                </a:solidFill>
              </a:rPr>
              <a:t>,…, </a:t>
            </a:r>
            <a:r>
              <a:rPr lang="en-US" altLang="en-US" sz="2800" dirty="0" err="1" smtClean="0">
                <a:solidFill>
                  <a:schemeClr val="bg1"/>
                </a:solidFill>
              </a:rPr>
              <a:t>w</a:t>
            </a:r>
            <a:r>
              <a:rPr lang="en-US" altLang="en-US" sz="2200" dirty="0" err="1">
                <a:solidFill>
                  <a:schemeClr val="bg1"/>
                </a:solidFill>
              </a:rPr>
              <a:t>m</a:t>
            </a:r>
            <a:r>
              <a:rPr lang="en-US" altLang="en-US" sz="2800" dirty="0" smtClean="0">
                <a:solidFill>
                  <a:schemeClr val="bg1"/>
                </a:solidFill>
              </a:rPr>
              <a:t>)</a:t>
            </a:r>
          </a:p>
          <a:p>
            <a:r>
              <a:rPr lang="en-US" altLang="en-US" sz="2800" dirty="0" smtClean="0">
                <a:solidFill>
                  <a:schemeClr val="bg1"/>
                </a:solidFill>
              </a:rPr>
              <a:t>Extracted from the file collection C, and store both the index </a:t>
            </a:r>
            <a:r>
              <a:rPr lang="en-US" altLang="en-US" sz="2800" dirty="0">
                <a:solidFill>
                  <a:schemeClr val="bg1"/>
                </a:solidFill>
              </a:rPr>
              <a:t>I</a:t>
            </a:r>
            <a:r>
              <a:rPr lang="en-US" altLang="en-US" sz="2800" dirty="0" smtClean="0">
                <a:solidFill>
                  <a:schemeClr val="bg1"/>
                </a:solidFill>
              </a:rPr>
              <a:t> and the</a:t>
            </a:r>
          </a:p>
          <a:p>
            <a:r>
              <a:rPr lang="en-US" altLang="en-US" sz="2800" dirty="0" smtClean="0">
                <a:solidFill>
                  <a:schemeClr val="bg1"/>
                </a:solidFill>
              </a:rPr>
              <a:t>encrypted file collection C on the cloud server.</a:t>
            </a:r>
          </a:p>
        </p:txBody>
      </p:sp>
      <p:pic>
        <p:nvPicPr>
          <p:cNvPr id="19461"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2150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Subtitle 2"/>
          <p:cNvSpPr>
            <a:spLocks noGrp="1"/>
          </p:cNvSpPr>
          <p:nvPr>
            <p:ph type="subTitle" idx="1"/>
          </p:nvPr>
        </p:nvSpPr>
        <p:spPr>
          <a:xfrm>
            <a:off x="252413" y="277813"/>
            <a:ext cx="8639175" cy="4229100"/>
          </a:xfrm>
        </p:spPr>
        <p:txBody>
          <a:bodyPr lIns="0" tIns="0" rIns="0" bIns="0"/>
          <a:lstStyle/>
          <a:p>
            <a:endParaRPr lang="en-US" altLang="en-US" sz="1800" dirty="0" smtClean="0">
              <a:solidFill>
                <a:schemeClr val="bg1"/>
              </a:solidFill>
            </a:endParaRPr>
          </a:p>
          <a:p>
            <a:pPr>
              <a:defRPr/>
            </a:pPr>
            <a:r>
              <a:rPr lang="en-US" sz="2500" dirty="0">
                <a:solidFill>
                  <a:schemeClr val="bg1"/>
                </a:solidFill>
              </a:rPr>
              <a:t>To search the file collection</a:t>
            </a:r>
          </a:p>
          <a:p>
            <a:pPr>
              <a:defRPr/>
            </a:pPr>
            <a:r>
              <a:rPr lang="en-US" sz="2500" dirty="0">
                <a:solidFill>
                  <a:schemeClr val="bg1"/>
                </a:solidFill>
              </a:rPr>
              <a:t>for a given keyword </a:t>
            </a:r>
            <a:r>
              <a:rPr lang="en-US" sz="2500" dirty="0" smtClean="0">
                <a:solidFill>
                  <a:schemeClr val="bg1"/>
                </a:solidFill>
              </a:rPr>
              <a:t>w:</a:t>
            </a:r>
            <a:endParaRPr lang="en-US" altLang="en-US" sz="2500" dirty="0">
              <a:solidFill>
                <a:schemeClr val="bg1"/>
              </a:solidFill>
            </a:endParaRPr>
          </a:p>
          <a:p>
            <a:pPr>
              <a:lnSpc>
                <a:spcPct val="150000"/>
              </a:lnSpc>
            </a:pPr>
            <a:r>
              <a:rPr lang="en-US" altLang="en-US" sz="2500" dirty="0" smtClean="0">
                <a:solidFill>
                  <a:schemeClr val="bg1"/>
                </a:solidFill>
              </a:rPr>
              <a:t>An authorized user generates and submits a search request in a secret form, a trapdoor T</a:t>
            </a:r>
            <a:r>
              <a:rPr lang="en-US" altLang="en-US" sz="2000" dirty="0" smtClean="0">
                <a:solidFill>
                  <a:schemeClr val="bg1"/>
                </a:solidFill>
              </a:rPr>
              <a:t>w</a:t>
            </a:r>
            <a:r>
              <a:rPr lang="en-US" altLang="en-US" sz="2500" dirty="0" smtClean="0">
                <a:solidFill>
                  <a:schemeClr val="bg1"/>
                </a:solidFill>
              </a:rPr>
              <a:t> of the keyword w, to the cloud server. </a:t>
            </a:r>
          </a:p>
          <a:p>
            <a:pPr>
              <a:lnSpc>
                <a:spcPct val="150000"/>
              </a:lnSpc>
            </a:pPr>
            <a:r>
              <a:rPr lang="en-US" altLang="en-US" sz="2500" dirty="0" smtClean="0">
                <a:solidFill>
                  <a:schemeClr val="bg1"/>
                </a:solidFill>
              </a:rPr>
              <a:t>Upon receiving the search request T</a:t>
            </a:r>
            <a:r>
              <a:rPr lang="en-US" altLang="en-US" sz="2000" dirty="0" smtClean="0">
                <a:solidFill>
                  <a:schemeClr val="bg1"/>
                </a:solidFill>
              </a:rPr>
              <a:t>w</a:t>
            </a:r>
            <a:r>
              <a:rPr lang="en-US" altLang="en-US" sz="2500" dirty="0" smtClean="0">
                <a:solidFill>
                  <a:schemeClr val="bg1"/>
                </a:solidFill>
              </a:rPr>
              <a:t>, the cloud server is responsible to search the index I and return the corresponding set of files to the user.</a:t>
            </a:r>
          </a:p>
          <a:p>
            <a:pPr algn="l" eaLnBrk="1" hangingPunct="1">
              <a:spcBef>
                <a:spcPts val="300"/>
              </a:spcBef>
            </a:pPr>
            <a:endParaRPr lang="en-US" altLang="en-US" sz="1800" dirty="0" smtClean="0">
              <a:solidFill>
                <a:schemeClr val="bg1"/>
              </a:solidFill>
            </a:endParaRPr>
          </a:p>
          <a:p>
            <a:pPr algn="l" eaLnBrk="1" hangingPunct="1">
              <a:spcBef>
                <a:spcPts val="300"/>
              </a:spcBef>
            </a:pPr>
            <a:endParaRPr lang="en-US" altLang="en-US" sz="1800" dirty="0" smtClean="0">
              <a:solidFill>
                <a:schemeClr val="bg1"/>
              </a:solidFill>
            </a:endParaRPr>
          </a:p>
        </p:txBody>
      </p:sp>
      <p:pic>
        <p:nvPicPr>
          <p:cNvPr id="21509"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2253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Subtitle 2"/>
          <p:cNvSpPr>
            <a:spLocks noGrp="1"/>
          </p:cNvSpPr>
          <p:nvPr>
            <p:ph type="subTitle" idx="1"/>
          </p:nvPr>
        </p:nvSpPr>
        <p:spPr>
          <a:xfrm>
            <a:off x="252413" y="277813"/>
            <a:ext cx="8639175" cy="4229100"/>
          </a:xfrm>
        </p:spPr>
        <p:txBody>
          <a:bodyPr lIns="0" tIns="0" rIns="0" bIns="0"/>
          <a:lstStyle/>
          <a:p>
            <a:endParaRPr lang="en-US" altLang="en-US" sz="2900" dirty="0" smtClean="0">
              <a:solidFill>
                <a:schemeClr val="bg1"/>
              </a:solidFill>
            </a:endParaRPr>
          </a:p>
          <a:p>
            <a:endParaRPr lang="en-US" altLang="en-US" sz="2900" dirty="0" smtClean="0">
              <a:solidFill>
                <a:schemeClr val="bg1"/>
              </a:solidFill>
            </a:endParaRPr>
          </a:p>
          <a:p>
            <a:r>
              <a:rPr lang="en-US" altLang="en-US" sz="2900" dirty="0" smtClean="0">
                <a:solidFill>
                  <a:schemeClr val="bg1"/>
                </a:solidFill>
              </a:rPr>
              <a:t>To reduce bandwidth, the user may send an</a:t>
            </a:r>
          </a:p>
          <a:p>
            <a:r>
              <a:rPr lang="en-US" altLang="en-US" sz="2900" dirty="0" smtClean="0">
                <a:solidFill>
                  <a:schemeClr val="bg1"/>
                </a:solidFill>
              </a:rPr>
              <a:t>optional value k along with the trapdoor T</a:t>
            </a:r>
            <a:r>
              <a:rPr lang="en-US" altLang="en-US" sz="2200" dirty="0" smtClean="0">
                <a:solidFill>
                  <a:schemeClr val="bg1"/>
                </a:solidFill>
              </a:rPr>
              <a:t>w</a:t>
            </a:r>
            <a:r>
              <a:rPr lang="en-US" altLang="en-US" sz="2900" dirty="0" smtClean="0">
                <a:solidFill>
                  <a:schemeClr val="bg1"/>
                </a:solidFill>
              </a:rPr>
              <a:t> and cloud</a:t>
            </a:r>
          </a:p>
          <a:p>
            <a:r>
              <a:rPr lang="en-US" altLang="en-US" sz="2900" dirty="0" smtClean="0">
                <a:solidFill>
                  <a:schemeClr val="bg1"/>
                </a:solidFill>
              </a:rPr>
              <a:t>server only sends back the top-k most relevant files to the</a:t>
            </a:r>
          </a:p>
          <a:p>
            <a:r>
              <a:rPr lang="en-US" altLang="en-US" sz="2900" dirty="0" smtClean="0">
                <a:solidFill>
                  <a:schemeClr val="bg1"/>
                </a:solidFill>
              </a:rPr>
              <a:t>user’s interested keyword w.</a:t>
            </a:r>
            <a:r>
              <a:rPr lang="en-US" altLang="en-US" sz="2800" dirty="0" smtClean="0">
                <a:solidFill>
                  <a:schemeClr val="bg1"/>
                </a:solidFill>
              </a:rPr>
              <a:t/>
            </a:r>
            <a:br>
              <a:rPr lang="en-US" altLang="en-US" sz="2800" dirty="0" smtClean="0">
                <a:solidFill>
                  <a:schemeClr val="bg1"/>
                </a:solidFill>
              </a:rPr>
            </a:br>
            <a:r>
              <a:rPr lang="en-US" altLang="en-US" sz="2800" dirty="0" smtClean="0">
                <a:solidFill>
                  <a:schemeClr val="bg1"/>
                </a:solidFill>
              </a:rPr>
              <a:t/>
            </a:r>
            <a:br>
              <a:rPr lang="en-US" altLang="en-US" sz="2800" dirty="0" smtClean="0">
                <a:solidFill>
                  <a:schemeClr val="bg1"/>
                </a:solidFill>
              </a:rPr>
            </a:br>
            <a:endParaRPr lang="en-US" altLang="en-US" sz="2600" dirty="0" smtClean="0">
              <a:solidFill>
                <a:schemeClr val="bg1"/>
              </a:solidFill>
            </a:endParaRPr>
          </a:p>
        </p:txBody>
      </p:sp>
      <p:pic>
        <p:nvPicPr>
          <p:cNvPr id="22533"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409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4102" name="Subtitle 2"/>
          <p:cNvSpPr txBox="1">
            <a:spLocks/>
          </p:cNvSpPr>
          <p:nvPr/>
        </p:nvSpPr>
        <p:spPr bwMode="auto">
          <a:xfrm>
            <a:off x="252413" y="376238"/>
            <a:ext cx="8639175"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lnSpc>
                <a:spcPts val="2800"/>
              </a:lnSpc>
              <a:spcBef>
                <a:spcPct val="0"/>
              </a:spcBef>
              <a:buFont typeface="Arial" panose="020B0604020202020204" pitchFamily="34" charset="0"/>
              <a:buNone/>
            </a:pPr>
            <a:r>
              <a:rPr lang="en-US" altLang="en-US" sz="2400" b="1">
                <a:solidFill>
                  <a:schemeClr val="bg1"/>
                </a:solidFill>
                <a:latin typeface="Times New Roman" panose="02020603050405020304" pitchFamily="18" charset="0"/>
                <a:cs typeface="Times New Roman" panose="02020603050405020304" pitchFamily="18" charset="0"/>
              </a:rPr>
              <a:t>Outline :</a:t>
            </a:r>
          </a:p>
          <a:p>
            <a:pPr eaLnBrk="1" hangingPunct="1">
              <a:buFont typeface="Arial" panose="020B0604020202020204" pitchFamily="34" charset="0"/>
              <a:buNone/>
            </a:pPr>
            <a:r>
              <a:rPr lang="en-US" altLang="en-US" sz="2400">
                <a:solidFill>
                  <a:schemeClr val="bg1"/>
                </a:solidFill>
              </a:rPr>
              <a:t>1,  Introduction</a:t>
            </a:r>
          </a:p>
          <a:p>
            <a:pPr eaLnBrk="1" hangingPunct="1">
              <a:buFont typeface="Arial" panose="020B0604020202020204" pitchFamily="34" charset="0"/>
              <a:buNone/>
            </a:pPr>
            <a:r>
              <a:rPr lang="en-US" altLang="en-US" sz="2400">
                <a:solidFill>
                  <a:schemeClr val="bg1"/>
                </a:solidFill>
              </a:rPr>
              <a:t>2, Problem Statement</a:t>
            </a:r>
          </a:p>
          <a:p>
            <a:pPr eaLnBrk="1" hangingPunct="1">
              <a:buFont typeface="Arial" panose="020B0604020202020204" pitchFamily="34" charset="0"/>
              <a:buNone/>
            </a:pPr>
            <a:r>
              <a:rPr lang="en-US" altLang="en-US" sz="2400">
                <a:solidFill>
                  <a:schemeClr val="bg1"/>
                </a:solidFill>
              </a:rPr>
              <a:t>3, The Definition and Basic Scheme</a:t>
            </a:r>
          </a:p>
          <a:p>
            <a:pPr eaLnBrk="1" hangingPunct="1">
              <a:buFont typeface="Arial" panose="020B0604020202020204" pitchFamily="34" charset="0"/>
              <a:buNone/>
            </a:pPr>
            <a:r>
              <a:rPr lang="en-US" altLang="en-US" sz="2400">
                <a:solidFill>
                  <a:schemeClr val="bg1"/>
                </a:solidFill>
              </a:rPr>
              <a:t>4, Efficient Ranked Searchable Symmetric Encryption Scheme</a:t>
            </a:r>
          </a:p>
          <a:p>
            <a:pPr eaLnBrk="1" hangingPunct="1">
              <a:buFont typeface="Arial" panose="020B0604020202020204" pitchFamily="34" charset="0"/>
              <a:buNone/>
            </a:pPr>
            <a:r>
              <a:rPr lang="en-US" altLang="en-US" sz="2400">
                <a:solidFill>
                  <a:schemeClr val="bg1"/>
                </a:solidFill>
              </a:rPr>
              <a:t>5, Security Analysis</a:t>
            </a:r>
          </a:p>
          <a:p>
            <a:pPr eaLnBrk="1" hangingPunct="1">
              <a:buFont typeface="Arial" panose="020B0604020202020204" pitchFamily="34" charset="0"/>
              <a:buNone/>
            </a:pPr>
            <a:r>
              <a:rPr lang="en-US" altLang="en-US" sz="2400">
                <a:solidFill>
                  <a:schemeClr val="bg1"/>
                </a:solidFill>
              </a:rPr>
              <a:t>6, Further Enhancement and Investigations</a:t>
            </a:r>
          </a:p>
          <a:p>
            <a:pPr eaLnBrk="1" hangingPunct="1">
              <a:buFont typeface="Arial" panose="020B0604020202020204" pitchFamily="34" charset="0"/>
              <a:buNone/>
            </a:pPr>
            <a:r>
              <a:rPr lang="en-US" altLang="en-US" sz="2400">
                <a:solidFill>
                  <a:schemeClr val="bg1"/>
                </a:solidFill>
              </a:rPr>
              <a:t>7, Performance Analysis</a:t>
            </a:r>
          </a:p>
          <a:p>
            <a:pPr eaLnBrk="1" hangingPunct="1">
              <a:buFont typeface="Arial" panose="020B0604020202020204" pitchFamily="34" charset="0"/>
              <a:buNone/>
            </a:pPr>
            <a:r>
              <a:rPr lang="en-US" altLang="en-US" sz="2400">
                <a:solidFill>
                  <a:schemeClr val="bg1"/>
                </a:solidFill>
              </a:rPr>
              <a:t>8, Related Work</a:t>
            </a:r>
          </a:p>
          <a:p>
            <a:pPr eaLnBrk="1" hangingPunct="1">
              <a:buFont typeface="Arial" panose="020B0604020202020204" pitchFamily="34" charset="0"/>
              <a:buNone/>
            </a:pPr>
            <a:r>
              <a:rPr lang="en-US" altLang="en-US" sz="2400">
                <a:solidFill>
                  <a:schemeClr val="bg1"/>
                </a:solidFill>
              </a:rPr>
              <a:t>9, Conclusion</a:t>
            </a:r>
          </a:p>
          <a:p>
            <a:pPr eaLnBrk="1" hangingPunct="1">
              <a:buFont typeface="Arial" panose="020B0604020202020204" pitchFamily="34" charset="0"/>
              <a:buNone/>
            </a:pPr>
            <a:r>
              <a:rPr lang="en-US" altLang="en-US" sz="2800">
                <a:solidFill>
                  <a:srgbClr val="898989"/>
                </a:solidFill>
              </a:rPr>
              <a:t/>
            </a:r>
            <a:br>
              <a:rPr lang="en-US" altLang="en-US" sz="2800">
                <a:solidFill>
                  <a:srgbClr val="898989"/>
                </a:solidFill>
              </a:rPr>
            </a:br>
            <a:endParaRPr lang="en-US" altLang="en-US" sz="2600">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2355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23558"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r>
              <a:rPr lang="en-US" altLang="en-US" sz="3000">
                <a:solidFill>
                  <a:schemeClr val="bg1"/>
                </a:solidFill>
              </a:rPr>
              <a:t>The authors consider that server is an</a:t>
            </a:r>
          </a:p>
          <a:p>
            <a:pPr algn="ctr">
              <a:buFont typeface="Arial" panose="020B0604020202020204" pitchFamily="34" charset="0"/>
              <a:buNone/>
            </a:pPr>
            <a:r>
              <a:rPr lang="en-US" altLang="en-US" sz="3000">
                <a:solidFill>
                  <a:schemeClr val="bg1"/>
                </a:solidFill>
              </a:rPr>
              <a:t> “honest-but-curious”</a:t>
            </a:r>
          </a:p>
          <a:p>
            <a:pPr algn="ctr">
              <a:buFont typeface="Arial" panose="020B0604020202020204" pitchFamily="34" charset="0"/>
              <a:buNone/>
            </a:pPr>
            <a:r>
              <a:rPr lang="en-US" altLang="en-US" sz="2800">
                <a:solidFill>
                  <a:schemeClr val="bg1"/>
                </a:solidFill>
              </a:rPr>
              <a:t/>
            </a:r>
            <a:br>
              <a:rPr lang="en-US" altLang="en-US" sz="2800">
                <a:solidFill>
                  <a:schemeClr val="bg1"/>
                </a:solidFill>
              </a:rPr>
            </a:br>
            <a:r>
              <a:rPr lang="en-US" altLang="en-US" sz="2800">
                <a:solidFill>
                  <a:schemeClr val="bg1"/>
                </a:solidFill>
              </a:rPr>
              <a:t>Honest: Server correctly follows the designated protocol specification.</a:t>
            </a:r>
          </a:p>
          <a:p>
            <a:pPr algn="ctr">
              <a:buFont typeface="Arial" panose="020B0604020202020204" pitchFamily="34" charset="0"/>
              <a:buNone/>
            </a:pPr>
            <a:endParaRPr lang="en-US" altLang="en-US" sz="2800">
              <a:solidFill>
                <a:schemeClr val="bg1"/>
              </a:solidFill>
            </a:endParaRPr>
          </a:p>
          <a:p>
            <a:pPr algn="ctr">
              <a:buFont typeface="Arial" panose="020B0604020202020204" pitchFamily="34" charset="0"/>
              <a:buNone/>
            </a:pPr>
            <a:r>
              <a:rPr lang="en-US" altLang="en-US" sz="2800">
                <a:solidFill>
                  <a:schemeClr val="bg1"/>
                </a:solidFill>
              </a:rPr>
              <a:t>Curious: server is curious to infer and analyze the message flow received during the protocol so as to learn additional information.</a:t>
            </a:r>
            <a:br>
              <a:rPr lang="en-US" altLang="en-US" sz="2800">
                <a:solidFill>
                  <a:schemeClr val="bg1"/>
                </a:solidFill>
              </a:rPr>
            </a:br>
            <a:endParaRPr lang="en-US" altLang="en-US" sz="260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2457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24582"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endParaRPr lang="en-US" altLang="en-US" sz="2800" dirty="0">
              <a:solidFill>
                <a:schemeClr val="bg1"/>
              </a:solidFill>
            </a:endParaRPr>
          </a:p>
          <a:p>
            <a:pPr algn="ctr">
              <a:buFont typeface="Arial" panose="020B0604020202020204" pitchFamily="34" charset="0"/>
              <a:buNone/>
            </a:pPr>
            <a:endParaRPr lang="en-US" altLang="en-US" sz="2800" dirty="0">
              <a:solidFill>
                <a:schemeClr val="bg1"/>
              </a:solidFill>
            </a:endParaRPr>
          </a:p>
          <a:p>
            <a:pPr algn="ctr">
              <a:buFont typeface="Arial" panose="020B0604020202020204" pitchFamily="34" charset="0"/>
              <a:buNone/>
            </a:pPr>
            <a:endParaRPr lang="en-US" altLang="en-US" sz="4400" dirty="0">
              <a:solidFill>
                <a:schemeClr val="bg1"/>
              </a:solidFill>
            </a:endParaRPr>
          </a:p>
          <a:p>
            <a:pPr algn="ctr">
              <a:buFont typeface="Arial" panose="020B0604020202020204" pitchFamily="34" charset="0"/>
              <a:buNone/>
            </a:pPr>
            <a:r>
              <a:rPr lang="en-US" altLang="en-US" sz="4400" dirty="0" smtClean="0">
                <a:solidFill>
                  <a:schemeClr val="bg1"/>
                </a:solidFill>
              </a:rPr>
              <a:t>Notation</a:t>
            </a:r>
            <a:r>
              <a:rPr lang="en-US" altLang="en-US" sz="2800" dirty="0">
                <a:solidFill>
                  <a:schemeClr val="bg1"/>
                </a:solidFill>
              </a:rPr>
              <a:t/>
            </a:r>
            <a:br>
              <a:rPr lang="en-US" altLang="en-US" sz="2800" dirty="0">
                <a:solidFill>
                  <a:schemeClr val="bg1"/>
                </a:solidFill>
              </a:rPr>
            </a:br>
            <a:endParaRPr lang="en-US" altLang="en-US" sz="2600" dirty="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2560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25606" name="Subtitle 2"/>
          <p:cNvSpPr txBox="1">
            <a:spLocks/>
          </p:cNvSpPr>
          <p:nvPr/>
        </p:nvSpPr>
        <p:spPr bwMode="auto">
          <a:xfrm>
            <a:off x="362582" y="844550"/>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r>
              <a:rPr lang="en-US" sz="2000" dirty="0">
                <a:solidFill>
                  <a:schemeClr val="bg1"/>
                </a:solidFill>
              </a:rPr>
              <a:t>C—the file collection to be outsourced, denoted as a set of n data files </a:t>
            </a:r>
            <a:endParaRPr lang="en-US" sz="2000" dirty="0" smtClean="0">
              <a:solidFill>
                <a:schemeClr val="bg1"/>
              </a:solidFill>
            </a:endParaRPr>
          </a:p>
          <a:p>
            <a:pPr algn="just">
              <a:buNone/>
            </a:pPr>
            <a:r>
              <a:rPr lang="en-US" sz="2000" dirty="0" smtClean="0">
                <a:solidFill>
                  <a:schemeClr val="bg1"/>
                </a:solidFill>
              </a:rPr>
              <a:t>C </a:t>
            </a:r>
            <a:r>
              <a:rPr lang="en-US" sz="2000" dirty="0">
                <a:solidFill>
                  <a:schemeClr val="bg1"/>
                </a:solidFill>
              </a:rPr>
              <a:t>= (F</a:t>
            </a:r>
            <a:r>
              <a:rPr lang="en-US" sz="1800" dirty="0">
                <a:solidFill>
                  <a:schemeClr val="bg1"/>
                </a:solidFill>
              </a:rPr>
              <a:t>1</a:t>
            </a:r>
            <a:r>
              <a:rPr lang="en-US" sz="2000" dirty="0">
                <a:solidFill>
                  <a:schemeClr val="bg1"/>
                </a:solidFill>
              </a:rPr>
              <a:t>, F</a:t>
            </a:r>
            <a:r>
              <a:rPr lang="en-US" sz="1800" dirty="0">
                <a:solidFill>
                  <a:schemeClr val="bg1"/>
                </a:solidFill>
              </a:rPr>
              <a:t>2</a:t>
            </a:r>
            <a:r>
              <a:rPr lang="en-US" sz="2000" dirty="0">
                <a:solidFill>
                  <a:schemeClr val="bg1"/>
                </a:solidFill>
              </a:rPr>
              <a:t>, …, </a:t>
            </a:r>
            <a:r>
              <a:rPr lang="en-US" sz="2000" dirty="0" err="1">
                <a:solidFill>
                  <a:schemeClr val="bg1"/>
                </a:solidFill>
              </a:rPr>
              <a:t>F</a:t>
            </a:r>
            <a:r>
              <a:rPr lang="en-US" sz="1800" dirty="0" err="1">
                <a:solidFill>
                  <a:schemeClr val="bg1"/>
                </a:solidFill>
              </a:rPr>
              <a:t>n</a:t>
            </a:r>
            <a:r>
              <a:rPr lang="en-US" sz="2000" dirty="0">
                <a:solidFill>
                  <a:schemeClr val="bg1"/>
                </a:solidFill>
              </a:rPr>
              <a:t>).</a:t>
            </a:r>
          </a:p>
          <a:p>
            <a:pPr algn="just"/>
            <a:r>
              <a:rPr lang="en-US" sz="2000" dirty="0">
                <a:solidFill>
                  <a:schemeClr val="bg1"/>
                </a:solidFill>
              </a:rPr>
              <a:t>W: the distinct keywords extracted from file collection C, denoted as a set of m words W = (w</a:t>
            </a:r>
            <a:r>
              <a:rPr lang="en-US" sz="1800" dirty="0">
                <a:solidFill>
                  <a:schemeClr val="bg1"/>
                </a:solidFill>
              </a:rPr>
              <a:t>1</a:t>
            </a:r>
            <a:r>
              <a:rPr lang="en-US" sz="2000" dirty="0">
                <a:solidFill>
                  <a:schemeClr val="bg1"/>
                </a:solidFill>
              </a:rPr>
              <a:t>,w</a:t>
            </a:r>
            <a:r>
              <a:rPr lang="en-US" sz="1800" dirty="0">
                <a:solidFill>
                  <a:schemeClr val="bg1"/>
                </a:solidFill>
              </a:rPr>
              <a:t>2</a:t>
            </a:r>
            <a:r>
              <a:rPr lang="en-US" sz="2000" dirty="0">
                <a:solidFill>
                  <a:schemeClr val="bg1"/>
                </a:solidFill>
              </a:rPr>
              <a:t>,…,</a:t>
            </a:r>
            <a:r>
              <a:rPr lang="en-US" sz="2000" dirty="0" err="1" smtClean="0">
                <a:solidFill>
                  <a:schemeClr val="bg1"/>
                </a:solidFill>
              </a:rPr>
              <a:t>w</a:t>
            </a:r>
            <a:r>
              <a:rPr lang="en-US" sz="1800" dirty="0" err="1">
                <a:solidFill>
                  <a:schemeClr val="bg1"/>
                </a:solidFill>
              </a:rPr>
              <a:t>m</a:t>
            </a:r>
            <a:r>
              <a:rPr lang="en-US" sz="2000" dirty="0" smtClean="0">
                <a:solidFill>
                  <a:schemeClr val="bg1"/>
                </a:solidFill>
              </a:rPr>
              <a:t>).</a:t>
            </a:r>
            <a:endParaRPr lang="en-US" sz="2000" dirty="0">
              <a:solidFill>
                <a:schemeClr val="bg1"/>
              </a:solidFill>
            </a:endParaRPr>
          </a:p>
          <a:p>
            <a:pPr algn="just"/>
            <a:r>
              <a:rPr lang="en-US" sz="2000" dirty="0">
                <a:solidFill>
                  <a:schemeClr val="bg1"/>
                </a:solidFill>
              </a:rPr>
              <a:t>id(F</a:t>
            </a:r>
            <a:r>
              <a:rPr lang="en-US" sz="1800" dirty="0">
                <a:solidFill>
                  <a:schemeClr val="bg1"/>
                </a:solidFill>
              </a:rPr>
              <a:t>j</a:t>
            </a:r>
            <a:r>
              <a:rPr lang="en-US" sz="2000" dirty="0">
                <a:solidFill>
                  <a:schemeClr val="bg1"/>
                </a:solidFill>
              </a:rPr>
              <a:t>): the identifier of file F</a:t>
            </a:r>
            <a:r>
              <a:rPr lang="en-US" sz="1800" dirty="0">
                <a:solidFill>
                  <a:schemeClr val="bg1"/>
                </a:solidFill>
              </a:rPr>
              <a:t>j</a:t>
            </a:r>
            <a:r>
              <a:rPr lang="en-US" sz="2000" dirty="0">
                <a:solidFill>
                  <a:schemeClr val="bg1"/>
                </a:solidFill>
              </a:rPr>
              <a:t> that can help uniquely locate the actual file.</a:t>
            </a:r>
          </a:p>
          <a:p>
            <a:pPr algn="just"/>
            <a:r>
              <a:rPr lang="en-US" sz="2000" dirty="0">
                <a:solidFill>
                  <a:schemeClr val="bg1"/>
                </a:solidFill>
              </a:rPr>
              <a:t>I: the index built from the file collection, including a set of posting lists {</a:t>
            </a:r>
            <a:r>
              <a:rPr lang="en-US" sz="2000" dirty="0" smtClean="0">
                <a:solidFill>
                  <a:schemeClr val="bg1"/>
                </a:solidFill>
              </a:rPr>
              <a:t>I(</a:t>
            </a:r>
            <a:r>
              <a:rPr lang="en-US" sz="2000" dirty="0" err="1">
                <a:solidFill>
                  <a:schemeClr val="bg1"/>
                </a:solidFill>
              </a:rPr>
              <a:t>w</a:t>
            </a:r>
            <a:r>
              <a:rPr lang="en-US" sz="1800" dirty="0" err="1" smtClean="0">
                <a:solidFill>
                  <a:schemeClr val="bg1"/>
                </a:solidFill>
              </a:rPr>
              <a:t>i</a:t>
            </a:r>
            <a:r>
              <a:rPr lang="en-US" sz="2000" dirty="0" smtClean="0">
                <a:solidFill>
                  <a:schemeClr val="bg1"/>
                </a:solidFill>
              </a:rPr>
              <a:t>)}.</a:t>
            </a:r>
            <a:endParaRPr lang="en-US" sz="2000" dirty="0">
              <a:solidFill>
                <a:schemeClr val="bg1"/>
              </a:solidFill>
            </a:endParaRPr>
          </a:p>
          <a:p>
            <a:pPr algn="just"/>
            <a:r>
              <a:rPr lang="en-US" sz="2000" dirty="0">
                <a:solidFill>
                  <a:schemeClr val="bg1"/>
                </a:solidFill>
              </a:rPr>
              <a:t>Tw</a:t>
            </a:r>
            <a:r>
              <a:rPr lang="en-US" sz="1800" dirty="0">
                <a:solidFill>
                  <a:schemeClr val="bg1"/>
                </a:solidFill>
              </a:rPr>
              <a:t>i</a:t>
            </a:r>
            <a:r>
              <a:rPr lang="en-US" sz="2000" dirty="0">
                <a:solidFill>
                  <a:schemeClr val="bg1"/>
                </a:solidFill>
              </a:rPr>
              <a:t>: the trapdoor generated by a user as a search request of keyword </a:t>
            </a:r>
            <a:r>
              <a:rPr lang="en-US" sz="2000" dirty="0" err="1">
                <a:solidFill>
                  <a:schemeClr val="bg1"/>
                </a:solidFill>
              </a:rPr>
              <a:t>w</a:t>
            </a:r>
            <a:r>
              <a:rPr lang="en-US" sz="1800" dirty="0" err="1">
                <a:solidFill>
                  <a:schemeClr val="bg1"/>
                </a:solidFill>
              </a:rPr>
              <a:t>i</a:t>
            </a:r>
            <a:r>
              <a:rPr lang="en-US" sz="2000" dirty="0">
                <a:solidFill>
                  <a:schemeClr val="bg1"/>
                </a:solidFill>
              </a:rPr>
              <a:t>.</a:t>
            </a:r>
          </a:p>
          <a:p>
            <a:pPr algn="just"/>
            <a:r>
              <a:rPr lang="en-US" sz="2000" dirty="0">
                <a:solidFill>
                  <a:schemeClr val="bg1"/>
                </a:solidFill>
              </a:rPr>
              <a:t>F(</a:t>
            </a:r>
            <a:r>
              <a:rPr lang="en-US" sz="2000" dirty="0" err="1">
                <a:solidFill>
                  <a:schemeClr val="bg1"/>
                </a:solidFill>
              </a:rPr>
              <a:t>w</a:t>
            </a:r>
            <a:r>
              <a:rPr lang="en-US" sz="1800" dirty="0" err="1">
                <a:solidFill>
                  <a:schemeClr val="bg1"/>
                </a:solidFill>
              </a:rPr>
              <a:t>i</a:t>
            </a:r>
            <a:r>
              <a:rPr lang="en-US" sz="2000" dirty="0">
                <a:solidFill>
                  <a:schemeClr val="bg1"/>
                </a:solidFill>
              </a:rPr>
              <a:t>): the set of identifiers of files in C that contain keyword </a:t>
            </a:r>
            <a:r>
              <a:rPr lang="en-US" sz="2000" dirty="0" err="1">
                <a:solidFill>
                  <a:schemeClr val="bg1"/>
                </a:solidFill>
              </a:rPr>
              <a:t>w</a:t>
            </a:r>
            <a:r>
              <a:rPr lang="en-US" sz="1800" dirty="0" err="1">
                <a:solidFill>
                  <a:schemeClr val="bg1"/>
                </a:solidFill>
              </a:rPr>
              <a:t>i</a:t>
            </a:r>
            <a:r>
              <a:rPr lang="en-US" sz="2000" dirty="0">
                <a:solidFill>
                  <a:schemeClr val="bg1"/>
                </a:solidFill>
              </a:rPr>
              <a:t>.</a:t>
            </a:r>
          </a:p>
          <a:p>
            <a:pPr algn="just"/>
            <a:r>
              <a:rPr lang="en-US" sz="2000" dirty="0">
                <a:solidFill>
                  <a:schemeClr val="bg1"/>
                </a:solidFill>
              </a:rPr>
              <a:t>N</a:t>
            </a:r>
            <a:r>
              <a:rPr lang="en-US" sz="1800" dirty="0">
                <a:solidFill>
                  <a:schemeClr val="bg1"/>
                </a:solidFill>
              </a:rPr>
              <a:t>i</a:t>
            </a:r>
            <a:r>
              <a:rPr lang="en-US" sz="2000" dirty="0">
                <a:solidFill>
                  <a:schemeClr val="bg1"/>
                </a:solidFill>
              </a:rPr>
              <a:t>: the number of files containing the keyword </a:t>
            </a:r>
            <a:r>
              <a:rPr lang="en-US" sz="2000" dirty="0" err="1">
                <a:solidFill>
                  <a:schemeClr val="bg1"/>
                </a:solidFill>
              </a:rPr>
              <a:t>w</a:t>
            </a:r>
            <a:r>
              <a:rPr lang="en-US" sz="1800" dirty="0" err="1">
                <a:solidFill>
                  <a:schemeClr val="bg1"/>
                </a:solidFill>
              </a:rPr>
              <a:t>i</a:t>
            </a:r>
            <a:r>
              <a:rPr lang="en-US" sz="2000" dirty="0">
                <a:solidFill>
                  <a:schemeClr val="bg1"/>
                </a:solidFill>
              </a:rPr>
              <a:t> and Ni = |F(</a:t>
            </a:r>
            <a:r>
              <a:rPr lang="en-US" sz="2000" dirty="0" err="1">
                <a:solidFill>
                  <a:schemeClr val="bg1"/>
                </a:solidFill>
              </a:rPr>
              <a:t>w</a:t>
            </a:r>
            <a:r>
              <a:rPr lang="en-US" sz="1800" dirty="0" err="1">
                <a:solidFill>
                  <a:schemeClr val="bg1"/>
                </a:solidFill>
              </a:rPr>
              <a:t>i</a:t>
            </a:r>
            <a:r>
              <a:rPr lang="en-US" sz="2000" dirty="0">
                <a:solidFill>
                  <a:schemeClr val="bg1"/>
                </a:solidFill>
              </a:rPr>
              <a:t>)|.</a:t>
            </a:r>
          </a:p>
        </p:txBody>
      </p:sp>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2662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26630" name="Subtitle 2"/>
          <p:cNvSpPr txBox="1">
            <a:spLocks/>
          </p:cNvSpPr>
          <p:nvPr/>
        </p:nvSpPr>
        <p:spPr bwMode="auto">
          <a:xfrm>
            <a:off x="269875" y="844550"/>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endParaRPr lang="en-US" altLang="en-US" sz="2800" dirty="0"/>
          </a:p>
          <a:p>
            <a:pPr algn="ctr">
              <a:buFont typeface="Arial" panose="020B0604020202020204" pitchFamily="34" charset="0"/>
              <a:buNone/>
            </a:pPr>
            <a:r>
              <a:rPr lang="en-US" altLang="en-US" dirty="0">
                <a:solidFill>
                  <a:schemeClr val="bg1"/>
                </a:solidFill>
              </a:rPr>
              <a:t>Ranking function:</a:t>
            </a:r>
          </a:p>
          <a:p>
            <a:pPr algn="ctr">
              <a:buFont typeface="Arial" panose="020B0604020202020204" pitchFamily="34" charset="0"/>
              <a:buNone/>
            </a:pPr>
            <a:r>
              <a:rPr lang="en-US" altLang="en-US" dirty="0">
                <a:solidFill>
                  <a:schemeClr val="bg1"/>
                </a:solidFill>
              </a:rPr>
              <a:t> In information retrieval, a ranking</a:t>
            </a:r>
          </a:p>
          <a:p>
            <a:pPr algn="ctr">
              <a:buFont typeface="Arial" panose="020B0604020202020204" pitchFamily="34" charset="0"/>
              <a:buNone/>
            </a:pPr>
            <a:r>
              <a:rPr lang="en-US" altLang="en-US" dirty="0">
                <a:solidFill>
                  <a:schemeClr val="bg1"/>
                </a:solidFill>
              </a:rPr>
              <a:t>function is used to calculate relevance scores of matching files to a given search request.</a:t>
            </a:r>
            <a:r>
              <a:rPr lang="en-US" altLang="en-US" sz="2800" dirty="0">
                <a:solidFill>
                  <a:schemeClr val="bg1"/>
                </a:solidFill>
              </a:rPr>
              <a:t/>
            </a:r>
            <a:br>
              <a:rPr lang="en-US" altLang="en-US" sz="2800" dirty="0">
                <a:solidFill>
                  <a:schemeClr val="bg1"/>
                </a:solidFill>
              </a:rPr>
            </a:br>
            <a:endParaRPr lang="en-US" altLang="en-US" sz="2600" dirty="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2867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28678" name="Subtitle 2"/>
          <p:cNvSpPr txBox="1">
            <a:spLocks/>
          </p:cNvSpPr>
          <p:nvPr/>
        </p:nvSpPr>
        <p:spPr bwMode="auto">
          <a:xfrm>
            <a:off x="269875" y="288925"/>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r>
              <a:rPr lang="en-US" altLang="en-US" sz="4400" dirty="0" smtClean="0">
                <a:solidFill>
                  <a:schemeClr val="bg1"/>
                </a:solidFill>
              </a:rPr>
              <a:t>They use this general formula as their reference:</a:t>
            </a:r>
            <a:r>
              <a:rPr lang="en-US" altLang="en-US" sz="2800" dirty="0">
                <a:solidFill>
                  <a:schemeClr val="bg1"/>
                </a:solidFill>
              </a:rPr>
              <a:t/>
            </a:r>
            <a:br>
              <a:rPr lang="en-US" altLang="en-US" sz="2800" dirty="0">
                <a:solidFill>
                  <a:schemeClr val="bg1"/>
                </a:solidFill>
              </a:rPr>
            </a:br>
            <a:endParaRPr lang="en-US" altLang="en-US" sz="2800" dirty="0">
              <a:solidFill>
                <a:schemeClr val="bg1"/>
              </a:solidFill>
            </a:endParaRPr>
          </a:p>
          <a:p>
            <a:pPr algn="ctr">
              <a:buFont typeface="Arial" panose="020B0604020202020204" pitchFamily="34" charset="0"/>
              <a:buNone/>
            </a:pPr>
            <a:endParaRPr lang="en-US" altLang="en-US" sz="2800" dirty="0">
              <a:solidFill>
                <a:schemeClr val="bg1"/>
              </a:solidFill>
            </a:endParaRPr>
          </a:p>
          <a:p>
            <a:pPr algn="ctr">
              <a:buFont typeface="Arial" panose="020B0604020202020204" pitchFamily="34" charset="0"/>
              <a:buNone/>
            </a:pPr>
            <a:endParaRPr lang="en-US" altLang="en-US" sz="2800" dirty="0">
              <a:solidFill>
                <a:schemeClr val="bg1"/>
              </a:solidFill>
            </a:endParaRPr>
          </a:p>
          <a:p>
            <a:pPr>
              <a:buFont typeface="Arial" panose="020B0604020202020204" pitchFamily="34" charset="0"/>
              <a:buNone/>
            </a:pPr>
            <a:endParaRPr lang="en-US" altLang="en-US" sz="1800" dirty="0" smtClean="0">
              <a:solidFill>
                <a:schemeClr val="bg1"/>
              </a:solidFill>
            </a:endParaRPr>
          </a:p>
          <a:p>
            <a:pPr>
              <a:buFont typeface="Arial" panose="020B0604020202020204" pitchFamily="34" charset="0"/>
              <a:buNone/>
            </a:pPr>
            <a:r>
              <a:rPr lang="en-US" altLang="en-US" sz="1800" dirty="0" smtClean="0">
                <a:solidFill>
                  <a:schemeClr val="bg1"/>
                </a:solidFill>
              </a:rPr>
              <a:t>Q </a:t>
            </a:r>
            <a:r>
              <a:rPr lang="en-US" altLang="en-US" sz="1800" dirty="0">
                <a:solidFill>
                  <a:schemeClr val="bg1"/>
                </a:solidFill>
              </a:rPr>
              <a:t>denotes the searched keywords; </a:t>
            </a:r>
            <a:r>
              <a:rPr lang="en-US" altLang="en-US" sz="1800" dirty="0" err="1">
                <a:solidFill>
                  <a:schemeClr val="bg1"/>
                </a:solidFill>
              </a:rPr>
              <a:t>f</a:t>
            </a:r>
            <a:r>
              <a:rPr lang="en-US" altLang="en-US" sz="1500" dirty="0" err="1">
                <a:solidFill>
                  <a:schemeClr val="bg1"/>
                </a:solidFill>
              </a:rPr>
              <a:t>d,t</a:t>
            </a:r>
            <a:r>
              <a:rPr lang="en-US" altLang="en-US" sz="1800" dirty="0">
                <a:solidFill>
                  <a:schemeClr val="bg1"/>
                </a:solidFill>
              </a:rPr>
              <a:t> denotes the term frequency(the number of times a given term or keyword appears within a file) of term t in file </a:t>
            </a:r>
            <a:r>
              <a:rPr lang="en-US" altLang="en-US" sz="1800" dirty="0" err="1">
                <a:solidFill>
                  <a:schemeClr val="bg1"/>
                </a:solidFill>
              </a:rPr>
              <a:t>F</a:t>
            </a:r>
            <a:r>
              <a:rPr lang="en-US" altLang="en-US" sz="1500" dirty="0" err="1">
                <a:solidFill>
                  <a:schemeClr val="bg1"/>
                </a:solidFill>
              </a:rPr>
              <a:t>d</a:t>
            </a:r>
            <a:r>
              <a:rPr lang="en-US" altLang="en-US" sz="1800" dirty="0">
                <a:solidFill>
                  <a:schemeClr val="bg1"/>
                </a:solidFill>
              </a:rPr>
              <a:t>; </a:t>
            </a:r>
            <a:r>
              <a:rPr lang="en-US" altLang="en-US" sz="1800" dirty="0" err="1">
                <a:solidFill>
                  <a:schemeClr val="bg1"/>
                </a:solidFill>
              </a:rPr>
              <a:t>f</a:t>
            </a:r>
            <a:r>
              <a:rPr lang="en-US" altLang="en-US" sz="1500" dirty="0" err="1">
                <a:solidFill>
                  <a:schemeClr val="bg1"/>
                </a:solidFill>
              </a:rPr>
              <a:t>t</a:t>
            </a:r>
            <a:r>
              <a:rPr lang="en-US" altLang="en-US" sz="1800" dirty="0">
                <a:solidFill>
                  <a:schemeClr val="bg1"/>
                </a:solidFill>
              </a:rPr>
              <a:t> denotes the number of files that contain term t; N denotes the total number of files in the collection; and |</a:t>
            </a:r>
            <a:r>
              <a:rPr lang="en-US" altLang="en-US" sz="1800" dirty="0" err="1">
                <a:solidFill>
                  <a:schemeClr val="bg1"/>
                </a:solidFill>
              </a:rPr>
              <a:t>F</a:t>
            </a:r>
            <a:r>
              <a:rPr lang="en-US" altLang="en-US" sz="1500" dirty="0" err="1">
                <a:solidFill>
                  <a:schemeClr val="bg1"/>
                </a:solidFill>
              </a:rPr>
              <a:t>d</a:t>
            </a:r>
            <a:r>
              <a:rPr lang="en-US" altLang="en-US" sz="1800" dirty="0">
                <a:solidFill>
                  <a:schemeClr val="bg1"/>
                </a:solidFill>
              </a:rPr>
              <a:t>| is the length of file </a:t>
            </a:r>
            <a:r>
              <a:rPr lang="en-US" altLang="en-US" sz="1800" dirty="0" err="1">
                <a:solidFill>
                  <a:schemeClr val="bg1"/>
                </a:solidFill>
              </a:rPr>
              <a:t>F</a:t>
            </a:r>
            <a:r>
              <a:rPr lang="en-US" altLang="en-US" sz="1500" dirty="0" err="1">
                <a:solidFill>
                  <a:schemeClr val="bg1"/>
                </a:solidFill>
              </a:rPr>
              <a:t>d</a:t>
            </a:r>
            <a:r>
              <a:rPr lang="en-US" altLang="en-US" sz="1800" dirty="0">
                <a:solidFill>
                  <a:schemeClr val="bg1"/>
                </a:solidFill>
              </a:rPr>
              <a:t>, obtained by counting the number of indexed terms, functioning as the normalization factor.</a:t>
            </a:r>
          </a:p>
        </p:txBody>
      </p:sp>
      <mc:AlternateContent xmlns:mc="http://schemas.openxmlformats.org/markup-compatibility/2006" xmlns:a14="http://schemas.microsoft.com/office/drawing/2010/main">
        <mc:Choice Requires="a14">
          <p:sp>
            <p:nvSpPr>
              <p:cNvPr id="2" name="Rectangle 1"/>
              <p:cNvSpPr/>
              <p:nvPr/>
            </p:nvSpPr>
            <p:spPr>
              <a:xfrm>
                <a:off x="732602" y="1469596"/>
                <a:ext cx="7713720" cy="976742"/>
              </a:xfrm>
              <a:prstGeom prst="rect">
                <a:avLst/>
              </a:prstGeom>
            </p:spPr>
            <p:txBody>
              <a:bodyPr wrap="square">
                <a:spAutoFit/>
              </a:bodyPr>
              <a:lstStyle/>
              <a:p>
                <a:pPr marL="0" marR="0">
                  <a:lnSpc>
                    <a:spcPct val="107000"/>
                  </a:lnSpc>
                  <a:spcBef>
                    <a:spcPts val="0"/>
                  </a:spcBef>
                  <a:spcAft>
                    <a:spcPts val="800"/>
                  </a:spcAft>
                </a:pPr>
                <a:r>
                  <a:rPr lang="en-US" sz="2800" dirty="0" smtClean="0">
                    <a:solidFill>
                      <a:schemeClr val="bg1"/>
                    </a:solidFill>
                    <a:effectLst/>
                    <a:ea typeface="Calibri" panose="020F0502020204030204" pitchFamily="34" charset="0"/>
                    <a:cs typeface="Times New Roman" panose="02020603050405020304" pitchFamily="18" charset="0"/>
                  </a:rPr>
                  <a:t>Score(Q, </a:t>
                </a:r>
                <a:r>
                  <a:rPr lang="en-US" sz="2800" dirty="0" err="1" smtClean="0">
                    <a:solidFill>
                      <a:schemeClr val="bg1"/>
                    </a:solidFill>
                    <a:effectLst/>
                    <a:ea typeface="Calibri" panose="020F0502020204030204" pitchFamily="34" charset="0"/>
                    <a:cs typeface="Times New Roman" panose="02020603050405020304" pitchFamily="18" charset="0"/>
                  </a:rPr>
                  <a:t>F</a:t>
                </a:r>
                <a:r>
                  <a:rPr lang="en-US" sz="2000" dirty="0" err="1" smtClean="0">
                    <a:solidFill>
                      <a:schemeClr val="bg1"/>
                    </a:solidFill>
                    <a:effectLst/>
                    <a:ea typeface="Calibri" panose="020F0502020204030204" pitchFamily="34" charset="0"/>
                    <a:cs typeface="Times New Roman" panose="02020603050405020304" pitchFamily="18" charset="0"/>
                  </a:rPr>
                  <a:t>d</a:t>
                </a:r>
                <a:r>
                  <a:rPr lang="en-US" sz="2800" dirty="0" smtClean="0">
                    <a:solidFill>
                      <a:schemeClr val="bg1"/>
                    </a:solidFill>
                    <a:effectLst/>
                    <a:ea typeface="Calibri" panose="020F0502020204030204" pitchFamily="34" charset="0"/>
                    <a:cs typeface="Times New Roman" panose="02020603050405020304" pitchFamily="18" charset="0"/>
                  </a:rPr>
                  <a:t>) =</a:t>
                </a:r>
                <a14:m>
                  <m:oMath xmlns:m="http://schemas.openxmlformats.org/officeDocument/2006/math">
                    <m:nary>
                      <m:naryPr>
                        <m:chr m:val="∑"/>
                        <m:grow m:val="on"/>
                        <m:ctrlP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𝑡</m:t>
                        </m:r>
                        <m:r>
                          <a:rPr lang="en-US" sz="24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m:t>
                        </m:r>
                        <m:r>
                          <a:rPr lang="en-US" sz="24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𝑄</m:t>
                        </m:r>
                      </m:sub>
                      <m:sup/>
                      <m:e>
                        <m:f>
                          <m:fPr>
                            <m:ctrlP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d>
                              <m:dPr>
                                <m:begChr m:val="|"/>
                                <m:endChr m:val="|"/>
                                <m:ctrlP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𝐹𝑑</m:t>
                                </m:r>
                              </m:e>
                            </m:d>
                          </m:den>
                        </m:f>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𝐿𝑛</m:t>
                            </m:r>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𝑓𝑑</m:t>
                            </m:r>
                            <m:r>
                              <a:rPr lang="en-US" sz="2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𝑡</m:t>
                            </m:r>
                          </m:e>
                        </m:d>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ln</m:t>
                        </m:r>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f>
                          <m:fPr>
                            <m:ctrlPr>
                              <a:rPr lang="en-US" sz="2400" b="0" i="1" smtClean="0">
                                <a:solidFill>
                                  <a:schemeClr val="bg1"/>
                                </a:solidFill>
                                <a:effectLst/>
                                <a:latin typeface="Cambria Math" panose="02040503050406030204" pitchFamily="18" charset="0"/>
                                <a:cs typeface="Times New Roman" panose="02020603050405020304" pitchFamily="18" charset="0"/>
                              </a:rPr>
                            </m:ctrlPr>
                          </m:fPr>
                          <m:num>
                            <m:r>
                              <a:rPr lang="en-US" sz="2400" b="0" i="1" smtClean="0">
                                <a:solidFill>
                                  <a:schemeClr val="bg1"/>
                                </a:solidFill>
                                <a:effectLst/>
                                <a:latin typeface="Cambria Math" panose="02040503050406030204" pitchFamily="18" charset="0"/>
                                <a:cs typeface="Times New Roman" panose="02020603050405020304" pitchFamily="18" charset="0"/>
                              </a:rPr>
                              <m:t>𝑁</m:t>
                            </m:r>
                          </m:num>
                          <m:den>
                            <m:r>
                              <a:rPr lang="en-US" sz="2400" b="0" i="1" smtClean="0">
                                <a:solidFill>
                                  <a:schemeClr val="bg1"/>
                                </a:solidFill>
                                <a:effectLst/>
                                <a:latin typeface="Cambria Math" panose="02040503050406030204" pitchFamily="18" charset="0"/>
                                <a:cs typeface="Times New Roman" panose="02020603050405020304" pitchFamily="18" charset="0"/>
                              </a:rPr>
                              <m:t>𝐹𝑡</m:t>
                            </m:r>
                          </m:den>
                        </m:f>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e>
                    </m:nary>
                  </m:oMath>
                </a14:m>
                <a:endParaRPr lang="en-US" sz="2000" dirty="0">
                  <a:solidFill>
                    <a:schemeClr val="bg1"/>
                  </a:solidFill>
                  <a:effectLs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32602" y="1469596"/>
                <a:ext cx="7713720" cy="976742"/>
              </a:xfrm>
              <a:prstGeom prst="rect">
                <a:avLst/>
              </a:prstGeom>
              <a:blipFill rotWithShape="0">
                <a:blip r:embed="rId4"/>
                <a:stretch>
                  <a:fillRect l="-1580"/>
                </a:stretch>
              </a:blipFill>
            </p:spPr>
            <p:txBody>
              <a:bodyPr/>
              <a:lstStyle/>
              <a:p>
                <a:r>
                  <a:rPr lang="en-US">
                    <a:noFill/>
                  </a:rPr>
                  <a:t> </a:t>
                </a:r>
              </a:p>
            </p:txBody>
          </p:sp>
        </mc:Fallback>
      </mc:AlternateContent>
    </p:spTree>
  </p:cSld>
  <p:clrMapOvr>
    <a:masterClrMapping/>
  </p:clrMapOvr>
  <p:transition>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2969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8198"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lnSpc>
                <a:spcPts val="2800"/>
              </a:lnSpc>
              <a:spcBef>
                <a:spcPct val="0"/>
              </a:spcBef>
              <a:buFont typeface="Arial" panose="020B0604020202020204" pitchFamily="34" charset="0"/>
              <a:buNone/>
            </a:pPr>
            <a:endParaRPr lang="en-US" altLang="en-US" sz="5000">
              <a:solidFill>
                <a:schemeClr val="bg1"/>
              </a:solidFill>
            </a:endParaRPr>
          </a:p>
          <a:p>
            <a:pPr algn="ctr">
              <a:buFont typeface="Arial" panose="020B0604020202020204" pitchFamily="34" charset="0"/>
              <a:buNone/>
            </a:pPr>
            <a:endParaRPr lang="en-US" altLang="en-US" sz="5000">
              <a:solidFill>
                <a:schemeClr val="bg1"/>
              </a:solidFill>
            </a:endParaRPr>
          </a:p>
          <a:p>
            <a:pPr algn="ctr">
              <a:buFont typeface="Arial" panose="020B0604020202020204" pitchFamily="34" charset="0"/>
              <a:buNone/>
            </a:pPr>
            <a:r>
              <a:rPr lang="en-US" altLang="en-US" sz="4000">
                <a:solidFill>
                  <a:schemeClr val="bg1"/>
                </a:solidFill>
              </a:rPr>
              <a:t>3, The Definitions and Basic Scheme</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8">
                                            <p:txEl>
                                              <p:pRg st="2" end="2"/>
                                            </p:txEl>
                                          </p:spTgt>
                                        </p:tgtEl>
                                        <p:attrNameLst>
                                          <p:attrName>style.visibility</p:attrName>
                                        </p:attrNameLst>
                                      </p:cBhvr>
                                      <p:to>
                                        <p:strVal val="visible"/>
                                      </p:to>
                                    </p:set>
                                    <p:animEffect transition="in" filter="blinds(horizontal)">
                                      <p:cBhvr>
                                        <p:cTn id="7" dur="500"/>
                                        <p:tgtEl>
                                          <p:spTgt spid="81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3072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30726"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endParaRPr lang="en-US" altLang="en-US" sz="2800" dirty="0">
              <a:solidFill>
                <a:schemeClr val="bg1"/>
              </a:solidFill>
            </a:endParaRPr>
          </a:p>
          <a:p>
            <a:pPr algn="ctr">
              <a:buFont typeface="Arial" panose="020B0604020202020204" pitchFamily="34" charset="0"/>
              <a:buNone/>
            </a:pPr>
            <a:r>
              <a:rPr lang="en-US" altLang="en-US" sz="2800" dirty="0">
                <a:solidFill>
                  <a:schemeClr val="bg1"/>
                </a:solidFill>
              </a:rPr>
              <a:t>Access pattern refers to the outcome of the search result, </a:t>
            </a:r>
            <a:r>
              <a:rPr lang="en-US" altLang="en-US" sz="2800" dirty="0" smtClean="0">
                <a:solidFill>
                  <a:schemeClr val="bg1"/>
                </a:solidFill>
              </a:rPr>
              <a:t>i.e., which </a:t>
            </a:r>
            <a:r>
              <a:rPr lang="en-US" altLang="en-US" sz="2800" dirty="0">
                <a:solidFill>
                  <a:schemeClr val="bg1"/>
                </a:solidFill>
              </a:rPr>
              <a:t>files have been retrieved.</a:t>
            </a:r>
          </a:p>
          <a:p>
            <a:pPr algn="ctr">
              <a:buFont typeface="Arial" panose="020B0604020202020204" pitchFamily="34" charset="0"/>
              <a:buNone/>
            </a:pPr>
            <a:endParaRPr lang="en-US" altLang="en-US" sz="2800" dirty="0">
              <a:solidFill>
                <a:schemeClr val="bg1"/>
              </a:solidFill>
            </a:endParaRPr>
          </a:p>
          <a:p>
            <a:pPr algn="ctr">
              <a:buFont typeface="Arial" panose="020B0604020202020204" pitchFamily="34" charset="0"/>
              <a:buNone/>
            </a:pPr>
            <a:r>
              <a:rPr lang="en-US" altLang="en-US" sz="2800" dirty="0">
                <a:solidFill>
                  <a:schemeClr val="bg1"/>
                </a:solidFill>
              </a:rPr>
              <a:t>In order to achieve more efficient solutions, their scheme resort to the weakened security guarantee, i.e., revealing the access pattern and search pattern but nothing else.</a:t>
            </a:r>
          </a:p>
          <a:p>
            <a:pPr algn="ctr">
              <a:buFont typeface="Arial" panose="020B0604020202020204" pitchFamily="34" charset="0"/>
              <a:buNone/>
            </a:pPr>
            <a:endParaRPr lang="en-US" altLang="en-US" sz="2800" dirty="0">
              <a:solidFill>
                <a:schemeClr val="bg1"/>
              </a:solidFill>
            </a:endParaRPr>
          </a:p>
          <a:p>
            <a:pPr algn="ctr">
              <a:buFont typeface="Arial" panose="020B0604020202020204" pitchFamily="34" charset="0"/>
              <a:buNone/>
            </a:pPr>
            <a:r>
              <a:rPr lang="en-US" altLang="en-US" sz="2800" dirty="0">
                <a:solidFill>
                  <a:schemeClr val="bg1"/>
                </a:solidFill>
              </a:rPr>
              <a:t>They leak the relative relevance order but not the relevance score.</a:t>
            </a:r>
            <a:endParaRPr lang="en-US" altLang="en-US" sz="2600" dirty="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3174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31750"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endParaRPr lang="en-US" altLang="en-US" sz="2800" dirty="0">
              <a:solidFill>
                <a:schemeClr val="bg1"/>
              </a:solidFill>
            </a:endParaRPr>
          </a:p>
          <a:p>
            <a:pPr algn="ctr">
              <a:buFont typeface="Arial" panose="020B0604020202020204" pitchFamily="34" charset="0"/>
              <a:buNone/>
            </a:pPr>
            <a:endParaRPr lang="en-US" altLang="en-US" sz="2800" dirty="0">
              <a:solidFill>
                <a:schemeClr val="bg1"/>
              </a:solidFill>
            </a:endParaRPr>
          </a:p>
          <a:p>
            <a:pPr algn="ctr">
              <a:buNone/>
            </a:pPr>
            <a:r>
              <a:rPr lang="en-US" altLang="en-US" sz="2800" dirty="0">
                <a:solidFill>
                  <a:schemeClr val="bg1"/>
                </a:solidFill>
              </a:rPr>
              <a:t/>
            </a:r>
            <a:br>
              <a:rPr lang="en-US" altLang="en-US" sz="2800" dirty="0">
                <a:solidFill>
                  <a:schemeClr val="bg1"/>
                </a:solidFill>
              </a:rPr>
            </a:br>
            <a:r>
              <a:rPr lang="en-US" altLang="en-US" sz="2800" dirty="0">
                <a:solidFill>
                  <a:schemeClr val="bg1"/>
                </a:solidFill>
              </a:rPr>
              <a:t>Definitions and Framework of ranked searchable symmetric encryption (RSSE) System</a:t>
            </a:r>
            <a:endParaRPr lang="en-US" altLang="en-US" sz="2600" dirty="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3277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32774"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r>
              <a:rPr lang="en-US" altLang="en-US" sz="3300" dirty="0">
                <a:solidFill>
                  <a:schemeClr val="bg1"/>
                </a:solidFill>
              </a:rPr>
              <a:t>Their ranked searchable encryption system can be constructed from:</a:t>
            </a:r>
          </a:p>
          <a:p>
            <a:pPr algn="ctr">
              <a:buFont typeface="Arial" panose="020B0604020202020204" pitchFamily="34" charset="0"/>
              <a:buNone/>
            </a:pPr>
            <a:endParaRPr lang="en-US" altLang="en-US" sz="3300" dirty="0">
              <a:solidFill>
                <a:schemeClr val="bg1"/>
              </a:solidFill>
            </a:endParaRPr>
          </a:p>
          <a:p>
            <a:pPr algn="ctr">
              <a:buFont typeface="Arial" panose="020B0604020202020204" pitchFamily="34" charset="0"/>
              <a:buNone/>
            </a:pPr>
            <a:r>
              <a:rPr lang="en-US" altLang="en-US" sz="3300" dirty="0">
                <a:solidFill>
                  <a:schemeClr val="bg1"/>
                </a:solidFill>
              </a:rPr>
              <a:t>(</a:t>
            </a:r>
            <a:r>
              <a:rPr lang="en-US" altLang="en-US" sz="3300" dirty="0" err="1">
                <a:solidFill>
                  <a:schemeClr val="bg1"/>
                </a:solidFill>
              </a:rPr>
              <a:t>KeyGen</a:t>
            </a:r>
            <a:r>
              <a:rPr lang="en-US" altLang="en-US" sz="3300" dirty="0">
                <a:solidFill>
                  <a:schemeClr val="bg1"/>
                </a:solidFill>
              </a:rPr>
              <a:t>, </a:t>
            </a:r>
            <a:r>
              <a:rPr lang="en-US" altLang="en-US" sz="3300" dirty="0" err="1">
                <a:solidFill>
                  <a:schemeClr val="bg1"/>
                </a:solidFill>
              </a:rPr>
              <a:t>BuildIndex</a:t>
            </a:r>
            <a:r>
              <a:rPr lang="en-US" altLang="en-US" sz="3300" dirty="0">
                <a:solidFill>
                  <a:schemeClr val="bg1"/>
                </a:solidFill>
              </a:rPr>
              <a:t>, </a:t>
            </a:r>
            <a:r>
              <a:rPr lang="en-US" altLang="en-US" sz="3300" dirty="0" err="1">
                <a:solidFill>
                  <a:schemeClr val="bg1"/>
                </a:solidFill>
              </a:rPr>
              <a:t>TrapdoorGen</a:t>
            </a:r>
            <a:r>
              <a:rPr lang="en-US" altLang="en-US" sz="3300" dirty="0">
                <a:solidFill>
                  <a:schemeClr val="bg1"/>
                </a:solidFill>
              </a:rPr>
              <a:t>, </a:t>
            </a:r>
            <a:r>
              <a:rPr lang="en-US" altLang="en-US" sz="3300" dirty="0" err="1">
                <a:solidFill>
                  <a:schemeClr val="bg1"/>
                </a:solidFill>
              </a:rPr>
              <a:t>SearchIndex</a:t>
            </a:r>
            <a:r>
              <a:rPr lang="en-US" altLang="en-US" sz="3300" dirty="0">
                <a:solidFill>
                  <a:schemeClr val="bg1"/>
                </a:solidFill>
              </a:rPr>
              <a:t>)</a:t>
            </a:r>
          </a:p>
          <a:p>
            <a:pPr algn="ctr">
              <a:buFont typeface="Arial" panose="020B0604020202020204" pitchFamily="34" charset="0"/>
              <a:buNone/>
            </a:pPr>
            <a:endParaRPr lang="en-US" altLang="en-US" sz="3300" dirty="0">
              <a:solidFill>
                <a:schemeClr val="bg1"/>
              </a:solidFill>
            </a:endParaRPr>
          </a:p>
          <a:p>
            <a:pPr algn="ctr">
              <a:buFont typeface="Arial" panose="020B0604020202020204" pitchFamily="34" charset="0"/>
              <a:buNone/>
            </a:pPr>
            <a:r>
              <a:rPr lang="en-US" altLang="en-US" sz="3300" dirty="0">
                <a:solidFill>
                  <a:schemeClr val="bg1"/>
                </a:solidFill>
              </a:rPr>
              <a:t>in two phases: Setup and Retrieval</a:t>
            </a:r>
            <a:r>
              <a:rPr lang="en-US" altLang="en-US" sz="2800" dirty="0">
                <a:solidFill>
                  <a:schemeClr val="bg1"/>
                </a:solidFill>
              </a:rPr>
              <a:t/>
            </a:r>
            <a:br>
              <a:rPr lang="en-US" altLang="en-US" sz="2800" dirty="0">
                <a:solidFill>
                  <a:schemeClr val="bg1"/>
                </a:solidFill>
              </a:rPr>
            </a:br>
            <a:endParaRPr lang="en-US" altLang="en-US" sz="2600" dirty="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3379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33798" name="Subtitle 2"/>
          <p:cNvSpPr txBox="1">
            <a:spLocks/>
          </p:cNvSpPr>
          <p:nvPr/>
        </p:nvSpPr>
        <p:spPr bwMode="auto">
          <a:xfrm>
            <a:off x="269875" y="844550"/>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buFont typeface="Arial" panose="020B0604020202020204" pitchFamily="34" charset="0"/>
              <a:buNone/>
            </a:pPr>
            <a:r>
              <a:rPr lang="en-US" altLang="en-US" sz="2200" dirty="0">
                <a:solidFill>
                  <a:schemeClr val="bg1"/>
                </a:solidFill>
              </a:rPr>
              <a:t>Setup. The data owner initializes the public and secret parameters of the system by executing </a:t>
            </a:r>
            <a:r>
              <a:rPr lang="en-US" altLang="en-US" sz="2200" dirty="0" err="1">
                <a:solidFill>
                  <a:schemeClr val="bg1"/>
                </a:solidFill>
              </a:rPr>
              <a:t>KeyGen</a:t>
            </a:r>
            <a:r>
              <a:rPr lang="en-US" altLang="en-US" sz="2200" dirty="0">
                <a:solidFill>
                  <a:schemeClr val="bg1"/>
                </a:solidFill>
              </a:rPr>
              <a:t>, and pre-processes the data file collection C by using </a:t>
            </a:r>
            <a:r>
              <a:rPr lang="en-US" altLang="en-US" sz="2200" dirty="0" err="1" smtClean="0">
                <a:solidFill>
                  <a:schemeClr val="bg1"/>
                </a:solidFill>
              </a:rPr>
              <a:t>BuildIndex</a:t>
            </a:r>
            <a:r>
              <a:rPr lang="en-US" altLang="en-US" sz="2200" dirty="0" smtClean="0">
                <a:solidFill>
                  <a:schemeClr val="bg1"/>
                </a:solidFill>
              </a:rPr>
              <a:t> </a:t>
            </a:r>
            <a:r>
              <a:rPr lang="en-US" altLang="en-US" sz="2200" dirty="0">
                <a:solidFill>
                  <a:schemeClr val="bg1"/>
                </a:solidFill>
              </a:rPr>
              <a:t>to generate the searchable index from the unique words extracted from C. The owner then encrypts the data file collection C, and publishes the index including the keyword frequency-based relevance scores in some encrypted form, together with the encrypted collection C to the Cloud. As part of Setup phase, the data owner also needs to distribute the necessary secret parameters (in their case, the trapdoor generation key) to a group of authorized users by employing off-the-shelf public key cryptography or more efficient primitive such as broadcast encryption.</a:t>
            </a:r>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512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8198"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lnSpc>
                <a:spcPts val="2800"/>
              </a:lnSpc>
              <a:spcBef>
                <a:spcPct val="0"/>
              </a:spcBef>
              <a:buFont typeface="Arial" panose="020B0604020202020204" pitchFamily="34" charset="0"/>
              <a:buNone/>
            </a:pPr>
            <a:endParaRPr lang="en-US" altLang="en-US" sz="5000">
              <a:solidFill>
                <a:schemeClr val="bg1"/>
              </a:solidFill>
            </a:endParaRPr>
          </a:p>
          <a:p>
            <a:pPr algn="ctr">
              <a:buFont typeface="Arial" panose="020B0604020202020204" pitchFamily="34" charset="0"/>
              <a:buNone/>
            </a:pPr>
            <a:endParaRPr lang="en-US" altLang="en-US" sz="5000">
              <a:solidFill>
                <a:schemeClr val="bg1"/>
              </a:solidFill>
            </a:endParaRPr>
          </a:p>
          <a:p>
            <a:pPr algn="ctr">
              <a:buFont typeface="Arial" panose="020B0604020202020204" pitchFamily="34" charset="0"/>
              <a:buNone/>
            </a:pPr>
            <a:r>
              <a:rPr lang="en-US" altLang="en-US" sz="5000">
                <a:solidFill>
                  <a:schemeClr val="bg1"/>
                </a:solidFill>
              </a:rPr>
              <a:t>1,Introduction</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8">
                                            <p:txEl>
                                              <p:pRg st="2" end="2"/>
                                            </p:txEl>
                                          </p:spTgt>
                                        </p:tgtEl>
                                        <p:attrNameLst>
                                          <p:attrName>style.visibility</p:attrName>
                                        </p:attrNameLst>
                                      </p:cBhvr>
                                      <p:to>
                                        <p:strVal val="visible"/>
                                      </p:to>
                                    </p:set>
                                    <p:animEffect transition="in" filter="blinds(horizontal)">
                                      <p:cBhvr>
                                        <p:cTn id="7" dur="500"/>
                                        <p:tgtEl>
                                          <p:spTgt spid="81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3481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34822" name="Subtitle 2"/>
          <p:cNvSpPr txBox="1">
            <a:spLocks/>
          </p:cNvSpPr>
          <p:nvPr/>
        </p:nvSpPr>
        <p:spPr bwMode="auto">
          <a:xfrm>
            <a:off x="269875" y="904875"/>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buFont typeface="Arial" panose="020B0604020202020204" pitchFamily="34" charset="0"/>
              <a:buNone/>
            </a:pPr>
            <a:r>
              <a:rPr lang="en-US" altLang="en-US" sz="2600" dirty="0">
                <a:solidFill>
                  <a:schemeClr val="bg1"/>
                </a:solidFill>
              </a:rPr>
              <a:t>Retrieval. The user uses </a:t>
            </a:r>
            <a:r>
              <a:rPr lang="en-US" altLang="en-US" sz="2600" dirty="0" err="1">
                <a:solidFill>
                  <a:schemeClr val="bg1"/>
                </a:solidFill>
              </a:rPr>
              <a:t>TrapdoorGen</a:t>
            </a:r>
            <a:r>
              <a:rPr lang="en-US" altLang="en-US" sz="2600" dirty="0">
                <a:solidFill>
                  <a:schemeClr val="bg1"/>
                </a:solidFill>
              </a:rPr>
              <a:t> to generate a secure trapdoor corresponding to his interested keyword, and submits it to the cloud server. Upon receiving the trapdoor, the cloud server will derive a list of matched file IDs and their corresponding encrypted relevance scores by searching the index via </a:t>
            </a:r>
            <a:r>
              <a:rPr lang="en-US" altLang="en-US" sz="2600" dirty="0" err="1">
                <a:solidFill>
                  <a:schemeClr val="bg1"/>
                </a:solidFill>
              </a:rPr>
              <a:t>SearchIndex</a:t>
            </a:r>
            <a:r>
              <a:rPr lang="en-US" altLang="en-US" sz="2600" dirty="0">
                <a:solidFill>
                  <a:schemeClr val="bg1"/>
                </a:solidFill>
              </a:rPr>
              <a:t>. The matched files should be sent back in a ranked sequence based on the relevance scores. However, the server should learn nothing or little beyond the order of the relevance scores.</a:t>
            </a:r>
          </a:p>
        </p:txBody>
      </p:sp>
    </p:spTree>
  </p:cSld>
  <p:clrMapOvr>
    <a:masterClrMapping/>
  </p:clrMapOvr>
  <p:transition>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3584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mc:AlternateContent xmlns:mc="http://schemas.openxmlformats.org/markup-compatibility/2006" xmlns:a14="http://schemas.microsoft.com/office/drawing/2010/main">
        <mc:Choice Requires="a14">
          <p:sp>
            <p:nvSpPr>
              <p:cNvPr id="35846" name="Subtitle 2"/>
              <p:cNvSpPr txBox="1">
                <a:spLocks/>
              </p:cNvSpPr>
              <p:nvPr/>
            </p:nvSpPr>
            <p:spPr bwMode="auto">
              <a:xfrm>
                <a:off x="252413" y="277813"/>
                <a:ext cx="8639175" cy="4229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endParaRPr lang="en-US" altLang="en-US" sz="2800" dirty="0">
                  <a:solidFill>
                    <a:schemeClr val="bg1"/>
                  </a:solidFill>
                </a:endParaRPr>
              </a:p>
              <a:p>
                <a:pPr algn="ctr">
                  <a:buFont typeface="Arial" panose="020B0604020202020204" pitchFamily="34" charset="0"/>
                  <a:buNone/>
                </a:pPr>
                <a:r>
                  <a:rPr lang="en-US" altLang="en-US" sz="2800" dirty="0" smtClean="0">
                    <a:solidFill>
                      <a:schemeClr val="bg1"/>
                    </a:solidFill>
                  </a:rPr>
                  <a:t>In </a:t>
                </a:r>
                <a:r>
                  <a:rPr lang="en-US" altLang="en-US" sz="2800" dirty="0">
                    <a:solidFill>
                      <a:schemeClr val="bg1"/>
                    </a:solidFill>
                  </a:rPr>
                  <a:t>this paper they focus on single keyword search.</a:t>
                </a:r>
              </a:p>
              <a:p>
                <a:pPr algn="ctr">
                  <a:buFont typeface="Arial" panose="020B0604020202020204" pitchFamily="34" charset="0"/>
                  <a:buNone/>
                </a:pPr>
                <a:r>
                  <a:rPr lang="en-US" altLang="en-US" sz="2800" dirty="0">
                    <a:solidFill>
                      <a:schemeClr val="bg1"/>
                    </a:solidFill>
                  </a:rPr>
                  <a:t>Thus, search results can be accurately ranked based only </a:t>
                </a:r>
                <a:r>
                  <a:rPr lang="en-US" altLang="en-US" sz="2800" dirty="0" smtClean="0">
                    <a:solidFill>
                      <a:schemeClr val="bg1"/>
                    </a:solidFill>
                  </a:rPr>
                  <a:t>on</a:t>
                </a:r>
              </a:p>
              <a:p>
                <a:pPr algn="ctr">
                  <a:buNone/>
                </a:pPr>
                <a:endParaRPr lang="en-US" sz="2800" dirty="0" smtClean="0">
                  <a:solidFill>
                    <a:schemeClr val="bg1"/>
                  </a:solidFill>
                </a:endParaRPr>
              </a:p>
              <a:p>
                <a:pPr algn="ctr">
                  <a:buNone/>
                </a:pPr>
                <a:r>
                  <a:rPr lang="en-US" sz="2800" dirty="0" smtClean="0">
                    <a:solidFill>
                      <a:schemeClr val="bg1"/>
                    </a:solidFill>
                  </a:rPr>
                  <a:t>Score(t , </a:t>
                </a:r>
                <a:r>
                  <a:rPr lang="en-US" sz="2800" dirty="0" err="1">
                    <a:solidFill>
                      <a:schemeClr val="bg1"/>
                    </a:solidFill>
                  </a:rPr>
                  <a:t>Fd</a:t>
                </a:r>
                <a:r>
                  <a:rPr lang="en-US" sz="2800" dirty="0">
                    <a:solidFill>
                      <a:schemeClr val="bg1"/>
                    </a:solidFill>
                  </a:rPr>
                  <a:t>) = </a:t>
                </a:r>
                <a14:m>
                  <m:oMath xmlns:m="http://schemas.openxmlformats.org/officeDocument/2006/math">
                    <m:f>
                      <m:fPr>
                        <m:ctrlPr>
                          <a:rPr lang="en-US" sz="2800" i="1">
                            <a:solidFill>
                              <a:schemeClr val="bg1"/>
                            </a:solidFill>
                            <a:latin typeface="Cambria Math" panose="02040503050406030204" pitchFamily="18" charset="0"/>
                          </a:rPr>
                        </m:ctrlPr>
                      </m:fPr>
                      <m:num>
                        <m:r>
                          <a:rPr lang="en-US" sz="2800" i="1">
                            <a:solidFill>
                              <a:schemeClr val="bg1"/>
                            </a:solidFill>
                            <a:latin typeface="Cambria Math" panose="02040503050406030204" pitchFamily="18" charset="0"/>
                          </a:rPr>
                          <m:t>1</m:t>
                        </m:r>
                      </m:num>
                      <m:den>
                        <m:d>
                          <m:dPr>
                            <m:begChr m:val="|"/>
                            <m:endChr m:val="|"/>
                            <m:ctrlPr>
                              <a:rPr lang="en-US" sz="2800" i="1">
                                <a:solidFill>
                                  <a:schemeClr val="bg1"/>
                                </a:solidFill>
                                <a:latin typeface="Cambria Math" panose="02040503050406030204" pitchFamily="18" charset="0"/>
                              </a:rPr>
                            </m:ctrlPr>
                          </m:dPr>
                          <m:e>
                            <m:r>
                              <a:rPr lang="en-US" sz="2800" i="1">
                                <a:solidFill>
                                  <a:schemeClr val="bg1"/>
                                </a:solidFill>
                                <a:latin typeface="Cambria Math" panose="02040503050406030204" pitchFamily="18" charset="0"/>
                              </a:rPr>
                              <m:t>𝐹𝑑</m:t>
                            </m:r>
                          </m:e>
                        </m:d>
                      </m:den>
                    </m:f>
                  </m:oMath>
                </a14:m>
                <a:r>
                  <a:rPr lang="en-US" sz="2800" dirty="0">
                    <a:solidFill>
                      <a:schemeClr val="bg1"/>
                    </a:solidFill>
                  </a:rPr>
                  <a:t>.(1+Ln </a:t>
                </a:r>
                <a:r>
                  <a:rPr lang="en-US" sz="2800" dirty="0" err="1">
                    <a:solidFill>
                      <a:schemeClr val="bg1"/>
                    </a:solidFill>
                  </a:rPr>
                  <a:t>fd,t</a:t>
                </a:r>
                <a:r>
                  <a:rPr lang="en-US" sz="2800" dirty="0" smtClean="0">
                    <a:solidFill>
                      <a:schemeClr val="bg1"/>
                    </a:solidFill>
                  </a:rPr>
                  <a:t>)</a:t>
                </a:r>
              </a:p>
              <a:p>
                <a:pPr algn="ctr">
                  <a:buNone/>
                </a:pPr>
                <a:endParaRPr lang="en-US" sz="2800" dirty="0" smtClean="0">
                  <a:solidFill>
                    <a:schemeClr val="bg1"/>
                  </a:solidFill>
                </a:endParaRPr>
              </a:p>
              <a:p>
                <a:pPr algn="ctr">
                  <a:buNone/>
                </a:pPr>
                <a:r>
                  <a:rPr lang="en-US" altLang="en-US" sz="2000" dirty="0" smtClean="0">
                    <a:solidFill>
                      <a:schemeClr val="bg1"/>
                    </a:solidFill>
                  </a:rPr>
                  <a:t>t </a:t>
                </a:r>
                <a:r>
                  <a:rPr lang="en-US" altLang="en-US" sz="2000" dirty="0">
                    <a:solidFill>
                      <a:schemeClr val="bg1"/>
                    </a:solidFill>
                  </a:rPr>
                  <a:t>denotes the searched </a:t>
                </a:r>
                <a:r>
                  <a:rPr lang="en-US" altLang="en-US" sz="2000" dirty="0" smtClean="0">
                    <a:solidFill>
                      <a:schemeClr val="bg1"/>
                    </a:solidFill>
                  </a:rPr>
                  <a:t>keyword; </a:t>
                </a:r>
                <a:r>
                  <a:rPr lang="en-US" altLang="en-US" sz="2000" dirty="0" err="1">
                    <a:solidFill>
                      <a:schemeClr val="bg1"/>
                    </a:solidFill>
                  </a:rPr>
                  <a:t>fd,t</a:t>
                </a:r>
                <a:r>
                  <a:rPr lang="en-US" altLang="en-US" sz="2000" dirty="0">
                    <a:solidFill>
                      <a:schemeClr val="bg1"/>
                    </a:solidFill>
                  </a:rPr>
                  <a:t> denotes the term frequency(the number of times a given term or keyword appears within a file</a:t>
                </a:r>
                <a:r>
                  <a:rPr lang="en-US" altLang="en-US" sz="2000" dirty="0" smtClean="0">
                    <a:solidFill>
                      <a:schemeClr val="bg1"/>
                    </a:solidFill>
                  </a:rPr>
                  <a:t>). </a:t>
                </a:r>
                <a:r>
                  <a:rPr lang="en-US" altLang="en-US" sz="2000" dirty="0">
                    <a:solidFill>
                      <a:schemeClr val="bg1"/>
                    </a:solidFill>
                  </a:rPr>
                  <a:t>|</a:t>
                </a:r>
                <a:r>
                  <a:rPr lang="en-US" altLang="en-US" sz="2000" dirty="0" err="1">
                    <a:solidFill>
                      <a:schemeClr val="bg1"/>
                    </a:solidFill>
                  </a:rPr>
                  <a:t>F</a:t>
                </a:r>
                <a:r>
                  <a:rPr lang="en-US" altLang="en-US" sz="1800" dirty="0" err="1">
                    <a:solidFill>
                      <a:schemeClr val="bg1"/>
                    </a:solidFill>
                  </a:rPr>
                  <a:t>d</a:t>
                </a:r>
                <a:r>
                  <a:rPr lang="en-US" altLang="en-US" sz="2000" dirty="0">
                    <a:solidFill>
                      <a:schemeClr val="bg1"/>
                    </a:solidFill>
                  </a:rPr>
                  <a:t>| is the length of file </a:t>
                </a:r>
                <a:r>
                  <a:rPr lang="en-US" altLang="en-US" sz="2000" dirty="0" err="1">
                    <a:solidFill>
                      <a:schemeClr val="bg1"/>
                    </a:solidFill>
                  </a:rPr>
                  <a:t>F</a:t>
                </a:r>
                <a:r>
                  <a:rPr lang="en-US" altLang="en-US" sz="1800" dirty="0" err="1">
                    <a:solidFill>
                      <a:schemeClr val="bg1"/>
                    </a:solidFill>
                  </a:rPr>
                  <a:t>d</a:t>
                </a:r>
                <a:r>
                  <a:rPr lang="en-US" altLang="en-US" sz="2000" dirty="0">
                    <a:solidFill>
                      <a:schemeClr val="bg1"/>
                    </a:solidFill>
                  </a:rPr>
                  <a:t>, obtained by counting the number of indexed terms, functioning as the normalization factor.</a:t>
                </a:r>
              </a:p>
              <a:p>
                <a:pPr algn="ctr">
                  <a:buNone/>
                </a:pPr>
                <a:endParaRPr lang="en-US" sz="2000" dirty="0">
                  <a:solidFill>
                    <a:schemeClr val="bg1"/>
                  </a:solidFill>
                </a:endParaRPr>
              </a:p>
              <a:p>
                <a:pPr>
                  <a:buFont typeface="Arial" panose="020B0604020202020204" pitchFamily="34" charset="0"/>
                  <a:buNone/>
                </a:pPr>
                <a:r>
                  <a:rPr lang="en-US" altLang="en-US" sz="2800" dirty="0">
                    <a:solidFill>
                      <a:schemeClr val="bg1"/>
                    </a:solidFill>
                  </a:rPr>
                  <a:t/>
                </a:r>
                <a:br>
                  <a:rPr lang="en-US" altLang="en-US" sz="2800" dirty="0">
                    <a:solidFill>
                      <a:schemeClr val="bg1"/>
                    </a:solidFill>
                  </a:rPr>
                </a:br>
                <a:endParaRPr lang="en-US" altLang="en-US" sz="2600" dirty="0">
                  <a:solidFill>
                    <a:schemeClr val="bg1"/>
                  </a:solidFill>
                </a:endParaRPr>
              </a:p>
            </p:txBody>
          </p:sp>
        </mc:Choice>
        <mc:Fallback xmlns="">
          <p:sp>
            <p:nvSpPr>
              <p:cNvPr id="35846" name="Subtitle 2"/>
              <p:cNvSpPr txBox="1">
                <a:spLocks noRot="1" noChangeAspect="1" noMove="1" noResize="1" noEditPoints="1" noAdjustHandles="1" noChangeArrowheads="1" noChangeShapeType="1" noTextEdit="1"/>
              </p:cNvSpPr>
              <p:nvPr/>
            </p:nvSpPr>
            <p:spPr bwMode="auto">
              <a:xfrm>
                <a:off x="252413" y="277813"/>
                <a:ext cx="8639175" cy="4229100"/>
              </a:xfrm>
              <a:prstGeom prst="rect">
                <a:avLst/>
              </a:prstGeom>
              <a:blipFill rotWithShape="0">
                <a:blip r:embed="rId4"/>
                <a:stretch>
                  <a:fillRect l="-2186" r="-2186" b="-108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ransition>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3686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36870" name="Subtitle 2"/>
          <p:cNvSpPr txBox="1">
            <a:spLocks/>
          </p:cNvSpPr>
          <p:nvPr/>
        </p:nvSpPr>
        <p:spPr bwMode="auto">
          <a:xfrm>
            <a:off x="269875" y="642938"/>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endParaRPr lang="en-US" altLang="en-US" sz="2800" dirty="0">
              <a:solidFill>
                <a:schemeClr val="bg1"/>
              </a:solidFill>
            </a:endParaRPr>
          </a:p>
          <a:p>
            <a:pPr algn="ctr">
              <a:buFont typeface="Arial" panose="020B0604020202020204" pitchFamily="34" charset="0"/>
              <a:buNone/>
            </a:pPr>
            <a:r>
              <a:rPr lang="en-US" altLang="en-US" sz="2800" dirty="0">
                <a:solidFill>
                  <a:schemeClr val="bg1"/>
                </a:solidFill>
              </a:rPr>
              <a:t/>
            </a:r>
            <a:br>
              <a:rPr lang="en-US" altLang="en-US" sz="2800" dirty="0">
                <a:solidFill>
                  <a:schemeClr val="bg1"/>
                </a:solidFill>
              </a:rPr>
            </a:br>
            <a:r>
              <a:rPr lang="en-US" altLang="en-US" dirty="0">
                <a:solidFill>
                  <a:schemeClr val="bg1"/>
                </a:solidFill>
              </a:rPr>
              <a:t>Data owner can keep a record of these two values and </a:t>
            </a:r>
            <a:r>
              <a:rPr lang="en-US" altLang="en-US" dirty="0" err="1">
                <a:solidFill>
                  <a:schemeClr val="bg1"/>
                </a:solidFill>
              </a:rPr>
              <a:t>precalculate</a:t>
            </a:r>
            <a:r>
              <a:rPr lang="en-US" altLang="en-US" dirty="0">
                <a:solidFill>
                  <a:schemeClr val="bg1"/>
                </a:solidFill>
              </a:rPr>
              <a:t> the relevance score, which introduces little overhead regarding to the index building.</a:t>
            </a:r>
          </a:p>
        </p:txBody>
      </p:sp>
    </p:spTree>
  </p:cSld>
  <p:clrMapOvr>
    <a:masterClrMapping/>
  </p:clrMapOvr>
  <p:transition>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3789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37894"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endParaRPr lang="en-US" altLang="en-US" sz="2800" dirty="0"/>
          </a:p>
          <a:p>
            <a:pPr algn="ctr">
              <a:buFont typeface="Arial" panose="020B0604020202020204" pitchFamily="34" charset="0"/>
              <a:buNone/>
            </a:pPr>
            <a:endParaRPr lang="en-US" altLang="en-US" sz="2800" dirty="0">
              <a:solidFill>
                <a:schemeClr val="bg1"/>
              </a:solidFill>
            </a:endParaRPr>
          </a:p>
          <a:p>
            <a:pPr algn="ctr">
              <a:buFont typeface="Arial" panose="020B0604020202020204" pitchFamily="34" charset="0"/>
              <a:buNone/>
            </a:pPr>
            <a:endParaRPr lang="en-US" altLang="en-US" sz="2800" dirty="0">
              <a:solidFill>
                <a:schemeClr val="bg1"/>
              </a:solidFill>
            </a:endParaRPr>
          </a:p>
          <a:p>
            <a:pPr algn="ctr">
              <a:buFont typeface="Arial" panose="020B0604020202020204" pitchFamily="34" charset="0"/>
              <a:buNone/>
            </a:pPr>
            <a:r>
              <a:rPr lang="en-US" altLang="en-US" sz="2800" dirty="0">
                <a:solidFill>
                  <a:schemeClr val="bg1"/>
                </a:solidFill>
              </a:rPr>
              <a:t>Before giving their main result, they first start with a</a:t>
            </a:r>
          </a:p>
          <a:p>
            <a:pPr algn="ctr">
              <a:buFont typeface="Arial" panose="020B0604020202020204" pitchFamily="34" charset="0"/>
              <a:buNone/>
            </a:pPr>
            <a:r>
              <a:rPr lang="en-US" altLang="en-US" sz="2800" dirty="0">
                <a:solidFill>
                  <a:schemeClr val="bg1"/>
                </a:solidFill>
              </a:rPr>
              <a:t>straightforward yet ideal scheme.</a:t>
            </a:r>
            <a:endParaRPr lang="en-US" altLang="en-US" sz="2600" dirty="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3891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38918" name="Subtitle 2"/>
          <p:cNvSpPr txBox="1">
            <a:spLocks/>
          </p:cNvSpPr>
          <p:nvPr/>
        </p:nvSpPr>
        <p:spPr bwMode="auto">
          <a:xfrm>
            <a:off x="252413" y="844550"/>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endParaRPr lang="en-US" altLang="en-US" sz="4000">
              <a:solidFill>
                <a:schemeClr val="bg1"/>
              </a:solidFill>
            </a:endParaRPr>
          </a:p>
          <a:p>
            <a:pPr algn="ctr">
              <a:buFont typeface="Arial" panose="020B0604020202020204" pitchFamily="34" charset="0"/>
              <a:buNone/>
            </a:pPr>
            <a:r>
              <a:rPr lang="en-US" altLang="en-US" sz="4000">
                <a:solidFill>
                  <a:schemeClr val="bg1"/>
                </a:solidFill>
              </a:rPr>
              <a:t>This scheme, can be considered as the most simplified version of</a:t>
            </a:r>
          </a:p>
          <a:p>
            <a:pPr algn="ctr">
              <a:buFont typeface="Arial" panose="020B0604020202020204" pitchFamily="34" charset="0"/>
              <a:buNone/>
            </a:pPr>
            <a:r>
              <a:rPr lang="en-US" altLang="en-US" sz="4000">
                <a:solidFill>
                  <a:schemeClr val="bg1"/>
                </a:solidFill>
              </a:rPr>
              <a:t>searchable symmetric encryption</a:t>
            </a:r>
            <a:endParaRPr lang="en-US" altLang="en-US" sz="360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3993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39942"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endParaRPr lang="en-US" altLang="en-US" sz="2800"/>
          </a:p>
          <a:p>
            <a:pPr algn="ctr">
              <a:buFont typeface="Arial" panose="020B0604020202020204" pitchFamily="34" charset="0"/>
              <a:buNone/>
            </a:pPr>
            <a:endParaRPr lang="en-US" altLang="en-US" sz="2800"/>
          </a:p>
          <a:p>
            <a:pPr algn="ctr">
              <a:buFont typeface="Arial" panose="020B0604020202020204" pitchFamily="34" charset="0"/>
              <a:buNone/>
            </a:pPr>
            <a:endParaRPr lang="en-US" altLang="en-US" sz="2800"/>
          </a:p>
          <a:p>
            <a:pPr algn="ctr">
              <a:buFont typeface="Arial" panose="020B0604020202020204" pitchFamily="34" charset="0"/>
              <a:buNone/>
            </a:pPr>
            <a:r>
              <a:rPr lang="en-US" altLang="en-US" sz="6000">
                <a:solidFill>
                  <a:schemeClr val="bg1"/>
                </a:solidFill>
              </a:rPr>
              <a:t>The Basic Scheme</a:t>
            </a:r>
            <a:endParaRPr lang="en-US" altLang="en-US" sz="540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4096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pic>
        <p:nvPicPr>
          <p:cNvPr id="4096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95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4198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41990"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n-US" altLang="en-US" sz="2800">
                <a:solidFill>
                  <a:schemeClr val="bg1"/>
                </a:solidFill>
              </a:rPr>
              <a:t>In the Setup phase</a:t>
            </a:r>
          </a:p>
        </p:txBody>
      </p:sp>
      <p:pic>
        <p:nvPicPr>
          <p:cNvPr id="4199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36625"/>
            <a:ext cx="91440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4301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43014"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n-US" altLang="en-US" sz="2800">
                <a:solidFill>
                  <a:schemeClr val="bg1"/>
                </a:solidFill>
              </a:rPr>
              <a:t>In the Retrieval phase</a:t>
            </a:r>
          </a:p>
        </p:txBody>
      </p:sp>
      <p:pic>
        <p:nvPicPr>
          <p:cNvPr id="4301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41388"/>
            <a:ext cx="914400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84175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4403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44038"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n-US" altLang="en-US" sz="2800">
                <a:solidFill>
                  <a:schemeClr val="bg1"/>
                </a:solidFill>
              </a:rPr>
              <a:t>The Details of BuildIndex() for Basic Scheme</a:t>
            </a:r>
            <a:endParaRPr lang="en-US" altLang="en-US" sz="5400">
              <a:solidFill>
                <a:schemeClr val="bg1"/>
              </a:solidFill>
            </a:endParaRPr>
          </a:p>
        </p:txBody>
      </p:sp>
      <p:pic>
        <p:nvPicPr>
          <p:cNvPr id="4403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858838"/>
            <a:ext cx="914400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614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8198" name="Subtitle 2"/>
          <p:cNvSpPr txBox="1">
            <a:spLocks/>
          </p:cNvSpPr>
          <p:nvPr/>
        </p:nvSpPr>
        <p:spPr bwMode="auto">
          <a:xfrm>
            <a:off x="269875" y="184150"/>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endParaRPr lang="en-US" altLang="en-US">
              <a:latin typeface="Times New Roman" panose="02020603050405020304" pitchFamily="18" charset="0"/>
              <a:cs typeface="Times New Roman" panose="02020603050405020304" pitchFamily="18" charset="0"/>
            </a:endParaRPr>
          </a:p>
          <a:p>
            <a:pPr algn="ctr">
              <a:buFont typeface="Arial" panose="020B0604020202020204" pitchFamily="34" charset="0"/>
              <a:buNone/>
            </a:pPr>
            <a:r>
              <a:rPr lang="en-US" altLang="en-US">
                <a:solidFill>
                  <a:schemeClr val="bg1"/>
                </a:solidFill>
                <a:latin typeface="Times New Roman" panose="02020603050405020304" pitchFamily="18" charset="0"/>
                <a:cs typeface="Times New Roman" panose="02020603050405020304" pitchFamily="18" charset="0"/>
              </a:rPr>
              <a:t>Cloud Computing is Important!</a:t>
            </a:r>
          </a:p>
          <a:p>
            <a:pPr algn="ctr">
              <a:buFont typeface="Arial" panose="020B0604020202020204" pitchFamily="34" charset="0"/>
              <a:buNone/>
            </a:pPr>
            <a:endParaRPr lang="en-US" altLang="en-US">
              <a:solidFill>
                <a:schemeClr val="bg1"/>
              </a:solidFill>
              <a:latin typeface="Times New Roman" panose="02020603050405020304" pitchFamily="18" charset="0"/>
              <a:cs typeface="Times New Roman" panose="02020603050405020304" pitchFamily="18" charset="0"/>
            </a:endParaRPr>
          </a:p>
          <a:p>
            <a:pPr algn="ctr">
              <a:buFont typeface="Arial" panose="020B0604020202020204" pitchFamily="34" charset="0"/>
              <a:buNone/>
            </a:pPr>
            <a:r>
              <a:rPr lang="en-US" altLang="en-US">
                <a:solidFill>
                  <a:schemeClr val="bg1"/>
                </a:solidFill>
                <a:latin typeface="Times New Roman" panose="02020603050405020304" pitchFamily="18" charset="0"/>
                <a:cs typeface="Times New Roman" panose="02020603050405020304" pitchFamily="18" charset="0"/>
              </a:rPr>
              <a:t>Due to the rapid expansion of data, the data owners tend to store their data into the cloud to release the burden of data storage and maintenance.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8198">
                                            <p:txEl>
                                              <p:pRg st="1" end="1"/>
                                            </p:txEl>
                                          </p:spTgt>
                                        </p:tgtEl>
                                        <p:attrNameLst>
                                          <p:attrName>style.visibility</p:attrName>
                                        </p:attrNameLst>
                                      </p:cBhvr>
                                      <p:to>
                                        <p:strVal val="visible"/>
                                      </p:to>
                                    </p:set>
                                    <p:anim calcmode="lin" valueType="num">
                                      <p:cBhvr>
                                        <p:cTn id="7" dur="500" fill="hold"/>
                                        <p:tgtEl>
                                          <p:spTgt spid="819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19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8198">
                                            <p:txEl>
                                              <p:pRg st="3" end="3"/>
                                            </p:txEl>
                                          </p:spTgt>
                                        </p:tgtEl>
                                        <p:attrNameLst>
                                          <p:attrName>style.visibility</p:attrName>
                                        </p:attrNameLst>
                                      </p:cBhvr>
                                      <p:to>
                                        <p:strVal val="visible"/>
                                      </p:to>
                                    </p:set>
                                    <p:animEffect transition="in" filter="barn(inVertical)">
                                      <p:cBhvr>
                                        <p:cTn id="13" dur="500"/>
                                        <p:tgtEl>
                                          <p:spTgt spid="81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4505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45062" name="Subtitle 2"/>
          <p:cNvSpPr txBox="1">
            <a:spLocks/>
          </p:cNvSpPr>
          <p:nvPr/>
        </p:nvSpPr>
        <p:spPr bwMode="auto">
          <a:xfrm>
            <a:off x="252413" y="955675"/>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endParaRPr lang="en-US" altLang="en-US">
              <a:solidFill>
                <a:schemeClr val="bg1"/>
              </a:solidFill>
            </a:endParaRPr>
          </a:p>
          <a:p>
            <a:pPr algn="ctr">
              <a:buFont typeface="Arial" panose="020B0604020202020204" pitchFamily="34" charset="0"/>
              <a:buNone/>
            </a:pPr>
            <a:r>
              <a:rPr lang="en-US" altLang="en-US" sz="3500">
                <a:solidFill>
                  <a:schemeClr val="bg1"/>
                </a:solidFill>
              </a:rPr>
              <a:t>The user gets the ranked results without letting cloud server learn any additional information more than the access pattern and search pattern.</a:t>
            </a:r>
          </a:p>
        </p:txBody>
      </p:sp>
    </p:spTree>
  </p:cSld>
  <p:clrMapOvr>
    <a:masterClrMapping/>
  </p:clrMapOvr>
  <p:transition>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4608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46086" name="Subtitle 2"/>
          <p:cNvSpPr txBox="1">
            <a:spLocks/>
          </p:cNvSpPr>
          <p:nvPr/>
        </p:nvSpPr>
        <p:spPr bwMode="auto">
          <a:xfrm>
            <a:off x="252413" y="942975"/>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endParaRPr lang="en-US" altLang="en-US" sz="3600">
              <a:solidFill>
                <a:schemeClr val="bg1"/>
              </a:solidFill>
            </a:endParaRPr>
          </a:p>
          <a:p>
            <a:pPr algn="ctr">
              <a:buFont typeface="Arial" panose="020B0604020202020204" pitchFamily="34" charset="0"/>
              <a:buNone/>
            </a:pPr>
            <a:r>
              <a:rPr lang="en-US" altLang="en-US" sz="3600">
                <a:solidFill>
                  <a:schemeClr val="bg1"/>
                </a:solidFill>
              </a:rPr>
              <a:t>In the basic scheme, the ranking is done on the user side, which may bring in huge post processing overhead. Moreover, sending back all the files consumes large undesirable bandwidth.</a:t>
            </a:r>
            <a:endParaRPr lang="en-US" altLang="en-US" sz="660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4710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47110"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endParaRPr lang="en-US" altLang="en-US" dirty="0">
              <a:solidFill>
                <a:schemeClr val="bg1"/>
              </a:solidFill>
            </a:endParaRPr>
          </a:p>
          <a:p>
            <a:pPr algn="ctr">
              <a:buNone/>
            </a:pPr>
            <a:r>
              <a:rPr lang="en-US" altLang="en-US" dirty="0">
                <a:solidFill>
                  <a:schemeClr val="bg1"/>
                </a:solidFill>
              </a:rPr>
              <a:t>One possible way to reduce the communication overhead is that server first sends back all the valid </a:t>
            </a:r>
            <a:r>
              <a:rPr lang="en-US" altLang="en-US" dirty="0" smtClean="0">
                <a:solidFill>
                  <a:schemeClr val="bg1"/>
                </a:solidFill>
              </a:rPr>
              <a:t>entries ,                            where </a:t>
            </a:r>
            <a:r>
              <a:rPr lang="en-US" dirty="0">
                <a:solidFill>
                  <a:schemeClr val="bg1"/>
                </a:solidFill>
              </a:rPr>
              <a:t>1 ≤ j ≤Ni</a:t>
            </a:r>
            <a:r>
              <a:rPr lang="en-US" altLang="en-US" dirty="0" smtClean="0">
                <a:solidFill>
                  <a:schemeClr val="bg1"/>
                </a:solidFill>
              </a:rPr>
              <a:t>.</a:t>
            </a:r>
          </a:p>
          <a:p>
            <a:pPr algn="ctr">
              <a:buNone/>
            </a:pPr>
            <a:r>
              <a:rPr lang="en-US" altLang="en-US" dirty="0" smtClean="0">
                <a:solidFill>
                  <a:schemeClr val="bg1"/>
                </a:solidFill>
              </a:rPr>
              <a:t> </a:t>
            </a:r>
            <a:r>
              <a:rPr lang="en-US" altLang="en-US" dirty="0">
                <a:solidFill>
                  <a:schemeClr val="bg1"/>
                </a:solidFill>
              </a:rPr>
              <a:t>User then decrypts the relevance score and sends cloud server another request to retrieve the most relevant files (top-k retrieval) by the rank-ordered decrypted scores.</a:t>
            </a:r>
            <a:endParaRPr lang="en-US" altLang="en-US" sz="6000"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6665" y="1926959"/>
            <a:ext cx="2411263" cy="427945"/>
          </a:xfrm>
          <a:prstGeom prst="rect">
            <a:avLst/>
          </a:prstGeom>
        </p:spPr>
      </p:pic>
    </p:spTree>
  </p:cSld>
  <p:clrMapOvr>
    <a:masterClrMapping/>
  </p:clrMapOvr>
  <p:transition>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4813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48134"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endParaRPr lang="en-US" altLang="en-US" sz="3600" dirty="0">
              <a:solidFill>
                <a:schemeClr val="bg1"/>
              </a:solidFill>
            </a:endParaRPr>
          </a:p>
          <a:p>
            <a:pPr algn="ctr">
              <a:buFont typeface="Arial" panose="020B0604020202020204" pitchFamily="34" charset="0"/>
              <a:buNone/>
            </a:pPr>
            <a:r>
              <a:rPr lang="en-US" altLang="en-US" sz="3600" dirty="0">
                <a:solidFill>
                  <a:schemeClr val="bg1"/>
                </a:solidFill>
              </a:rPr>
              <a:t>As the size of valid entries </a:t>
            </a:r>
            <a:r>
              <a:rPr lang="en-US" altLang="en-US" sz="3600" dirty="0" smtClean="0">
                <a:solidFill>
                  <a:schemeClr val="bg1"/>
                </a:solidFill>
              </a:rPr>
              <a:t>                            is </a:t>
            </a:r>
            <a:r>
              <a:rPr lang="en-US" altLang="en-US" sz="3600" dirty="0">
                <a:solidFill>
                  <a:schemeClr val="bg1"/>
                </a:solidFill>
              </a:rPr>
              <a:t>far less than the corresponding files, significant amount of bandwidth is expected to be saved, as long as user does not retrieve all</a:t>
            </a:r>
          </a:p>
          <a:p>
            <a:pPr algn="ctr">
              <a:buFont typeface="Arial" panose="020B0604020202020204" pitchFamily="34" charset="0"/>
              <a:buNone/>
            </a:pPr>
            <a:r>
              <a:rPr lang="en-US" altLang="en-US" sz="3600" dirty="0">
                <a:solidFill>
                  <a:schemeClr val="bg1"/>
                </a:solidFill>
              </a:rPr>
              <a:t>the matching files.</a:t>
            </a:r>
            <a:endParaRPr lang="en-US" altLang="en-US" sz="6600"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6569" y="1052102"/>
            <a:ext cx="2588964" cy="459483"/>
          </a:xfrm>
          <a:prstGeom prst="rect">
            <a:avLst/>
          </a:prstGeom>
        </p:spPr>
      </p:pic>
    </p:spTree>
  </p:cSld>
  <p:clrMapOvr>
    <a:masterClrMapping/>
  </p:clrMapOvr>
  <p:transition>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4915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49158" name="Subtitle 2"/>
          <p:cNvSpPr txBox="1">
            <a:spLocks/>
          </p:cNvSpPr>
          <p:nvPr/>
        </p:nvSpPr>
        <p:spPr bwMode="auto">
          <a:xfrm>
            <a:off x="252413" y="644525"/>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r>
              <a:rPr lang="en-US" altLang="en-US" dirty="0">
                <a:solidFill>
                  <a:schemeClr val="bg1"/>
                </a:solidFill>
              </a:rPr>
              <a:t>However, the most obvious disadvantage is the two round-trip time for each search request of every user. Also note that in this way, server still learns nothing about the value of relevance scores, but it knows the requested files are more relevant than the unrequested ones, which inevitably leaks more information than the access pattern and search pattern.</a:t>
            </a:r>
            <a:endParaRPr lang="en-US" altLang="en-US" sz="6000" dirty="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5017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50182" name="Subtitle 2"/>
          <p:cNvSpPr txBox="1">
            <a:spLocks/>
          </p:cNvSpPr>
          <p:nvPr/>
        </p:nvSpPr>
        <p:spPr bwMode="auto">
          <a:xfrm>
            <a:off x="252413" y="255588"/>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endParaRPr lang="en-US" altLang="en-US" sz="2800" dirty="0">
              <a:solidFill>
                <a:schemeClr val="bg1"/>
              </a:solidFill>
            </a:endParaRPr>
          </a:p>
          <a:p>
            <a:pPr>
              <a:buFont typeface="Arial" panose="020B0604020202020204" pitchFamily="34" charset="0"/>
              <a:buNone/>
            </a:pPr>
            <a:endParaRPr lang="en-US" altLang="en-US" sz="2800" dirty="0">
              <a:solidFill>
                <a:schemeClr val="bg1"/>
              </a:solidFill>
            </a:endParaRPr>
          </a:p>
          <a:p>
            <a:pPr algn="ctr">
              <a:buFont typeface="Arial" panose="020B0604020202020204" pitchFamily="34" charset="0"/>
              <a:buNone/>
            </a:pPr>
            <a:r>
              <a:rPr lang="en-US" altLang="en-US" sz="3600" dirty="0">
                <a:solidFill>
                  <a:schemeClr val="bg1"/>
                </a:solidFill>
              </a:rPr>
              <a:t>Afterward, they resort to the newly developed cryptographic Primitive: </a:t>
            </a:r>
          </a:p>
          <a:p>
            <a:pPr algn="ctr">
              <a:buFont typeface="Arial" panose="020B0604020202020204" pitchFamily="34" charset="0"/>
              <a:buNone/>
            </a:pPr>
            <a:r>
              <a:rPr lang="en-US" altLang="en-US" sz="3600" dirty="0">
                <a:solidFill>
                  <a:schemeClr val="bg1"/>
                </a:solidFill>
              </a:rPr>
              <a:t>O</a:t>
            </a:r>
            <a:r>
              <a:rPr lang="en-US" altLang="en-US" sz="3600" dirty="0" smtClean="0">
                <a:solidFill>
                  <a:schemeClr val="bg1"/>
                </a:solidFill>
              </a:rPr>
              <a:t>rder </a:t>
            </a:r>
            <a:r>
              <a:rPr lang="en-US" altLang="en-US" sz="3600" dirty="0">
                <a:solidFill>
                  <a:schemeClr val="bg1"/>
                </a:solidFill>
              </a:rPr>
              <a:t>P</a:t>
            </a:r>
            <a:r>
              <a:rPr lang="en-US" altLang="en-US" sz="3600" dirty="0" smtClean="0">
                <a:solidFill>
                  <a:schemeClr val="bg1"/>
                </a:solidFill>
              </a:rPr>
              <a:t>reserving </a:t>
            </a:r>
            <a:r>
              <a:rPr lang="en-US" altLang="en-US" sz="3600" dirty="0">
                <a:solidFill>
                  <a:schemeClr val="bg1"/>
                </a:solidFill>
              </a:rPr>
              <a:t>S</a:t>
            </a:r>
            <a:r>
              <a:rPr lang="en-US" altLang="en-US" sz="3600" dirty="0" smtClean="0">
                <a:solidFill>
                  <a:schemeClr val="bg1"/>
                </a:solidFill>
              </a:rPr>
              <a:t>ymmetric </a:t>
            </a:r>
            <a:r>
              <a:rPr lang="en-US" altLang="en-US" sz="3600" dirty="0">
                <a:solidFill>
                  <a:schemeClr val="bg1"/>
                </a:solidFill>
              </a:rPr>
              <a:t>E</a:t>
            </a:r>
            <a:r>
              <a:rPr lang="en-US" altLang="en-US" sz="3600" dirty="0" smtClean="0">
                <a:solidFill>
                  <a:schemeClr val="bg1"/>
                </a:solidFill>
              </a:rPr>
              <a:t>ncryption</a:t>
            </a:r>
            <a:endParaRPr lang="en-US" altLang="en-US" sz="3600" dirty="0">
              <a:solidFill>
                <a:schemeClr val="bg1"/>
              </a:solidFill>
            </a:endParaRPr>
          </a:p>
          <a:p>
            <a:pPr algn="ctr">
              <a:buFont typeface="Arial" panose="020B0604020202020204" pitchFamily="34" charset="0"/>
              <a:buNone/>
            </a:pPr>
            <a:r>
              <a:rPr lang="en-US" altLang="en-US" sz="3600" dirty="0">
                <a:solidFill>
                  <a:schemeClr val="bg1"/>
                </a:solidFill>
              </a:rPr>
              <a:t> to achieve more practical performance.</a:t>
            </a:r>
            <a:endParaRPr lang="en-US" altLang="en-US" sz="6600" dirty="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5120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51206"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endParaRPr lang="en-US" altLang="en-US" dirty="0">
              <a:solidFill>
                <a:schemeClr val="bg1"/>
              </a:solidFill>
            </a:endParaRPr>
          </a:p>
          <a:p>
            <a:pPr algn="ctr">
              <a:buFont typeface="Arial" panose="020B0604020202020204" pitchFamily="34" charset="0"/>
              <a:buNone/>
            </a:pPr>
            <a:r>
              <a:rPr lang="en-US" altLang="en-US" dirty="0">
                <a:solidFill>
                  <a:schemeClr val="bg1"/>
                </a:solidFill>
              </a:rPr>
              <a:t>Note that by resorting to </a:t>
            </a:r>
          </a:p>
          <a:p>
            <a:pPr algn="ctr">
              <a:buFont typeface="Arial" panose="020B0604020202020204" pitchFamily="34" charset="0"/>
              <a:buNone/>
            </a:pPr>
            <a:r>
              <a:rPr lang="en-US" altLang="en-US" dirty="0">
                <a:solidFill>
                  <a:schemeClr val="bg1"/>
                </a:solidFill>
              </a:rPr>
              <a:t>O</a:t>
            </a:r>
            <a:r>
              <a:rPr lang="en-US" altLang="en-US" dirty="0" smtClean="0">
                <a:solidFill>
                  <a:schemeClr val="bg1"/>
                </a:solidFill>
              </a:rPr>
              <a:t>rder </a:t>
            </a:r>
            <a:r>
              <a:rPr lang="en-US" altLang="en-US" dirty="0">
                <a:solidFill>
                  <a:schemeClr val="bg1"/>
                </a:solidFill>
              </a:rPr>
              <a:t>P</a:t>
            </a:r>
            <a:r>
              <a:rPr lang="en-US" altLang="en-US" dirty="0" smtClean="0">
                <a:solidFill>
                  <a:schemeClr val="bg1"/>
                </a:solidFill>
              </a:rPr>
              <a:t>reserving </a:t>
            </a:r>
            <a:r>
              <a:rPr lang="en-US" altLang="en-US" dirty="0">
                <a:solidFill>
                  <a:schemeClr val="bg1"/>
                </a:solidFill>
              </a:rPr>
              <a:t>S</a:t>
            </a:r>
            <a:r>
              <a:rPr lang="en-US" altLang="en-US" dirty="0" smtClean="0">
                <a:solidFill>
                  <a:schemeClr val="bg1"/>
                </a:solidFill>
              </a:rPr>
              <a:t>ymmetric </a:t>
            </a:r>
            <a:r>
              <a:rPr lang="en-US" altLang="en-US" dirty="0">
                <a:solidFill>
                  <a:schemeClr val="bg1"/>
                </a:solidFill>
              </a:rPr>
              <a:t>E</a:t>
            </a:r>
            <a:r>
              <a:rPr lang="en-US" altLang="en-US" dirty="0" smtClean="0">
                <a:solidFill>
                  <a:schemeClr val="bg1"/>
                </a:solidFill>
              </a:rPr>
              <a:t>ncryption </a:t>
            </a:r>
            <a:r>
              <a:rPr lang="en-US" altLang="en-US" dirty="0">
                <a:solidFill>
                  <a:schemeClr val="bg1"/>
                </a:solidFill>
              </a:rPr>
              <a:t>(OPSE)</a:t>
            </a:r>
          </a:p>
          <a:p>
            <a:pPr algn="ctr">
              <a:buFont typeface="Arial" panose="020B0604020202020204" pitchFamily="34" charset="0"/>
              <a:buNone/>
            </a:pPr>
            <a:r>
              <a:rPr lang="en-US" altLang="en-US" dirty="0">
                <a:solidFill>
                  <a:schemeClr val="bg1"/>
                </a:solidFill>
              </a:rPr>
              <a:t>, the security guarantee of RSSE is inherently weakened compared to SSE, since now the relevance order is known by the server . However, this is the information they want to trade off for efficient RSSE</a:t>
            </a:r>
            <a:endParaRPr lang="en-US" altLang="en-US" sz="6000" dirty="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5222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52230"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endParaRPr lang="en-US" altLang="en-US" dirty="0">
              <a:solidFill>
                <a:schemeClr val="bg1"/>
              </a:solidFill>
            </a:endParaRPr>
          </a:p>
          <a:p>
            <a:pPr algn="ctr">
              <a:buFont typeface="Arial" panose="020B0604020202020204" pitchFamily="34" charset="0"/>
              <a:buNone/>
            </a:pPr>
            <a:endParaRPr lang="en-US" altLang="en-US" dirty="0">
              <a:solidFill>
                <a:schemeClr val="bg1"/>
              </a:solidFill>
            </a:endParaRPr>
          </a:p>
          <a:p>
            <a:pPr algn="ctr">
              <a:buFont typeface="Arial" panose="020B0604020202020204" pitchFamily="34" charset="0"/>
              <a:buNone/>
            </a:pPr>
            <a:r>
              <a:rPr lang="en-US" altLang="en-US" dirty="0">
                <a:solidFill>
                  <a:schemeClr val="bg1"/>
                </a:solidFill>
              </a:rPr>
              <a:t>The OPSE is a deterministic encryption scheme, so</a:t>
            </a:r>
          </a:p>
          <a:p>
            <a:pPr algn="ctr">
              <a:buFont typeface="Arial" panose="020B0604020202020204" pitchFamily="34" charset="0"/>
              <a:buNone/>
            </a:pPr>
            <a:r>
              <a:rPr lang="en-US" altLang="en-US" dirty="0">
                <a:solidFill>
                  <a:schemeClr val="bg1"/>
                </a:solidFill>
              </a:rPr>
              <a:t>if not treated appropriately, will still leak a lot of information as any deterministic encryption scheme will do.</a:t>
            </a:r>
            <a:endParaRPr lang="en-US" altLang="en-US" sz="6000" dirty="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53251" name="Picture 1" descr="bottom garne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53253"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n-US" altLang="en-US" sz="2200">
                <a:solidFill>
                  <a:schemeClr val="bg1"/>
                </a:solidFill>
              </a:rPr>
              <a:t>If someone use OPSE directly over sampled relevance scores, the resulting ciphertext shall share exactly the same distribution as the relevance score in below figure</a:t>
            </a:r>
            <a:r>
              <a:rPr lang="en-US" altLang="en-US" sz="1400"/>
              <a:t>.</a:t>
            </a:r>
          </a:p>
          <a:p>
            <a:pPr algn="r">
              <a:buFont typeface="Arial" panose="020B0604020202020204" pitchFamily="34" charset="0"/>
              <a:buNone/>
            </a:pPr>
            <a:endParaRPr lang="en-US" altLang="en-US" sz="1400"/>
          </a:p>
        </p:txBody>
      </p:sp>
      <p:pic>
        <p:nvPicPr>
          <p:cNvPr id="5325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250" y="1574800"/>
            <a:ext cx="7691438"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5427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54278" name="Subtitle 2"/>
          <p:cNvSpPr txBox="1">
            <a:spLocks/>
          </p:cNvSpPr>
          <p:nvPr/>
        </p:nvSpPr>
        <p:spPr bwMode="auto">
          <a:xfrm>
            <a:off x="269875" y="57626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endParaRPr lang="en-US" altLang="en-US" sz="2800"/>
          </a:p>
          <a:p>
            <a:pPr algn="ctr">
              <a:buFont typeface="Arial" panose="020B0604020202020204" pitchFamily="34" charset="0"/>
              <a:buNone/>
            </a:pPr>
            <a:r>
              <a:rPr lang="en-US" altLang="en-US" sz="2800">
                <a:solidFill>
                  <a:schemeClr val="bg1"/>
                </a:solidFill>
              </a:rPr>
              <a:t>Thus, with certain background information on the file collection, such as knowing it contains only technical research papers, the adversary may be able to reverse engineer the keyword “network” directly from the encrypted score distribution without actually breaking the trapdoor construction, nor does the adversary need to break the OPSE.</a:t>
            </a:r>
          </a:p>
        </p:txBody>
      </p:sp>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717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8198" name="Subtitle 2"/>
          <p:cNvSpPr txBox="1">
            <a:spLocks/>
          </p:cNvSpPr>
          <p:nvPr/>
        </p:nvSpPr>
        <p:spPr bwMode="auto">
          <a:xfrm>
            <a:off x="269875" y="184150"/>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r>
              <a:rPr lang="en-US" altLang="en-US">
                <a:solidFill>
                  <a:schemeClr val="bg1"/>
                </a:solidFill>
                <a:latin typeface="Times New Roman" panose="02020603050405020304" pitchFamily="18" charset="0"/>
                <a:cs typeface="Times New Roman" panose="02020603050405020304" pitchFamily="18" charset="0"/>
              </a:rPr>
              <a:t> </a:t>
            </a:r>
          </a:p>
          <a:p>
            <a:pPr algn="ctr">
              <a:buFont typeface="Arial" panose="020B0604020202020204" pitchFamily="34" charset="0"/>
              <a:buNone/>
            </a:pPr>
            <a:r>
              <a:rPr lang="en-US" altLang="en-US">
                <a:solidFill>
                  <a:schemeClr val="bg1"/>
                </a:solidFill>
                <a:latin typeface="Times New Roman" panose="02020603050405020304" pitchFamily="18" charset="0"/>
                <a:cs typeface="Times New Roman" panose="02020603050405020304" pitchFamily="18" charset="0"/>
              </a:rPr>
              <a:t>Security in Cloud Servers is Important Too!</a:t>
            </a:r>
          </a:p>
          <a:p>
            <a:pPr algn="ctr">
              <a:buFont typeface="Arial" panose="020B0604020202020204" pitchFamily="34" charset="0"/>
              <a:buNone/>
            </a:pPr>
            <a:endParaRPr lang="en-US" altLang="en-US">
              <a:solidFill>
                <a:schemeClr val="bg1"/>
              </a:solidFill>
              <a:latin typeface="Times New Roman" panose="02020603050405020304" pitchFamily="18" charset="0"/>
              <a:cs typeface="Times New Roman" panose="02020603050405020304" pitchFamily="18" charset="0"/>
            </a:endParaRPr>
          </a:p>
          <a:p>
            <a:pPr algn="ctr">
              <a:buFont typeface="Arial" panose="020B0604020202020204" pitchFamily="34" charset="0"/>
              <a:buNone/>
            </a:pPr>
            <a:r>
              <a:rPr lang="en-US" altLang="en-US">
                <a:solidFill>
                  <a:schemeClr val="bg1"/>
                </a:solidFill>
                <a:latin typeface="Times New Roman" panose="02020603050405020304" pitchFamily="18" charset="0"/>
                <a:cs typeface="Times New Roman" panose="02020603050405020304" pitchFamily="18" charset="0"/>
              </a:rPr>
              <a:t>The cloud customers and the cloud server are not in the same trusted domain, the outsourced data may be under the exposure to the risk.</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8198">
                                            <p:txEl>
                                              <p:pRg st="1" end="1"/>
                                            </p:txEl>
                                          </p:spTgt>
                                        </p:tgtEl>
                                        <p:attrNameLst>
                                          <p:attrName>style.visibility</p:attrName>
                                        </p:attrNameLst>
                                      </p:cBhvr>
                                      <p:to>
                                        <p:strVal val="visible"/>
                                      </p:to>
                                    </p:set>
                                    <p:animEffect transition="in" filter="fade">
                                      <p:cBhvr>
                                        <p:cTn id="7" dur="800" decel="100000"/>
                                        <p:tgtEl>
                                          <p:spTgt spid="8198">
                                            <p:txEl>
                                              <p:pRg st="1" end="1"/>
                                            </p:txEl>
                                          </p:spTgt>
                                        </p:tgtEl>
                                      </p:cBhvr>
                                    </p:animEffect>
                                    <p:anim calcmode="lin" valueType="num">
                                      <p:cBhvr>
                                        <p:cTn id="8" dur="800" decel="100000" fill="hold"/>
                                        <p:tgtEl>
                                          <p:spTgt spid="8198">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8198">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8198">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198">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198">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7" presetClass="entr" presetSubtype="0" fill="hold" nodeType="clickEffect">
                                  <p:stCondLst>
                                    <p:cond delay="0"/>
                                  </p:stCondLst>
                                  <p:childTnLst>
                                    <p:set>
                                      <p:cBhvr>
                                        <p:cTn id="16" dur="1" fill="hold">
                                          <p:stCondLst>
                                            <p:cond delay="0"/>
                                          </p:stCondLst>
                                        </p:cTn>
                                        <p:tgtEl>
                                          <p:spTgt spid="8198">
                                            <p:txEl>
                                              <p:pRg st="3" end="3"/>
                                            </p:txEl>
                                          </p:spTgt>
                                        </p:tgtEl>
                                        <p:attrNameLst>
                                          <p:attrName>style.visibility</p:attrName>
                                        </p:attrNameLst>
                                      </p:cBhvr>
                                      <p:to>
                                        <p:strVal val="visible"/>
                                      </p:to>
                                    </p:set>
                                    <p:animEffect transition="in" filter="fade">
                                      <p:cBhvr>
                                        <p:cTn id="17" dur="1000"/>
                                        <p:tgtEl>
                                          <p:spTgt spid="8198">
                                            <p:txEl>
                                              <p:pRg st="3" end="3"/>
                                            </p:txEl>
                                          </p:spTgt>
                                        </p:tgtEl>
                                      </p:cBhvr>
                                    </p:animEffect>
                                    <p:anim calcmode="lin" valueType="num">
                                      <p:cBhvr>
                                        <p:cTn id="18" dur="1000" fill="hold"/>
                                        <p:tgtEl>
                                          <p:spTgt spid="8198">
                                            <p:txEl>
                                              <p:pRg st="3" end="3"/>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8198">
                                            <p:txEl>
                                              <p:pRg st="3" end="3"/>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198">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5529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55302"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endParaRPr lang="en-US" altLang="en-US" sz="2800" dirty="0">
              <a:solidFill>
                <a:schemeClr val="bg1"/>
              </a:solidFill>
            </a:endParaRPr>
          </a:p>
          <a:p>
            <a:pPr algn="ctr">
              <a:buFont typeface="Arial" panose="020B0604020202020204" pitchFamily="34" charset="0"/>
              <a:buNone/>
            </a:pPr>
            <a:endParaRPr lang="en-US" altLang="en-US" sz="2800" dirty="0">
              <a:solidFill>
                <a:schemeClr val="bg1"/>
              </a:solidFill>
            </a:endParaRPr>
          </a:p>
          <a:p>
            <a:pPr algn="ctr">
              <a:buFont typeface="Arial" panose="020B0604020202020204" pitchFamily="34" charset="0"/>
              <a:buNone/>
            </a:pPr>
            <a:r>
              <a:rPr lang="en-US" altLang="en-US" sz="2800" dirty="0">
                <a:solidFill>
                  <a:schemeClr val="bg1"/>
                </a:solidFill>
              </a:rPr>
              <a:t>In order to reduce the amount of information leakage from</a:t>
            </a:r>
          </a:p>
          <a:p>
            <a:pPr algn="ctr">
              <a:buFont typeface="Arial" panose="020B0604020202020204" pitchFamily="34" charset="0"/>
              <a:buNone/>
            </a:pPr>
            <a:r>
              <a:rPr lang="en-US" altLang="en-US" sz="2800" dirty="0">
                <a:solidFill>
                  <a:schemeClr val="bg1"/>
                </a:solidFill>
              </a:rPr>
              <a:t>the deterministic property, an one-to-many OPSE scheme is</a:t>
            </a:r>
          </a:p>
          <a:p>
            <a:pPr algn="ctr">
              <a:buFont typeface="Arial" panose="020B0604020202020204" pitchFamily="34" charset="0"/>
              <a:buNone/>
            </a:pPr>
            <a:r>
              <a:rPr lang="en-US" altLang="en-US" sz="2800" dirty="0">
                <a:solidFill>
                  <a:schemeClr val="bg1"/>
                </a:solidFill>
              </a:rPr>
              <a:t>thus desired, which can flatten or obfuscate the original</a:t>
            </a:r>
          </a:p>
          <a:p>
            <a:pPr algn="ctr">
              <a:buFont typeface="Arial" panose="020B0604020202020204" pitchFamily="34" charset="0"/>
              <a:buNone/>
            </a:pPr>
            <a:r>
              <a:rPr lang="en-US" altLang="en-US" sz="2800" dirty="0">
                <a:solidFill>
                  <a:schemeClr val="bg1"/>
                </a:solidFill>
              </a:rPr>
              <a:t>relevance score distribution, increase its randomness, and</a:t>
            </a:r>
          </a:p>
          <a:p>
            <a:pPr algn="ctr">
              <a:buFont typeface="Arial" panose="020B0604020202020204" pitchFamily="34" charset="0"/>
              <a:buNone/>
            </a:pPr>
            <a:r>
              <a:rPr lang="en-US" altLang="en-US" sz="2800" dirty="0">
                <a:solidFill>
                  <a:schemeClr val="bg1"/>
                </a:solidFill>
              </a:rPr>
              <a:t>still preserve the plaintext order.</a:t>
            </a:r>
            <a:endParaRPr lang="en-US" altLang="en-US" sz="5400" dirty="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5632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56326" name="Subtitle 2"/>
          <p:cNvSpPr txBox="1">
            <a:spLocks/>
          </p:cNvSpPr>
          <p:nvPr/>
        </p:nvSpPr>
        <p:spPr bwMode="auto">
          <a:xfrm>
            <a:off x="252413" y="56356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r>
              <a:rPr lang="en-US" altLang="en-US" sz="3000" dirty="0">
                <a:solidFill>
                  <a:schemeClr val="bg1"/>
                </a:solidFill>
              </a:rPr>
              <a:t>To do so, they first briefly review the encryption process of original deterministic OPSE, where a plaintext m in domain D is always mapped to the same random-sized non overlapping interval bucket in range R, determined by a keyed binary search over the range R and the result of a random hypergeometric probability distribution (HGD) sampling function. A </a:t>
            </a:r>
            <a:r>
              <a:rPr lang="en-US" altLang="en-US" sz="3000" dirty="0" err="1">
                <a:solidFill>
                  <a:schemeClr val="bg1"/>
                </a:solidFill>
              </a:rPr>
              <a:t>ciphertext</a:t>
            </a:r>
            <a:r>
              <a:rPr lang="en-US" altLang="en-US" sz="3000" dirty="0">
                <a:solidFill>
                  <a:schemeClr val="bg1"/>
                </a:solidFill>
              </a:rPr>
              <a:t> c is then chosen within the bucket by using m as the seed for some random selection function.</a:t>
            </a:r>
          </a:p>
        </p:txBody>
      </p:sp>
    </p:spTree>
  </p:cSld>
  <p:clrMapOvr>
    <a:masterClrMapping/>
  </p:clrMapOvr>
  <p:transition>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5734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57350"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endParaRPr lang="en-US" altLang="en-US" sz="2000"/>
          </a:p>
          <a:p>
            <a:pPr algn="ctr">
              <a:buFont typeface="Arial" panose="020B0604020202020204" pitchFamily="34" charset="0"/>
              <a:buNone/>
            </a:pPr>
            <a:r>
              <a:rPr lang="en-US" altLang="en-US" sz="2600">
                <a:solidFill>
                  <a:schemeClr val="bg1"/>
                </a:solidFill>
              </a:rPr>
              <a:t>Their one-to-many order-preserving mapping employs the</a:t>
            </a:r>
          </a:p>
          <a:p>
            <a:pPr algn="ctr">
              <a:buFont typeface="Arial" panose="020B0604020202020204" pitchFamily="34" charset="0"/>
              <a:buNone/>
            </a:pPr>
            <a:r>
              <a:rPr lang="en-US" altLang="en-US" sz="2600">
                <a:solidFill>
                  <a:schemeClr val="bg1"/>
                </a:solidFill>
              </a:rPr>
              <a:t>random plaintext-to-bucket mapping of OPSE, but incorporates</a:t>
            </a:r>
          </a:p>
          <a:p>
            <a:pPr algn="ctr">
              <a:buFont typeface="Arial" panose="020B0604020202020204" pitchFamily="34" charset="0"/>
              <a:buNone/>
            </a:pPr>
            <a:r>
              <a:rPr lang="en-US" altLang="en-US" sz="2600">
                <a:solidFill>
                  <a:schemeClr val="bg1"/>
                </a:solidFill>
              </a:rPr>
              <a:t>the unique file IDs together with the plaintext m as the</a:t>
            </a:r>
          </a:p>
          <a:p>
            <a:pPr algn="ctr">
              <a:buFont typeface="Arial" panose="020B0604020202020204" pitchFamily="34" charset="0"/>
              <a:buNone/>
            </a:pPr>
            <a:r>
              <a:rPr lang="en-US" altLang="en-US" sz="2600">
                <a:solidFill>
                  <a:schemeClr val="bg1"/>
                </a:solidFill>
              </a:rPr>
              <a:t>random seed in the final ciphertext chosen process. Due to</a:t>
            </a:r>
          </a:p>
          <a:p>
            <a:pPr algn="ctr">
              <a:buFont typeface="Arial" panose="020B0604020202020204" pitchFamily="34" charset="0"/>
              <a:buNone/>
            </a:pPr>
            <a:r>
              <a:rPr lang="en-US" altLang="en-US" sz="2600">
                <a:solidFill>
                  <a:schemeClr val="bg1"/>
                </a:solidFill>
              </a:rPr>
              <a:t>the use of unique file ID as part of random selection seed, the same plaintext m will no longer be deterministically assigned to the same ciphertext c, but instead a random value within the randomly assigned bucket in range R.</a:t>
            </a:r>
          </a:p>
        </p:txBody>
      </p:sp>
    </p:spTree>
  </p:cSld>
  <p:clrMapOvr>
    <a:masterClrMapping/>
  </p:clrMapOvr>
  <p:transition>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5837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58374" name="Subtitle 2"/>
          <p:cNvSpPr txBox="1">
            <a:spLocks/>
          </p:cNvSpPr>
          <p:nvPr/>
        </p:nvSpPr>
        <p:spPr bwMode="auto">
          <a:xfrm>
            <a:off x="269875" y="758825"/>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n-US" altLang="en-US" sz="2400">
                <a:solidFill>
                  <a:schemeClr val="bg1"/>
                </a:solidFill>
              </a:rPr>
              <a:t>In the Setup phase</a:t>
            </a:r>
          </a:p>
        </p:txBody>
      </p:sp>
      <p:pic>
        <p:nvPicPr>
          <p:cNvPr id="5837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374775"/>
            <a:ext cx="91440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34925"/>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59395" name="Picture 1" descr="bottom garnet b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pic>
        <p:nvPicPr>
          <p:cNvPr id="5939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53063"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Subtitle 2"/>
          <p:cNvSpPr txBox="1">
            <a:spLocks/>
          </p:cNvSpPr>
          <p:nvPr/>
        </p:nvSpPr>
        <p:spPr bwMode="auto">
          <a:xfrm>
            <a:off x="5597525" y="755650"/>
            <a:ext cx="3436938"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r>
              <a:rPr lang="en-US" altLang="en-US" sz="2900" dirty="0" err="1">
                <a:solidFill>
                  <a:schemeClr val="bg1"/>
                </a:solidFill>
              </a:rPr>
              <a:t>TapeGen</a:t>
            </a:r>
            <a:r>
              <a:rPr lang="en-US" altLang="en-US" sz="2900" dirty="0">
                <a:solidFill>
                  <a:schemeClr val="bg1"/>
                </a:solidFill>
              </a:rPr>
              <a:t>() is a random coin generator and HYGEINV() is</a:t>
            </a:r>
          </a:p>
          <a:p>
            <a:pPr algn="ctr">
              <a:buFont typeface="Arial" panose="020B0604020202020204" pitchFamily="34" charset="0"/>
              <a:buNone/>
            </a:pPr>
            <a:r>
              <a:rPr lang="en-US" altLang="en-US" sz="2900" dirty="0">
                <a:solidFill>
                  <a:schemeClr val="bg1"/>
                </a:solidFill>
              </a:rPr>
              <a:t>the efficient function implemented in </a:t>
            </a:r>
            <a:r>
              <a:rPr lang="en-US" altLang="en-US" sz="2900" dirty="0" err="1">
                <a:solidFill>
                  <a:schemeClr val="bg1"/>
                </a:solidFill>
              </a:rPr>
              <a:t>Matlab</a:t>
            </a:r>
            <a:r>
              <a:rPr lang="en-US" altLang="en-US" sz="2900" dirty="0">
                <a:solidFill>
                  <a:schemeClr val="bg1"/>
                </a:solidFill>
              </a:rPr>
              <a:t> as their instance for the HGD() sampling function.</a:t>
            </a:r>
          </a:p>
        </p:txBody>
      </p:sp>
    </p:spTree>
  </p:cSld>
  <p:clrMapOvr>
    <a:masterClrMapping/>
  </p:clrMapOvr>
  <p:transition>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6041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60422" name="Subtitle 2"/>
          <p:cNvSpPr txBox="1">
            <a:spLocks/>
          </p:cNvSpPr>
          <p:nvPr/>
        </p:nvSpPr>
        <p:spPr bwMode="auto">
          <a:xfrm>
            <a:off x="252413" y="47466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r>
              <a:rPr lang="en-US" altLang="en-US" sz="2800">
                <a:solidFill>
                  <a:schemeClr val="bg1"/>
                </a:solidFill>
              </a:rPr>
              <a:t>With the help of order-preserving mapping, now the server can accordingly rank the files as efficiently as for the unencrypted score. The reason that they use different keys (f</a:t>
            </a:r>
            <a:r>
              <a:rPr lang="en-US" altLang="en-US" sz="2000">
                <a:solidFill>
                  <a:schemeClr val="bg1"/>
                </a:solidFill>
              </a:rPr>
              <a:t>z</a:t>
            </a:r>
            <a:r>
              <a:rPr lang="en-US" altLang="en-US" sz="2800">
                <a:solidFill>
                  <a:schemeClr val="bg1"/>
                </a:solidFill>
              </a:rPr>
              <a:t>(w</a:t>
            </a:r>
            <a:r>
              <a:rPr lang="en-US" altLang="en-US" sz="1900">
                <a:solidFill>
                  <a:schemeClr val="bg1"/>
                </a:solidFill>
              </a:rPr>
              <a:t>i</a:t>
            </a:r>
            <a:r>
              <a:rPr lang="en-US" altLang="en-US" sz="2800">
                <a:solidFill>
                  <a:schemeClr val="bg1"/>
                </a:solidFill>
              </a:rPr>
              <a:t>)) to encrypt the relevance score for different posting lists is to make the one-to-many mapping more indistinguishable. Therefore, the same relevance score appearing in different lists of the index I will be mapped to different “bucket” in R. Combining this with their</a:t>
            </a:r>
          </a:p>
          <a:p>
            <a:pPr algn="ctr">
              <a:buFont typeface="Arial" panose="020B0604020202020204" pitchFamily="34" charset="0"/>
              <a:buNone/>
            </a:pPr>
            <a:r>
              <a:rPr lang="en-US" altLang="en-US" sz="2800">
                <a:solidFill>
                  <a:schemeClr val="bg1"/>
                </a:solidFill>
              </a:rPr>
              <a:t>one-to-many mapping will randomize the encrypted values from an overall point of view.</a:t>
            </a:r>
          </a:p>
        </p:txBody>
      </p:sp>
    </p:spTree>
  </p:cSld>
  <p:clrMapOvr>
    <a:masterClrMapping/>
  </p:clrMapOvr>
  <p:transition>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6144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61446" name="Subtitle 2"/>
          <p:cNvSpPr txBox="1">
            <a:spLocks/>
          </p:cNvSpPr>
          <p:nvPr/>
        </p:nvSpPr>
        <p:spPr bwMode="auto">
          <a:xfrm>
            <a:off x="269875" y="912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r>
              <a:rPr lang="en-US" altLang="en-US" sz="4000" dirty="0">
                <a:solidFill>
                  <a:schemeClr val="bg1"/>
                </a:solidFill>
              </a:rPr>
              <a:t>Thus, they can further mitigate the useful information revealed to the cloud server, who may be consistently interested at the statistical analysis on the encrypted numeric value to infer the underlying information.</a:t>
            </a:r>
          </a:p>
        </p:txBody>
      </p:sp>
    </p:spTree>
  </p:cSld>
  <p:clrMapOvr>
    <a:masterClrMapping/>
  </p:clrMapOvr>
  <p:transition>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512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8198"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lnSpc>
                <a:spcPts val="2800"/>
              </a:lnSpc>
              <a:spcBef>
                <a:spcPct val="0"/>
              </a:spcBef>
              <a:buFont typeface="Arial" panose="020B0604020202020204" pitchFamily="34" charset="0"/>
              <a:buNone/>
            </a:pPr>
            <a:endParaRPr lang="en-US" altLang="en-US" sz="5000" dirty="0">
              <a:solidFill>
                <a:schemeClr val="bg1"/>
              </a:solidFill>
            </a:endParaRPr>
          </a:p>
          <a:p>
            <a:pPr algn="ctr">
              <a:buFont typeface="Arial" panose="020B0604020202020204" pitchFamily="34" charset="0"/>
              <a:buNone/>
            </a:pPr>
            <a:endParaRPr lang="en-US" altLang="en-US" sz="5000" dirty="0">
              <a:solidFill>
                <a:schemeClr val="bg1"/>
              </a:solidFill>
            </a:endParaRPr>
          </a:p>
          <a:p>
            <a:pPr algn="ctr">
              <a:buFont typeface="Arial" panose="020B0604020202020204" pitchFamily="34" charset="0"/>
              <a:buNone/>
            </a:pPr>
            <a:r>
              <a:rPr lang="en-US" altLang="en-US" sz="5000" dirty="0" smtClean="0">
                <a:solidFill>
                  <a:schemeClr val="bg1"/>
                </a:solidFill>
              </a:rPr>
              <a:t>8, Related Work</a:t>
            </a:r>
            <a:endParaRPr lang="en-US" altLang="en-US" sz="5000" dirty="0">
              <a:solidFill>
                <a:schemeClr val="bg1"/>
              </a:solidFill>
            </a:endParaRPr>
          </a:p>
        </p:txBody>
      </p:sp>
    </p:spTree>
    <p:extLst>
      <p:ext uri="{BB962C8B-B14F-4D97-AF65-F5344CB8AC3E}">
        <p14:creationId xmlns:p14="http://schemas.microsoft.com/office/powerpoint/2010/main" val="815639919"/>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8">
                                            <p:txEl>
                                              <p:pRg st="2" end="2"/>
                                            </p:txEl>
                                          </p:spTgt>
                                        </p:tgtEl>
                                        <p:attrNameLst>
                                          <p:attrName>style.visibility</p:attrName>
                                        </p:attrNameLst>
                                      </p:cBhvr>
                                      <p:to>
                                        <p:strVal val="visible"/>
                                      </p:to>
                                    </p:set>
                                    <p:animEffect transition="in" filter="blinds(horizontal)">
                                      <p:cBhvr>
                                        <p:cTn id="7" dur="500"/>
                                        <p:tgtEl>
                                          <p:spTgt spid="81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6246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62470"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endParaRPr lang="en-US" sz="2400" dirty="0" smtClean="0">
              <a:solidFill>
                <a:schemeClr val="bg1"/>
              </a:solidFill>
            </a:endParaRPr>
          </a:p>
          <a:p>
            <a:pPr algn="ctr">
              <a:buNone/>
            </a:pPr>
            <a:endParaRPr lang="en-US" sz="2400" dirty="0">
              <a:solidFill>
                <a:schemeClr val="bg1"/>
              </a:solidFill>
            </a:endParaRPr>
          </a:p>
          <a:p>
            <a:pPr algn="ctr">
              <a:buNone/>
            </a:pPr>
            <a:endParaRPr lang="en-US" sz="2400" dirty="0" smtClean="0">
              <a:solidFill>
                <a:schemeClr val="bg1"/>
              </a:solidFill>
            </a:endParaRPr>
          </a:p>
          <a:p>
            <a:pPr algn="ctr">
              <a:buNone/>
            </a:pPr>
            <a:r>
              <a:rPr lang="en-US" sz="2400" dirty="0" smtClean="0">
                <a:solidFill>
                  <a:schemeClr val="bg1"/>
                </a:solidFill>
              </a:rPr>
              <a:t>The authors list twelve different schemes which support </a:t>
            </a:r>
            <a:r>
              <a:rPr lang="en-US" sz="2400" dirty="0">
                <a:solidFill>
                  <a:schemeClr val="bg1"/>
                </a:solidFill>
              </a:rPr>
              <a:t>only Boolean</a:t>
            </a:r>
          </a:p>
          <a:p>
            <a:pPr algn="ctr">
              <a:buNone/>
            </a:pPr>
            <a:r>
              <a:rPr lang="en-US" sz="2400" dirty="0">
                <a:solidFill>
                  <a:schemeClr val="bg1"/>
                </a:solidFill>
              </a:rPr>
              <a:t>keyword search, and none of them support the </a:t>
            </a:r>
            <a:r>
              <a:rPr lang="en-US" sz="2400" dirty="0" smtClean="0">
                <a:solidFill>
                  <a:schemeClr val="bg1"/>
                </a:solidFill>
              </a:rPr>
              <a:t>ranked search </a:t>
            </a:r>
            <a:r>
              <a:rPr lang="en-US" sz="2400" dirty="0">
                <a:solidFill>
                  <a:schemeClr val="bg1"/>
                </a:solidFill>
              </a:rPr>
              <a:t>problem which </a:t>
            </a:r>
            <a:r>
              <a:rPr lang="en-US" sz="2400" dirty="0" smtClean="0">
                <a:solidFill>
                  <a:schemeClr val="bg1"/>
                </a:solidFill>
              </a:rPr>
              <a:t>they </a:t>
            </a:r>
            <a:r>
              <a:rPr lang="en-US" sz="2400" dirty="0">
                <a:solidFill>
                  <a:schemeClr val="bg1"/>
                </a:solidFill>
              </a:rPr>
              <a:t>are focusing on in this paper.</a:t>
            </a:r>
            <a:endParaRPr lang="en-US" altLang="en-US" sz="2400" dirty="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2969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8198"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lnSpc>
                <a:spcPts val="2800"/>
              </a:lnSpc>
              <a:spcBef>
                <a:spcPct val="0"/>
              </a:spcBef>
              <a:buFont typeface="Arial" panose="020B0604020202020204" pitchFamily="34" charset="0"/>
              <a:buNone/>
            </a:pPr>
            <a:endParaRPr lang="en-US" altLang="en-US" sz="5000" dirty="0">
              <a:solidFill>
                <a:schemeClr val="bg1"/>
              </a:solidFill>
            </a:endParaRPr>
          </a:p>
          <a:p>
            <a:pPr algn="ctr">
              <a:buFont typeface="Arial" panose="020B0604020202020204" pitchFamily="34" charset="0"/>
              <a:buNone/>
            </a:pPr>
            <a:endParaRPr lang="en-US" altLang="en-US" sz="5000" dirty="0">
              <a:solidFill>
                <a:schemeClr val="bg1"/>
              </a:solidFill>
            </a:endParaRPr>
          </a:p>
          <a:p>
            <a:pPr algn="ctr">
              <a:buFont typeface="Arial" panose="020B0604020202020204" pitchFamily="34" charset="0"/>
              <a:buNone/>
            </a:pPr>
            <a:r>
              <a:rPr lang="en-US" altLang="en-US" sz="4000" dirty="0" smtClean="0">
                <a:solidFill>
                  <a:schemeClr val="bg1"/>
                </a:solidFill>
              </a:rPr>
              <a:t>9, Conclusion</a:t>
            </a:r>
            <a:endParaRPr lang="en-US" altLang="en-US" sz="4000" dirty="0">
              <a:solidFill>
                <a:schemeClr val="bg1"/>
              </a:solidFill>
            </a:endParaRPr>
          </a:p>
        </p:txBody>
      </p:sp>
    </p:spTree>
    <p:extLst>
      <p:ext uri="{BB962C8B-B14F-4D97-AF65-F5344CB8AC3E}">
        <p14:creationId xmlns:p14="http://schemas.microsoft.com/office/powerpoint/2010/main" val="108100116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8">
                                            <p:txEl>
                                              <p:pRg st="2" end="2"/>
                                            </p:txEl>
                                          </p:spTgt>
                                        </p:tgtEl>
                                        <p:attrNameLst>
                                          <p:attrName>style.visibility</p:attrName>
                                        </p:attrNameLst>
                                      </p:cBhvr>
                                      <p:to>
                                        <p:strVal val="visible"/>
                                      </p:to>
                                    </p:set>
                                    <p:animEffect transition="in" filter="blinds(horizontal)">
                                      <p:cBhvr>
                                        <p:cTn id="7" dur="500"/>
                                        <p:tgtEl>
                                          <p:spTgt spid="81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15875"/>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819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8198" name="Subtitle 2"/>
          <p:cNvSpPr txBox="1">
            <a:spLocks/>
          </p:cNvSpPr>
          <p:nvPr/>
        </p:nvSpPr>
        <p:spPr bwMode="auto">
          <a:xfrm>
            <a:off x="269875" y="184150"/>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50000"/>
              </a:lnSpc>
              <a:buFont typeface="Arial" panose="020B0604020202020204" pitchFamily="34" charset="0"/>
              <a:buNone/>
            </a:pPr>
            <a:r>
              <a:rPr lang="en-US" altLang="en-US">
                <a:solidFill>
                  <a:schemeClr val="bg1"/>
                </a:solidFill>
                <a:latin typeface="Times New Roman" panose="02020603050405020304" pitchFamily="18" charset="0"/>
                <a:cs typeface="Times New Roman" panose="02020603050405020304" pitchFamily="18" charset="0"/>
              </a:rPr>
              <a:t> </a:t>
            </a:r>
          </a:p>
          <a:p>
            <a:pPr algn="ctr">
              <a:lnSpc>
                <a:spcPct val="150000"/>
              </a:lnSpc>
              <a:buFont typeface="Arial" panose="020B0604020202020204" pitchFamily="34" charset="0"/>
              <a:buNone/>
            </a:pPr>
            <a:r>
              <a:rPr lang="en-US" altLang="en-US">
                <a:solidFill>
                  <a:schemeClr val="bg1"/>
                </a:solidFill>
              </a:rPr>
              <a:t>Sensitive data have to be encrypted prior to outsourcing for data privacy and combating unsolicited accesses.</a:t>
            </a:r>
            <a:endParaRPr lang="en-US" altLang="en-US">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randomBa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6246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62470"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endParaRPr lang="en-US" sz="2800" dirty="0" smtClean="0">
              <a:solidFill>
                <a:schemeClr val="bg1"/>
              </a:solidFill>
            </a:endParaRPr>
          </a:p>
          <a:p>
            <a:pPr algn="ctr">
              <a:buNone/>
            </a:pPr>
            <a:endParaRPr lang="en-US" sz="2800" dirty="0">
              <a:solidFill>
                <a:schemeClr val="bg1"/>
              </a:solidFill>
            </a:endParaRPr>
          </a:p>
          <a:p>
            <a:pPr algn="ctr">
              <a:buNone/>
            </a:pPr>
            <a:endParaRPr lang="en-US" sz="2800" dirty="0" smtClean="0">
              <a:solidFill>
                <a:schemeClr val="bg1"/>
              </a:solidFill>
            </a:endParaRPr>
          </a:p>
          <a:p>
            <a:pPr algn="ctr">
              <a:buNone/>
            </a:pPr>
            <a:r>
              <a:rPr lang="en-US" sz="2800" dirty="0" smtClean="0">
                <a:solidFill>
                  <a:schemeClr val="bg1"/>
                </a:solidFill>
              </a:rPr>
              <a:t>In </a:t>
            </a:r>
            <a:r>
              <a:rPr lang="en-US" sz="2800" dirty="0">
                <a:solidFill>
                  <a:schemeClr val="bg1"/>
                </a:solidFill>
              </a:rPr>
              <a:t>this paper, as an initial attempt, </a:t>
            </a:r>
            <a:r>
              <a:rPr lang="en-US" sz="2800" dirty="0" smtClean="0">
                <a:solidFill>
                  <a:schemeClr val="bg1"/>
                </a:solidFill>
              </a:rPr>
              <a:t>they </a:t>
            </a:r>
            <a:r>
              <a:rPr lang="en-US" sz="2800" dirty="0">
                <a:solidFill>
                  <a:schemeClr val="bg1"/>
                </a:solidFill>
              </a:rPr>
              <a:t>motivate and </a:t>
            </a:r>
            <a:r>
              <a:rPr lang="en-US" sz="2800" dirty="0" smtClean="0">
                <a:solidFill>
                  <a:schemeClr val="bg1"/>
                </a:solidFill>
              </a:rPr>
              <a:t>solve the </a:t>
            </a:r>
            <a:r>
              <a:rPr lang="en-US" sz="2800" dirty="0">
                <a:solidFill>
                  <a:schemeClr val="bg1"/>
                </a:solidFill>
              </a:rPr>
              <a:t>problem of supporting efficient ranked keyword </a:t>
            </a:r>
            <a:r>
              <a:rPr lang="en-US" sz="2800" dirty="0" smtClean="0">
                <a:solidFill>
                  <a:schemeClr val="bg1"/>
                </a:solidFill>
              </a:rPr>
              <a:t>search for </a:t>
            </a:r>
            <a:r>
              <a:rPr lang="en-US" sz="2800" dirty="0">
                <a:solidFill>
                  <a:schemeClr val="bg1"/>
                </a:solidFill>
              </a:rPr>
              <a:t>achieving effective utilization of remotely </a:t>
            </a:r>
            <a:r>
              <a:rPr lang="en-US" sz="2800" dirty="0" smtClean="0">
                <a:solidFill>
                  <a:schemeClr val="bg1"/>
                </a:solidFill>
              </a:rPr>
              <a:t>stored encrypted </a:t>
            </a:r>
            <a:r>
              <a:rPr lang="en-US" sz="2800" dirty="0">
                <a:solidFill>
                  <a:schemeClr val="bg1"/>
                </a:solidFill>
              </a:rPr>
              <a:t>data in Cloud Computing.</a:t>
            </a:r>
            <a:endParaRPr lang="en-US" altLang="en-US" sz="2800" dirty="0">
              <a:solidFill>
                <a:schemeClr val="bg1"/>
              </a:solidFill>
            </a:endParaRPr>
          </a:p>
        </p:txBody>
      </p:sp>
    </p:spTree>
    <p:extLst>
      <p:ext uri="{BB962C8B-B14F-4D97-AF65-F5344CB8AC3E}">
        <p14:creationId xmlns:p14="http://schemas.microsoft.com/office/powerpoint/2010/main" val="177203068"/>
      </p:ext>
    </p:extLst>
  </p:cSld>
  <p:clrMapOvr>
    <a:masterClrMapping/>
  </p:clrMapOvr>
  <p:transition>
    <p:randomBar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6246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62470" name="Subtitle 2"/>
          <p:cNvSpPr txBox="1">
            <a:spLocks/>
          </p:cNvSpPr>
          <p:nvPr/>
        </p:nvSpPr>
        <p:spPr bwMode="auto">
          <a:xfrm>
            <a:off x="395632" y="2029495"/>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US" sz="2800" dirty="0" smtClean="0">
                <a:solidFill>
                  <a:schemeClr val="bg1"/>
                </a:solidFill>
              </a:rPr>
              <a:t>They </a:t>
            </a:r>
            <a:r>
              <a:rPr lang="en-US" sz="2800" dirty="0">
                <a:solidFill>
                  <a:schemeClr val="bg1"/>
                </a:solidFill>
              </a:rPr>
              <a:t>first give a </a:t>
            </a:r>
            <a:r>
              <a:rPr lang="en-US" sz="2800" dirty="0" smtClean="0">
                <a:solidFill>
                  <a:schemeClr val="bg1"/>
                </a:solidFill>
              </a:rPr>
              <a:t>basic scheme </a:t>
            </a:r>
            <a:r>
              <a:rPr lang="en-US" sz="2800" dirty="0">
                <a:solidFill>
                  <a:schemeClr val="bg1"/>
                </a:solidFill>
              </a:rPr>
              <a:t>and show that by following the same </a:t>
            </a:r>
            <a:r>
              <a:rPr lang="en-US" sz="2800" dirty="0" smtClean="0">
                <a:solidFill>
                  <a:schemeClr val="bg1"/>
                </a:solidFill>
              </a:rPr>
              <a:t>existing searchable </a:t>
            </a:r>
            <a:r>
              <a:rPr lang="en-US" sz="2800" dirty="0">
                <a:solidFill>
                  <a:schemeClr val="bg1"/>
                </a:solidFill>
              </a:rPr>
              <a:t>encryption framework, it is very inefficient </a:t>
            </a:r>
            <a:r>
              <a:rPr lang="en-US" sz="2800" dirty="0" smtClean="0">
                <a:solidFill>
                  <a:schemeClr val="bg1"/>
                </a:solidFill>
              </a:rPr>
              <a:t>to achieve </a:t>
            </a:r>
            <a:r>
              <a:rPr lang="en-US" sz="2800" dirty="0">
                <a:solidFill>
                  <a:schemeClr val="bg1"/>
                </a:solidFill>
              </a:rPr>
              <a:t>ranked search.</a:t>
            </a:r>
            <a:endParaRPr lang="en-US" altLang="en-US" sz="5400" dirty="0">
              <a:solidFill>
                <a:schemeClr val="bg1"/>
              </a:solidFill>
            </a:endParaRPr>
          </a:p>
        </p:txBody>
      </p:sp>
    </p:spTree>
    <p:extLst>
      <p:ext uri="{BB962C8B-B14F-4D97-AF65-F5344CB8AC3E}">
        <p14:creationId xmlns:p14="http://schemas.microsoft.com/office/powerpoint/2010/main" val="1095188330"/>
      </p:ext>
    </p:extLst>
  </p:cSld>
  <p:clrMapOvr>
    <a:masterClrMapping/>
  </p:clrMapOvr>
  <p:transition>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6246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62470" name="Subtitle 2"/>
          <p:cNvSpPr txBox="1">
            <a:spLocks/>
          </p:cNvSpPr>
          <p:nvPr/>
        </p:nvSpPr>
        <p:spPr bwMode="auto">
          <a:xfrm>
            <a:off x="269875" y="844550"/>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None/>
            </a:pPr>
            <a:endParaRPr lang="en-US" sz="2800" dirty="0" smtClean="0"/>
          </a:p>
          <a:p>
            <a:pPr>
              <a:buNone/>
            </a:pPr>
            <a:endParaRPr lang="en-US" sz="2800" dirty="0"/>
          </a:p>
          <a:p>
            <a:pPr algn="ctr">
              <a:buNone/>
            </a:pPr>
            <a:r>
              <a:rPr lang="en-US" sz="2800" dirty="0" smtClean="0">
                <a:solidFill>
                  <a:schemeClr val="bg1"/>
                </a:solidFill>
              </a:rPr>
              <a:t>They </a:t>
            </a:r>
            <a:r>
              <a:rPr lang="en-US" sz="2800" dirty="0">
                <a:solidFill>
                  <a:schemeClr val="bg1"/>
                </a:solidFill>
              </a:rPr>
              <a:t>then appropriately weaken </a:t>
            </a:r>
            <a:r>
              <a:rPr lang="en-US" sz="2800" dirty="0" smtClean="0">
                <a:solidFill>
                  <a:schemeClr val="bg1"/>
                </a:solidFill>
              </a:rPr>
              <a:t>the security </a:t>
            </a:r>
            <a:r>
              <a:rPr lang="en-US" sz="2800" dirty="0">
                <a:solidFill>
                  <a:schemeClr val="bg1"/>
                </a:solidFill>
              </a:rPr>
              <a:t>guarantee, resort to the newly developed </a:t>
            </a:r>
            <a:r>
              <a:rPr lang="en-US" sz="2800" dirty="0" smtClean="0">
                <a:solidFill>
                  <a:schemeClr val="bg1"/>
                </a:solidFill>
              </a:rPr>
              <a:t>crypto primitive </a:t>
            </a:r>
            <a:r>
              <a:rPr lang="en-US" sz="2800" dirty="0">
                <a:solidFill>
                  <a:schemeClr val="bg1"/>
                </a:solidFill>
              </a:rPr>
              <a:t>OPSE, and derive an efficient one-to-many </a:t>
            </a:r>
            <a:r>
              <a:rPr lang="en-US" sz="2800" dirty="0" smtClean="0">
                <a:solidFill>
                  <a:schemeClr val="bg1"/>
                </a:solidFill>
              </a:rPr>
              <a:t>order preserving mapping </a:t>
            </a:r>
            <a:r>
              <a:rPr lang="en-US" sz="2800" dirty="0">
                <a:solidFill>
                  <a:schemeClr val="bg1"/>
                </a:solidFill>
              </a:rPr>
              <a:t>function, which allows the </a:t>
            </a:r>
            <a:r>
              <a:rPr lang="en-US" sz="2800" dirty="0" smtClean="0">
                <a:solidFill>
                  <a:schemeClr val="bg1"/>
                </a:solidFill>
              </a:rPr>
              <a:t>effective RSSE </a:t>
            </a:r>
            <a:r>
              <a:rPr lang="en-US" sz="2800" dirty="0">
                <a:solidFill>
                  <a:schemeClr val="bg1"/>
                </a:solidFill>
              </a:rPr>
              <a:t>to be designed.</a:t>
            </a:r>
            <a:endParaRPr lang="en-US" altLang="en-US" sz="5400" dirty="0">
              <a:solidFill>
                <a:schemeClr val="bg1"/>
              </a:solidFill>
            </a:endParaRPr>
          </a:p>
        </p:txBody>
      </p:sp>
    </p:spTree>
    <p:extLst>
      <p:ext uri="{BB962C8B-B14F-4D97-AF65-F5344CB8AC3E}">
        <p14:creationId xmlns:p14="http://schemas.microsoft.com/office/powerpoint/2010/main" val="2282347080"/>
      </p:ext>
    </p:extLst>
  </p:cSld>
  <p:clrMapOvr>
    <a:masterClrMapping/>
  </p:clrMapOvr>
  <p:transition>
    <p:randomBar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6246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62470"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endParaRPr lang="en-US" sz="2800" dirty="0" smtClean="0"/>
          </a:p>
          <a:p>
            <a:pPr algn="ctr">
              <a:buNone/>
            </a:pPr>
            <a:endParaRPr lang="en-US" sz="2800" dirty="0"/>
          </a:p>
          <a:p>
            <a:pPr algn="ctr">
              <a:buNone/>
            </a:pPr>
            <a:endParaRPr lang="en-US" sz="2800" dirty="0" smtClean="0">
              <a:solidFill>
                <a:schemeClr val="bg1"/>
              </a:solidFill>
            </a:endParaRPr>
          </a:p>
          <a:p>
            <a:pPr algn="ctr">
              <a:buNone/>
            </a:pPr>
            <a:r>
              <a:rPr lang="en-US" sz="2800" dirty="0" smtClean="0">
                <a:solidFill>
                  <a:schemeClr val="bg1"/>
                </a:solidFill>
              </a:rPr>
              <a:t>They also </a:t>
            </a:r>
            <a:r>
              <a:rPr lang="en-US" sz="2800" dirty="0">
                <a:solidFill>
                  <a:schemeClr val="bg1"/>
                </a:solidFill>
              </a:rPr>
              <a:t>investigate some </a:t>
            </a:r>
            <a:r>
              <a:rPr lang="en-US" sz="2800" dirty="0" smtClean="0">
                <a:solidFill>
                  <a:schemeClr val="bg1"/>
                </a:solidFill>
              </a:rPr>
              <a:t>further enhancements </a:t>
            </a:r>
            <a:r>
              <a:rPr lang="en-US" sz="2800" dirty="0">
                <a:solidFill>
                  <a:schemeClr val="bg1"/>
                </a:solidFill>
              </a:rPr>
              <a:t>of </a:t>
            </a:r>
            <a:r>
              <a:rPr lang="en-US" sz="2800" dirty="0" smtClean="0">
                <a:solidFill>
                  <a:schemeClr val="bg1"/>
                </a:solidFill>
              </a:rPr>
              <a:t>their ranked </a:t>
            </a:r>
            <a:r>
              <a:rPr lang="en-US" sz="2800" dirty="0">
                <a:solidFill>
                  <a:schemeClr val="bg1"/>
                </a:solidFill>
              </a:rPr>
              <a:t>search </a:t>
            </a:r>
            <a:r>
              <a:rPr lang="en-US" sz="2800" dirty="0" smtClean="0">
                <a:solidFill>
                  <a:schemeClr val="bg1"/>
                </a:solidFill>
              </a:rPr>
              <a:t>mechanism, but unfortunately, I did not have enough time to cover them.</a:t>
            </a:r>
            <a:endParaRPr lang="en-US" altLang="en-US" sz="5400" dirty="0">
              <a:solidFill>
                <a:schemeClr val="bg1"/>
              </a:solidFill>
            </a:endParaRPr>
          </a:p>
        </p:txBody>
      </p:sp>
    </p:spTree>
    <p:extLst>
      <p:ext uri="{BB962C8B-B14F-4D97-AF65-F5344CB8AC3E}">
        <p14:creationId xmlns:p14="http://schemas.microsoft.com/office/powerpoint/2010/main" val="3399383098"/>
      </p:ext>
    </p:extLst>
  </p:cSld>
  <p:clrMapOvr>
    <a:masterClrMapping/>
  </p:clrMapOvr>
  <p:transition>
    <p:randomBa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6246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62470" name="Subtitle 2"/>
          <p:cNvSpPr txBox="1">
            <a:spLocks/>
          </p:cNvSpPr>
          <p:nvPr/>
        </p:nvSpPr>
        <p:spPr bwMode="auto">
          <a:xfrm>
            <a:off x="252413" y="134938"/>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endParaRPr lang="en-US" sz="2800" dirty="0" smtClean="0">
              <a:solidFill>
                <a:schemeClr val="bg1"/>
              </a:solidFill>
            </a:endParaRPr>
          </a:p>
          <a:p>
            <a:pPr algn="ctr">
              <a:buNone/>
            </a:pPr>
            <a:endParaRPr lang="en-US" sz="2800" dirty="0">
              <a:solidFill>
                <a:schemeClr val="bg1"/>
              </a:solidFill>
            </a:endParaRPr>
          </a:p>
          <a:p>
            <a:pPr algn="ctr">
              <a:buNone/>
            </a:pPr>
            <a:endParaRPr lang="en-US" sz="2800" dirty="0" smtClean="0">
              <a:solidFill>
                <a:schemeClr val="bg1"/>
              </a:solidFill>
            </a:endParaRPr>
          </a:p>
          <a:p>
            <a:pPr algn="ctr">
              <a:buNone/>
            </a:pPr>
            <a:r>
              <a:rPr lang="en-US" sz="2800" dirty="0" smtClean="0">
                <a:solidFill>
                  <a:schemeClr val="bg1"/>
                </a:solidFill>
              </a:rPr>
              <a:t>Furthermore, through </a:t>
            </a:r>
            <a:r>
              <a:rPr lang="en-US" sz="2800" dirty="0">
                <a:solidFill>
                  <a:schemeClr val="bg1"/>
                </a:solidFill>
              </a:rPr>
              <a:t>thorough security analysis, </a:t>
            </a:r>
            <a:r>
              <a:rPr lang="en-US" sz="2800" dirty="0" smtClean="0">
                <a:solidFill>
                  <a:schemeClr val="bg1"/>
                </a:solidFill>
              </a:rPr>
              <a:t>they show that their proposed </a:t>
            </a:r>
            <a:r>
              <a:rPr lang="en-US" sz="2800" dirty="0">
                <a:solidFill>
                  <a:schemeClr val="bg1"/>
                </a:solidFill>
              </a:rPr>
              <a:t>solution is secure and privacy </a:t>
            </a:r>
            <a:r>
              <a:rPr lang="en-US" sz="2800" dirty="0" smtClean="0">
                <a:solidFill>
                  <a:schemeClr val="bg1"/>
                </a:solidFill>
              </a:rPr>
              <a:t>preserving; their extensive </a:t>
            </a:r>
            <a:r>
              <a:rPr lang="en-US" sz="2800" dirty="0">
                <a:solidFill>
                  <a:schemeClr val="bg1"/>
                </a:solidFill>
              </a:rPr>
              <a:t>experimental results demonstrate </a:t>
            </a:r>
            <a:r>
              <a:rPr lang="en-US" sz="2800" dirty="0" smtClean="0">
                <a:solidFill>
                  <a:schemeClr val="bg1"/>
                </a:solidFill>
              </a:rPr>
              <a:t>the efficiency </a:t>
            </a:r>
            <a:r>
              <a:rPr lang="en-US" sz="2800" dirty="0">
                <a:solidFill>
                  <a:schemeClr val="bg1"/>
                </a:solidFill>
              </a:rPr>
              <a:t>of </a:t>
            </a:r>
            <a:r>
              <a:rPr lang="en-US" sz="2800" dirty="0" smtClean="0">
                <a:solidFill>
                  <a:schemeClr val="bg1"/>
                </a:solidFill>
              </a:rPr>
              <a:t>their solution.</a:t>
            </a:r>
          </a:p>
          <a:p>
            <a:pPr algn="ctr">
              <a:buNone/>
            </a:pPr>
            <a:r>
              <a:rPr lang="en-US" sz="2800" dirty="0" smtClean="0">
                <a:solidFill>
                  <a:schemeClr val="bg1"/>
                </a:solidFill>
              </a:rPr>
              <a:t>Unluckily, In this lecture I did not cover these two parts too. </a:t>
            </a:r>
          </a:p>
          <a:p>
            <a:pPr algn="ctr">
              <a:buNone/>
            </a:pPr>
            <a:endParaRPr lang="en-US" altLang="en-US" sz="5400" dirty="0">
              <a:solidFill>
                <a:schemeClr val="bg1"/>
              </a:solidFill>
            </a:endParaRPr>
          </a:p>
        </p:txBody>
      </p:sp>
    </p:spTree>
    <p:extLst>
      <p:ext uri="{BB962C8B-B14F-4D97-AF65-F5344CB8AC3E}">
        <p14:creationId xmlns:p14="http://schemas.microsoft.com/office/powerpoint/2010/main" val="2214645013"/>
      </p:ext>
    </p:extLst>
  </p:cSld>
  <p:clrMapOvr>
    <a:masterClrMapping/>
  </p:clrMapOvr>
  <p:transition>
    <p:randomBar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6246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62470"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endParaRPr lang="en-US" altLang="en-US" sz="2800" dirty="0"/>
          </a:p>
          <a:p>
            <a:pPr algn="ctr">
              <a:buFont typeface="Arial" panose="020B0604020202020204" pitchFamily="34" charset="0"/>
              <a:buNone/>
            </a:pPr>
            <a:endParaRPr lang="en-US" altLang="en-US" sz="2800" dirty="0"/>
          </a:p>
          <a:p>
            <a:pPr algn="ctr">
              <a:buFont typeface="Arial" panose="020B0604020202020204" pitchFamily="34" charset="0"/>
              <a:buNone/>
            </a:pPr>
            <a:endParaRPr lang="en-US" altLang="en-US" sz="2800" dirty="0"/>
          </a:p>
          <a:p>
            <a:pPr algn="ctr">
              <a:buFont typeface="Arial" panose="020B0604020202020204" pitchFamily="34" charset="0"/>
              <a:buNone/>
            </a:pPr>
            <a:r>
              <a:rPr lang="en-US" altLang="en-US" sz="4000" dirty="0" smtClean="0">
                <a:solidFill>
                  <a:schemeClr val="bg1"/>
                </a:solidFill>
              </a:rPr>
              <a:t>Some new papers in this topic</a:t>
            </a:r>
          </a:p>
          <a:p>
            <a:pPr algn="ctr">
              <a:buFont typeface="Arial" panose="020B0604020202020204" pitchFamily="34" charset="0"/>
              <a:buNone/>
            </a:pPr>
            <a:r>
              <a:rPr lang="en-US" altLang="en-US" sz="4000" dirty="0" smtClean="0">
                <a:solidFill>
                  <a:schemeClr val="bg1"/>
                </a:solidFill>
              </a:rPr>
              <a:t>With their links for more study!</a:t>
            </a:r>
            <a:endParaRPr lang="en-US" altLang="en-US" sz="4000" dirty="0">
              <a:solidFill>
                <a:schemeClr val="bg1"/>
              </a:solidFill>
            </a:endParaRPr>
          </a:p>
        </p:txBody>
      </p:sp>
    </p:spTree>
    <p:extLst>
      <p:ext uri="{BB962C8B-B14F-4D97-AF65-F5344CB8AC3E}">
        <p14:creationId xmlns:p14="http://schemas.microsoft.com/office/powerpoint/2010/main" val="1103821365"/>
      </p:ext>
    </p:extLst>
  </p:cSld>
  <p:clrMapOvr>
    <a:masterClrMapping/>
  </p:clrMapOvr>
  <p:transition>
    <p:randomBar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6246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62470" name="Subtitle 2"/>
          <p:cNvSpPr txBox="1">
            <a:spLocks/>
          </p:cNvSpPr>
          <p:nvPr/>
        </p:nvSpPr>
        <p:spPr bwMode="auto">
          <a:xfrm>
            <a:off x="252412" y="56356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en-US" sz="2200" dirty="0" smtClean="0">
                <a:solidFill>
                  <a:schemeClr val="bg1"/>
                </a:solidFill>
              </a:rPr>
              <a:t>     1</a:t>
            </a:r>
            <a:r>
              <a:rPr lang="en-US" sz="2200" dirty="0">
                <a:solidFill>
                  <a:schemeClr val="bg1"/>
                </a:solidFill>
              </a:rPr>
              <a:t>, Enabling Efficient Multi-Keyword Ranked Search over Encrypted Mobile Cloud Data through Blind Storage.</a:t>
            </a:r>
          </a:p>
          <a:p>
            <a:pPr>
              <a:buNone/>
            </a:pPr>
            <a:r>
              <a:rPr lang="en-US" sz="2200" u="sng" dirty="0" smtClean="0">
                <a:hlinkClick r:id="rId4"/>
              </a:rPr>
              <a:t>http</a:t>
            </a:r>
            <a:r>
              <a:rPr lang="en-US" sz="2200" u="sng" dirty="0">
                <a:hlinkClick r:id="rId4"/>
              </a:rPr>
              <a:t>://www.computer.org/csdl/trans/ec/2015/01/06983613.pdf</a:t>
            </a:r>
            <a:endParaRPr lang="en-US" sz="2200" dirty="0"/>
          </a:p>
          <a:p>
            <a:pPr>
              <a:buNone/>
            </a:pPr>
            <a:endParaRPr lang="en-US" sz="2200" dirty="0"/>
          </a:p>
          <a:p>
            <a:endParaRPr lang="en-US" sz="2200" dirty="0"/>
          </a:p>
          <a:p>
            <a:r>
              <a:rPr lang="en-US" sz="2200" dirty="0" smtClean="0">
                <a:solidFill>
                  <a:schemeClr val="bg1"/>
                </a:solidFill>
              </a:rPr>
              <a:t>     2</a:t>
            </a:r>
            <a:r>
              <a:rPr lang="en-US" sz="2200" dirty="0">
                <a:solidFill>
                  <a:schemeClr val="bg1"/>
                </a:solidFill>
              </a:rPr>
              <a:t>, </a:t>
            </a:r>
            <a:r>
              <a:rPr lang="en-US" sz="2200" dirty="0" err="1">
                <a:solidFill>
                  <a:schemeClr val="bg1"/>
                </a:solidFill>
              </a:rPr>
              <a:t>EnDAS</a:t>
            </a:r>
            <a:r>
              <a:rPr lang="en-US" sz="2200" dirty="0">
                <a:solidFill>
                  <a:schemeClr val="bg1"/>
                </a:solidFill>
              </a:rPr>
              <a:t>: Efficient Encrypted Data Search as a Mobile Cloud Service</a:t>
            </a:r>
          </a:p>
          <a:p>
            <a:pPr>
              <a:buNone/>
            </a:pPr>
            <a:r>
              <a:rPr lang="en-US" sz="2200" u="sng" dirty="0">
                <a:hlinkClick r:id="rId5"/>
              </a:rPr>
              <a:t>http://www.computer.org/csdl/trans/ec/2015/03/07122893.pdf</a:t>
            </a:r>
            <a:endParaRPr lang="en-US" sz="2200" dirty="0"/>
          </a:p>
          <a:p>
            <a:pPr>
              <a:buNone/>
            </a:pPr>
            <a:endParaRPr lang="en-US" sz="2200" dirty="0"/>
          </a:p>
          <a:p>
            <a:r>
              <a:rPr lang="en-US" sz="2200" dirty="0" smtClean="0">
                <a:solidFill>
                  <a:schemeClr val="bg1"/>
                </a:solidFill>
              </a:rPr>
              <a:t>     3</a:t>
            </a:r>
            <a:r>
              <a:rPr lang="en-US" sz="2200" dirty="0">
                <a:solidFill>
                  <a:schemeClr val="bg1"/>
                </a:solidFill>
              </a:rPr>
              <a:t>, </a:t>
            </a:r>
            <a:r>
              <a:rPr lang="en-US" sz="2200" dirty="0" err="1">
                <a:solidFill>
                  <a:schemeClr val="bg1"/>
                </a:solidFill>
              </a:rPr>
              <a:t>PaRQ</a:t>
            </a:r>
            <a:r>
              <a:rPr lang="en-US" sz="2200" dirty="0">
                <a:solidFill>
                  <a:schemeClr val="bg1"/>
                </a:solidFill>
              </a:rPr>
              <a:t>: A Privacy-Preserving Range Query Scheme over Encrypted Metering Data for Smart Grid</a:t>
            </a:r>
          </a:p>
          <a:p>
            <a:pPr>
              <a:buNone/>
            </a:pPr>
            <a:r>
              <a:rPr lang="en-US" sz="2200" u="sng" dirty="0" smtClean="0">
                <a:hlinkClick r:id="rId6"/>
              </a:rPr>
              <a:t>http</a:t>
            </a:r>
            <a:r>
              <a:rPr lang="en-US" sz="2200" u="sng" dirty="0">
                <a:hlinkClick r:id="rId6"/>
              </a:rPr>
              <a:t>://www.computer.org/csdl/trans/ec/2013/01/06566055.pdf</a:t>
            </a:r>
            <a:endParaRPr lang="en-US" sz="2200" dirty="0"/>
          </a:p>
          <a:p>
            <a:pPr>
              <a:buNone/>
            </a:pPr>
            <a:endParaRPr lang="en-US" sz="1400" dirty="0"/>
          </a:p>
          <a:p>
            <a:pPr>
              <a:buNone/>
            </a:pPr>
            <a:endParaRPr lang="en-US" altLang="en-US" sz="1400" dirty="0"/>
          </a:p>
        </p:txBody>
      </p:sp>
    </p:spTree>
    <p:extLst>
      <p:ext uri="{BB962C8B-B14F-4D97-AF65-F5344CB8AC3E}">
        <p14:creationId xmlns:p14="http://schemas.microsoft.com/office/powerpoint/2010/main" val="1045185457"/>
      </p:ext>
    </p:extLst>
  </p:cSld>
  <p:clrMapOvr>
    <a:masterClrMapping/>
  </p:clrMapOvr>
  <p:transition>
    <p:randomBar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6246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62470" name="Subtitle 2"/>
          <p:cNvSpPr txBox="1">
            <a:spLocks/>
          </p:cNvSpPr>
          <p:nvPr/>
        </p:nvSpPr>
        <p:spPr bwMode="auto">
          <a:xfrm>
            <a:off x="252412" y="56356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en-US" sz="2200" dirty="0" smtClean="0">
                <a:solidFill>
                  <a:schemeClr val="bg1"/>
                </a:solidFill>
              </a:rPr>
              <a:t>     4</a:t>
            </a:r>
            <a:r>
              <a:rPr lang="en-US" sz="2200" dirty="0">
                <a:solidFill>
                  <a:schemeClr val="bg1"/>
                </a:solidFill>
              </a:rPr>
              <a:t>, Toward Secure Multi keyword Top-k Retrieval over Encrypted Cloud Data</a:t>
            </a:r>
          </a:p>
          <a:p>
            <a:pPr>
              <a:buNone/>
            </a:pPr>
            <a:r>
              <a:rPr lang="en-US" sz="2200" u="sng" dirty="0">
                <a:hlinkClick r:id="rId4"/>
              </a:rPr>
              <a:t>http://www.computer.org/csdl/trans/tq/2013/04/ttq2013040239.html</a:t>
            </a:r>
            <a:endParaRPr lang="en-US" sz="2200" dirty="0"/>
          </a:p>
          <a:p>
            <a:pPr>
              <a:buNone/>
            </a:pPr>
            <a:endParaRPr lang="en-US" sz="2200" dirty="0"/>
          </a:p>
          <a:p>
            <a:r>
              <a:rPr lang="en-US" sz="2200" dirty="0" smtClean="0">
                <a:solidFill>
                  <a:schemeClr val="bg1"/>
                </a:solidFill>
              </a:rPr>
              <a:t>     5</a:t>
            </a:r>
            <a:r>
              <a:rPr lang="en-US" sz="2200" dirty="0">
                <a:solidFill>
                  <a:schemeClr val="bg1"/>
                </a:solidFill>
              </a:rPr>
              <a:t>, Scalable Architecture for Multi-User Encrypted SQL Operations on Cloud Database Services</a:t>
            </a:r>
          </a:p>
          <a:p>
            <a:pPr>
              <a:buNone/>
            </a:pPr>
            <a:r>
              <a:rPr lang="en-US" sz="2200" u="sng" dirty="0">
                <a:hlinkClick r:id="rId5"/>
              </a:rPr>
              <a:t>http://www.computer.org/csdl/trans/cc/2014/04/06977940.pdf</a:t>
            </a:r>
            <a:endParaRPr lang="en-US" sz="2200" dirty="0"/>
          </a:p>
          <a:p>
            <a:pPr>
              <a:buNone/>
            </a:pPr>
            <a:endParaRPr lang="en-US" sz="2200" dirty="0"/>
          </a:p>
          <a:p>
            <a:pPr marL="342900" indent="-342900"/>
            <a:r>
              <a:rPr lang="en-US" sz="2200" dirty="0">
                <a:solidFill>
                  <a:schemeClr val="bg1"/>
                </a:solidFill>
              </a:rPr>
              <a:t>6,  Private Searching on Streaming Data Based on Keyword Frequency</a:t>
            </a:r>
          </a:p>
          <a:p>
            <a:pPr>
              <a:buNone/>
            </a:pPr>
            <a:r>
              <a:rPr lang="en-US" sz="2200" u="sng" dirty="0">
                <a:hlinkClick r:id="rId6"/>
              </a:rPr>
              <a:t>http://www.computer.org/csdl/trans/tq/2014/02/ttq2014020155.html</a:t>
            </a:r>
            <a:endParaRPr lang="en-US" sz="2200" dirty="0"/>
          </a:p>
          <a:p>
            <a:pPr algn="ctr">
              <a:buFont typeface="Arial" panose="020B0604020202020204" pitchFamily="34" charset="0"/>
              <a:buNone/>
            </a:pPr>
            <a:endParaRPr lang="en-US" altLang="en-US" sz="1000" dirty="0">
              <a:solidFill>
                <a:schemeClr val="bg1"/>
              </a:solidFill>
            </a:endParaRPr>
          </a:p>
        </p:txBody>
      </p:sp>
    </p:spTree>
    <p:extLst>
      <p:ext uri="{BB962C8B-B14F-4D97-AF65-F5344CB8AC3E}">
        <p14:creationId xmlns:p14="http://schemas.microsoft.com/office/powerpoint/2010/main" val="731164810"/>
      </p:ext>
    </p:extLst>
  </p:cSld>
  <p:clrMapOvr>
    <a:masterClrMapping/>
  </p:clrMapOvr>
  <p:transition>
    <p:randomBar dir="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6246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62470"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endParaRPr lang="en-US" altLang="en-US" sz="2800" dirty="0"/>
          </a:p>
          <a:p>
            <a:pPr algn="ctr">
              <a:buFont typeface="Arial" panose="020B0604020202020204" pitchFamily="34" charset="0"/>
              <a:buNone/>
            </a:pPr>
            <a:endParaRPr lang="en-US" altLang="en-US" sz="2800" dirty="0"/>
          </a:p>
          <a:p>
            <a:pPr algn="ctr">
              <a:buFont typeface="Arial" panose="020B0604020202020204" pitchFamily="34" charset="0"/>
              <a:buNone/>
            </a:pPr>
            <a:endParaRPr lang="en-US" altLang="en-US" sz="2800" dirty="0"/>
          </a:p>
          <a:p>
            <a:pPr algn="ctr">
              <a:buFont typeface="Arial" panose="020B0604020202020204" pitchFamily="34" charset="0"/>
              <a:buNone/>
            </a:pPr>
            <a:r>
              <a:rPr lang="en-US" altLang="en-US" sz="6000" dirty="0">
                <a:solidFill>
                  <a:schemeClr val="bg1"/>
                </a:solidFill>
              </a:rPr>
              <a:t>Questions?</a:t>
            </a:r>
            <a:endParaRPr lang="en-US" altLang="en-US" sz="5400" dirty="0">
              <a:solidFill>
                <a:schemeClr val="bg1"/>
              </a:solidFill>
            </a:endParaRPr>
          </a:p>
        </p:txBody>
      </p:sp>
    </p:spTree>
    <p:extLst>
      <p:ext uri="{BB962C8B-B14F-4D97-AF65-F5344CB8AC3E}">
        <p14:creationId xmlns:p14="http://schemas.microsoft.com/office/powerpoint/2010/main" val="2809911354"/>
      </p:ext>
    </p:extLst>
  </p:cSld>
  <p:clrMapOvr>
    <a:masterClrMapping/>
  </p:clrMapOvr>
  <p:transition>
    <p:randomBar dir="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6349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63494" name="Subtitle 2"/>
          <p:cNvSpPr txBox="1">
            <a:spLocks/>
          </p:cNvSpPr>
          <p:nvPr/>
        </p:nvSpPr>
        <p:spPr bwMode="auto">
          <a:xfrm>
            <a:off x="252413" y="277813"/>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endParaRPr lang="en-US" altLang="en-US" sz="2800"/>
          </a:p>
          <a:p>
            <a:pPr algn="ctr">
              <a:buFont typeface="Arial" panose="020B0604020202020204" pitchFamily="34" charset="0"/>
              <a:buNone/>
            </a:pPr>
            <a:endParaRPr lang="en-US" altLang="en-US" sz="2800"/>
          </a:p>
          <a:p>
            <a:pPr algn="ctr">
              <a:buFont typeface="Arial" panose="020B0604020202020204" pitchFamily="34" charset="0"/>
              <a:buNone/>
            </a:pPr>
            <a:endParaRPr lang="en-US" altLang="en-US" sz="2800"/>
          </a:p>
          <a:p>
            <a:pPr algn="ctr">
              <a:buFont typeface="Arial" panose="020B0604020202020204" pitchFamily="34" charset="0"/>
              <a:buNone/>
            </a:pPr>
            <a:r>
              <a:rPr lang="en-US" altLang="en-US" sz="6000">
                <a:solidFill>
                  <a:schemeClr val="bg1"/>
                </a:solidFill>
              </a:rPr>
              <a:t>Thank you!</a:t>
            </a:r>
            <a:endParaRPr lang="en-US" altLang="en-US" sz="540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26988"/>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921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8198" name="Subtitle 2"/>
          <p:cNvSpPr txBox="1">
            <a:spLocks/>
          </p:cNvSpPr>
          <p:nvPr/>
        </p:nvSpPr>
        <p:spPr bwMode="auto">
          <a:xfrm>
            <a:off x="269875" y="184150"/>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r>
              <a:rPr lang="en-US" altLang="en-US">
                <a:solidFill>
                  <a:schemeClr val="bg1"/>
                </a:solidFill>
                <a:latin typeface="Times New Roman" panose="02020603050405020304" pitchFamily="18" charset="0"/>
                <a:cs typeface="Times New Roman" panose="02020603050405020304" pitchFamily="18" charset="0"/>
              </a:rPr>
              <a:t> </a:t>
            </a:r>
          </a:p>
          <a:p>
            <a:pPr algn="ctr">
              <a:buFont typeface="Arial" panose="020B0604020202020204" pitchFamily="34" charset="0"/>
              <a:buNone/>
            </a:pPr>
            <a:r>
              <a:rPr lang="en-US" altLang="en-US">
                <a:solidFill>
                  <a:schemeClr val="bg1"/>
                </a:solidFill>
                <a:latin typeface="Times New Roman" panose="02020603050405020304" pitchFamily="18" charset="0"/>
                <a:cs typeface="Times New Roman" panose="02020603050405020304" pitchFamily="18" charset="0"/>
              </a:rPr>
              <a:t>One of The Most Important Computation on Cloud Servers is</a:t>
            </a:r>
          </a:p>
          <a:p>
            <a:pPr algn="ctr">
              <a:buFont typeface="Arial" panose="020B0604020202020204" pitchFamily="34" charset="0"/>
              <a:buNone/>
            </a:pPr>
            <a:endParaRPr lang="en-US" altLang="en-US">
              <a:solidFill>
                <a:schemeClr val="bg1"/>
              </a:solidFill>
              <a:latin typeface="Times New Roman" panose="02020603050405020304" pitchFamily="18" charset="0"/>
              <a:cs typeface="Times New Roman" panose="02020603050405020304" pitchFamily="18" charset="0"/>
            </a:endParaRPr>
          </a:p>
          <a:p>
            <a:pPr algn="ctr">
              <a:buFont typeface="Arial" panose="020B0604020202020204" pitchFamily="34" charset="0"/>
              <a:buNone/>
            </a:pPr>
            <a:r>
              <a:rPr lang="en-US" altLang="en-US">
                <a:solidFill>
                  <a:schemeClr val="bg1"/>
                </a:solidFill>
                <a:latin typeface="Times New Roman" panose="02020603050405020304" pitchFamily="18" charset="0"/>
                <a:cs typeface="Times New Roman" panose="02020603050405020304" pitchFamily="18" charset="0"/>
              </a:rPr>
              <a:t>Keyword-Based Search on a Demanded Data</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8198">
                                            <p:txEl>
                                              <p:pRg st="1" end="1"/>
                                            </p:txEl>
                                          </p:spTgt>
                                        </p:tgtEl>
                                        <p:attrNameLst>
                                          <p:attrName>style.visibility</p:attrName>
                                        </p:attrNameLst>
                                      </p:cBhvr>
                                      <p:to>
                                        <p:strVal val="visible"/>
                                      </p:to>
                                    </p:set>
                                    <p:animScale>
                                      <p:cBhvr>
                                        <p:cTn id="7" dur="1000" decel="50000" fill="hold">
                                          <p:stCondLst>
                                            <p:cond delay="0"/>
                                          </p:stCondLst>
                                        </p:cTn>
                                        <p:tgtEl>
                                          <p:spTgt spid="8198">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8">
                                            <p:txEl>
                                              <p:pRg st="1" end="1"/>
                                            </p:txEl>
                                          </p:spTgt>
                                        </p:tgtEl>
                                        <p:attrNameLst>
                                          <p:attrName>ppt_x</p:attrName>
                                          <p:attrName>ppt_y</p:attrName>
                                        </p:attrNameLst>
                                      </p:cBhvr>
                                    </p:animMotion>
                                    <p:animEffect transition="in" filter="fade">
                                      <p:cBhvr>
                                        <p:cTn id="9" dur="1000"/>
                                        <p:tgtEl>
                                          <p:spTgt spid="8198">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8198">
                                            <p:txEl>
                                              <p:pRg st="3" end="3"/>
                                            </p:txEl>
                                          </p:spTgt>
                                        </p:tgtEl>
                                        <p:attrNameLst>
                                          <p:attrName>style.visibility</p:attrName>
                                        </p:attrNameLst>
                                      </p:cBhvr>
                                      <p:to>
                                        <p:strVal val="visible"/>
                                      </p:to>
                                    </p:set>
                                    <p:anim calcmode="lin" valueType="num">
                                      <p:cBhvr>
                                        <p:cTn id="14" dur="1000" fill="hold"/>
                                        <p:tgtEl>
                                          <p:spTgt spid="8198">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8198">
                                            <p:txEl>
                                              <p:pRg st="3" end="3"/>
                                            </p:txEl>
                                          </p:spTgt>
                                        </p:tgtEl>
                                        <p:attrNameLst>
                                          <p:attrName>ppt_h</p:attrName>
                                        </p:attrNameLst>
                                      </p:cBhvr>
                                      <p:tavLst>
                                        <p:tav tm="0">
                                          <p:val>
                                            <p:fltVal val="0"/>
                                          </p:val>
                                        </p:tav>
                                        <p:tav tm="100000">
                                          <p:val>
                                            <p:strVal val="#ppt_h"/>
                                          </p:val>
                                        </p:tav>
                                      </p:tavLst>
                                    </p:anim>
                                    <p:anim calcmode="lin" valueType="num">
                                      <p:cBhvr>
                                        <p:cTn id="16" dur="1000" fill="hold"/>
                                        <p:tgtEl>
                                          <p:spTgt spid="8198">
                                            <p:txEl>
                                              <p:pRg st="3" end="3"/>
                                            </p:txEl>
                                          </p:spTgt>
                                        </p:tgtEl>
                                        <p:attrNameLst>
                                          <p:attrName>style.rotation</p:attrName>
                                        </p:attrNameLst>
                                      </p:cBhvr>
                                      <p:tavLst>
                                        <p:tav tm="0">
                                          <p:val>
                                            <p:fltVal val="90"/>
                                          </p:val>
                                        </p:tav>
                                        <p:tav tm="100000">
                                          <p:val>
                                            <p:fltVal val="0"/>
                                          </p:val>
                                        </p:tav>
                                      </p:tavLst>
                                    </p:anim>
                                    <p:animEffect transition="in" filter="fade">
                                      <p:cBhvr>
                                        <p:cTn id="17" dur="1000"/>
                                        <p:tgtEl>
                                          <p:spTgt spid="81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26988"/>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1024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10246" name="Subtitle 2"/>
          <p:cNvSpPr txBox="1">
            <a:spLocks/>
          </p:cNvSpPr>
          <p:nvPr/>
        </p:nvSpPr>
        <p:spPr bwMode="auto">
          <a:xfrm>
            <a:off x="269875" y="184150"/>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r>
              <a:rPr lang="en-US" altLang="en-US">
                <a:solidFill>
                  <a:schemeClr val="bg1"/>
                </a:solidFill>
                <a:latin typeface="Times New Roman" panose="02020603050405020304" pitchFamily="18" charset="0"/>
                <a:cs typeface="Times New Roman" panose="02020603050405020304" pitchFamily="18" charset="0"/>
              </a:rPr>
              <a:t> </a:t>
            </a:r>
          </a:p>
          <a:p>
            <a:pPr algn="ctr">
              <a:buFont typeface="Arial" panose="020B0604020202020204" pitchFamily="34" charset="0"/>
              <a:buNone/>
            </a:pPr>
            <a:endParaRPr lang="en-US" altLang="en-US">
              <a:solidFill>
                <a:schemeClr val="bg1"/>
              </a:solidFill>
            </a:endParaRPr>
          </a:p>
          <a:p>
            <a:pPr algn="ctr">
              <a:buFont typeface="Arial" panose="020B0604020202020204" pitchFamily="34" charset="0"/>
              <a:buNone/>
            </a:pPr>
            <a:endParaRPr lang="en-US" altLang="en-US">
              <a:solidFill>
                <a:schemeClr val="bg1"/>
              </a:solidFill>
            </a:endParaRPr>
          </a:p>
          <a:p>
            <a:pPr algn="ctr">
              <a:buFont typeface="Arial" panose="020B0604020202020204" pitchFamily="34" charset="0"/>
              <a:buNone/>
            </a:pPr>
            <a:r>
              <a:rPr lang="en-US" altLang="en-US">
                <a:solidFill>
                  <a:schemeClr val="bg1"/>
                </a:solidFill>
              </a:rPr>
              <a:t>Such keyword search technique allows users to selectively retrieve files of interest and has been widely applied in plaintext search scenarios</a:t>
            </a:r>
            <a:endParaRPr lang="en-US" altLang="en-US">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000750"/>
          </a:xfrm>
          <a:prstGeom prst="rect">
            <a:avLst/>
          </a:prstGeom>
          <a:gradFill rotWithShape="1">
            <a:gsLst>
              <a:gs pos="0">
                <a:srgbClr val="BCBCBC"/>
              </a:gs>
              <a:gs pos="100000">
                <a:srgbClr val="000000"/>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accent2"/>
              </a:solidFill>
              <a:latin typeface="+mn-lt"/>
              <a:ea typeface="+mn-ea"/>
            </a:endParaRPr>
          </a:p>
        </p:txBody>
      </p:sp>
      <p:pic>
        <p:nvPicPr>
          <p:cNvPr id="1126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92675"/>
            <a:ext cx="9144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 descr="bottom garnet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3"/>
          <p:cNvSpPr txBox="1">
            <a:spLocks noChangeArrowheads="1"/>
          </p:cNvSpPr>
          <p:nvPr/>
        </p:nvSpPr>
        <p:spPr bwMode="auto">
          <a:xfrm>
            <a:off x="8674100" y="5930900"/>
            <a:ext cx="469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
              <a:t>NOV 2011</a:t>
            </a:r>
          </a:p>
        </p:txBody>
      </p:sp>
      <p:sp>
        <p:nvSpPr>
          <p:cNvPr id="8198" name="Subtitle 2"/>
          <p:cNvSpPr txBox="1">
            <a:spLocks/>
          </p:cNvSpPr>
          <p:nvPr/>
        </p:nvSpPr>
        <p:spPr bwMode="auto">
          <a:xfrm>
            <a:off x="269875" y="184150"/>
            <a:ext cx="8639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r>
              <a:rPr lang="en-US" altLang="en-US">
                <a:solidFill>
                  <a:schemeClr val="bg1"/>
                </a:solidFill>
                <a:latin typeface="Times New Roman" panose="02020603050405020304" pitchFamily="18" charset="0"/>
                <a:cs typeface="Times New Roman" panose="02020603050405020304" pitchFamily="18" charset="0"/>
              </a:rPr>
              <a:t> </a:t>
            </a:r>
          </a:p>
          <a:p>
            <a:pPr algn="ctr">
              <a:buFont typeface="Arial" panose="020B0604020202020204" pitchFamily="34" charset="0"/>
              <a:buNone/>
            </a:pPr>
            <a:endParaRPr lang="en-US" altLang="en-US">
              <a:solidFill>
                <a:schemeClr val="bg1"/>
              </a:solidFill>
              <a:latin typeface="Times New Roman" panose="02020603050405020304" pitchFamily="18" charset="0"/>
              <a:cs typeface="Times New Roman" panose="02020603050405020304" pitchFamily="18" charset="0"/>
            </a:endParaRPr>
          </a:p>
          <a:p>
            <a:pPr algn="ctr">
              <a:buFont typeface="Arial" panose="020B0604020202020204" pitchFamily="34" charset="0"/>
              <a:buNone/>
            </a:pPr>
            <a:endParaRPr lang="en-US" altLang="en-US">
              <a:solidFill>
                <a:schemeClr val="bg1"/>
              </a:solidFill>
              <a:latin typeface="Times New Roman" panose="02020603050405020304" pitchFamily="18" charset="0"/>
              <a:cs typeface="Times New Roman" panose="02020603050405020304" pitchFamily="18" charset="0"/>
            </a:endParaRPr>
          </a:p>
          <a:p>
            <a:pPr algn="ctr">
              <a:buFont typeface="Arial" panose="020B0604020202020204" pitchFamily="34" charset="0"/>
              <a:buNone/>
            </a:pPr>
            <a:r>
              <a:rPr lang="en-US" altLang="en-US">
                <a:solidFill>
                  <a:schemeClr val="bg1"/>
                </a:solidFill>
                <a:latin typeface="Times New Roman" panose="02020603050405020304" pitchFamily="18" charset="0"/>
                <a:cs typeface="Times New Roman" panose="02020603050405020304" pitchFamily="18" charset="0"/>
              </a:rPr>
              <a:t>In this research authors want the server search on encrypted data</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8198">
                                            <p:txEl>
                                              <p:pRg st="3" end="3"/>
                                            </p:txEl>
                                          </p:spTgt>
                                        </p:tgtEl>
                                        <p:attrNameLst>
                                          <p:attrName>style.visibility</p:attrName>
                                        </p:attrNameLst>
                                      </p:cBhvr>
                                      <p:to>
                                        <p:strVal val="visible"/>
                                      </p:to>
                                    </p:set>
                                    <p:anim calcmode="lin" valueType="num">
                                      <p:cBhvr>
                                        <p:cTn id="7" dur="1000" fill="hold"/>
                                        <p:tgtEl>
                                          <p:spTgt spid="8198">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8198">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819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2168</TotalTime>
  <Words>2206</Words>
  <Application>Microsoft Office PowerPoint</Application>
  <PresentationFormat>On-screen Show (4:3)</PresentationFormat>
  <Paragraphs>340</Paragraphs>
  <Slides>69</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MS PGothic</vt:lpstr>
      <vt:lpstr>Arial</vt:lpstr>
      <vt:lpstr>Calibri</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smile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Massey</dc:creator>
  <cp:lastModifiedBy>huangct</cp:lastModifiedBy>
  <cp:revision>208</cp:revision>
  <cp:lastPrinted>2011-11-14T20:15:40Z</cp:lastPrinted>
  <dcterms:created xsi:type="dcterms:W3CDTF">2011-10-16T19:10:05Z</dcterms:created>
  <dcterms:modified xsi:type="dcterms:W3CDTF">2015-11-17T19:37:01Z</dcterms:modified>
</cp:coreProperties>
</file>