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2" r:id="rId2"/>
  </p:sldMasterIdLst>
  <p:notesMasterIdLst>
    <p:notesMasterId r:id="rId6"/>
  </p:notesMasterIdLst>
  <p:sldIdLst>
    <p:sldId id="262" r:id="rId3"/>
    <p:sldId id="291" r:id="rId4"/>
    <p:sldId id="292" r:id="rId5"/>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7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000099"/>
    <a:srgbClr val="FFCCCC"/>
    <a:srgbClr val="AB239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64" autoAdjust="0"/>
    <p:restoredTop sz="83680" autoAdjust="0"/>
  </p:normalViewPr>
  <p:slideViewPr>
    <p:cSldViewPr snapToGrid="0" snapToObjects="1" showGuides="1">
      <p:cViewPr varScale="1">
        <p:scale>
          <a:sx n="95" d="100"/>
          <a:sy n="95" d="100"/>
        </p:scale>
        <p:origin x="1980" y="66"/>
      </p:cViewPr>
      <p:guideLst>
        <p:guide orient="horz" pos="2160"/>
        <p:guide pos="2876"/>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591"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3827" y="0"/>
            <a:ext cx="2972590" cy="465138"/>
          </a:xfrm>
          <a:prstGeom prst="rect">
            <a:avLst/>
          </a:prstGeom>
        </p:spPr>
        <p:txBody>
          <a:bodyPr vert="horz" lIns="91440" tIns="45720" rIns="91440" bIns="45720" rtlCol="0"/>
          <a:lstStyle>
            <a:lvl1pPr algn="r">
              <a:defRPr sz="1200"/>
            </a:lvl1pPr>
          </a:lstStyle>
          <a:p>
            <a:fld id="{6DF81BD0-05CD-4DA0-824F-A0D882294E03}" type="datetimeFigureOut">
              <a:rPr lang="en-US" smtClean="0"/>
              <a:t>5/6/2019</a:t>
            </a:fld>
            <a:endParaRPr lang="en-US"/>
          </a:p>
        </p:txBody>
      </p:sp>
      <p:sp>
        <p:nvSpPr>
          <p:cNvPr id="4" name="Slide Image Placeholder 3"/>
          <p:cNvSpPr>
            <a:spLocks noGrp="1" noRot="1" noChangeAspect="1"/>
          </p:cNvSpPr>
          <p:nvPr>
            <p:ph type="sldImg" idx="2"/>
          </p:nvPr>
        </p:nvSpPr>
        <p:spPr>
          <a:xfrm>
            <a:off x="1106488" y="696913"/>
            <a:ext cx="4646612"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6591" y="4416426"/>
            <a:ext cx="548640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675"/>
            <a:ext cx="2972591"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3827" y="8829675"/>
            <a:ext cx="2972590" cy="465138"/>
          </a:xfrm>
          <a:prstGeom prst="rect">
            <a:avLst/>
          </a:prstGeom>
        </p:spPr>
        <p:txBody>
          <a:bodyPr vert="horz" lIns="91440" tIns="45720" rIns="91440" bIns="45720" rtlCol="0" anchor="b"/>
          <a:lstStyle>
            <a:lvl1pPr algn="r">
              <a:defRPr sz="1200"/>
            </a:lvl1pPr>
          </a:lstStyle>
          <a:p>
            <a:fld id="{FB3ACDEA-486F-44AF-9F03-9DA5FBE86F78}" type="slidenum">
              <a:rPr lang="en-US" smtClean="0"/>
              <a:t>‹#›</a:t>
            </a:fld>
            <a:endParaRPr lang="en-US"/>
          </a:p>
        </p:txBody>
      </p:sp>
    </p:spTree>
    <p:extLst>
      <p:ext uri="{BB962C8B-B14F-4D97-AF65-F5344CB8AC3E}">
        <p14:creationId xmlns:p14="http://schemas.microsoft.com/office/powerpoint/2010/main" val="2300130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Security problem and your credentials to solve the problem – layman's terms only</a:t>
            </a:r>
          </a:p>
          <a:p>
            <a:r>
              <a:rPr lang="en-US" sz="1200" b="0" i="0" kern="1200" dirty="0">
                <a:solidFill>
                  <a:schemeClr val="tx1"/>
                </a:solidFill>
                <a:effectLst/>
                <a:latin typeface="+mn-lt"/>
                <a:ea typeface="+mn-ea"/>
                <a:cs typeface="+mn-cs"/>
              </a:rPr>
              <a:t>Importance of the problem and the impact of the technology you are proposing – layman's terms only</a:t>
            </a:r>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r>
              <a:rPr lang="en-US" sz="1200" b="0" i="0" kern="1200" baseline="0" dirty="0">
                <a:solidFill>
                  <a:schemeClr val="tx1"/>
                </a:solidFill>
                <a:effectLst/>
                <a:latin typeface="+mn-lt"/>
                <a:ea typeface="+mn-ea"/>
                <a:cs typeface="+mn-cs"/>
              </a:rPr>
              <a:t>Forensic investigation and analysis of a database system is extremely important for understanding the impact of malicious, anomalous, or threatening executions in a database system or access to a database system.</a:t>
            </a:r>
            <a:endParaRPr lang="en-US" baseline="0" dirty="0"/>
          </a:p>
          <a:p>
            <a:r>
              <a:rPr lang="en-US" sz="1200" b="0" i="0" kern="1200" baseline="0" dirty="0">
                <a:solidFill>
                  <a:schemeClr val="tx1"/>
                </a:solidFill>
                <a:effectLst/>
                <a:latin typeface="+mn-lt"/>
                <a:ea typeface="+mn-ea"/>
                <a:cs typeface="+mn-cs"/>
              </a:rPr>
              <a:t>There are tons of SIEMs (security information and event management) out there on the market nowadays – AlienVault and ArcSight to name a few – but there is not one dedicated for the analysis of database management systems and their log files. There is a limitation of tools to be used for the analysis of a database system to help provide a picture for anomalous activity.</a:t>
            </a:r>
          </a:p>
          <a:p>
            <a:endParaRPr lang="en-US" sz="1200" b="0" i="0" kern="1200" baseline="0" dirty="0">
              <a:solidFill>
                <a:schemeClr val="tx1"/>
              </a:solidFill>
              <a:effectLst/>
              <a:latin typeface="+mn-lt"/>
              <a:ea typeface="+mn-ea"/>
              <a:cs typeface="+mn-cs"/>
            </a:endParaRPr>
          </a:p>
          <a:p>
            <a:r>
              <a:rPr lang="en-US" sz="1200" b="0" i="0" kern="1200" baseline="0" dirty="0">
                <a:solidFill>
                  <a:schemeClr val="tx1"/>
                </a:solidFill>
                <a:effectLst/>
                <a:latin typeface="+mn-lt"/>
                <a:ea typeface="+mn-ea"/>
                <a:cs typeface="+mn-cs"/>
              </a:rPr>
              <a:t>My credentials: extensive research on SIEMs, forensic tools, information security and database system design fundamentals, and hands-on experience and research with data visualization.</a:t>
            </a:r>
          </a:p>
          <a:p>
            <a:endParaRPr lang="en-US" sz="1200" b="0" i="0" kern="1200" baseline="0" dirty="0">
              <a:solidFill>
                <a:schemeClr val="tx1"/>
              </a:solidFill>
              <a:effectLst/>
              <a:latin typeface="+mn-lt"/>
              <a:ea typeface="+mn-ea"/>
              <a:cs typeface="+mn-cs"/>
            </a:endParaRPr>
          </a:p>
          <a:p>
            <a:r>
              <a:rPr lang="en-US" sz="1200" b="0" i="0" kern="1200" baseline="0" dirty="0">
                <a:solidFill>
                  <a:schemeClr val="tx1"/>
                </a:solidFill>
                <a:effectLst/>
                <a:latin typeface="+mn-lt"/>
                <a:ea typeface="+mn-ea"/>
                <a:cs typeface="+mn-cs"/>
              </a:rPr>
              <a:t>DBMSs are becoming more and more vital to any organization’s needs. Securing them and identifying any actions that violates the confidentiality, integrity, and availability of a database system is imperative.</a:t>
            </a:r>
          </a:p>
          <a:p>
            <a:br>
              <a:rPr lang="en-US" sz="1200" b="0" i="0" kern="1200" baseline="0" dirty="0">
                <a:solidFill>
                  <a:schemeClr val="tx1"/>
                </a:solidFill>
                <a:effectLst/>
                <a:latin typeface="+mn-lt"/>
                <a:ea typeface="+mn-ea"/>
                <a:cs typeface="+mn-cs"/>
              </a:rPr>
            </a:br>
            <a:r>
              <a:rPr lang="en-US" sz="1200" b="0" i="0" kern="1200" baseline="0" dirty="0">
                <a:solidFill>
                  <a:schemeClr val="tx1"/>
                </a:solidFill>
                <a:effectLst/>
                <a:latin typeface="+mn-lt"/>
                <a:ea typeface="+mn-ea"/>
                <a:cs typeface="+mn-cs"/>
              </a:rPr>
              <a:t>In my research, I’m proposing a SIEM that would be used </a:t>
            </a:r>
            <a:r>
              <a:rPr lang="en-US" sz="1200" b="0" i="1" kern="1200" baseline="0" dirty="0">
                <a:solidFill>
                  <a:schemeClr val="tx1"/>
                </a:solidFill>
                <a:effectLst/>
                <a:latin typeface="+mn-lt"/>
                <a:ea typeface="+mn-ea"/>
                <a:cs typeface="+mn-cs"/>
              </a:rPr>
              <a:t>exclusively</a:t>
            </a:r>
            <a:r>
              <a:rPr lang="en-US" sz="1200" b="0" i="0" kern="1200" baseline="0" dirty="0">
                <a:solidFill>
                  <a:schemeClr val="tx1"/>
                </a:solidFill>
                <a:effectLst/>
                <a:latin typeface="+mn-lt"/>
                <a:ea typeface="+mn-ea"/>
                <a:cs typeface="+mn-cs"/>
              </a:rPr>
              <a:t> within the context of database systems.</a:t>
            </a:r>
            <a:br>
              <a:rPr lang="en-US" sz="1200" b="0" i="0" kern="1200" baseline="0" dirty="0">
                <a:solidFill>
                  <a:schemeClr val="tx1"/>
                </a:solidFill>
                <a:effectLst/>
                <a:latin typeface="+mn-lt"/>
                <a:ea typeface="+mn-ea"/>
                <a:cs typeface="+mn-cs"/>
              </a:rPr>
            </a:br>
            <a:r>
              <a:rPr lang="en-US" sz="1200" b="0" i="0" kern="1200" baseline="0" dirty="0">
                <a:solidFill>
                  <a:schemeClr val="tx1"/>
                </a:solidFill>
                <a:effectLst/>
                <a:latin typeface="+mn-lt"/>
                <a:ea typeface="+mn-ea"/>
                <a:cs typeface="+mn-cs"/>
              </a:rPr>
              <a:t>There must be a few parts for this SIEM to work correctly in the context of database systems:</a:t>
            </a:r>
          </a:p>
          <a:p>
            <a:r>
              <a:rPr lang="en-US" sz="1200" b="0" i="0" kern="1200" baseline="0" dirty="0">
                <a:solidFill>
                  <a:schemeClr val="tx1"/>
                </a:solidFill>
                <a:effectLst/>
                <a:latin typeface="+mn-lt"/>
                <a:ea typeface="+mn-ea"/>
                <a:cs typeface="+mn-cs"/>
              </a:rPr>
              <a:t>1) An algorithm to help find and keep track of any violations of the confidentiality, integrity, and availability of a database system. Keep these data in a separate NoSQL database to assist with the creation of reports.</a:t>
            </a:r>
            <a:br>
              <a:rPr lang="en-US" sz="1200" b="0" i="0" kern="1200" baseline="0" dirty="0">
                <a:solidFill>
                  <a:schemeClr val="tx1"/>
                </a:solidFill>
                <a:effectLst/>
                <a:latin typeface="+mn-lt"/>
                <a:ea typeface="+mn-ea"/>
                <a:cs typeface="+mn-cs"/>
              </a:rPr>
            </a:br>
            <a:r>
              <a:rPr lang="en-US" sz="1200" b="0" i="0" kern="1200" baseline="0" dirty="0">
                <a:solidFill>
                  <a:schemeClr val="tx1"/>
                </a:solidFill>
                <a:effectLst/>
                <a:latin typeface="+mn-lt"/>
                <a:ea typeface="+mn-ea"/>
                <a:cs typeface="+mn-cs"/>
              </a:rPr>
              <a:t>2) Corruption diagrams made from this algorithm to check for validation of access. Use data visualization technology to help database and system administrators to determine anomalous access and create reports.</a:t>
            </a:r>
          </a:p>
          <a:p>
            <a:r>
              <a:rPr lang="en-US" sz="1200" b="0" i="0" kern="1200" baseline="0" dirty="0">
                <a:solidFill>
                  <a:schemeClr val="tx1"/>
                </a:solidFill>
                <a:effectLst/>
                <a:latin typeface="+mn-lt"/>
                <a:ea typeface="+mn-ea"/>
                <a:cs typeface="+mn-cs"/>
              </a:rPr>
              <a:t>3) Tools used for further forensic analysis of the database system in a similar vein to SIEMs for entire computer systems.</a:t>
            </a:r>
          </a:p>
        </p:txBody>
      </p:sp>
      <p:sp>
        <p:nvSpPr>
          <p:cNvPr id="4" name="Slide Number Placeholder 3"/>
          <p:cNvSpPr>
            <a:spLocks noGrp="1"/>
          </p:cNvSpPr>
          <p:nvPr>
            <p:ph type="sldNum" sz="quarter" idx="10"/>
          </p:nvPr>
        </p:nvSpPr>
        <p:spPr/>
        <p:txBody>
          <a:bodyPr/>
          <a:lstStyle/>
          <a:p>
            <a:fld id="{FB3ACDEA-486F-44AF-9F03-9DA5FBE86F78}" type="slidenum">
              <a:rPr lang="en-US" smtClean="0"/>
              <a:t>1</a:t>
            </a:fld>
            <a:endParaRPr lang="en-US"/>
          </a:p>
        </p:txBody>
      </p:sp>
    </p:spTree>
    <p:extLst>
      <p:ext uri="{BB962C8B-B14F-4D97-AF65-F5344CB8AC3E}">
        <p14:creationId xmlns:p14="http://schemas.microsoft.com/office/powerpoint/2010/main" val="518686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dirty="0"/>
              <a:t>Development of an algorithm - Use strengths of already existing algorithms researched</a:t>
            </a:r>
          </a:p>
          <a:p>
            <a:pPr marL="685800" lvl="1" indent="-228600">
              <a:buAutoNum type="arabicParenR"/>
            </a:pPr>
            <a:r>
              <a:rPr lang="en-US" b="1" dirty="0"/>
              <a:t>Data mine data dependencies</a:t>
            </a:r>
            <a:r>
              <a:rPr lang="en-US" dirty="0"/>
              <a:t> (with additional help of experts with domain knowledge of a database) within DBMS logs (is one element read or written to before another? We need to check those logs out).</a:t>
            </a:r>
          </a:p>
          <a:p>
            <a:pPr marL="685800" lvl="1" indent="-228600">
              <a:buAutoNum type="arabicParenR"/>
            </a:pPr>
            <a:r>
              <a:rPr lang="en-US" dirty="0"/>
              <a:t>Use the knowledge of the dependencies within the log files to </a:t>
            </a:r>
            <a:r>
              <a:rPr lang="en-US" b="1" dirty="0"/>
              <a:t>correlate them to actual values </a:t>
            </a:r>
            <a:r>
              <a:rPr lang="en-US" dirty="0"/>
              <a:t>(tuples, tables, etc.) within a DB. </a:t>
            </a:r>
            <a:r>
              <a:rPr lang="en-US" b="1" dirty="0"/>
              <a:t>Is it suspicious activity? Set a constraint</a:t>
            </a:r>
            <a:r>
              <a:rPr lang="en-US" dirty="0"/>
              <a:t>. Disallow these acts.</a:t>
            </a:r>
          </a:p>
          <a:p>
            <a:pPr marL="685800" lvl="1" indent="-228600">
              <a:buAutoNum type="arabicParenR"/>
            </a:pPr>
            <a:r>
              <a:rPr lang="en-US" dirty="0"/>
              <a:t>Now, let’s use the results and </a:t>
            </a:r>
            <a:r>
              <a:rPr lang="en-US" b="1" dirty="0"/>
              <a:t>determine a pattern of access. Was tampering occurring</a:t>
            </a:r>
            <a:r>
              <a:rPr lang="en-US" dirty="0"/>
              <a:t>? Was an entity accessing something that violates a security constraint?</a:t>
            </a:r>
          </a:p>
          <a:p>
            <a:pPr marL="685800" lvl="1" indent="-228600">
              <a:buAutoNum type="arabicParenR"/>
            </a:pPr>
            <a:r>
              <a:rPr lang="en-US" dirty="0"/>
              <a:t>Determine a </a:t>
            </a:r>
            <a:r>
              <a:rPr lang="en-US" b="1" dirty="0"/>
              <a:t>corruption event</a:t>
            </a:r>
            <a:r>
              <a:rPr lang="en-US" dirty="0"/>
              <a:t>. If the security requirement was violated, the algorithm returns a </a:t>
            </a:r>
            <a:r>
              <a:rPr lang="en-US" b="1" dirty="0"/>
              <a:t>validation failure. </a:t>
            </a:r>
            <a:r>
              <a:rPr lang="en-US" b="0" dirty="0"/>
              <a:t>This will tell us</a:t>
            </a:r>
            <a:r>
              <a:rPr lang="en-US" b="0" i="1" dirty="0"/>
              <a:t> where</a:t>
            </a:r>
            <a:r>
              <a:rPr lang="en-US" b="0" i="0" dirty="0"/>
              <a:t> (from the database log files) a corruption event occurred.</a:t>
            </a:r>
          </a:p>
          <a:p>
            <a:pPr marL="228600" lvl="0" indent="-228600">
              <a:buAutoNum type="arabicParenR"/>
            </a:pPr>
            <a:r>
              <a:rPr lang="en-US" sz="1100" b="0" i="0" dirty="0"/>
              <a:t>Data Visualization</a:t>
            </a:r>
          </a:p>
          <a:p>
            <a:pPr marL="685800" lvl="1" indent="-228600">
              <a:buAutoNum type="arabicParenR"/>
            </a:pPr>
            <a:r>
              <a:rPr lang="en-US" sz="1100" b="0" i="0" dirty="0"/>
              <a:t>Document the corruption events in a data visualization. Show within individual database log files where the event occurred AND an entire workflow of log events leading up to a corruption event</a:t>
            </a:r>
          </a:p>
          <a:p>
            <a:pPr marL="1143000" lvl="2" indent="-228600">
              <a:buAutoNum type="arabicParenR"/>
            </a:pPr>
            <a:r>
              <a:rPr lang="en-US" sz="1100" b="0" i="0" dirty="0"/>
              <a:t>Data visualization would show which tuples / tables were affected because of this. Trace this to a specific team within a larger org.</a:t>
            </a:r>
          </a:p>
          <a:p>
            <a:pPr marL="685800" lvl="1" indent="-228600">
              <a:buAutoNum type="arabicParenR"/>
            </a:pPr>
            <a:r>
              <a:rPr lang="en-US" sz="1100" b="0" i="0" dirty="0"/>
              <a:t>Visualization = dashboard on main screen of the SIEM. Use Tableau! Or R Shiny. These technologies could connect to a separate NoSQL DB where the forensic analysis algorithm is storing its own data.</a:t>
            </a:r>
          </a:p>
          <a:p>
            <a:pPr marL="228600" lvl="0" indent="-228600">
              <a:buAutoNum type="arabicParenR"/>
            </a:pPr>
            <a:r>
              <a:rPr lang="en-US" sz="1100" b="0" i="0" dirty="0"/>
              <a:t>Forensic Tools – similar to FTK, but for databases</a:t>
            </a:r>
          </a:p>
          <a:p>
            <a:pPr marL="685800" marR="0" lvl="1" indent="-228600" algn="l" defTabSz="914400" rtl="0" eaLnBrk="1" fontAlgn="auto" latinLnBrk="0" hangingPunct="1">
              <a:lnSpc>
                <a:spcPct val="100000"/>
              </a:lnSpc>
              <a:spcBef>
                <a:spcPts val="0"/>
              </a:spcBef>
              <a:spcAft>
                <a:spcPts val="0"/>
              </a:spcAft>
              <a:buClrTx/>
              <a:buSzTx/>
              <a:buFontTx/>
              <a:buAutoNum type="arabicParenR"/>
              <a:tabLst/>
              <a:defRPr/>
            </a:pPr>
            <a:r>
              <a:rPr lang="en-US" sz="1200" b="0" i="0" u="none" strike="noStrike" kern="1200" dirty="0">
                <a:solidFill>
                  <a:schemeClr val="tx1"/>
                </a:solidFill>
                <a:effectLst/>
                <a:latin typeface="+mn-lt"/>
                <a:ea typeface="+mn-ea"/>
                <a:cs typeface="+mn-cs"/>
              </a:rPr>
              <a:t>hex editors to analyze large database files</a:t>
            </a:r>
          </a:p>
          <a:p>
            <a:pPr marL="685800" lvl="1" indent="-228600">
              <a:buAutoNum type="arabicParenR"/>
            </a:pPr>
            <a:r>
              <a:rPr lang="en-US" sz="1200" b="0" i="0" u="none" strike="noStrike" kern="1200" dirty="0">
                <a:solidFill>
                  <a:schemeClr val="tx1"/>
                </a:solidFill>
                <a:effectLst/>
                <a:latin typeface="+mn-lt"/>
                <a:ea typeface="+mn-ea"/>
                <a:cs typeface="+mn-cs"/>
              </a:rPr>
              <a:t>semi-automated tools for report creation and analysis from the data visualization</a:t>
            </a:r>
          </a:p>
          <a:p>
            <a:pPr marL="685800" lvl="1" indent="-228600">
              <a:buAutoNum type="arabicParenR"/>
            </a:pPr>
            <a:r>
              <a:rPr lang="en-US" sz="1200" b="0" i="0" u="none" strike="noStrike" kern="1200" dirty="0">
                <a:solidFill>
                  <a:schemeClr val="tx1"/>
                </a:solidFill>
                <a:effectLst/>
                <a:latin typeface="+mn-lt"/>
                <a:ea typeface="+mn-ea"/>
                <a:cs typeface="+mn-cs"/>
              </a:rPr>
              <a:t>imaging tools for non-intrusive examination of databases in a similar vein to the usage of Forensic Toolkit (FTK) tools on computer drives, especially in the context of cloud databases to ensure no volatile data is altered or corrupted</a:t>
            </a:r>
            <a:endParaRPr lang="en-US" sz="1100" b="0" i="0" dirty="0"/>
          </a:p>
          <a:p>
            <a:pPr marL="685800" lvl="1" indent="-228600">
              <a:buAutoNum type="arabicParenR"/>
            </a:pPr>
            <a:endParaRPr lang="en-US" sz="1100" b="0" i="0" dirty="0"/>
          </a:p>
          <a:p>
            <a:pPr marL="685800" lvl="1" indent="-228600">
              <a:buAutoNum type="arabicParenR"/>
            </a:pPr>
            <a:endParaRPr lang="en-US" sz="1100" b="1" dirty="0"/>
          </a:p>
          <a:p>
            <a:pPr marL="685800" lvl="1" indent="-228600">
              <a:buAutoNum type="arabicParenR"/>
            </a:pPr>
            <a:endParaRPr lang="en-US" dirty="0"/>
          </a:p>
          <a:p>
            <a:pPr marL="685800" lvl="1" indent="-228600">
              <a:buAutoNum type="arabicParenR"/>
            </a:pPr>
            <a:endParaRPr lang="en-US" dirty="0"/>
          </a:p>
          <a:p>
            <a:pPr marL="685800" lvl="1" indent="-228600">
              <a:buAutoNum type="arabicParenR"/>
            </a:pPr>
            <a:endParaRPr lang="en-US" dirty="0"/>
          </a:p>
          <a:p>
            <a:pPr marL="685800" lvl="1" indent="-228600">
              <a:buAutoNum type="arabicParenR"/>
            </a:pPr>
            <a:endParaRPr lang="en-US" dirty="0"/>
          </a:p>
        </p:txBody>
      </p:sp>
      <p:sp>
        <p:nvSpPr>
          <p:cNvPr id="4" name="Slide Number Placeholder 3"/>
          <p:cNvSpPr>
            <a:spLocks noGrp="1"/>
          </p:cNvSpPr>
          <p:nvPr>
            <p:ph type="sldNum" sz="quarter" idx="5"/>
          </p:nvPr>
        </p:nvSpPr>
        <p:spPr/>
        <p:txBody>
          <a:bodyPr/>
          <a:lstStyle/>
          <a:p>
            <a:fld id="{FB3ACDEA-486F-44AF-9F03-9DA5FBE86F78}" type="slidenum">
              <a:rPr lang="en-US" smtClean="0"/>
              <a:t>2</a:t>
            </a:fld>
            <a:endParaRPr lang="en-US"/>
          </a:p>
        </p:txBody>
      </p:sp>
    </p:spTree>
    <p:extLst>
      <p:ext uri="{BB962C8B-B14F-4D97-AF65-F5344CB8AC3E}">
        <p14:creationId xmlns:p14="http://schemas.microsoft.com/office/powerpoint/2010/main" val="8983394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Combine these into one SIEM software! Extremely useful to larger organizations that use </a:t>
            </a:r>
            <a:r>
              <a:rPr lang="en-US" b="1" dirty="0"/>
              <a:t>multiple different types of DBMS systems</a:t>
            </a:r>
            <a:r>
              <a:rPr lang="en-US" b="0" dirty="0"/>
              <a:t>.</a:t>
            </a:r>
          </a:p>
          <a:p>
            <a:pPr marL="171450" indent="-171450">
              <a:buFont typeface="Arial" panose="020B0604020202020204" pitchFamily="34" charset="0"/>
              <a:buChar char="•"/>
            </a:pPr>
            <a:r>
              <a:rPr lang="en-US" b="0" dirty="0"/>
              <a:t>Determine patterns of access and </a:t>
            </a:r>
            <a:r>
              <a:rPr lang="en-US" b="1" dirty="0"/>
              <a:t>determine corruption events and validation failures</a:t>
            </a:r>
          </a:p>
          <a:p>
            <a:pPr marL="171450" indent="-171450">
              <a:buFont typeface="Arial" panose="020B0604020202020204" pitchFamily="34" charset="0"/>
              <a:buChar char="•"/>
            </a:pPr>
            <a:r>
              <a:rPr lang="en-US" b="0" dirty="0"/>
              <a:t>Fed the corruption events into </a:t>
            </a:r>
            <a:r>
              <a:rPr lang="en-US" b="1" dirty="0"/>
              <a:t>data visualizations</a:t>
            </a:r>
          </a:p>
          <a:p>
            <a:pPr marL="171450" indent="-171450">
              <a:buFont typeface="Arial" panose="020B0604020202020204" pitchFamily="34" charset="0"/>
              <a:buChar char="•"/>
            </a:pPr>
            <a:r>
              <a:rPr lang="en-US" b="1" dirty="0"/>
              <a:t>Use database-specific forensic tools for further analysis and examination </a:t>
            </a:r>
            <a:r>
              <a:rPr lang="en-US" b="0" dirty="0"/>
              <a:t>+ report creation for higher-ups</a:t>
            </a:r>
          </a:p>
          <a:p>
            <a:pPr marL="171450" indent="-171450">
              <a:buFont typeface="Arial" panose="020B0604020202020204" pitchFamily="34" charset="0"/>
              <a:buChar char="•"/>
            </a:pPr>
            <a:endParaRPr lang="en-US" b="0" dirty="0"/>
          </a:p>
          <a:p>
            <a:pPr marL="0" indent="0">
              <a:buFont typeface="Arial" panose="020B0604020202020204" pitchFamily="34" charset="0"/>
              <a:buNone/>
            </a:pPr>
            <a:r>
              <a:rPr lang="en-US" b="0" dirty="0"/>
              <a:t>Further research:</a:t>
            </a:r>
          </a:p>
          <a:p>
            <a:pPr marL="171450" indent="-171450">
              <a:buFont typeface="Arial" panose="020B0604020202020204" pitchFamily="34" charset="0"/>
              <a:buChar char="•"/>
            </a:pPr>
            <a:r>
              <a:rPr lang="en-US" dirty="0"/>
              <a:t>Creation of </a:t>
            </a:r>
            <a:r>
              <a:rPr lang="en-US" b="1" dirty="0"/>
              <a:t>generalized algorithm </a:t>
            </a:r>
            <a:r>
              <a:rPr lang="en-US" dirty="0"/>
              <a:t>to analysis of database log files. Combine data mining dependencies, correlation of values, figuring out anomalous access, and determining corruption events into one</a:t>
            </a:r>
          </a:p>
          <a:p>
            <a:pPr marL="171450" indent="-171450">
              <a:buFont typeface="Arial" panose="020B0604020202020204" pitchFamily="34" charset="0"/>
              <a:buChar char="•"/>
            </a:pPr>
            <a:r>
              <a:rPr lang="en-US" b="1" dirty="0"/>
              <a:t>New forensic tools </a:t>
            </a:r>
            <a:r>
              <a:rPr lang="en-US" dirty="0"/>
              <a:t>(like the ones in FTK) that must be implemented into our SIEM. Some exist in FTK already, but others do not. Tools need to be for just database systems of an org.</a:t>
            </a:r>
          </a:p>
          <a:p>
            <a:pPr marL="171450" indent="-171450">
              <a:buFont typeface="Arial" panose="020B0604020202020204" pitchFamily="34" charset="0"/>
              <a:buChar char="•"/>
            </a:pPr>
            <a:endParaRPr lang="en-US" dirty="0"/>
          </a:p>
          <a:p>
            <a:pPr rtl="0"/>
            <a:r>
              <a:rPr lang="en-US" dirty="0"/>
              <a:t>Overall, analysis and synthesis of past research suggest that such a SIEM is possible and feasible to provide the most effective system of analyzing </a:t>
            </a:r>
            <a:r>
              <a:rPr lang="en-US" sz="1200" b="0" i="0" u="none" strike="noStrike" kern="1200" dirty="0">
                <a:solidFill>
                  <a:schemeClr val="tx1"/>
                </a:solidFill>
                <a:effectLst/>
                <a:latin typeface="+mn-lt"/>
                <a:ea typeface="+mn-ea"/>
                <a:cs typeface="+mn-cs"/>
              </a:rPr>
              <a:t>malicious, anomalous, or threatening executions of transactions or access to a database system for an organization.</a:t>
            </a:r>
            <a:endParaRPr lang="en-US" b="0" dirty="0">
              <a:effectLst/>
            </a:endParaRPr>
          </a:p>
          <a:p>
            <a:br>
              <a:rPr lang="en-US" dirty="0"/>
            </a:br>
            <a:r>
              <a:rPr lang="en-US" dirty="0"/>
              <a:t>Thank you very much!</a:t>
            </a:r>
          </a:p>
        </p:txBody>
      </p:sp>
      <p:sp>
        <p:nvSpPr>
          <p:cNvPr id="4" name="Slide Number Placeholder 3"/>
          <p:cNvSpPr>
            <a:spLocks noGrp="1"/>
          </p:cNvSpPr>
          <p:nvPr>
            <p:ph type="sldNum" sz="quarter" idx="10"/>
          </p:nvPr>
        </p:nvSpPr>
        <p:spPr/>
        <p:txBody>
          <a:bodyPr/>
          <a:lstStyle/>
          <a:p>
            <a:fld id="{FB3ACDEA-486F-44AF-9F03-9DA5FBE86F78}" type="slidenum">
              <a:rPr lang="en-US" smtClean="0"/>
              <a:t>3</a:t>
            </a:fld>
            <a:endParaRPr lang="en-US"/>
          </a:p>
        </p:txBody>
      </p:sp>
    </p:spTree>
    <p:extLst>
      <p:ext uri="{BB962C8B-B14F-4D97-AF65-F5344CB8AC3E}">
        <p14:creationId xmlns:p14="http://schemas.microsoft.com/office/powerpoint/2010/main" val="2301771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371600" y="4463552"/>
            <a:ext cx="6400800" cy="1073058"/>
          </a:xfrm>
          <a:prstGeom prst="rect">
            <a:avLst/>
          </a:prstGeom>
        </p:spPr>
        <p:txBody>
          <a:bodyPr>
            <a:normAutofit/>
          </a:bodyPr>
          <a:lstStyle>
            <a:lvl1pPr marL="0" indent="0" algn="ctr">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title style</a:t>
            </a:r>
          </a:p>
        </p:txBody>
      </p:sp>
    </p:spTree>
    <p:extLst>
      <p:ext uri="{BB962C8B-B14F-4D97-AF65-F5344CB8AC3E}">
        <p14:creationId xmlns:p14="http://schemas.microsoft.com/office/powerpoint/2010/main" val="2595086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1D47FBB-F7B2-4519-A599-F0F7C7942A16}" type="datetimeFigureOut">
              <a:rPr lang="en-US" smtClean="0"/>
              <a:pPr/>
              <a:t>5/6/2019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C740407-2868-42A8-A9BD-80CBBFADB7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1D47FBB-F7B2-4519-A599-F0F7C7942A16}" type="datetimeFigureOut">
              <a:rPr lang="en-US" smtClean="0"/>
              <a:pPr/>
              <a:t>5/6/2019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C740407-2868-42A8-A9BD-80CBBFADB7E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1D47FBB-F7B2-4519-A599-F0F7C7942A16}" type="datetimeFigureOut">
              <a:rPr lang="en-US" smtClean="0"/>
              <a:pPr/>
              <a:t>5/6/2019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C740407-2868-42A8-A9BD-80CBBFADB7E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1D47FBB-F7B2-4519-A599-F0F7C7942A16}" type="datetimeFigureOut">
              <a:rPr lang="en-US" smtClean="0"/>
              <a:pPr/>
              <a:t>5/6/2019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C740407-2868-42A8-A9BD-80CBBFADB7E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1D47FBB-F7B2-4519-A599-F0F7C7942A16}" type="datetimeFigureOut">
              <a:rPr lang="en-US" smtClean="0"/>
              <a:pPr/>
              <a:t>5/6/2019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C740407-2868-42A8-A9BD-80CBBFADB7E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1D47FBB-F7B2-4519-A599-F0F7C7942A16}" type="datetimeFigureOut">
              <a:rPr lang="en-US" smtClean="0"/>
              <a:pPr/>
              <a:t>5/6/2019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C740407-2868-42A8-A9BD-80CBBFADB7E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1D47FBB-F7B2-4519-A599-F0F7C7942A16}" type="datetimeFigureOut">
              <a:rPr lang="en-US" smtClean="0"/>
              <a:pPr/>
              <a:t>5/6/2019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C740407-2868-42A8-A9BD-80CBBFADB7E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C1D47FBB-F7B2-4519-A599-F0F7C7942A16}" type="datetimeFigureOut">
              <a:rPr lang="en-US" smtClean="0"/>
              <a:pPr/>
              <a:t>5/6/2019</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9C740407-2868-42A8-A9BD-80CBBFADB7E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C1D47FBB-F7B2-4519-A599-F0F7C7942A16}" type="datetimeFigureOut">
              <a:rPr lang="en-US" smtClean="0"/>
              <a:pPr/>
              <a:t>5/6/2019</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9C740407-2868-42A8-A9BD-80CBBFADB7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C1D47FBB-F7B2-4519-A599-F0F7C7942A16}" type="datetimeFigureOut">
              <a:rPr lang="en-US" smtClean="0"/>
              <a:pPr/>
              <a:t>5/6/2019</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9C740407-2868-42A8-A9BD-80CBBFADB7E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1D47FBB-F7B2-4519-A599-F0F7C7942A16}" type="datetimeFigureOut">
              <a:rPr lang="en-US" smtClean="0"/>
              <a:pPr/>
              <a:t>5/6/2019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C740407-2868-42A8-A9BD-80CBBFADB7E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main logo center bkgrd_2.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2572" cy="6858000"/>
          </a:xfrm>
          <a:prstGeom prst="rect">
            <a:avLst/>
          </a:prstGeom>
        </p:spPr>
      </p:pic>
    </p:spTree>
    <p:extLst>
      <p:ext uri="{BB962C8B-B14F-4D97-AF65-F5344CB8AC3E}">
        <p14:creationId xmlns:p14="http://schemas.microsoft.com/office/powerpoint/2010/main" val="4157543018"/>
      </p:ext>
    </p:extLst>
  </p:cSld>
  <p:clrMap bg1="lt1" tx1="dk1" bg2="lt2" tx2="dk2" accent1="accent1" accent2="accent2" accent3="accent3" accent4="accent4" accent5="accent5" accent6="accent6" hlink="hlink" folHlink="folHlink"/>
  <p:sldLayoutIdLst>
    <p:sldLayoutId id="2147483661"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8.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 y="6258825"/>
            <a:ext cx="9155875" cy="599175"/>
          </a:xfrm>
        </p:spPr>
        <p:txBody>
          <a:bodyPr/>
          <a:lstStyle/>
          <a:p>
            <a:r>
              <a:rPr lang="en-US" sz="2800" b="0" cap="none" dirty="0">
                <a:latin typeface="Times New Roman" pitchFamily="18" charset="0"/>
                <a:cs typeface="Times New Roman" pitchFamily="18" charset="0"/>
              </a:rPr>
              <a:t>Andy Michels				 amichels@email.sc.edu</a:t>
            </a:r>
            <a:endParaRPr lang="en-US" sz="2800" b="0" cap="none" dirty="0"/>
          </a:p>
        </p:txBody>
      </p:sp>
      <p:sp>
        <p:nvSpPr>
          <p:cNvPr id="3" name="Text Placeholder 2"/>
          <p:cNvSpPr>
            <a:spLocks noGrp="1"/>
          </p:cNvSpPr>
          <p:nvPr>
            <p:ph type="body" idx="1"/>
          </p:nvPr>
        </p:nvSpPr>
        <p:spPr>
          <a:xfrm>
            <a:off x="0" y="442127"/>
            <a:ext cx="9144000" cy="623455"/>
          </a:xfrm>
        </p:spPr>
        <p:txBody>
          <a:bodyPr/>
          <a:lstStyle/>
          <a:p>
            <a:pPr algn="ctr"/>
            <a:r>
              <a:rPr lang="en-US" sz="3600" b="1" dirty="0">
                <a:solidFill>
                  <a:srgbClr val="800000"/>
                </a:solidFill>
                <a:effectLst>
                  <a:outerShdw blurRad="38100" dist="38100" dir="2700000" algn="tl">
                    <a:srgbClr val="000000">
                      <a:alpha val="43137"/>
                    </a:srgbClr>
                  </a:outerShdw>
                </a:effectLst>
                <a:latin typeface="Times New Roman" pitchFamily="18" charset="0"/>
                <a:cs typeface="Times New Roman" pitchFamily="18" charset="0"/>
              </a:rPr>
              <a:t> A SIEM for the Forensic Analysis of Database Management System Logs </a:t>
            </a:r>
            <a:endParaRPr lang="en-US" sz="36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TextBox 5"/>
          <p:cNvSpPr txBox="1"/>
          <p:nvPr/>
        </p:nvSpPr>
        <p:spPr>
          <a:xfrm>
            <a:off x="976746" y="3178603"/>
            <a:ext cx="7322774" cy="2308324"/>
          </a:xfrm>
          <a:prstGeom prst="rect">
            <a:avLst/>
          </a:prstGeom>
          <a:noFill/>
        </p:spPr>
        <p:txBody>
          <a:bodyPr wrap="square" rtlCol="0">
            <a:spAutoFit/>
          </a:bodyPr>
          <a:lstStyle/>
          <a:p>
            <a:pPr marL="571500" indent="-571500">
              <a:buFont typeface="Arial" panose="020B0604020202020204" pitchFamily="34" charset="0"/>
              <a:buChar char="•"/>
            </a:pPr>
            <a:r>
              <a:rPr lang="en-US" sz="3600" dirty="0">
                <a:solidFill>
                  <a:schemeClr val="accent5">
                    <a:lumMod val="75000"/>
                  </a:schemeClr>
                </a:solidFill>
              </a:rPr>
              <a:t>SIEM for DBMS logs</a:t>
            </a:r>
          </a:p>
          <a:p>
            <a:pPr marL="1028700" lvl="1" indent="-571500">
              <a:buFont typeface="Arial" panose="020B0604020202020204" pitchFamily="34" charset="0"/>
              <a:buChar char="•"/>
            </a:pPr>
            <a:r>
              <a:rPr lang="en-US" sz="3600" dirty="0">
                <a:solidFill>
                  <a:schemeClr val="accent5">
                    <a:lumMod val="75000"/>
                  </a:schemeClr>
                </a:solidFill>
              </a:rPr>
              <a:t>Helps with forensic analysis</a:t>
            </a:r>
          </a:p>
          <a:p>
            <a:pPr marL="1028700" lvl="1" indent="-571500">
              <a:buFont typeface="Arial" panose="020B0604020202020204" pitchFamily="34" charset="0"/>
              <a:buChar char="•"/>
            </a:pPr>
            <a:r>
              <a:rPr lang="en-US" sz="3600" dirty="0">
                <a:solidFill>
                  <a:schemeClr val="accent5">
                    <a:lumMod val="75000"/>
                  </a:schemeClr>
                </a:solidFill>
              </a:rPr>
              <a:t>Intrusion Detection and Prevention</a:t>
            </a:r>
          </a:p>
        </p:txBody>
      </p:sp>
      <p:pic>
        <p:nvPicPr>
          <p:cNvPr id="2054" name="Picture 6" descr="Image result for security information and event management (siem)">
            <a:extLst>
              <a:ext uri="{FF2B5EF4-FFF2-40B4-BE49-F238E27FC236}">
                <a16:creationId xmlns:a16="http://schemas.microsoft.com/office/drawing/2014/main" id="{E937D918-9135-44FE-BAB5-D0D1236DCD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421" y="1065582"/>
            <a:ext cx="7747279" cy="192606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1876" y="6258825"/>
            <a:ext cx="9155875" cy="59917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a:latin typeface="Times New Roman" pitchFamily="18" charset="0"/>
                <a:cs typeface="Times New Roman" pitchFamily="18" charset="0"/>
              </a:rPr>
              <a:t>Andy Michels				 amichels@email.sc.edu</a:t>
            </a:r>
            <a:endParaRPr lang="en-US" sz="2800" dirty="0"/>
          </a:p>
        </p:txBody>
      </p:sp>
      <p:sp>
        <p:nvSpPr>
          <p:cNvPr id="6" name="Text Placeholder 2"/>
          <p:cNvSpPr txBox="1">
            <a:spLocks/>
          </p:cNvSpPr>
          <p:nvPr/>
        </p:nvSpPr>
        <p:spPr>
          <a:xfrm>
            <a:off x="0" y="0"/>
            <a:ext cx="9144000" cy="62345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b="1" dirty="0">
                <a:solidFill>
                  <a:srgbClr val="800000"/>
                </a:solidFill>
                <a:effectLst>
                  <a:outerShdw blurRad="38100" dist="38100" dir="2700000" algn="tl">
                    <a:srgbClr val="000000">
                      <a:alpha val="43137"/>
                    </a:srgbClr>
                  </a:outerShdw>
                </a:effectLst>
                <a:latin typeface="Times New Roman" pitchFamily="18" charset="0"/>
                <a:cs typeface="Times New Roman" pitchFamily="18" charset="0"/>
              </a:rPr>
              <a:t> A SIEM for the Forensic Analysis of Database Management System Logs </a:t>
            </a:r>
            <a:endParaRPr lang="en-US" sz="3600" dirty="0">
              <a:effectLst>
                <a:outerShdw blurRad="38100" dist="38100" dir="2700000" algn="tl">
                  <a:srgbClr val="000000">
                    <a:alpha val="43137"/>
                  </a:srgbClr>
                </a:outerShdw>
              </a:effectLst>
              <a:latin typeface="Times New Roman" pitchFamily="18" charset="0"/>
              <a:cs typeface="Times New Roman" pitchFamily="18" charset="0"/>
            </a:endParaRPr>
          </a:p>
          <a:p>
            <a:pPr marL="0" indent="0" algn="ctr">
              <a:buNone/>
            </a:pPr>
            <a:r>
              <a:rPr lang="en-US" sz="3600" b="1" dirty="0">
                <a:solidFill>
                  <a:srgbClr val="800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US" sz="36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8" name="Picture 4" descr="Image result for forensic toolkit logo">
            <a:extLst>
              <a:ext uri="{FF2B5EF4-FFF2-40B4-BE49-F238E27FC236}">
                <a16:creationId xmlns:a16="http://schemas.microsoft.com/office/drawing/2014/main" id="{24F9D079-CD5A-4A1E-B261-A255297665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7163" y="3914380"/>
            <a:ext cx="190500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Image result for tableau logo transparent background">
            <a:extLst>
              <a:ext uri="{FF2B5EF4-FFF2-40B4-BE49-F238E27FC236}">
                <a16:creationId xmlns:a16="http://schemas.microsoft.com/office/drawing/2014/main" id="{132B241D-C882-41BE-91E4-C3DAE601E66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5879" y="3764509"/>
            <a:ext cx="3542881" cy="205487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Image result for algorithm icon">
            <a:extLst>
              <a:ext uri="{FF2B5EF4-FFF2-40B4-BE49-F238E27FC236}">
                <a16:creationId xmlns:a16="http://schemas.microsoft.com/office/drawing/2014/main" id="{95E5B832-1CD5-4319-B3F1-0B2EFB40DEF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78151" y="1509067"/>
            <a:ext cx="2175820" cy="21758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4986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1876" y="6258825"/>
            <a:ext cx="9155875" cy="59917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a:latin typeface="Times New Roman" pitchFamily="18" charset="0"/>
                <a:cs typeface="Times New Roman" pitchFamily="18" charset="0"/>
              </a:rPr>
              <a:t>Andy Michels				 amichels@email.sc.edu</a:t>
            </a:r>
            <a:endParaRPr lang="en-US" sz="2800" dirty="0"/>
          </a:p>
        </p:txBody>
      </p:sp>
      <p:sp>
        <p:nvSpPr>
          <p:cNvPr id="4" name="Text Placeholder 2"/>
          <p:cNvSpPr txBox="1">
            <a:spLocks/>
          </p:cNvSpPr>
          <p:nvPr/>
        </p:nvSpPr>
        <p:spPr>
          <a:xfrm>
            <a:off x="0" y="0"/>
            <a:ext cx="9144000" cy="62345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b="1" dirty="0">
                <a:solidFill>
                  <a:srgbClr val="800000"/>
                </a:solidFill>
                <a:effectLst>
                  <a:outerShdw blurRad="38100" dist="38100" dir="2700000" algn="tl">
                    <a:srgbClr val="000000">
                      <a:alpha val="43137"/>
                    </a:srgbClr>
                  </a:outerShdw>
                </a:effectLst>
                <a:latin typeface="Times New Roman" pitchFamily="18" charset="0"/>
                <a:cs typeface="Times New Roman" pitchFamily="18" charset="0"/>
              </a:rPr>
              <a:t> A SIEM for the Forensic Analysis of Database Management System Logs </a:t>
            </a:r>
            <a:endParaRPr lang="en-US" sz="3600" dirty="0">
              <a:effectLst>
                <a:outerShdw blurRad="38100" dist="38100" dir="2700000" algn="tl">
                  <a:srgbClr val="000000">
                    <a:alpha val="43137"/>
                  </a:srgbClr>
                </a:outerShdw>
              </a:effectLst>
              <a:latin typeface="Times New Roman" pitchFamily="18" charset="0"/>
              <a:cs typeface="Times New Roman" pitchFamily="18" charset="0"/>
            </a:endParaRPr>
          </a:p>
          <a:p>
            <a:pPr marL="0" indent="0" algn="ctr">
              <a:buNone/>
            </a:pPr>
            <a:r>
              <a:rPr lang="en-US" sz="3600" b="1" dirty="0">
                <a:solidFill>
                  <a:srgbClr val="800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US" sz="36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TextBox 4"/>
          <p:cNvSpPr txBox="1"/>
          <p:nvPr/>
        </p:nvSpPr>
        <p:spPr>
          <a:xfrm>
            <a:off x="904674" y="3286583"/>
            <a:ext cx="7322774" cy="1754326"/>
          </a:xfrm>
          <a:prstGeom prst="rect">
            <a:avLst/>
          </a:prstGeom>
          <a:noFill/>
        </p:spPr>
        <p:txBody>
          <a:bodyPr wrap="square" rtlCol="0">
            <a:spAutoFit/>
          </a:bodyPr>
          <a:lstStyle/>
          <a:p>
            <a:pPr marL="571500" indent="-571500">
              <a:buFont typeface="Arial" panose="020B0604020202020204" pitchFamily="34" charset="0"/>
              <a:buChar char="•"/>
            </a:pPr>
            <a:r>
              <a:rPr lang="en-US" sz="3600" dirty="0">
                <a:solidFill>
                  <a:schemeClr val="accent5">
                    <a:lumMod val="75000"/>
                  </a:schemeClr>
                </a:solidFill>
              </a:rPr>
              <a:t>Algorithm to determine corruption</a:t>
            </a:r>
          </a:p>
          <a:p>
            <a:pPr marL="571500" indent="-571500">
              <a:buFont typeface="Arial" panose="020B0604020202020204" pitchFamily="34" charset="0"/>
              <a:buChar char="•"/>
            </a:pPr>
            <a:r>
              <a:rPr lang="en-US" sz="3600" dirty="0">
                <a:solidFill>
                  <a:schemeClr val="accent5">
                    <a:lumMod val="75000"/>
                  </a:schemeClr>
                </a:solidFill>
              </a:rPr>
              <a:t>Data visualizations</a:t>
            </a:r>
          </a:p>
          <a:p>
            <a:pPr marL="571500" indent="-571500">
              <a:buFont typeface="Arial" panose="020B0604020202020204" pitchFamily="34" charset="0"/>
              <a:buChar char="•"/>
            </a:pPr>
            <a:r>
              <a:rPr lang="en-US" sz="3600" dirty="0">
                <a:solidFill>
                  <a:schemeClr val="accent5">
                    <a:lumMod val="75000"/>
                  </a:schemeClr>
                </a:solidFill>
              </a:rPr>
              <a:t>Specific database forensic tools</a:t>
            </a:r>
          </a:p>
        </p:txBody>
      </p:sp>
      <p:pic>
        <p:nvPicPr>
          <p:cNvPr id="6" name="Picture 6" descr="Image result for security information and event management (siem)">
            <a:extLst>
              <a:ext uri="{FF2B5EF4-FFF2-40B4-BE49-F238E27FC236}">
                <a16:creationId xmlns:a16="http://schemas.microsoft.com/office/drawing/2014/main" id="{8F26F26C-E801-4955-94C4-0953DF7829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421" y="1153572"/>
            <a:ext cx="7747279" cy="19260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8808514"/>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2566</TotalTime>
  <Words>757</Words>
  <Application>Microsoft Office PowerPoint</Application>
  <PresentationFormat>On-screen Show (4:3)</PresentationFormat>
  <Paragraphs>58</Paragraphs>
  <Slides>3</Slides>
  <Notes>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vt:i4>
      </vt:variant>
    </vt:vector>
  </HeadingPairs>
  <TitlesOfParts>
    <vt:vector size="8" baseType="lpstr">
      <vt:lpstr>Arial</vt:lpstr>
      <vt:lpstr>Calibri</vt:lpstr>
      <vt:lpstr>Times New Roman</vt:lpstr>
      <vt:lpstr>Custom Design</vt:lpstr>
      <vt:lpstr>1_Custom Design</vt:lpstr>
      <vt:lpstr>Andy Michels     amichels@email.sc.edu</vt:lpstr>
      <vt:lpstr>PowerPoint Presentation</vt:lpstr>
      <vt:lpstr>PowerPoint Presentation</vt:lpstr>
    </vt:vector>
  </TitlesOfParts>
  <Company>University of South Carolina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Larry Pearce</dc:creator>
  <cp:lastModifiedBy>IT STUDENT, FOUN</cp:lastModifiedBy>
  <cp:revision>179</cp:revision>
  <cp:lastPrinted>2014-09-15T18:49:26Z</cp:lastPrinted>
  <dcterms:created xsi:type="dcterms:W3CDTF">2011-10-24T17:40:21Z</dcterms:created>
  <dcterms:modified xsi:type="dcterms:W3CDTF">2019-05-06T20:32:02Z</dcterms:modified>
</cp:coreProperties>
</file>