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Nunito"/>
      <p:regular r:id="rId15"/>
      <p:bold r:id="rId16"/>
      <p:italic r:id="rId17"/>
      <p:boldItalic r:id="rId18"/>
    </p:embeddedFont>
    <p:embeddedFont>
      <p:font typeface="Maven Pro"/>
      <p:regular r:id="rId19"/>
      <p:bold r:id="rId20"/>
    </p:embeddedFont>
    <p:embeddedFont>
      <p:font typeface="Comfortaa"/>
      <p:regular r:id="rId21"/>
      <p:bold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avenPro-bold.fntdata"/><Relationship Id="rId11" Type="http://schemas.openxmlformats.org/officeDocument/2006/relationships/slide" Target="slides/slide6.xml"/><Relationship Id="rId22" Type="http://schemas.openxmlformats.org/officeDocument/2006/relationships/font" Target="fonts/Comfortaa-bold.fntdata"/><Relationship Id="rId10" Type="http://schemas.openxmlformats.org/officeDocument/2006/relationships/slide" Target="slides/slide5.xml"/><Relationship Id="rId21" Type="http://schemas.openxmlformats.org/officeDocument/2006/relationships/font" Target="fonts/Comfortaa-regular.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regular.fntdata"/><Relationship Id="rId14" Type="http://schemas.openxmlformats.org/officeDocument/2006/relationships/slide" Target="slides/slide9.xml"/><Relationship Id="rId17" Type="http://schemas.openxmlformats.org/officeDocument/2006/relationships/font" Target="fonts/Nunito-italic.fntdata"/><Relationship Id="rId16" Type="http://schemas.openxmlformats.org/officeDocument/2006/relationships/font" Target="fonts/Nunito-bold.fntdata"/><Relationship Id="rId5" Type="http://schemas.openxmlformats.org/officeDocument/2006/relationships/notesMaster" Target="notesMasters/notesMaster1.xml"/><Relationship Id="rId19" Type="http://schemas.openxmlformats.org/officeDocument/2006/relationships/font" Target="fonts/MavenPro-regular.fntdata"/><Relationship Id="rId6" Type="http://schemas.openxmlformats.org/officeDocument/2006/relationships/slide" Target="slides/slide1.xml"/><Relationship Id="rId18" Type="http://schemas.openxmlformats.org/officeDocument/2006/relationships/font" Target="fonts/Nuni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9" name="Shape 279"/>
        <p:cNvGrpSpPr/>
        <p:nvPr/>
      </p:nvGrpSpPr>
      <p:grpSpPr>
        <a:xfrm>
          <a:off x="0" y="0"/>
          <a:ext cx="0" cy="0"/>
          <a:chOff x="0" y="0"/>
          <a:chExt cx="0" cy="0"/>
        </a:xfrm>
      </p:grpSpPr>
      <p:sp>
        <p:nvSpPr>
          <p:cNvPr id="280" name="Google Shape;280;g571897c899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571897c899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Google Shape;286;g571897c899_0_2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571897c899_0_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g571897c899_0_2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571897c899_0_2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9" name="Shape 299"/>
        <p:cNvGrpSpPr/>
        <p:nvPr/>
      </p:nvGrpSpPr>
      <p:grpSpPr>
        <a:xfrm>
          <a:off x="0" y="0"/>
          <a:ext cx="0" cy="0"/>
          <a:chOff x="0" y="0"/>
          <a:chExt cx="0" cy="0"/>
        </a:xfrm>
      </p:grpSpPr>
      <p:sp>
        <p:nvSpPr>
          <p:cNvPr id="300" name="Google Shape;300;g571897c899_0_2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571897c899_0_2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6" name="Shape 306"/>
        <p:cNvGrpSpPr/>
        <p:nvPr/>
      </p:nvGrpSpPr>
      <p:grpSpPr>
        <a:xfrm>
          <a:off x="0" y="0"/>
          <a:ext cx="0" cy="0"/>
          <a:chOff x="0" y="0"/>
          <a:chExt cx="0" cy="0"/>
        </a:xfrm>
      </p:grpSpPr>
      <p:sp>
        <p:nvSpPr>
          <p:cNvPr id="307" name="Google Shape;307;g571897c899_0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571897c899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2" name="Shape 312"/>
        <p:cNvGrpSpPr/>
        <p:nvPr/>
      </p:nvGrpSpPr>
      <p:grpSpPr>
        <a:xfrm>
          <a:off x="0" y="0"/>
          <a:ext cx="0" cy="0"/>
          <a:chOff x="0" y="0"/>
          <a:chExt cx="0" cy="0"/>
        </a:xfrm>
      </p:grpSpPr>
      <p:sp>
        <p:nvSpPr>
          <p:cNvPr id="313" name="Google Shape;313;g571897c899_0_3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571897c899_0_3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8" name="Shape 318"/>
        <p:cNvGrpSpPr/>
        <p:nvPr/>
      </p:nvGrpSpPr>
      <p:grpSpPr>
        <a:xfrm>
          <a:off x="0" y="0"/>
          <a:ext cx="0" cy="0"/>
          <a:chOff x="0" y="0"/>
          <a:chExt cx="0" cy="0"/>
        </a:xfrm>
      </p:grpSpPr>
      <p:sp>
        <p:nvSpPr>
          <p:cNvPr id="319" name="Google Shape;319;g571897c899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571897c899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4" name="Shape 324"/>
        <p:cNvGrpSpPr/>
        <p:nvPr/>
      </p:nvGrpSpPr>
      <p:grpSpPr>
        <a:xfrm>
          <a:off x="0" y="0"/>
          <a:ext cx="0" cy="0"/>
          <a:chOff x="0" y="0"/>
          <a:chExt cx="0" cy="0"/>
        </a:xfrm>
      </p:grpSpPr>
      <p:sp>
        <p:nvSpPr>
          <p:cNvPr id="325" name="Google Shape;325;g571897c899_0_3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571897c899_0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1600"/>
              </a:spcBef>
              <a:spcAft>
                <a:spcPts val="0"/>
              </a:spcAft>
              <a:buClr>
                <a:schemeClr val="lt1"/>
              </a:buClr>
              <a:buSzPts val="1100"/>
              <a:buChar char="○"/>
              <a:defRPr>
                <a:solidFill>
                  <a:schemeClr val="lt1"/>
                </a:solidFill>
              </a:defRPr>
            </a:lvl2pPr>
            <a:lvl3pPr indent="-298450" lvl="2" marL="1371600" algn="ctr">
              <a:spcBef>
                <a:spcPts val="1600"/>
              </a:spcBef>
              <a:spcAft>
                <a:spcPts val="0"/>
              </a:spcAft>
              <a:buClr>
                <a:schemeClr val="lt1"/>
              </a:buClr>
              <a:buSzPts val="1100"/>
              <a:buChar char="■"/>
              <a:defRPr>
                <a:solidFill>
                  <a:schemeClr val="lt1"/>
                </a:solidFill>
              </a:defRPr>
            </a:lvl3pPr>
            <a:lvl4pPr indent="-298450" lvl="3" marL="1828800" algn="ctr">
              <a:spcBef>
                <a:spcPts val="1600"/>
              </a:spcBef>
              <a:spcAft>
                <a:spcPts val="0"/>
              </a:spcAft>
              <a:buClr>
                <a:schemeClr val="lt1"/>
              </a:buClr>
              <a:buSzPts val="1100"/>
              <a:buChar char="●"/>
              <a:defRPr>
                <a:solidFill>
                  <a:schemeClr val="lt1"/>
                </a:solidFill>
              </a:defRPr>
            </a:lvl4pPr>
            <a:lvl5pPr indent="-298450" lvl="4" marL="2286000" algn="ctr">
              <a:spcBef>
                <a:spcPts val="1600"/>
              </a:spcBef>
              <a:spcAft>
                <a:spcPts val="0"/>
              </a:spcAft>
              <a:buClr>
                <a:schemeClr val="lt1"/>
              </a:buClr>
              <a:buSzPts val="1100"/>
              <a:buChar char="○"/>
              <a:defRPr>
                <a:solidFill>
                  <a:schemeClr val="lt1"/>
                </a:solidFill>
              </a:defRPr>
            </a:lvl5pPr>
            <a:lvl6pPr indent="-298450" lvl="5" marL="2743200" algn="ctr">
              <a:spcBef>
                <a:spcPts val="1600"/>
              </a:spcBef>
              <a:spcAft>
                <a:spcPts val="0"/>
              </a:spcAft>
              <a:buClr>
                <a:schemeClr val="lt1"/>
              </a:buClr>
              <a:buSzPts val="1100"/>
              <a:buChar char="■"/>
              <a:defRPr>
                <a:solidFill>
                  <a:schemeClr val="lt1"/>
                </a:solidFill>
              </a:defRPr>
            </a:lvl6pPr>
            <a:lvl7pPr indent="-298450" lvl="6" marL="3200400" algn="ctr">
              <a:spcBef>
                <a:spcPts val="1600"/>
              </a:spcBef>
              <a:spcAft>
                <a:spcPts val="0"/>
              </a:spcAft>
              <a:buClr>
                <a:schemeClr val="lt1"/>
              </a:buClr>
              <a:buSzPts val="1100"/>
              <a:buChar char="●"/>
              <a:defRPr>
                <a:solidFill>
                  <a:schemeClr val="lt1"/>
                </a:solidFill>
              </a:defRPr>
            </a:lvl7pPr>
            <a:lvl8pPr indent="-298450" lvl="7" marL="3657600" algn="ctr">
              <a:spcBef>
                <a:spcPts val="1600"/>
              </a:spcBef>
              <a:spcAft>
                <a:spcPts val="0"/>
              </a:spcAft>
              <a:buClr>
                <a:schemeClr val="lt1"/>
              </a:buClr>
              <a:buSzPts val="1100"/>
              <a:buChar char="○"/>
              <a:defRPr>
                <a:solidFill>
                  <a:schemeClr val="lt1"/>
                </a:solidFill>
              </a:defRPr>
            </a:lvl8pPr>
            <a:lvl9pPr indent="-298450" lvl="8" marL="4114800" algn="ctr">
              <a:spcBef>
                <a:spcPts val="1600"/>
              </a:spcBef>
              <a:spcAft>
                <a:spcPts val="160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aws.amazon.com/ec2/instance-types/" TargetMode="External"/><Relationship Id="rId4" Type="http://schemas.openxmlformats.org/officeDocument/2006/relationships/hyperlink" Target="http://dx.doi.org/10.1145/2492705" TargetMode="External"/><Relationship Id="rId5" Type="http://schemas.openxmlformats.org/officeDocument/2006/relationships/hyperlink" Target="https://doi.org/10.1109/UCC.2015.61"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824000" y="1613813"/>
            <a:ext cx="4255500" cy="1872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Access Control for High Availability in AWS</a:t>
            </a:r>
            <a:endParaRPr/>
          </a:p>
        </p:txBody>
      </p:sp>
      <p:sp>
        <p:nvSpPr>
          <p:cNvPr id="278" name="Google Shape;278;p13"/>
          <p:cNvSpPr txBox="1"/>
          <p:nvPr>
            <p:ph idx="1" type="subTitle"/>
          </p:nvPr>
        </p:nvSpPr>
        <p:spPr>
          <a:xfrm>
            <a:off x="824000" y="3596300"/>
            <a:ext cx="4255500" cy="6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Harrison Howell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2" name="Shape 282"/>
        <p:cNvGrpSpPr/>
        <p:nvPr/>
      </p:nvGrpSpPr>
      <p:grpSpPr>
        <a:xfrm>
          <a:off x="0" y="0"/>
          <a:ext cx="0" cy="0"/>
          <a:chOff x="0" y="0"/>
          <a:chExt cx="0" cy="0"/>
        </a:xfrm>
      </p:grpSpPr>
      <p:sp>
        <p:nvSpPr>
          <p:cNvPr id="283" name="Google Shape;283;p14"/>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Security Problem</a:t>
            </a:r>
            <a:endParaRPr sz="3000"/>
          </a:p>
        </p:txBody>
      </p:sp>
      <p:sp>
        <p:nvSpPr>
          <p:cNvPr id="284" name="Google Shape;284;p14"/>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381000" lvl="0" marL="457200" rtl="0" algn="l">
              <a:lnSpc>
                <a:spcPct val="200000"/>
              </a:lnSpc>
              <a:spcBef>
                <a:spcPts val="0"/>
              </a:spcBef>
              <a:spcAft>
                <a:spcPts val="0"/>
              </a:spcAft>
              <a:buSzPts val="2400"/>
              <a:buChar char="●"/>
            </a:pPr>
            <a:r>
              <a:rPr lang="en" sz="2400"/>
              <a:t>HA failover outside of AWS Region</a:t>
            </a:r>
            <a:endParaRPr sz="2400"/>
          </a:p>
          <a:p>
            <a:pPr indent="-381000" lvl="0" marL="457200" rtl="0" algn="l">
              <a:lnSpc>
                <a:spcPct val="200000"/>
              </a:lnSpc>
              <a:spcBef>
                <a:spcPts val="0"/>
              </a:spcBef>
              <a:spcAft>
                <a:spcPts val="0"/>
              </a:spcAft>
              <a:buSzPts val="2400"/>
              <a:buChar char="●"/>
            </a:pPr>
            <a:r>
              <a:rPr lang="en" sz="2400"/>
              <a:t>Peering Connections</a:t>
            </a:r>
            <a:endParaRPr sz="2400"/>
          </a:p>
          <a:p>
            <a:pPr indent="-381000" lvl="0" marL="457200" rtl="0" algn="l">
              <a:lnSpc>
                <a:spcPct val="200000"/>
              </a:lnSpc>
              <a:spcBef>
                <a:spcPts val="0"/>
              </a:spcBef>
              <a:spcAft>
                <a:spcPts val="0"/>
              </a:spcAft>
              <a:buSzPts val="2400"/>
              <a:buChar char="●"/>
            </a:pPr>
            <a:r>
              <a:rPr lang="en" sz="2400"/>
              <a:t>AWS IAM roles</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8" name="Shape 288"/>
        <p:cNvGrpSpPr/>
        <p:nvPr/>
      </p:nvGrpSpPr>
      <p:grpSpPr>
        <a:xfrm>
          <a:off x="0" y="0"/>
          <a:ext cx="0" cy="0"/>
          <a:chOff x="0" y="0"/>
          <a:chExt cx="0" cy="0"/>
        </a:xfrm>
      </p:grpSpPr>
      <p:sp>
        <p:nvSpPr>
          <p:cNvPr id="289" name="Google Shape;289;p15"/>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Importance</a:t>
            </a:r>
            <a:endParaRPr sz="3000"/>
          </a:p>
        </p:txBody>
      </p:sp>
      <p:sp>
        <p:nvSpPr>
          <p:cNvPr id="290" name="Google Shape;290;p15"/>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sz="1800"/>
              <a:t>High Availability service requirements</a:t>
            </a:r>
            <a:endParaRPr sz="1800"/>
          </a:p>
          <a:p>
            <a:pPr indent="-342900" lvl="0" marL="457200" rtl="0" algn="l">
              <a:lnSpc>
                <a:spcPct val="200000"/>
              </a:lnSpc>
              <a:spcBef>
                <a:spcPts val="0"/>
              </a:spcBef>
              <a:spcAft>
                <a:spcPts val="0"/>
              </a:spcAft>
              <a:buSzPts val="1800"/>
              <a:buChar char="●"/>
            </a:pPr>
            <a:r>
              <a:rPr lang="en" sz="1800"/>
              <a:t>Critical Systems/Enterprise Software</a:t>
            </a:r>
            <a:endParaRPr sz="1800"/>
          </a:p>
          <a:p>
            <a:pPr indent="-342900" lvl="0" marL="457200" rtl="0" algn="l">
              <a:lnSpc>
                <a:spcPct val="200000"/>
              </a:lnSpc>
              <a:spcBef>
                <a:spcPts val="0"/>
              </a:spcBef>
              <a:spcAft>
                <a:spcPts val="0"/>
              </a:spcAft>
              <a:buSzPts val="1800"/>
              <a:buChar char="●"/>
            </a:pPr>
            <a:r>
              <a:rPr lang="en" sz="1800"/>
              <a:t>AWS EC2 regions</a:t>
            </a:r>
            <a:endParaRPr sz="1800"/>
          </a:p>
          <a:p>
            <a:pPr indent="-342900" lvl="0" marL="457200" rtl="0" algn="l">
              <a:lnSpc>
                <a:spcPct val="200000"/>
              </a:lnSpc>
              <a:spcBef>
                <a:spcPts val="0"/>
              </a:spcBef>
              <a:spcAft>
                <a:spcPts val="0"/>
              </a:spcAft>
              <a:buSzPts val="1800"/>
              <a:buChar char="●"/>
            </a:pPr>
            <a:r>
              <a:rPr lang="en" sz="1800"/>
              <a:t>Cross region failover</a:t>
            </a:r>
            <a:endParaRPr sz="1800"/>
          </a:p>
          <a:p>
            <a:pPr indent="-342900" lvl="0" marL="457200" rtl="0" algn="l">
              <a:lnSpc>
                <a:spcPct val="200000"/>
              </a:lnSpc>
              <a:spcBef>
                <a:spcPts val="0"/>
              </a:spcBef>
              <a:spcAft>
                <a:spcPts val="0"/>
              </a:spcAft>
              <a:buSzPts val="1800"/>
              <a:buChar char="●"/>
            </a:pPr>
            <a:r>
              <a:rPr lang="en" sz="1800"/>
              <a:t>Risk of Peering Connection</a:t>
            </a:r>
            <a:endParaRPr sz="1800"/>
          </a:p>
        </p:txBody>
      </p:sp>
      <p:pic>
        <p:nvPicPr>
          <p:cNvPr id="291" name="Google Shape;291;p15"/>
          <p:cNvPicPr preferRelativeResize="0"/>
          <p:nvPr/>
        </p:nvPicPr>
        <p:blipFill>
          <a:blip r:embed="rId3">
            <a:alphaModFix/>
          </a:blip>
          <a:stretch>
            <a:fillRect/>
          </a:stretch>
        </p:blipFill>
        <p:spPr>
          <a:xfrm>
            <a:off x="4908300" y="2979200"/>
            <a:ext cx="3781175" cy="19778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Google Shape;296;p16"/>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Challenge - Establishing Communication local nodes</a:t>
            </a:r>
            <a:endParaRPr/>
          </a:p>
        </p:txBody>
      </p:sp>
      <p:sp>
        <p:nvSpPr>
          <p:cNvPr id="297" name="Google Shape;297;p16"/>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98" name="Google Shape;298;p16"/>
          <p:cNvPicPr preferRelativeResize="0"/>
          <p:nvPr/>
        </p:nvPicPr>
        <p:blipFill rotWithShape="1">
          <a:blip r:embed="rId3">
            <a:alphaModFix/>
          </a:blip>
          <a:srcRect b="5366" l="0" r="0" t="14415"/>
          <a:stretch/>
        </p:blipFill>
        <p:spPr>
          <a:xfrm>
            <a:off x="1101813" y="1791900"/>
            <a:ext cx="6940373" cy="31317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2" name="Shape 302"/>
        <p:cNvGrpSpPr/>
        <p:nvPr/>
      </p:nvGrpSpPr>
      <p:grpSpPr>
        <a:xfrm>
          <a:off x="0" y="0"/>
          <a:ext cx="0" cy="0"/>
          <a:chOff x="0" y="0"/>
          <a:chExt cx="0" cy="0"/>
        </a:xfrm>
      </p:grpSpPr>
      <p:sp>
        <p:nvSpPr>
          <p:cNvPr id="303" name="Google Shape;303;p17"/>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Challenge - Failover Time</a:t>
            </a:r>
            <a:endParaRPr/>
          </a:p>
        </p:txBody>
      </p:sp>
      <p:sp>
        <p:nvSpPr>
          <p:cNvPr id="304" name="Google Shape;304;p17"/>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305" name="Google Shape;305;p17"/>
          <p:cNvPicPr preferRelativeResize="0"/>
          <p:nvPr/>
        </p:nvPicPr>
        <p:blipFill>
          <a:blip r:embed="rId3">
            <a:alphaModFix/>
          </a:blip>
          <a:stretch>
            <a:fillRect/>
          </a:stretch>
        </p:blipFill>
        <p:spPr>
          <a:xfrm>
            <a:off x="1676238" y="1616914"/>
            <a:ext cx="6285625" cy="32878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9" name="Shape 309"/>
        <p:cNvGrpSpPr/>
        <p:nvPr/>
      </p:nvGrpSpPr>
      <p:grpSpPr>
        <a:xfrm>
          <a:off x="0" y="0"/>
          <a:ext cx="0" cy="0"/>
          <a:chOff x="0" y="0"/>
          <a:chExt cx="0" cy="0"/>
        </a:xfrm>
      </p:grpSpPr>
      <p:sp>
        <p:nvSpPr>
          <p:cNvPr id="310" name="Google Shape;310;p18"/>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Challenge - Correct IAM policy permissions</a:t>
            </a:r>
            <a:endParaRPr sz="3000"/>
          </a:p>
        </p:txBody>
      </p:sp>
      <p:pic>
        <p:nvPicPr>
          <p:cNvPr id="311" name="Google Shape;311;p18"/>
          <p:cNvPicPr preferRelativeResize="0"/>
          <p:nvPr/>
        </p:nvPicPr>
        <p:blipFill>
          <a:blip r:embed="rId3">
            <a:alphaModFix/>
          </a:blip>
          <a:stretch>
            <a:fillRect/>
          </a:stretch>
        </p:blipFill>
        <p:spPr>
          <a:xfrm>
            <a:off x="2964125" y="1581725"/>
            <a:ext cx="3709849" cy="33582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5" name="Shape 315"/>
        <p:cNvGrpSpPr/>
        <p:nvPr/>
      </p:nvGrpSpPr>
      <p:grpSpPr>
        <a:xfrm>
          <a:off x="0" y="0"/>
          <a:ext cx="0" cy="0"/>
          <a:chOff x="0" y="0"/>
          <a:chExt cx="0" cy="0"/>
        </a:xfrm>
      </p:grpSpPr>
      <p:sp>
        <p:nvSpPr>
          <p:cNvPr id="316" name="Google Shape;316;p19"/>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Contributions</a:t>
            </a:r>
            <a:endParaRPr sz="3000"/>
          </a:p>
        </p:txBody>
      </p:sp>
      <p:sp>
        <p:nvSpPr>
          <p:cNvPr id="317" name="Google Shape;317;p19"/>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sz="1800"/>
              <a:t>Increased security for </a:t>
            </a:r>
            <a:r>
              <a:rPr lang="en" sz="1800"/>
              <a:t>applications</a:t>
            </a:r>
            <a:endParaRPr sz="1800"/>
          </a:p>
          <a:p>
            <a:pPr indent="-342900" lvl="0" marL="457200" rtl="0" algn="l">
              <a:lnSpc>
                <a:spcPct val="200000"/>
              </a:lnSpc>
              <a:spcBef>
                <a:spcPts val="0"/>
              </a:spcBef>
              <a:spcAft>
                <a:spcPts val="0"/>
              </a:spcAft>
              <a:buSzPts val="1800"/>
              <a:buChar char="●"/>
            </a:pPr>
            <a:r>
              <a:rPr lang="en" sz="1800"/>
              <a:t>(Possibly) Maintain availability </a:t>
            </a:r>
            <a:endParaRPr sz="1800"/>
          </a:p>
          <a:p>
            <a:pPr indent="-342900" lvl="0" marL="457200" rtl="0" algn="l">
              <a:lnSpc>
                <a:spcPct val="200000"/>
              </a:lnSpc>
              <a:spcBef>
                <a:spcPts val="0"/>
              </a:spcBef>
              <a:spcAft>
                <a:spcPts val="0"/>
              </a:spcAft>
              <a:buSzPts val="1800"/>
              <a:buChar char="●"/>
            </a:pPr>
            <a:r>
              <a:rPr lang="en" sz="1800"/>
              <a:t>Cross region failover in AWS</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1" name="Shape 321"/>
        <p:cNvGrpSpPr/>
        <p:nvPr/>
      </p:nvGrpSpPr>
      <p:grpSpPr>
        <a:xfrm>
          <a:off x="0" y="0"/>
          <a:ext cx="0" cy="0"/>
          <a:chOff x="0" y="0"/>
          <a:chExt cx="0" cy="0"/>
        </a:xfrm>
      </p:grpSpPr>
      <p:sp>
        <p:nvSpPr>
          <p:cNvPr id="322" name="Google Shape;322;p20"/>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a:t>
            </a:r>
            <a:endParaRPr/>
          </a:p>
        </p:txBody>
      </p:sp>
      <p:sp>
        <p:nvSpPr>
          <p:cNvPr id="323" name="Google Shape;323;p20"/>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7" name="Shape 327"/>
        <p:cNvGrpSpPr/>
        <p:nvPr/>
      </p:nvGrpSpPr>
      <p:grpSpPr>
        <a:xfrm>
          <a:off x="0" y="0"/>
          <a:ext cx="0" cy="0"/>
          <a:chOff x="0" y="0"/>
          <a:chExt cx="0" cy="0"/>
        </a:xfrm>
      </p:grpSpPr>
      <p:sp>
        <p:nvSpPr>
          <p:cNvPr id="328" name="Google Shape;328;p21"/>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Sources</a:t>
            </a:r>
            <a:endParaRPr sz="3000"/>
          </a:p>
        </p:txBody>
      </p:sp>
      <p:sp>
        <p:nvSpPr>
          <p:cNvPr id="329" name="Google Shape;329;p21"/>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279400" lvl="0" marL="457200" rtl="0" algn="l">
              <a:lnSpc>
                <a:spcPct val="100000"/>
              </a:lnSpc>
              <a:spcBef>
                <a:spcPts val="0"/>
              </a:spcBef>
              <a:spcAft>
                <a:spcPts val="0"/>
              </a:spcAft>
              <a:buClr>
                <a:srgbClr val="000000"/>
              </a:buClr>
              <a:buSzPts val="800"/>
              <a:buFont typeface="Comfortaa"/>
              <a:buAutoNum type="arabicPeriod"/>
            </a:pPr>
            <a:r>
              <a:rPr lang="en" sz="800">
                <a:solidFill>
                  <a:srgbClr val="000000"/>
                </a:solidFill>
                <a:latin typeface="Comfortaa"/>
                <a:ea typeface="Comfortaa"/>
                <a:cs typeface="Comfortaa"/>
                <a:sym typeface="Comfortaa"/>
              </a:rPr>
              <a:t>Amazon EC2 Instance Types - Amazon Web Services. (n.d.). Retrieved from </a:t>
            </a:r>
            <a:r>
              <a:rPr lang="en" sz="800" u="sng">
                <a:solidFill>
                  <a:srgbClr val="1155CC"/>
                </a:solidFill>
                <a:latin typeface="Comfortaa"/>
                <a:ea typeface="Comfortaa"/>
                <a:cs typeface="Comfortaa"/>
                <a:sym typeface="Comfortaa"/>
                <a:hlinkClick r:id="rId3"/>
              </a:rPr>
              <a:t>https://aws.amazon.com/ec2/instance-types/</a:t>
            </a:r>
            <a:endParaRPr sz="800">
              <a:solidFill>
                <a:srgbClr val="000000"/>
              </a:solidFill>
              <a:latin typeface="Comfortaa"/>
              <a:ea typeface="Comfortaa"/>
              <a:cs typeface="Comfortaa"/>
              <a:sym typeface="Comfortaa"/>
            </a:endParaRPr>
          </a:p>
          <a:p>
            <a:pPr indent="-279400" lvl="0" marL="457200" rtl="0" algn="l">
              <a:lnSpc>
                <a:spcPct val="100000"/>
              </a:lnSpc>
              <a:spcBef>
                <a:spcPts val="0"/>
              </a:spcBef>
              <a:spcAft>
                <a:spcPts val="0"/>
              </a:spcAft>
              <a:buClr>
                <a:srgbClr val="000000"/>
              </a:buClr>
              <a:buSzPts val="800"/>
              <a:buFont typeface="Comfortaa"/>
              <a:buAutoNum type="arabicPeriod"/>
            </a:pPr>
            <a:r>
              <a:rPr lang="en" sz="800">
                <a:solidFill>
                  <a:srgbClr val="000000"/>
                </a:solidFill>
                <a:latin typeface="Comfortaa"/>
                <a:ea typeface="Comfortaa"/>
                <a:cs typeface="Comfortaa"/>
                <a:sym typeface="Comfortaa"/>
              </a:rPr>
              <a:t>Florian Haas. 2012. Replicate everything! highly available iSCSI storage with DRBD and pacemaker. Linux J. 2012, 217, pages.</a:t>
            </a:r>
            <a:endParaRPr sz="800">
              <a:solidFill>
                <a:srgbClr val="000000"/>
              </a:solidFill>
              <a:latin typeface="Comfortaa"/>
              <a:ea typeface="Comfortaa"/>
              <a:cs typeface="Comfortaa"/>
              <a:sym typeface="Comfortaa"/>
            </a:endParaRPr>
          </a:p>
          <a:p>
            <a:pPr indent="-279400" lvl="0" marL="457200" rtl="0" algn="l">
              <a:lnSpc>
                <a:spcPct val="100000"/>
              </a:lnSpc>
              <a:spcBef>
                <a:spcPts val="0"/>
              </a:spcBef>
              <a:spcAft>
                <a:spcPts val="0"/>
              </a:spcAft>
              <a:buClr>
                <a:srgbClr val="000000"/>
              </a:buClr>
              <a:buSzPts val="800"/>
              <a:buFont typeface="Comfortaa"/>
              <a:buAutoNum type="arabicPeriod"/>
            </a:pPr>
            <a:r>
              <a:rPr lang="en" sz="800">
                <a:solidFill>
                  <a:srgbClr val="333333"/>
                </a:solidFill>
                <a:latin typeface="Comfortaa"/>
                <a:ea typeface="Comfortaa"/>
                <a:cs typeface="Comfortaa"/>
                <a:sym typeface="Comfortaa"/>
              </a:rPr>
              <a:t>Fawzy, M., &amp; Fawzy, M. (2018, July 29). Create Cluster using docker swarm. Retrieved from https://medium.com/tech-tajawal/create-cluster-using-docker-swarm-94d7b2a10c43</a:t>
            </a:r>
            <a:endParaRPr sz="800">
              <a:solidFill>
                <a:srgbClr val="000000"/>
              </a:solidFill>
              <a:latin typeface="Comfortaa"/>
              <a:ea typeface="Comfortaa"/>
              <a:cs typeface="Comfortaa"/>
              <a:sym typeface="Comfortaa"/>
            </a:endParaRPr>
          </a:p>
          <a:p>
            <a:pPr indent="-279400" lvl="0" marL="457200" rtl="0" algn="l">
              <a:lnSpc>
                <a:spcPct val="100000"/>
              </a:lnSpc>
              <a:spcBef>
                <a:spcPts val="0"/>
              </a:spcBef>
              <a:spcAft>
                <a:spcPts val="0"/>
              </a:spcAft>
              <a:buClr>
                <a:srgbClr val="000000"/>
              </a:buClr>
              <a:buSzPts val="800"/>
              <a:buFont typeface="Comfortaa"/>
              <a:buAutoNum type="arabicPeriod"/>
            </a:pPr>
            <a:r>
              <a:rPr lang="en" sz="800">
                <a:solidFill>
                  <a:srgbClr val="000000"/>
                </a:solidFill>
                <a:latin typeface="Comfortaa"/>
                <a:ea typeface="Comfortaa"/>
                <a:cs typeface="Comfortaa"/>
                <a:sym typeface="Comfortaa"/>
              </a:rPr>
              <a:t>Jaemyung Kim, Kenneth Salem, Khuzaima Daudjee, Ashraf Aboulnaga, and Xin Pan. 2015. Database high availability using SHADOW systems. In Proceedings of the Sixth ACM Symposium on Cloud Computing (SoCC '15). ACM, New York, NY, USA, 209-221. DOI: https://doi.org/10.1145/2806777.2806841</a:t>
            </a:r>
            <a:endParaRPr sz="800">
              <a:solidFill>
                <a:srgbClr val="000000"/>
              </a:solidFill>
              <a:latin typeface="Comfortaa"/>
              <a:ea typeface="Comfortaa"/>
              <a:cs typeface="Comfortaa"/>
              <a:sym typeface="Comfortaa"/>
            </a:endParaRPr>
          </a:p>
          <a:p>
            <a:pPr indent="-279400" lvl="0" marL="457200" marR="101600" rtl="0" algn="l">
              <a:lnSpc>
                <a:spcPct val="100000"/>
              </a:lnSpc>
              <a:spcBef>
                <a:spcPts val="0"/>
              </a:spcBef>
              <a:spcAft>
                <a:spcPts val="0"/>
              </a:spcAft>
              <a:buClr>
                <a:srgbClr val="000000"/>
              </a:buClr>
              <a:buSzPts val="800"/>
              <a:buFont typeface="Comfortaa"/>
              <a:buAutoNum type="arabicPeriod"/>
            </a:pPr>
            <a:r>
              <a:rPr lang="en" sz="800">
                <a:solidFill>
                  <a:srgbClr val="000000"/>
                </a:solidFill>
                <a:latin typeface="Comfortaa"/>
                <a:ea typeface="Comfortaa"/>
                <a:cs typeface="Comfortaa"/>
                <a:sym typeface="Comfortaa"/>
              </a:rPr>
              <a:t>Sabrina De Capitani di Vimercati, Pierangela Samarati, and Sushil Jajodia. 2005. Policies, models, and languages for access control. In Proceedings of the 4th international conference on Databases in Networked Information Systems (DNIS'05), Subhash Bhalla (Ed.). Springer-Verlag, Berlin, Heidelberg, 225-237. DOI=http://dx.doi.org/10.1007/978-3-540-31970-2_18</a:t>
            </a:r>
            <a:endParaRPr sz="800">
              <a:solidFill>
                <a:srgbClr val="000000"/>
              </a:solidFill>
              <a:latin typeface="Comfortaa"/>
              <a:ea typeface="Comfortaa"/>
              <a:cs typeface="Comfortaa"/>
              <a:sym typeface="Comfortaa"/>
            </a:endParaRPr>
          </a:p>
          <a:p>
            <a:pPr indent="-279400" lvl="0" marL="457200" rtl="0" algn="l">
              <a:lnSpc>
                <a:spcPct val="100000"/>
              </a:lnSpc>
              <a:spcBef>
                <a:spcPts val="0"/>
              </a:spcBef>
              <a:spcAft>
                <a:spcPts val="0"/>
              </a:spcAft>
              <a:buClr>
                <a:srgbClr val="000000"/>
              </a:buClr>
              <a:buSzPts val="800"/>
              <a:buFont typeface="Comfortaa"/>
              <a:buAutoNum type="arabicPeriod"/>
            </a:pPr>
            <a:r>
              <a:rPr lang="en" sz="800">
                <a:solidFill>
                  <a:srgbClr val="000000"/>
                </a:solidFill>
                <a:latin typeface="Comfortaa"/>
                <a:ea typeface="Comfortaa"/>
                <a:cs typeface="Comfortaa"/>
                <a:sym typeface="Comfortaa"/>
              </a:rPr>
              <a:t>Violeta Medina and Juan Manuel García. 2014. A survey of migration mechanisms of virtual machines. ACM Comput. Surv. 46, 3, Article 30 (January 2014), 33 pages. DOI=</a:t>
            </a:r>
            <a:r>
              <a:rPr lang="en" sz="800">
                <a:solidFill>
                  <a:srgbClr val="000000"/>
                </a:solidFill>
                <a:uFill>
                  <a:noFill/>
                </a:uFill>
                <a:latin typeface="Comfortaa"/>
                <a:ea typeface="Comfortaa"/>
                <a:cs typeface="Comfortaa"/>
                <a:sym typeface="Comfortaa"/>
                <a:hlinkClick r:id="rId4"/>
              </a:rPr>
              <a:t>http://dx.doi.org/10.1145/2492705</a:t>
            </a:r>
            <a:endParaRPr sz="800">
              <a:solidFill>
                <a:srgbClr val="000000"/>
              </a:solidFill>
              <a:latin typeface="Comfortaa"/>
              <a:ea typeface="Comfortaa"/>
              <a:cs typeface="Comfortaa"/>
              <a:sym typeface="Comfortaa"/>
            </a:endParaRPr>
          </a:p>
          <a:p>
            <a:pPr indent="-279400" lvl="0" marL="457200" rtl="0" algn="l">
              <a:lnSpc>
                <a:spcPct val="100000"/>
              </a:lnSpc>
              <a:spcBef>
                <a:spcPts val="0"/>
              </a:spcBef>
              <a:spcAft>
                <a:spcPts val="0"/>
              </a:spcAft>
              <a:buClr>
                <a:srgbClr val="000000"/>
              </a:buClr>
              <a:buSzPts val="800"/>
              <a:buFont typeface="Comfortaa"/>
              <a:buAutoNum type="arabicPeriod"/>
            </a:pPr>
            <a:r>
              <a:rPr lang="en" sz="800">
                <a:solidFill>
                  <a:srgbClr val="000000"/>
                </a:solidFill>
                <a:latin typeface="Comfortaa"/>
                <a:ea typeface="Comfortaa"/>
                <a:cs typeface="Comfortaa"/>
                <a:sym typeface="Comfortaa"/>
              </a:rPr>
              <a:t>Vlado Stankovski, Salman Taherizadeh, Ian Taylor, Andrew Jones, Bruce Becker, Carlo Mastroianni, and Heru Suhartanto. 2015. Towards an environment supporting resilience, high-availability, reproducibility and reliability for cloud applications. In Proceedings of the 8th International Conference on Utility and Cloud Computing (UCC '15). IEEE Press, Piscataway, NJ, USA, 383-386. DOI: </a:t>
            </a:r>
            <a:r>
              <a:rPr lang="en" sz="800">
                <a:solidFill>
                  <a:srgbClr val="000000"/>
                </a:solidFill>
                <a:uFill>
                  <a:noFill/>
                </a:uFill>
                <a:latin typeface="Comfortaa"/>
                <a:ea typeface="Comfortaa"/>
                <a:cs typeface="Comfortaa"/>
                <a:sym typeface="Comfortaa"/>
                <a:hlinkClick r:id="rId5"/>
              </a:rPr>
              <a:t>https://doi.org/10.1109/UCC.2015.61</a:t>
            </a:r>
            <a:endParaRPr sz="800">
              <a:solidFill>
                <a:srgbClr val="000000"/>
              </a:solidFill>
              <a:latin typeface="Comfortaa"/>
              <a:ea typeface="Comfortaa"/>
              <a:cs typeface="Comfortaa"/>
              <a:sym typeface="Comfortaa"/>
            </a:endParaRPr>
          </a:p>
          <a:p>
            <a:pPr indent="-279400" lvl="0" marL="457200" rtl="0" algn="l">
              <a:lnSpc>
                <a:spcPct val="100000"/>
              </a:lnSpc>
              <a:spcBef>
                <a:spcPts val="0"/>
              </a:spcBef>
              <a:spcAft>
                <a:spcPts val="0"/>
              </a:spcAft>
              <a:buClr>
                <a:srgbClr val="000000"/>
              </a:buClr>
              <a:buSzPts val="800"/>
              <a:buFont typeface="Comfortaa"/>
              <a:buAutoNum type="arabicPeriod"/>
            </a:pPr>
            <a:r>
              <a:rPr lang="en" sz="800">
                <a:solidFill>
                  <a:srgbClr val="000000"/>
                </a:solidFill>
                <a:latin typeface="Comfortaa"/>
                <a:ea typeface="Comfortaa"/>
                <a:cs typeface="Comfortaa"/>
                <a:sym typeface="Comfortaa"/>
              </a:rPr>
              <a:t>What is Infrastructure as a Service (IaaS)? - Definition from WhatIs.com. (n.d.). Retrieved from https://searchcloudcomputing.techtarget.com/definition/Infrastructure-as-a-Service-IaaS</a:t>
            </a:r>
            <a:endParaRPr sz="800">
              <a:solidFill>
                <a:srgbClr val="000000"/>
              </a:solidFill>
              <a:latin typeface="Comfortaa"/>
              <a:ea typeface="Comfortaa"/>
              <a:cs typeface="Comfortaa"/>
              <a:sym typeface="Comfortaa"/>
            </a:endParaRPr>
          </a:p>
          <a:p>
            <a:pPr indent="-279400" lvl="0" marL="457200" rtl="0" algn="l">
              <a:lnSpc>
                <a:spcPct val="100000"/>
              </a:lnSpc>
              <a:spcBef>
                <a:spcPts val="0"/>
              </a:spcBef>
              <a:spcAft>
                <a:spcPts val="0"/>
              </a:spcAft>
              <a:buClr>
                <a:srgbClr val="000000"/>
              </a:buClr>
              <a:buSzPts val="800"/>
              <a:buFont typeface="Comfortaa"/>
              <a:buAutoNum type="arabicPeriod"/>
            </a:pPr>
            <a:r>
              <a:rPr lang="en" sz="800">
                <a:solidFill>
                  <a:srgbClr val="000000"/>
                </a:solidFill>
                <a:latin typeface="Comfortaa"/>
                <a:ea typeface="Comfortaa"/>
                <a:cs typeface="Comfortaa"/>
                <a:sym typeface="Comfortaa"/>
              </a:rPr>
              <a:t>Zahoor, Ehtesham, Asma, Zubaria, Perrin, Olivier, De Paoli, Flavio, Schulte, Stefan, Broch Johnsen, Einar, Conference Proceedings, A Formal Approach for the Verification of AWS IAM Access Control Policies, Service-Oriented and Cloud Computing, 2017, Springer International Publishing, Cham, 978-3-319-67262-5, 10.1007/978-3-319-67262-5_5,59-74</a:t>
            </a:r>
            <a:endParaRPr sz="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