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3" name="Shape 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Security problem and your credentials to solve the problem – layman's terms only</a:t>
            </a:r>
          </a:p>
          <a:p>
            <a:pPr/>
            <a:r>
              <a:t>Importance of the problem and the impact of the technology you are proposing – layman's terms only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Shape 1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recap your contribution and emphasize your contributions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2573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4463551"/>
            <a:ext cx="6400800" cy="1073060"/>
          </a:xfrm>
          <a:prstGeom prst="rect">
            <a:avLst/>
          </a:prstGeom>
        </p:spPr>
        <p:txBody>
          <a:bodyPr/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/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/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/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/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2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 txBox="1"/>
          <p:nvPr>
            <p:ph type="title"/>
          </p:nvPr>
        </p:nvSpPr>
        <p:spPr>
          <a:xfrm>
            <a:off x="-11877" y="6258824"/>
            <a:ext cx="9155877" cy="599176"/>
          </a:xfrm>
          <a:prstGeom prst="rect">
            <a:avLst/>
          </a:prstGeom>
        </p:spPr>
        <p:txBody>
          <a:bodyPr/>
          <a:lstStyle/>
          <a:p>
            <a:pPr lvl="3" algn="l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Andrew Cox					        asc1@email.sc.edu</a:t>
            </a:r>
          </a:p>
        </p:txBody>
      </p:sp>
      <p:sp>
        <p:nvSpPr>
          <p:cNvPr id="122" name="Text Placeholder 2"/>
          <p:cNvSpPr txBox="1"/>
          <p:nvPr>
            <p:ph type="body" sz="quarter" idx="1"/>
          </p:nvPr>
        </p:nvSpPr>
        <p:spPr>
          <a:xfrm>
            <a:off x="0" y="-1"/>
            <a:ext cx="9144000" cy="623457"/>
          </a:xfrm>
          <a:prstGeom prst="rect">
            <a:avLst/>
          </a:prstGeom>
        </p:spPr>
        <p:txBody>
          <a:bodyPr/>
          <a:lstStyle>
            <a:lvl1pPr algn="ctr">
              <a:spcBef>
                <a:spcPts val="800"/>
              </a:spcBef>
              <a:defRPr b="1" sz="3600">
                <a:solidFill>
                  <a:srgbClr val="8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Internet of Things and Access Control </a:t>
            </a:r>
          </a:p>
        </p:txBody>
      </p:sp>
      <p:sp>
        <p:nvSpPr>
          <p:cNvPr id="123" name="🎚"/>
          <p:cNvSpPr txBox="1"/>
          <p:nvPr/>
        </p:nvSpPr>
        <p:spPr>
          <a:xfrm>
            <a:off x="6655620" y="4353477"/>
            <a:ext cx="1264033" cy="1269746"/>
          </a:xfrm>
          <a:prstGeom prst="rect">
            <a:avLst/>
          </a:prstGeom>
          <a:solidFill>
            <a:srgbClr val="61D83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7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🎚</a:t>
            </a:r>
          </a:p>
        </p:txBody>
      </p:sp>
      <p:sp>
        <p:nvSpPr>
          <p:cNvPr id="124" name="📺"/>
          <p:cNvSpPr txBox="1"/>
          <p:nvPr/>
        </p:nvSpPr>
        <p:spPr>
          <a:xfrm>
            <a:off x="4541946" y="4353477"/>
            <a:ext cx="1264033" cy="1269746"/>
          </a:xfrm>
          <a:prstGeom prst="rect">
            <a:avLst/>
          </a:prstGeom>
          <a:solidFill>
            <a:srgbClr val="61D83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7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📺</a:t>
            </a:r>
          </a:p>
        </p:txBody>
      </p:sp>
      <p:sp>
        <p:nvSpPr>
          <p:cNvPr id="125" name="📹"/>
          <p:cNvSpPr txBox="1"/>
          <p:nvPr/>
        </p:nvSpPr>
        <p:spPr>
          <a:xfrm>
            <a:off x="2488378" y="4353477"/>
            <a:ext cx="1264033" cy="1269746"/>
          </a:xfrm>
          <a:prstGeom prst="rect">
            <a:avLst/>
          </a:prstGeom>
          <a:solidFill>
            <a:srgbClr val="61D83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7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📹</a:t>
            </a:r>
          </a:p>
        </p:txBody>
      </p:sp>
      <p:sp>
        <p:nvSpPr>
          <p:cNvPr id="126" name="😈"/>
          <p:cNvSpPr txBox="1"/>
          <p:nvPr/>
        </p:nvSpPr>
        <p:spPr>
          <a:xfrm>
            <a:off x="1224346" y="1234777"/>
            <a:ext cx="1264033" cy="1269746"/>
          </a:xfrm>
          <a:prstGeom prst="rect">
            <a:avLst/>
          </a:prstGeom>
          <a:solidFill>
            <a:srgbClr val="FF644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7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😈</a:t>
            </a:r>
          </a:p>
        </p:txBody>
      </p:sp>
      <p:sp>
        <p:nvSpPr>
          <p:cNvPr id="127" name="📱"/>
          <p:cNvSpPr txBox="1"/>
          <p:nvPr/>
        </p:nvSpPr>
        <p:spPr>
          <a:xfrm>
            <a:off x="4541946" y="1234777"/>
            <a:ext cx="1264033" cy="1269746"/>
          </a:xfrm>
          <a:prstGeom prst="rect">
            <a:avLst/>
          </a:prstGeom>
          <a:solidFill>
            <a:srgbClr val="61D83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7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📱</a:t>
            </a:r>
          </a:p>
        </p:txBody>
      </p:sp>
      <p:cxnSp>
        <p:nvCxnSpPr>
          <p:cNvPr id="128" name="Connection Line"/>
          <p:cNvCxnSpPr>
            <a:stCxn id="124" idx="0"/>
            <a:endCxn id="127" idx="0"/>
          </p:cNvCxnSpPr>
          <p:nvPr/>
        </p:nvCxnSpPr>
        <p:spPr>
          <a:xfrm flipV="1">
            <a:off x="5173962" y="1869649"/>
            <a:ext cx="1" cy="3118702"/>
          </a:xfrm>
          <a:prstGeom prst="straightConnector1">
            <a:avLst/>
          </a:prstGeom>
          <a:ln w="63500">
            <a:solidFill>
              <a:srgbClr val="017100"/>
            </a:solidFill>
            <a:miter lim="400000"/>
            <a:headEnd type="triangle"/>
            <a:tailEnd type="triangle"/>
          </a:ln>
        </p:spPr>
      </p:cxnSp>
      <p:cxnSp>
        <p:nvCxnSpPr>
          <p:cNvPr id="129" name="Connection Line"/>
          <p:cNvCxnSpPr>
            <a:stCxn id="125" idx="0"/>
            <a:endCxn id="127" idx="0"/>
          </p:cNvCxnSpPr>
          <p:nvPr/>
        </p:nvCxnSpPr>
        <p:spPr>
          <a:xfrm flipV="1">
            <a:off x="3120394" y="1869649"/>
            <a:ext cx="2053569" cy="3118702"/>
          </a:xfrm>
          <a:prstGeom prst="straightConnector1">
            <a:avLst/>
          </a:prstGeom>
          <a:ln w="63500">
            <a:solidFill>
              <a:srgbClr val="017100"/>
            </a:solidFill>
            <a:miter lim="400000"/>
            <a:headEnd type="triangle"/>
            <a:tailEnd type="triangle"/>
          </a:ln>
        </p:spPr>
      </p:cxnSp>
      <p:cxnSp>
        <p:nvCxnSpPr>
          <p:cNvPr id="130" name="Connection Line"/>
          <p:cNvCxnSpPr>
            <a:stCxn id="123" idx="0"/>
            <a:endCxn id="127" idx="0"/>
          </p:cNvCxnSpPr>
          <p:nvPr/>
        </p:nvCxnSpPr>
        <p:spPr>
          <a:xfrm flipH="1" flipV="1">
            <a:off x="5173962" y="1869649"/>
            <a:ext cx="2113675" cy="3118702"/>
          </a:xfrm>
          <a:prstGeom prst="straightConnector1">
            <a:avLst/>
          </a:prstGeom>
          <a:ln w="63500">
            <a:solidFill>
              <a:srgbClr val="017100"/>
            </a:solidFill>
            <a:miter lim="400000"/>
            <a:headEnd type="triangle"/>
            <a:tailEnd type="triangle"/>
          </a:ln>
        </p:spPr>
      </p:cxnSp>
      <p:cxnSp>
        <p:nvCxnSpPr>
          <p:cNvPr id="131" name="Connection Line"/>
          <p:cNvCxnSpPr>
            <a:stCxn id="126" idx="0"/>
            <a:endCxn id="125" idx="0"/>
          </p:cNvCxnSpPr>
          <p:nvPr/>
        </p:nvCxnSpPr>
        <p:spPr>
          <a:xfrm>
            <a:off x="1856362" y="1869649"/>
            <a:ext cx="1264033" cy="3118702"/>
          </a:xfrm>
          <a:prstGeom prst="straightConnector1">
            <a:avLst/>
          </a:prstGeom>
          <a:ln w="63500">
            <a:solidFill>
              <a:srgbClr val="B51700"/>
            </a:solidFill>
            <a:miter lim="400000"/>
            <a:tailEnd type="triangle"/>
          </a:ln>
        </p:spPr>
      </p:cxn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 Placeholder 2"/>
          <p:cNvSpPr txBox="1"/>
          <p:nvPr/>
        </p:nvSpPr>
        <p:spPr>
          <a:xfrm>
            <a:off x="0" y="-1"/>
            <a:ext cx="9144000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914400">
              <a:spcBef>
                <a:spcPts val="800"/>
              </a:spcBef>
              <a:defRPr b="1" sz="3600">
                <a:solidFill>
                  <a:srgbClr val="8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Internet of Things and Access Control</a:t>
            </a:r>
          </a:p>
        </p:txBody>
      </p:sp>
      <p:sp>
        <p:nvSpPr>
          <p:cNvPr id="136" name="TextBox 6"/>
          <p:cNvSpPr txBox="1"/>
          <p:nvPr/>
        </p:nvSpPr>
        <p:spPr>
          <a:xfrm>
            <a:off x="910613" y="605417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Challenge #1: Performance Cost</a:t>
            </a:r>
          </a:p>
        </p:txBody>
      </p:sp>
      <p:sp>
        <p:nvSpPr>
          <p:cNvPr id="137" name="Andrew Cox             asc1@email.sc.edu"/>
          <p:cNvSpPr txBox="1"/>
          <p:nvPr>
            <p:ph type="title" idx="4294967295"/>
          </p:nvPr>
        </p:nvSpPr>
        <p:spPr>
          <a:xfrm>
            <a:off x="-11877" y="6258824"/>
            <a:ext cx="9155877" cy="599176"/>
          </a:xfrm>
          <a:prstGeom prst="rect">
            <a:avLst/>
          </a:prstGeom>
        </p:spPr>
        <p:txBody>
          <a:bodyPr/>
          <a:lstStyle/>
          <a:p>
            <a:pPr lvl="3" algn="l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Andrew Cox					        asc1@email.sc.edu</a:t>
            </a:r>
          </a:p>
        </p:txBody>
      </p:sp>
      <p:sp>
        <p:nvSpPr>
          <p:cNvPr id="138" name="TextBox 6"/>
          <p:cNvSpPr txBox="1"/>
          <p:nvPr/>
        </p:nvSpPr>
        <p:spPr>
          <a:xfrm>
            <a:off x="367985" y="1681480"/>
            <a:ext cx="8408030" cy="87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The performance cost becomes increasingly larger in large-scale networks.</a:t>
            </a:r>
          </a:p>
        </p:txBody>
      </p:sp>
      <p:sp>
        <p:nvSpPr>
          <p:cNvPr id="139" name="TextBox 6"/>
          <p:cNvSpPr txBox="1"/>
          <p:nvPr/>
        </p:nvSpPr>
        <p:spPr>
          <a:xfrm>
            <a:off x="910613" y="2804160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40" name="TextBox 6"/>
          <p:cNvSpPr txBox="1"/>
          <p:nvPr/>
        </p:nvSpPr>
        <p:spPr>
          <a:xfrm>
            <a:off x="367985" y="3576452"/>
            <a:ext cx="8408030" cy="166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The separation of the policy database (PD) and the evaluator — the PD is stored on a central server and is referenced by evaluators installed on each individual router in the network.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 Placeholder 2"/>
          <p:cNvSpPr txBox="1"/>
          <p:nvPr/>
        </p:nvSpPr>
        <p:spPr>
          <a:xfrm>
            <a:off x="0" y="-1"/>
            <a:ext cx="9144000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914400">
              <a:spcBef>
                <a:spcPts val="800"/>
              </a:spcBef>
              <a:defRPr b="1" sz="3600">
                <a:solidFill>
                  <a:srgbClr val="8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Internet of Things and Access Control</a:t>
            </a:r>
          </a:p>
        </p:txBody>
      </p:sp>
      <p:sp>
        <p:nvSpPr>
          <p:cNvPr id="143" name="TextBox 6"/>
          <p:cNvSpPr txBox="1"/>
          <p:nvPr/>
        </p:nvSpPr>
        <p:spPr>
          <a:xfrm>
            <a:off x="910613" y="605417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Challenge #2: Encrypted Payload</a:t>
            </a:r>
          </a:p>
        </p:txBody>
      </p:sp>
      <p:sp>
        <p:nvSpPr>
          <p:cNvPr id="144" name="Andrew Cox             asc1@email.sc.edu"/>
          <p:cNvSpPr txBox="1"/>
          <p:nvPr>
            <p:ph type="title" idx="4294967295"/>
          </p:nvPr>
        </p:nvSpPr>
        <p:spPr>
          <a:xfrm>
            <a:off x="-11877" y="6258824"/>
            <a:ext cx="9155877" cy="599176"/>
          </a:xfrm>
          <a:prstGeom prst="rect">
            <a:avLst/>
          </a:prstGeom>
        </p:spPr>
        <p:txBody>
          <a:bodyPr/>
          <a:lstStyle/>
          <a:p>
            <a:pPr lvl="3" algn="l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Andrew Cox					        asc1@email.sc.edu</a:t>
            </a:r>
          </a:p>
        </p:txBody>
      </p:sp>
      <p:sp>
        <p:nvSpPr>
          <p:cNvPr id="145" name="TextBox 6"/>
          <p:cNvSpPr txBox="1"/>
          <p:nvPr/>
        </p:nvSpPr>
        <p:spPr>
          <a:xfrm>
            <a:off x="367985" y="1502858"/>
            <a:ext cx="8408030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In some cases, such as HTTPS, the payload of a data packet is encrypted and thus cannot be properly read without the key.</a:t>
            </a:r>
          </a:p>
        </p:txBody>
      </p:sp>
      <p:sp>
        <p:nvSpPr>
          <p:cNvPr id="146" name="TextBox 6"/>
          <p:cNvSpPr txBox="1"/>
          <p:nvPr/>
        </p:nvSpPr>
        <p:spPr>
          <a:xfrm>
            <a:off x="910613" y="2804160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47" name="TextBox 6"/>
          <p:cNvSpPr txBox="1"/>
          <p:nvPr/>
        </p:nvSpPr>
        <p:spPr>
          <a:xfrm>
            <a:off x="367985" y="3457761"/>
            <a:ext cx="8509630" cy="166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The system uses negative authorization, meaning that it only rejects packets which have indicators for data which the source device is not authorized for.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 Placeholder 2"/>
          <p:cNvSpPr txBox="1"/>
          <p:nvPr/>
        </p:nvSpPr>
        <p:spPr>
          <a:xfrm>
            <a:off x="0" y="-1"/>
            <a:ext cx="9144000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914400">
              <a:spcBef>
                <a:spcPts val="800"/>
              </a:spcBef>
              <a:defRPr b="1" sz="3600">
                <a:solidFill>
                  <a:srgbClr val="8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Internet of Things and Access Control</a:t>
            </a:r>
          </a:p>
        </p:txBody>
      </p:sp>
      <p:sp>
        <p:nvSpPr>
          <p:cNvPr id="150" name="TextBox 6"/>
          <p:cNvSpPr txBox="1"/>
          <p:nvPr/>
        </p:nvSpPr>
        <p:spPr>
          <a:xfrm>
            <a:off x="910613" y="605417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Challenge #3: Mobile IoT Devices</a:t>
            </a:r>
          </a:p>
        </p:txBody>
      </p:sp>
      <p:sp>
        <p:nvSpPr>
          <p:cNvPr id="151" name="Andrew Cox             asc1@email.sc.edu"/>
          <p:cNvSpPr txBox="1"/>
          <p:nvPr>
            <p:ph type="title" idx="4294967295"/>
          </p:nvPr>
        </p:nvSpPr>
        <p:spPr>
          <a:xfrm>
            <a:off x="-11877" y="6258824"/>
            <a:ext cx="9155877" cy="599176"/>
          </a:xfrm>
          <a:prstGeom prst="rect">
            <a:avLst/>
          </a:prstGeom>
        </p:spPr>
        <p:txBody>
          <a:bodyPr/>
          <a:lstStyle/>
          <a:p>
            <a:pPr lvl="3" algn="l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Andrew Cox					        asc1@email.sc.edu</a:t>
            </a:r>
          </a:p>
        </p:txBody>
      </p:sp>
      <p:sp>
        <p:nvSpPr>
          <p:cNvPr id="152" name="TextBox 6"/>
          <p:cNvSpPr txBox="1"/>
          <p:nvPr/>
        </p:nvSpPr>
        <p:spPr>
          <a:xfrm>
            <a:off x="367985" y="1480554"/>
            <a:ext cx="8408030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Many IoT devices, such as smartwatches, are mobile and thus are not exclusive to a single network.</a:t>
            </a:r>
          </a:p>
        </p:txBody>
      </p:sp>
      <p:sp>
        <p:nvSpPr>
          <p:cNvPr id="153" name="TextBox 6"/>
          <p:cNvSpPr txBox="1"/>
          <p:nvPr/>
        </p:nvSpPr>
        <p:spPr>
          <a:xfrm>
            <a:off x="910613" y="2804160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54" name="TextBox 6"/>
          <p:cNvSpPr txBox="1"/>
          <p:nvPr/>
        </p:nvSpPr>
        <p:spPr>
          <a:xfrm>
            <a:off x="317185" y="3480065"/>
            <a:ext cx="8509630" cy="166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700">
                <a:solidFill>
                  <a:srgbClr val="31859C"/>
                </a:solidFill>
              </a:defRPr>
            </a:lvl1pPr>
          </a:lstStyle>
          <a:p>
            <a:pPr/>
            <a:r>
              <a:t>The system can keep a record of when it loses connection with an IoT device. This at least accounts for the time during which the system cannot monitor the device.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Placeholder 2"/>
          <p:cNvSpPr txBox="1"/>
          <p:nvPr/>
        </p:nvSpPr>
        <p:spPr>
          <a:xfrm>
            <a:off x="0" y="-1"/>
            <a:ext cx="9144000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914400">
              <a:spcBef>
                <a:spcPts val="800"/>
              </a:spcBef>
              <a:defRPr b="1" sz="3600">
                <a:solidFill>
                  <a:srgbClr val="8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Internet of Things and Access Control </a:t>
            </a:r>
          </a:p>
        </p:txBody>
      </p:sp>
      <p:sp>
        <p:nvSpPr>
          <p:cNvPr id="157" name="TextBox 4"/>
          <p:cNvSpPr txBox="1"/>
          <p:nvPr/>
        </p:nvSpPr>
        <p:spPr>
          <a:xfrm>
            <a:off x="910613" y="3572137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Future Work</a:t>
            </a:r>
          </a:p>
        </p:txBody>
      </p:sp>
      <p:sp>
        <p:nvSpPr>
          <p:cNvPr id="158" name="Andrew Cox             asc1@email.sc.edu"/>
          <p:cNvSpPr txBox="1"/>
          <p:nvPr>
            <p:ph type="title" idx="4294967295"/>
          </p:nvPr>
        </p:nvSpPr>
        <p:spPr>
          <a:xfrm>
            <a:off x="-11877" y="6258824"/>
            <a:ext cx="9155877" cy="599176"/>
          </a:xfrm>
          <a:prstGeom prst="rect">
            <a:avLst/>
          </a:prstGeom>
        </p:spPr>
        <p:txBody>
          <a:bodyPr/>
          <a:lstStyle/>
          <a:p>
            <a:pPr lvl="3" algn="l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Andrew Cox					        asc1@email.sc.edu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371789" y="4354141"/>
            <a:ext cx="840042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800">
                <a:solidFill>
                  <a:srgbClr val="31859C"/>
                </a:solidFill>
              </a:defRPr>
            </a:lvl1pPr>
          </a:lstStyle>
          <a:p>
            <a:pPr/>
            <a:r>
              <a:t>Investigating ways to monitor mobile IoT devices</a:t>
            </a:r>
          </a:p>
        </p:txBody>
      </p:sp>
      <p:sp>
        <p:nvSpPr>
          <p:cNvPr id="160" name="TextBox 4"/>
          <p:cNvSpPr txBox="1"/>
          <p:nvPr/>
        </p:nvSpPr>
        <p:spPr>
          <a:xfrm>
            <a:off x="910613" y="605417"/>
            <a:ext cx="732277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31859C"/>
                </a:solidFill>
              </a:defRPr>
            </a:lvl1pPr>
          </a:lstStyle>
          <a:p>
            <a:pPr/>
            <a:r>
              <a:t>Conclusion</a:t>
            </a:r>
          </a:p>
        </p:txBody>
      </p:sp>
      <p:sp>
        <p:nvSpPr>
          <p:cNvPr id="161" name="TextBox 4"/>
          <p:cNvSpPr txBox="1"/>
          <p:nvPr/>
        </p:nvSpPr>
        <p:spPr>
          <a:xfrm>
            <a:off x="371789" y="1230257"/>
            <a:ext cx="8400422" cy="171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60947" indent="-360947">
              <a:buSzPct val="100000"/>
              <a:buChar char="•"/>
              <a:defRPr sz="2800">
                <a:solidFill>
                  <a:srgbClr val="31859C"/>
                </a:solidFill>
              </a:defRPr>
            </a:lvl1pPr>
          </a:lstStyle>
          <a:p>
            <a:pPr/>
            <a:r>
              <a:t>The proposed model would best be used to secure the IoT devices within a stationary network to prevent hackers from illegally accessing valuable data.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