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Lst>
  <p:notesMasterIdLst>
    <p:notesMasterId r:id="rId6"/>
  </p:notesMasterIdLst>
  <p:sldIdLst>
    <p:sldId id="262" r:id="rId3"/>
    <p:sldId id="291" r:id="rId4"/>
    <p:sldId id="292" r:id="rId5"/>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0099"/>
    <a:srgbClr val="FFCCCC"/>
    <a:srgbClr val="AB239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87427" autoAdjust="0"/>
  </p:normalViewPr>
  <p:slideViewPr>
    <p:cSldViewPr snapToGrid="0" snapToObjects="1" showGuides="1">
      <p:cViewPr varScale="1">
        <p:scale>
          <a:sx n="100" d="100"/>
          <a:sy n="100" d="100"/>
        </p:scale>
        <p:origin x="1794" y="18"/>
      </p:cViewPr>
      <p:guideLst>
        <p:guide orient="horz" pos="2160"/>
        <p:guide pos="2876"/>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59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3827" y="0"/>
            <a:ext cx="2972590" cy="465138"/>
          </a:xfrm>
          <a:prstGeom prst="rect">
            <a:avLst/>
          </a:prstGeom>
        </p:spPr>
        <p:txBody>
          <a:bodyPr vert="horz" lIns="91440" tIns="45720" rIns="91440" bIns="45720" rtlCol="0"/>
          <a:lstStyle>
            <a:lvl1pPr algn="r">
              <a:defRPr sz="1200"/>
            </a:lvl1pPr>
          </a:lstStyle>
          <a:p>
            <a:fld id="{6DF81BD0-05CD-4DA0-824F-A0D882294E03}" type="datetimeFigureOut">
              <a:rPr lang="en-US" smtClean="0"/>
              <a:t>5/6/2019</a:t>
            </a:fld>
            <a:endParaRPr lang="en-US"/>
          </a:p>
        </p:txBody>
      </p:sp>
      <p:sp>
        <p:nvSpPr>
          <p:cNvPr id="4" name="Slide Image Placeholder 3"/>
          <p:cNvSpPr>
            <a:spLocks noGrp="1" noRot="1" noChangeAspect="1"/>
          </p:cNvSpPr>
          <p:nvPr>
            <p:ph type="sldImg" idx="2"/>
          </p:nvPr>
        </p:nvSpPr>
        <p:spPr>
          <a:xfrm>
            <a:off x="1106488" y="696913"/>
            <a:ext cx="4646612"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6591" y="4416426"/>
            <a:ext cx="548640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5"/>
            <a:ext cx="2972591"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3827" y="8829675"/>
            <a:ext cx="2972590" cy="465138"/>
          </a:xfrm>
          <a:prstGeom prst="rect">
            <a:avLst/>
          </a:prstGeom>
        </p:spPr>
        <p:txBody>
          <a:bodyPr vert="horz" lIns="91440" tIns="45720" rIns="91440" bIns="45720" rtlCol="0" anchor="b"/>
          <a:lstStyle>
            <a:lvl1pPr algn="r">
              <a:defRPr sz="1200"/>
            </a:lvl1pPr>
          </a:lstStyle>
          <a:p>
            <a:fld id="{FB3ACDEA-486F-44AF-9F03-9DA5FBE86F78}" type="slidenum">
              <a:rPr lang="en-US" smtClean="0"/>
              <a:t>‹#›</a:t>
            </a:fld>
            <a:endParaRPr lang="en-US"/>
          </a:p>
        </p:txBody>
      </p:sp>
    </p:spTree>
    <p:extLst>
      <p:ext uri="{BB962C8B-B14F-4D97-AF65-F5344CB8AC3E}">
        <p14:creationId xmlns:p14="http://schemas.microsoft.com/office/powerpoint/2010/main" val="230013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Security problem and your credentials to solve the problem – layman's terms only</a:t>
            </a:r>
          </a:p>
          <a:p>
            <a:r>
              <a:rPr lang="en-US" sz="1200" b="0" i="0" kern="1200" dirty="0">
                <a:solidFill>
                  <a:schemeClr val="tx1"/>
                </a:solidFill>
                <a:effectLst/>
                <a:latin typeface="+mn-lt"/>
                <a:ea typeface="+mn-ea"/>
                <a:cs typeface="+mn-cs"/>
              </a:rPr>
              <a:t>Importance of the problem and the impact of the technology you are proposing – layman's terms only</a:t>
            </a:r>
            <a:endParaRPr lang="en-US" baseline="0" dirty="0"/>
          </a:p>
        </p:txBody>
      </p:sp>
      <p:sp>
        <p:nvSpPr>
          <p:cNvPr id="4" name="Slide Number Placeholder 3"/>
          <p:cNvSpPr>
            <a:spLocks noGrp="1"/>
          </p:cNvSpPr>
          <p:nvPr>
            <p:ph type="sldNum" sz="quarter" idx="10"/>
          </p:nvPr>
        </p:nvSpPr>
        <p:spPr/>
        <p:txBody>
          <a:bodyPr/>
          <a:lstStyle/>
          <a:p>
            <a:fld id="{FB3ACDEA-486F-44AF-9F03-9DA5FBE86F78}" type="slidenum">
              <a:rPr lang="en-US" smtClean="0"/>
              <a:t>1</a:t>
            </a:fld>
            <a:endParaRPr lang="en-US"/>
          </a:p>
        </p:txBody>
      </p:sp>
    </p:spTree>
    <p:extLst>
      <p:ext uri="{BB962C8B-B14F-4D97-AF65-F5344CB8AC3E}">
        <p14:creationId xmlns:p14="http://schemas.microsoft.com/office/powerpoint/2010/main" val="51868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recap your contribution and emphasize your contributions</a:t>
            </a:r>
            <a:endParaRPr lang="en-US" dirty="0"/>
          </a:p>
        </p:txBody>
      </p:sp>
      <p:sp>
        <p:nvSpPr>
          <p:cNvPr id="4" name="Slide Number Placeholder 3"/>
          <p:cNvSpPr>
            <a:spLocks noGrp="1"/>
          </p:cNvSpPr>
          <p:nvPr>
            <p:ph type="sldNum" sz="quarter" idx="10"/>
          </p:nvPr>
        </p:nvSpPr>
        <p:spPr/>
        <p:txBody>
          <a:bodyPr/>
          <a:lstStyle/>
          <a:p>
            <a:fld id="{FB3ACDEA-486F-44AF-9F03-9DA5FBE86F78}" type="slidenum">
              <a:rPr lang="en-US" smtClean="0"/>
              <a:t>3</a:t>
            </a:fld>
            <a:endParaRPr lang="en-US"/>
          </a:p>
        </p:txBody>
      </p:sp>
    </p:spTree>
    <p:extLst>
      <p:ext uri="{BB962C8B-B14F-4D97-AF65-F5344CB8AC3E}">
        <p14:creationId xmlns:p14="http://schemas.microsoft.com/office/powerpoint/2010/main" val="2301771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4463552"/>
            <a:ext cx="6400800" cy="1073058"/>
          </a:xfrm>
          <a:prstGeom prst="rect">
            <a:avLst/>
          </a:prstGeom>
        </p:spPr>
        <p:txBody>
          <a:bodyPr>
            <a:normAutofit/>
          </a:bodyPr>
          <a:lstStyle>
            <a:lvl1pPr marL="0" indent="0" algn="ctr">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title style</a:t>
            </a:r>
          </a:p>
        </p:txBody>
      </p:sp>
    </p:spTree>
    <p:extLst>
      <p:ext uri="{BB962C8B-B14F-4D97-AF65-F5344CB8AC3E}">
        <p14:creationId xmlns:p14="http://schemas.microsoft.com/office/powerpoint/2010/main" val="2595086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1D47FBB-F7B2-4519-A599-F0F7C7942A16}" type="datetimeFigureOut">
              <a:rPr lang="en-US" smtClean="0"/>
              <a:pPr/>
              <a:t>5/6/2019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C740407-2868-42A8-A9BD-80CBBFADB7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main logo center bkgrd_2.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2572" cy="6858000"/>
          </a:xfrm>
          <a:prstGeom prst="rect">
            <a:avLst/>
          </a:prstGeom>
        </p:spPr>
      </p:pic>
    </p:spTree>
    <p:extLst>
      <p:ext uri="{BB962C8B-B14F-4D97-AF65-F5344CB8AC3E}">
        <p14:creationId xmlns:p14="http://schemas.microsoft.com/office/powerpoint/2010/main" val="4157543018"/>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yan@email.sc.edu"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58825"/>
            <a:ext cx="9143999" cy="599175"/>
          </a:xfrm>
        </p:spPr>
        <p:txBody>
          <a:bodyPr/>
          <a:lstStyle/>
          <a:p>
            <a:r>
              <a:rPr lang="en-US" sz="2800" b="0" cap="none" dirty="0"/>
              <a:t>Fengyao Yan                                                     </a:t>
            </a:r>
            <a:r>
              <a:rPr lang="en-US" sz="2800" b="0" cap="none" dirty="0">
                <a:hlinkClick r:id="rId3"/>
              </a:rPr>
              <a:t>fyan@email.sc.edu</a:t>
            </a:r>
            <a:r>
              <a:rPr lang="en-US" sz="2800" b="0" cap="none" dirty="0"/>
              <a:t> </a:t>
            </a:r>
          </a:p>
        </p:txBody>
      </p:sp>
      <p:sp>
        <p:nvSpPr>
          <p:cNvPr id="3" name="Text Placeholder 2"/>
          <p:cNvSpPr>
            <a:spLocks noGrp="1"/>
          </p:cNvSpPr>
          <p:nvPr>
            <p:ph type="body" idx="1"/>
          </p:nvPr>
        </p:nvSpPr>
        <p:spPr>
          <a:xfrm>
            <a:off x="0" y="0"/>
            <a:ext cx="9144000" cy="623455"/>
          </a:xfrm>
        </p:spPr>
        <p:txBody>
          <a:bodyPr/>
          <a:lstStyle/>
          <a:p>
            <a:pPr algn="ctr"/>
            <a:r>
              <a:rPr lang="en-US" sz="3600"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Faster skyline searching using Hilbert R-tree</a:t>
            </a:r>
          </a:p>
        </p:txBody>
      </p:sp>
      <p:sp>
        <p:nvSpPr>
          <p:cNvPr id="6" name="TextBox 5"/>
          <p:cNvSpPr txBox="1"/>
          <p:nvPr/>
        </p:nvSpPr>
        <p:spPr>
          <a:xfrm>
            <a:off x="910612" y="921787"/>
            <a:ext cx="7322774" cy="461665"/>
          </a:xfrm>
          <a:prstGeom prst="rect">
            <a:avLst/>
          </a:prstGeom>
          <a:noFill/>
        </p:spPr>
        <p:txBody>
          <a:bodyPr wrap="square" rtlCol="0">
            <a:spAutoFit/>
          </a:bodyPr>
          <a:lstStyle/>
          <a:p>
            <a:pPr algn="ctr"/>
            <a:r>
              <a:rPr lang="en-US" sz="2400" dirty="0">
                <a:solidFill>
                  <a:schemeClr val="accent5">
                    <a:lumMod val="75000"/>
                  </a:schemeClr>
                </a:solidFill>
              </a:rPr>
              <a:t>Improvement of the existing shooting star algorithm</a:t>
            </a:r>
          </a:p>
        </p:txBody>
      </p:sp>
      <p:pic>
        <p:nvPicPr>
          <p:cNvPr id="8" name="Picture 7" descr="A close up of a map&#10;&#10;Description automatically generated">
            <a:extLst>
              <a:ext uri="{FF2B5EF4-FFF2-40B4-BE49-F238E27FC236}">
                <a16:creationId xmlns:a16="http://schemas.microsoft.com/office/drawing/2014/main" id="{2B3C34F4-8A0A-44E2-BBC5-24AF3F5804B7}"/>
              </a:ext>
            </a:extLst>
          </p:cNvPr>
          <p:cNvPicPr>
            <a:picLocks noChangeAspect="1"/>
          </p:cNvPicPr>
          <p:nvPr/>
        </p:nvPicPr>
        <p:blipFill>
          <a:blip r:embed="rId4"/>
          <a:stretch>
            <a:fillRect/>
          </a:stretch>
        </p:blipFill>
        <p:spPr>
          <a:xfrm>
            <a:off x="1090633" y="1679685"/>
            <a:ext cx="2876549" cy="1856497"/>
          </a:xfrm>
          <a:prstGeom prst="rect">
            <a:avLst/>
          </a:prstGeom>
        </p:spPr>
      </p:pic>
      <p:pic>
        <p:nvPicPr>
          <p:cNvPr id="10" name="Picture 9" descr="A screenshot of a cell phone&#10;&#10;Description automatically generated">
            <a:extLst>
              <a:ext uri="{FF2B5EF4-FFF2-40B4-BE49-F238E27FC236}">
                <a16:creationId xmlns:a16="http://schemas.microsoft.com/office/drawing/2014/main" id="{E1CD2A73-0258-4FD2-83B4-9D043D16ED7F}"/>
              </a:ext>
            </a:extLst>
          </p:cNvPr>
          <p:cNvPicPr>
            <a:picLocks noChangeAspect="1"/>
          </p:cNvPicPr>
          <p:nvPr/>
        </p:nvPicPr>
        <p:blipFill>
          <a:blip r:embed="rId5"/>
          <a:stretch>
            <a:fillRect/>
          </a:stretch>
        </p:blipFill>
        <p:spPr>
          <a:xfrm>
            <a:off x="5011697" y="1670102"/>
            <a:ext cx="3041670" cy="1974687"/>
          </a:xfrm>
          <a:prstGeom prst="rect">
            <a:avLst/>
          </a:prstGeom>
        </p:spPr>
      </p:pic>
      <p:sp>
        <p:nvSpPr>
          <p:cNvPr id="11" name="TextBox 10">
            <a:extLst>
              <a:ext uri="{FF2B5EF4-FFF2-40B4-BE49-F238E27FC236}">
                <a16:creationId xmlns:a16="http://schemas.microsoft.com/office/drawing/2014/main" id="{6FB63B4D-CC1D-403D-9D22-957171A4E436}"/>
              </a:ext>
            </a:extLst>
          </p:cNvPr>
          <p:cNvSpPr txBox="1"/>
          <p:nvPr/>
        </p:nvSpPr>
        <p:spPr>
          <a:xfrm>
            <a:off x="1611273" y="3547008"/>
            <a:ext cx="3400424" cy="261610"/>
          </a:xfrm>
          <a:prstGeom prst="rect">
            <a:avLst/>
          </a:prstGeom>
          <a:noFill/>
        </p:spPr>
        <p:txBody>
          <a:bodyPr wrap="square" rtlCol="0">
            <a:spAutoFit/>
          </a:bodyPr>
          <a:lstStyle/>
          <a:p>
            <a:r>
              <a:rPr lang="en-US" sz="1100" dirty="0"/>
              <a:t>Fig. 1  An example of Skyline[1]</a:t>
            </a:r>
          </a:p>
        </p:txBody>
      </p:sp>
      <p:sp>
        <p:nvSpPr>
          <p:cNvPr id="12" name="TextBox 11">
            <a:extLst>
              <a:ext uri="{FF2B5EF4-FFF2-40B4-BE49-F238E27FC236}">
                <a16:creationId xmlns:a16="http://schemas.microsoft.com/office/drawing/2014/main" id="{57A8EF2A-C75B-4873-96E5-0340A982A5D6}"/>
              </a:ext>
            </a:extLst>
          </p:cNvPr>
          <p:cNvSpPr txBox="1"/>
          <p:nvPr/>
        </p:nvSpPr>
        <p:spPr>
          <a:xfrm>
            <a:off x="5011697" y="3539313"/>
            <a:ext cx="3400424" cy="276999"/>
          </a:xfrm>
          <a:prstGeom prst="rect">
            <a:avLst/>
          </a:prstGeom>
          <a:noFill/>
        </p:spPr>
        <p:txBody>
          <a:bodyPr wrap="square" rtlCol="0">
            <a:spAutoFit/>
          </a:bodyPr>
          <a:lstStyle/>
          <a:p>
            <a:r>
              <a:rPr lang="en-US" sz="1200" dirty="0"/>
              <a:t>Fig. 2 shoot stars algorithm for skyline searching[1]</a:t>
            </a:r>
          </a:p>
        </p:txBody>
      </p:sp>
      <p:sp>
        <p:nvSpPr>
          <p:cNvPr id="13" name="TextBox 12">
            <a:extLst>
              <a:ext uri="{FF2B5EF4-FFF2-40B4-BE49-F238E27FC236}">
                <a16:creationId xmlns:a16="http://schemas.microsoft.com/office/drawing/2014/main" id="{3B052411-979A-41DD-917F-70F69B7C39F3}"/>
              </a:ext>
            </a:extLst>
          </p:cNvPr>
          <p:cNvSpPr txBox="1"/>
          <p:nvPr/>
        </p:nvSpPr>
        <p:spPr>
          <a:xfrm>
            <a:off x="466725" y="5972175"/>
            <a:ext cx="8229600" cy="430887"/>
          </a:xfrm>
          <a:prstGeom prst="rect">
            <a:avLst/>
          </a:prstGeom>
          <a:noFill/>
        </p:spPr>
        <p:txBody>
          <a:bodyPr wrap="square" rtlCol="0">
            <a:spAutoFit/>
          </a:bodyPr>
          <a:lstStyle/>
          <a:p>
            <a:r>
              <a:rPr lang="en-US" sz="1100" dirty="0"/>
              <a:t>[1] </a:t>
            </a:r>
            <a:r>
              <a:rPr lang="en-US" sz="1100" dirty="0" err="1"/>
              <a:t>Kossmann</a:t>
            </a:r>
            <a:r>
              <a:rPr lang="en-US" sz="1100" dirty="0"/>
              <a:t>, D., </a:t>
            </a:r>
            <a:r>
              <a:rPr lang="en-US" sz="1100" dirty="0" err="1"/>
              <a:t>Ramsak</a:t>
            </a:r>
            <a:r>
              <a:rPr lang="en-US" sz="1100" dirty="0"/>
              <a:t>, F. and </a:t>
            </a:r>
            <a:r>
              <a:rPr lang="en-US" sz="1100" dirty="0" err="1"/>
              <a:t>Rost</a:t>
            </a:r>
            <a:r>
              <a:rPr lang="en-US" sz="1100" dirty="0"/>
              <a:t>, S., 2002, August. Shooting stars in the sky: An online algorithm for skyline queries. In </a:t>
            </a:r>
            <a:r>
              <a:rPr lang="en-US" sz="1100" i="1" dirty="0"/>
              <a:t>Proceedings of the 28th international conference on Very Large Data Bases</a:t>
            </a:r>
            <a:r>
              <a:rPr lang="en-US" sz="1100" dirty="0"/>
              <a:t> (pp. 275-286). VLDB Endowment.</a:t>
            </a:r>
          </a:p>
        </p:txBody>
      </p:sp>
      <p:pic>
        <p:nvPicPr>
          <p:cNvPr id="15" name="Picture 14" descr="A close up of a clock&#10;&#10;Description automatically generated">
            <a:extLst>
              <a:ext uri="{FF2B5EF4-FFF2-40B4-BE49-F238E27FC236}">
                <a16:creationId xmlns:a16="http://schemas.microsoft.com/office/drawing/2014/main" id="{C7067C3B-FFAF-438F-85F0-199C84E62202}"/>
              </a:ext>
            </a:extLst>
          </p:cNvPr>
          <p:cNvPicPr>
            <a:picLocks noChangeAspect="1"/>
          </p:cNvPicPr>
          <p:nvPr/>
        </p:nvPicPr>
        <p:blipFill>
          <a:blip r:embed="rId6"/>
          <a:stretch>
            <a:fillRect/>
          </a:stretch>
        </p:blipFill>
        <p:spPr>
          <a:xfrm>
            <a:off x="1090633" y="3904738"/>
            <a:ext cx="2608895" cy="1698880"/>
          </a:xfrm>
          <a:prstGeom prst="rect">
            <a:avLst/>
          </a:prstGeom>
        </p:spPr>
      </p:pic>
      <p:sp>
        <p:nvSpPr>
          <p:cNvPr id="16" name="TextBox 15">
            <a:extLst>
              <a:ext uri="{FF2B5EF4-FFF2-40B4-BE49-F238E27FC236}">
                <a16:creationId xmlns:a16="http://schemas.microsoft.com/office/drawing/2014/main" id="{3114A576-3BE4-4FCA-B6C5-39FBA5E2821E}"/>
              </a:ext>
            </a:extLst>
          </p:cNvPr>
          <p:cNvSpPr txBox="1"/>
          <p:nvPr/>
        </p:nvSpPr>
        <p:spPr>
          <a:xfrm>
            <a:off x="1538306" y="5705475"/>
            <a:ext cx="2319319" cy="261610"/>
          </a:xfrm>
          <a:prstGeom prst="rect">
            <a:avLst/>
          </a:prstGeom>
          <a:noFill/>
        </p:spPr>
        <p:txBody>
          <a:bodyPr wrap="square" rtlCol="0">
            <a:spAutoFit/>
          </a:bodyPr>
          <a:lstStyle/>
          <a:p>
            <a:r>
              <a:rPr lang="en-US" sz="1100" dirty="0"/>
              <a:t>Fig. 3 R-tree example</a:t>
            </a:r>
          </a:p>
        </p:txBody>
      </p:sp>
      <p:sp>
        <p:nvSpPr>
          <p:cNvPr id="17" name="TextBox 16">
            <a:extLst>
              <a:ext uri="{FF2B5EF4-FFF2-40B4-BE49-F238E27FC236}">
                <a16:creationId xmlns:a16="http://schemas.microsoft.com/office/drawing/2014/main" id="{23A7B04B-F947-4699-8A05-9FA0F78B3DF6}"/>
              </a:ext>
            </a:extLst>
          </p:cNvPr>
          <p:cNvSpPr txBox="1"/>
          <p:nvPr/>
        </p:nvSpPr>
        <p:spPr>
          <a:xfrm>
            <a:off x="4581525" y="4297926"/>
            <a:ext cx="3400424" cy="1200329"/>
          </a:xfrm>
          <a:prstGeom prst="rect">
            <a:avLst/>
          </a:prstGeom>
          <a:noFill/>
        </p:spPr>
        <p:txBody>
          <a:bodyPr wrap="square" rtlCol="0">
            <a:spAutoFit/>
          </a:bodyPr>
          <a:lstStyle/>
          <a:p>
            <a:r>
              <a:rPr lang="en-US" dirty="0"/>
              <a:t>R-tree was invented in 80s and is extremely use for nearest neighbors searching, but It is not the fastest Data-structure.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1876" y="6258825"/>
            <a:ext cx="9155875" cy="5991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latin typeface="Times New Roman" pitchFamily="18" charset="0"/>
                <a:cs typeface="Times New Roman" pitchFamily="18" charset="0"/>
              </a:rPr>
              <a:t>Your Name							Email</a:t>
            </a:r>
            <a:endParaRPr lang="en-US" sz="2800" dirty="0"/>
          </a:p>
        </p:txBody>
      </p:sp>
      <p:sp>
        <p:nvSpPr>
          <p:cNvPr id="6" name="Text Placeholder 2"/>
          <p:cNvSpPr txBox="1">
            <a:spLocks/>
          </p:cNvSpPr>
          <p:nvPr/>
        </p:nvSpPr>
        <p:spPr>
          <a:xfrm>
            <a:off x="0" y="0"/>
            <a:ext cx="9144000" cy="62345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effectLst>
                  <a:outerShdw blurRad="38100" dist="38100" dir="2700000" algn="tl">
                    <a:srgbClr val="000000">
                      <a:alpha val="43137"/>
                    </a:srgbClr>
                  </a:outerShdw>
                </a:effectLst>
                <a:latin typeface="Times New Roman" pitchFamily="18" charset="0"/>
                <a:cs typeface="Times New Roman" pitchFamily="18" charset="0"/>
              </a:rPr>
              <a:t>Faster skyline searching using Hilbert R-tree</a:t>
            </a:r>
          </a:p>
          <a:p>
            <a:pPr marL="0" indent="0" algn="ctr">
              <a:buNone/>
            </a:pPr>
            <a:r>
              <a:rPr lang="en-US" sz="3600" b="1" dirty="0">
                <a:solidFill>
                  <a:srgbClr val="800000"/>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sz="3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 name="Picture 2" descr="A close up of a clock&#10;&#10;Description automatically generated">
            <a:extLst>
              <a:ext uri="{FF2B5EF4-FFF2-40B4-BE49-F238E27FC236}">
                <a16:creationId xmlns:a16="http://schemas.microsoft.com/office/drawing/2014/main" id="{4E7C9372-2E13-4BBE-A5F0-903269DC5668}"/>
              </a:ext>
            </a:extLst>
          </p:cNvPr>
          <p:cNvPicPr>
            <a:picLocks noChangeAspect="1"/>
          </p:cNvPicPr>
          <p:nvPr/>
        </p:nvPicPr>
        <p:blipFill>
          <a:blip r:embed="rId2"/>
          <a:stretch>
            <a:fillRect/>
          </a:stretch>
        </p:blipFill>
        <p:spPr>
          <a:xfrm>
            <a:off x="814387" y="1028700"/>
            <a:ext cx="3648603" cy="1500187"/>
          </a:xfrm>
          <a:prstGeom prst="rect">
            <a:avLst/>
          </a:prstGeom>
        </p:spPr>
      </p:pic>
      <p:sp>
        <p:nvSpPr>
          <p:cNvPr id="4" name="TextBox 3">
            <a:extLst>
              <a:ext uri="{FF2B5EF4-FFF2-40B4-BE49-F238E27FC236}">
                <a16:creationId xmlns:a16="http://schemas.microsoft.com/office/drawing/2014/main" id="{08D05196-937A-4120-9F88-E95983BDA989}"/>
              </a:ext>
            </a:extLst>
          </p:cNvPr>
          <p:cNvSpPr txBox="1"/>
          <p:nvPr/>
        </p:nvSpPr>
        <p:spPr>
          <a:xfrm>
            <a:off x="814387" y="2672522"/>
            <a:ext cx="3648603" cy="261610"/>
          </a:xfrm>
          <a:prstGeom prst="rect">
            <a:avLst/>
          </a:prstGeom>
          <a:noFill/>
        </p:spPr>
        <p:txBody>
          <a:bodyPr wrap="square" rtlCol="0">
            <a:spAutoFit/>
          </a:bodyPr>
          <a:lstStyle/>
          <a:p>
            <a:r>
              <a:rPr lang="en-US" sz="1100" dirty="0"/>
              <a:t>                       Fig. 4 An example of Hilbert Curve</a:t>
            </a:r>
          </a:p>
        </p:txBody>
      </p:sp>
      <p:sp>
        <p:nvSpPr>
          <p:cNvPr id="8" name="TextBox 7">
            <a:extLst>
              <a:ext uri="{FF2B5EF4-FFF2-40B4-BE49-F238E27FC236}">
                <a16:creationId xmlns:a16="http://schemas.microsoft.com/office/drawing/2014/main" id="{2B9E03B3-D379-4F64-A755-B582ECAC3C7A}"/>
              </a:ext>
            </a:extLst>
          </p:cNvPr>
          <p:cNvSpPr txBox="1"/>
          <p:nvPr/>
        </p:nvSpPr>
        <p:spPr>
          <a:xfrm>
            <a:off x="5000625" y="1028700"/>
            <a:ext cx="3648603" cy="1477328"/>
          </a:xfrm>
          <a:prstGeom prst="rect">
            <a:avLst/>
          </a:prstGeom>
          <a:noFill/>
        </p:spPr>
        <p:txBody>
          <a:bodyPr wrap="square" rtlCol="0">
            <a:spAutoFit/>
          </a:bodyPr>
          <a:lstStyle/>
          <a:p>
            <a:r>
              <a:rPr lang="en-US" dirty="0"/>
              <a:t>Property of Hilbert Curve:</a:t>
            </a:r>
          </a:p>
          <a:p>
            <a:r>
              <a:rPr lang="en-US" dirty="0"/>
              <a:t>If two points in a 2D space is close to each other, then they are close on a Hilbert curve (they have similar Hilbert value).</a:t>
            </a:r>
          </a:p>
        </p:txBody>
      </p:sp>
      <p:pic>
        <p:nvPicPr>
          <p:cNvPr id="10" name="Picture 9" descr="A screenshot of a cell phone&#10;&#10;Description automatically generated">
            <a:extLst>
              <a:ext uri="{FF2B5EF4-FFF2-40B4-BE49-F238E27FC236}">
                <a16:creationId xmlns:a16="http://schemas.microsoft.com/office/drawing/2014/main" id="{FCBC540D-09B5-402A-9A26-083358750150}"/>
              </a:ext>
            </a:extLst>
          </p:cNvPr>
          <p:cNvPicPr>
            <a:picLocks noChangeAspect="1"/>
          </p:cNvPicPr>
          <p:nvPr/>
        </p:nvPicPr>
        <p:blipFill>
          <a:blip r:embed="rId3"/>
          <a:stretch>
            <a:fillRect/>
          </a:stretch>
        </p:blipFill>
        <p:spPr>
          <a:xfrm>
            <a:off x="6050395" y="3858862"/>
            <a:ext cx="2594334" cy="1477329"/>
          </a:xfrm>
          <a:prstGeom prst="rect">
            <a:avLst/>
          </a:prstGeom>
        </p:spPr>
      </p:pic>
      <p:pic>
        <p:nvPicPr>
          <p:cNvPr id="12" name="Picture 11" descr="A close up of a clock&#10;&#10;Description automatically generated">
            <a:extLst>
              <a:ext uri="{FF2B5EF4-FFF2-40B4-BE49-F238E27FC236}">
                <a16:creationId xmlns:a16="http://schemas.microsoft.com/office/drawing/2014/main" id="{C97449A6-253F-47CF-BC4B-BDDC609D6C67}"/>
              </a:ext>
            </a:extLst>
          </p:cNvPr>
          <p:cNvPicPr>
            <a:picLocks noChangeAspect="1"/>
          </p:cNvPicPr>
          <p:nvPr/>
        </p:nvPicPr>
        <p:blipFill>
          <a:blip r:embed="rId4"/>
          <a:stretch>
            <a:fillRect/>
          </a:stretch>
        </p:blipFill>
        <p:spPr>
          <a:xfrm>
            <a:off x="330116" y="3278034"/>
            <a:ext cx="2524125" cy="2164437"/>
          </a:xfrm>
          <a:prstGeom prst="rect">
            <a:avLst/>
          </a:prstGeom>
        </p:spPr>
      </p:pic>
      <p:sp>
        <p:nvSpPr>
          <p:cNvPr id="13" name="TextBox 12">
            <a:extLst>
              <a:ext uri="{FF2B5EF4-FFF2-40B4-BE49-F238E27FC236}">
                <a16:creationId xmlns:a16="http://schemas.microsoft.com/office/drawing/2014/main" id="{033C1CCB-18AA-4322-B6C1-C8279832145D}"/>
              </a:ext>
            </a:extLst>
          </p:cNvPr>
          <p:cNvSpPr txBox="1"/>
          <p:nvPr/>
        </p:nvSpPr>
        <p:spPr>
          <a:xfrm>
            <a:off x="5523260" y="5272465"/>
            <a:ext cx="3648603" cy="261610"/>
          </a:xfrm>
          <a:prstGeom prst="rect">
            <a:avLst/>
          </a:prstGeom>
          <a:noFill/>
        </p:spPr>
        <p:txBody>
          <a:bodyPr wrap="square" rtlCol="0">
            <a:spAutoFit/>
          </a:bodyPr>
          <a:lstStyle/>
          <a:p>
            <a:r>
              <a:rPr lang="en-US" sz="1100" dirty="0"/>
              <a:t>                       Fig. 4 An example of Hilbert R-tree</a:t>
            </a:r>
          </a:p>
        </p:txBody>
      </p:sp>
      <p:sp>
        <p:nvSpPr>
          <p:cNvPr id="14" name="TextBox 13">
            <a:extLst>
              <a:ext uri="{FF2B5EF4-FFF2-40B4-BE49-F238E27FC236}">
                <a16:creationId xmlns:a16="http://schemas.microsoft.com/office/drawing/2014/main" id="{A2A1760F-2773-4812-B5B9-A061DD38CED8}"/>
              </a:ext>
            </a:extLst>
          </p:cNvPr>
          <p:cNvSpPr txBox="1"/>
          <p:nvPr/>
        </p:nvSpPr>
        <p:spPr>
          <a:xfrm>
            <a:off x="1419225" y="5629275"/>
            <a:ext cx="1952625" cy="261610"/>
          </a:xfrm>
          <a:prstGeom prst="rect">
            <a:avLst/>
          </a:prstGeom>
          <a:noFill/>
        </p:spPr>
        <p:txBody>
          <a:bodyPr wrap="square" rtlCol="0">
            <a:spAutoFit/>
          </a:bodyPr>
          <a:lstStyle/>
          <a:p>
            <a:r>
              <a:rPr lang="en-US" sz="1100" dirty="0"/>
              <a:t>R-tree</a:t>
            </a:r>
          </a:p>
        </p:txBody>
      </p:sp>
      <p:cxnSp>
        <p:nvCxnSpPr>
          <p:cNvPr id="16" name="Straight Arrow Connector 15">
            <a:extLst>
              <a:ext uri="{FF2B5EF4-FFF2-40B4-BE49-F238E27FC236}">
                <a16:creationId xmlns:a16="http://schemas.microsoft.com/office/drawing/2014/main" id="{FCB78E9D-1FF5-46ED-803C-EF0AD71F478B}"/>
              </a:ext>
            </a:extLst>
          </p:cNvPr>
          <p:cNvCxnSpPr>
            <a:cxnSpLocks/>
            <a:endCxn id="10" idx="1"/>
          </p:cNvCxnSpPr>
          <p:nvPr/>
        </p:nvCxnSpPr>
        <p:spPr>
          <a:xfrm>
            <a:off x="2854241" y="4597527"/>
            <a:ext cx="31961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754F1E0D-378A-4153-87F1-0D68FEE5E784}"/>
              </a:ext>
            </a:extLst>
          </p:cNvPr>
          <p:cNvSpPr txBox="1"/>
          <p:nvPr/>
        </p:nvSpPr>
        <p:spPr>
          <a:xfrm>
            <a:off x="3107726" y="3629712"/>
            <a:ext cx="2916670" cy="923330"/>
          </a:xfrm>
          <a:prstGeom prst="rect">
            <a:avLst/>
          </a:prstGeom>
          <a:noFill/>
        </p:spPr>
        <p:txBody>
          <a:bodyPr wrap="square" rtlCol="0">
            <a:spAutoFit/>
          </a:bodyPr>
          <a:lstStyle/>
          <a:p>
            <a:r>
              <a:rPr lang="en-US" dirty="0"/>
              <a:t>Adopt Hilbert Curve and construct R-tree according to pre-calculated Hilbert Value</a:t>
            </a:r>
          </a:p>
        </p:txBody>
      </p:sp>
      <p:sp>
        <p:nvSpPr>
          <p:cNvPr id="19" name="TextBox 18">
            <a:extLst>
              <a:ext uri="{FF2B5EF4-FFF2-40B4-BE49-F238E27FC236}">
                <a16:creationId xmlns:a16="http://schemas.microsoft.com/office/drawing/2014/main" id="{76F20168-4B7E-4E00-A3AA-FE81B122C702}"/>
              </a:ext>
            </a:extLst>
          </p:cNvPr>
          <p:cNvSpPr txBox="1"/>
          <p:nvPr/>
        </p:nvSpPr>
        <p:spPr>
          <a:xfrm>
            <a:off x="3257550" y="4743450"/>
            <a:ext cx="2792845" cy="923330"/>
          </a:xfrm>
          <a:prstGeom prst="rect">
            <a:avLst/>
          </a:prstGeom>
          <a:noFill/>
        </p:spPr>
        <p:txBody>
          <a:bodyPr wrap="square" rtlCol="0">
            <a:spAutoFit/>
          </a:bodyPr>
          <a:lstStyle/>
          <a:p>
            <a:r>
              <a:rPr lang="en-US" dirty="0"/>
              <a:t>The Hilbert R-tree is </a:t>
            </a:r>
            <a:r>
              <a:rPr lang="en-US" b="1" dirty="0"/>
              <a:t>much faster </a:t>
            </a:r>
            <a:r>
              <a:rPr lang="en-US" dirty="0"/>
              <a:t>than Original the R-tree.</a:t>
            </a:r>
          </a:p>
        </p:txBody>
      </p:sp>
    </p:spTree>
    <p:extLst>
      <p:ext uri="{BB962C8B-B14F-4D97-AF65-F5344CB8AC3E}">
        <p14:creationId xmlns:p14="http://schemas.microsoft.com/office/powerpoint/2010/main" val="3094986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1876" y="6258825"/>
            <a:ext cx="9155875" cy="59917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latin typeface="Times New Roman" pitchFamily="18" charset="0"/>
                <a:cs typeface="Times New Roman" pitchFamily="18" charset="0"/>
              </a:rPr>
              <a:t>Your Name							Email</a:t>
            </a:r>
            <a:endParaRPr lang="en-US" sz="2800" dirty="0"/>
          </a:p>
        </p:txBody>
      </p:sp>
      <p:sp>
        <p:nvSpPr>
          <p:cNvPr id="4" name="Text Placeholder 2"/>
          <p:cNvSpPr txBox="1">
            <a:spLocks/>
          </p:cNvSpPr>
          <p:nvPr/>
        </p:nvSpPr>
        <p:spPr>
          <a:xfrm>
            <a:off x="0" y="0"/>
            <a:ext cx="9144000" cy="62345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3600" dirty="0">
                <a:effectLst>
                  <a:outerShdw blurRad="38100" dist="38100" dir="2700000" algn="tl">
                    <a:srgbClr val="000000">
                      <a:alpha val="43137"/>
                    </a:srgbClr>
                  </a:outerShdw>
                </a:effectLst>
                <a:latin typeface="Times New Roman" pitchFamily="18" charset="0"/>
                <a:cs typeface="Times New Roman" pitchFamily="18" charset="0"/>
              </a:rPr>
              <a:t>Conclusion</a:t>
            </a:r>
          </a:p>
        </p:txBody>
      </p:sp>
      <p:graphicFrame>
        <p:nvGraphicFramePr>
          <p:cNvPr id="2" name="Table 1">
            <a:extLst>
              <a:ext uri="{FF2B5EF4-FFF2-40B4-BE49-F238E27FC236}">
                <a16:creationId xmlns:a16="http://schemas.microsoft.com/office/drawing/2014/main" id="{8CAAD5ED-F3F4-42EC-9D21-EFC17A0D0022}"/>
              </a:ext>
            </a:extLst>
          </p:cNvPr>
          <p:cNvGraphicFramePr>
            <a:graphicFrameLocks noGrp="1"/>
          </p:cNvGraphicFramePr>
          <p:nvPr>
            <p:extLst>
              <p:ext uri="{D42A27DB-BD31-4B8C-83A1-F6EECF244321}">
                <p14:modId xmlns:p14="http://schemas.microsoft.com/office/powerpoint/2010/main" val="4176833609"/>
              </p:ext>
            </p:extLst>
          </p:nvPr>
        </p:nvGraphicFramePr>
        <p:xfrm>
          <a:off x="485775" y="1143002"/>
          <a:ext cx="8077200" cy="1038223"/>
        </p:xfrm>
        <a:graphic>
          <a:graphicData uri="http://schemas.openxmlformats.org/drawingml/2006/table">
            <a:tbl>
              <a:tblPr firstRow="1" firstCol="1" bandRow="1">
                <a:tableStyleId>{5C22544A-7EE6-4342-B048-85BDC9FD1C3A}</a:tableStyleId>
              </a:tblPr>
              <a:tblGrid>
                <a:gridCol w="1345912">
                  <a:extLst>
                    <a:ext uri="{9D8B030D-6E8A-4147-A177-3AD203B41FA5}">
                      <a16:colId xmlns:a16="http://schemas.microsoft.com/office/drawing/2014/main" val="3075303248"/>
                    </a:ext>
                  </a:extLst>
                </a:gridCol>
                <a:gridCol w="1345912">
                  <a:extLst>
                    <a:ext uri="{9D8B030D-6E8A-4147-A177-3AD203B41FA5}">
                      <a16:colId xmlns:a16="http://schemas.microsoft.com/office/drawing/2014/main" val="2501512053"/>
                    </a:ext>
                  </a:extLst>
                </a:gridCol>
                <a:gridCol w="1345912">
                  <a:extLst>
                    <a:ext uri="{9D8B030D-6E8A-4147-A177-3AD203B41FA5}">
                      <a16:colId xmlns:a16="http://schemas.microsoft.com/office/drawing/2014/main" val="2888886196"/>
                    </a:ext>
                  </a:extLst>
                </a:gridCol>
                <a:gridCol w="1345912">
                  <a:extLst>
                    <a:ext uri="{9D8B030D-6E8A-4147-A177-3AD203B41FA5}">
                      <a16:colId xmlns:a16="http://schemas.microsoft.com/office/drawing/2014/main" val="3780187428"/>
                    </a:ext>
                  </a:extLst>
                </a:gridCol>
                <a:gridCol w="1346776">
                  <a:extLst>
                    <a:ext uri="{9D8B030D-6E8A-4147-A177-3AD203B41FA5}">
                      <a16:colId xmlns:a16="http://schemas.microsoft.com/office/drawing/2014/main" val="2676660688"/>
                    </a:ext>
                  </a:extLst>
                </a:gridCol>
                <a:gridCol w="1346776">
                  <a:extLst>
                    <a:ext uri="{9D8B030D-6E8A-4147-A177-3AD203B41FA5}">
                      <a16:colId xmlns:a16="http://schemas.microsoft.com/office/drawing/2014/main" val="3053253980"/>
                    </a:ext>
                  </a:extLst>
                </a:gridCol>
              </a:tblGrid>
              <a:tr h="205745">
                <a:tc>
                  <a:txBody>
                    <a:bodyPr/>
                    <a:lstStyle/>
                    <a:p>
                      <a:pPr marL="0" marR="0">
                        <a:lnSpc>
                          <a:spcPct val="107000"/>
                        </a:lnSpc>
                        <a:spcBef>
                          <a:spcPts val="0"/>
                        </a:spcBef>
                        <a:spcAft>
                          <a:spcPts val="0"/>
                        </a:spcAft>
                      </a:pPr>
                      <a:r>
                        <a:rPr lang="en-US" sz="1200">
                          <a:effectLst/>
                        </a:rPr>
                        <a:t> </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ED. 10^4</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ED. 10^5</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ED. 10^6</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UEDL. 10^6 </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UEDM. 10^5</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528496578"/>
                  </a:ext>
                </a:extLst>
              </a:tr>
              <a:tr h="205745">
                <a:tc>
                  <a:txBody>
                    <a:bodyPr/>
                    <a:lstStyle/>
                    <a:p>
                      <a:pPr marL="0" marR="0">
                        <a:lnSpc>
                          <a:spcPct val="107000"/>
                        </a:lnSpc>
                        <a:spcBef>
                          <a:spcPts val="0"/>
                        </a:spcBef>
                        <a:spcAft>
                          <a:spcPts val="0"/>
                        </a:spcAft>
                      </a:pPr>
                      <a:r>
                        <a:rPr lang="en-US" sz="1200">
                          <a:effectLst/>
                        </a:rPr>
                        <a:t>Brute-force</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0.0026</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0.0717</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0.5109</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0.0654</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0.3712</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548224370"/>
                  </a:ext>
                </a:extLst>
              </a:tr>
              <a:tr h="205745">
                <a:tc>
                  <a:txBody>
                    <a:bodyPr/>
                    <a:lstStyle/>
                    <a:p>
                      <a:pPr marL="0" marR="0">
                        <a:lnSpc>
                          <a:spcPct val="107000"/>
                        </a:lnSpc>
                        <a:spcBef>
                          <a:spcPts val="0"/>
                        </a:spcBef>
                        <a:spcAft>
                          <a:spcPts val="0"/>
                        </a:spcAft>
                      </a:pPr>
                      <a:r>
                        <a:rPr lang="en-US" sz="1200">
                          <a:effectLst/>
                        </a:rPr>
                        <a:t>R-tree</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0.0172</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0.0239</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0.0279</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0.0247</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10.1514</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11219937"/>
                  </a:ext>
                </a:extLst>
              </a:tr>
              <a:tr h="420988">
                <a:tc>
                  <a:txBody>
                    <a:bodyPr/>
                    <a:lstStyle/>
                    <a:p>
                      <a:pPr marL="0" marR="0">
                        <a:lnSpc>
                          <a:spcPct val="107000"/>
                        </a:lnSpc>
                        <a:spcBef>
                          <a:spcPts val="0"/>
                        </a:spcBef>
                        <a:spcAft>
                          <a:spcPts val="0"/>
                        </a:spcAft>
                      </a:pPr>
                      <a:r>
                        <a:rPr lang="en-US" sz="1200" dirty="0">
                          <a:effectLst/>
                        </a:rPr>
                        <a:t>Hilbert R-tree</a:t>
                      </a:r>
                      <a:endParaRPr lang="en-US"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0.0099</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0.0158</a:t>
                      </a:r>
                      <a:endParaRPr lang="en-US"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0.0195</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0.0205</a:t>
                      </a:r>
                      <a:endParaRPr lang="en-US" sz="11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0.3700</a:t>
                      </a:r>
                      <a:endParaRPr lang="en-US" sz="11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293972110"/>
                  </a:ext>
                </a:extLst>
              </a:tr>
            </a:tbl>
          </a:graphicData>
        </a:graphic>
      </p:graphicFrame>
      <p:sp>
        <p:nvSpPr>
          <p:cNvPr id="7" name="TextBox 6">
            <a:extLst>
              <a:ext uri="{FF2B5EF4-FFF2-40B4-BE49-F238E27FC236}">
                <a16:creationId xmlns:a16="http://schemas.microsoft.com/office/drawing/2014/main" id="{02C5E485-71F5-4454-A93A-61F1D2DB1C68}"/>
              </a:ext>
            </a:extLst>
          </p:cNvPr>
          <p:cNvSpPr txBox="1"/>
          <p:nvPr/>
        </p:nvSpPr>
        <p:spPr>
          <a:xfrm>
            <a:off x="590550" y="2514600"/>
            <a:ext cx="8077200" cy="3139321"/>
          </a:xfrm>
          <a:prstGeom prst="rect">
            <a:avLst/>
          </a:prstGeom>
          <a:noFill/>
        </p:spPr>
        <p:txBody>
          <a:bodyPr wrap="square" rtlCol="0">
            <a:spAutoFit/>
          </a:bodyPr>
          <a:lstStyle/>
          <a:p>
            <a:r>
              <a:rPr lang="en-US" dirty="0"/>
              <a:t>By adopting Hilbert R-tree the original Shooting Stars Algorithm shows 20%-1005% performance improvements</a:t>
            </a:r>
          </a:p>
          <a:p>
            <a:endParaRPr lang="en-US" dirty="0"/>
          </a:p>
          <a:p>
            <a:r>
              <a:rPr lang="en-US" dirty="0"/>
              <a:t>Note that we are not modifying the original Shooting Stars algorithm, we improve the performance by using an improved data structure which is heavily used by the original Shooting Stars algorithm. </a:t>
            </a:r>
          </a:p>
          <a:p>
            <a:endParaRPr lang="en-US" dirty="0"/>
          </a:p>
          <a:p>
            <a:r>
              <a:rPr lang="en-US" dirty="0"/>
              <a:t>ED: evenly distributed dataset</a:t>
            </a:r>
          </a:p>
          <a:p>
            <a:r>
              <a:rPr lang="en-US" dirty="0"/>
              <a:t>UEDL: Unevenly distributed dataset less skyline points</a:t>
            </a:r>
          </a:p>
          <a:p>
            <a:r>
              <a:rPr lang="en-US" dirty="0"/>
              <a:t>UEDM: Unevenly distributed dataset more skyline points</a:t>
            </a:r>
          </a:p>
          <a:p>
            <a:r>
              <a:rPr lang="en-US" dirty="0"/>
              <a:t>Unit: seconds</a:t>
            </a:r>
          </a:p>
        </p:txBody>
      </p:sp>
    </p:spTree>
    <p:extLst>
      <p:ext uri="{BB962C8B-B14F-4D97-AF65-F5344CB8AC3E}">
        <p14:creationId xmlns:p14="http://schemas.microsoft.com/office/powerpoint/2010/main" val="321880851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2333</TotalTime>
  <Words>356</Words>
  <Application>Microsoft Office PowerPoint</Application>
  <PresentationFormat>On-screen Show (4:3)</PresentationFormat>
  <Paragraphs>57</Paragraphs>
  <Slides>3</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Times New Roman</vt:lpstr>
      <vt:lpstr>Custom Design</vt:lpstr>
      <vt:lpstr>1_Custom Design</vt:lpstr>
      <vt:lpstr>Fengyao Yan                                                     fyan@email.sc.edu </vt:lpstr>
      <vt:lpstr>PowerPoint Presentation</vt:lpstr>
      <vt:lpstr>PowerPoint Presentation</vt:lpstr>
    </vt:vector>
  </TitlesOfParts>
  <Company>University of South Carolina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Larry Pearce</dc:creator>
  <cp:lastModifiedBy>Fengyao Yan</cp:lastModifiedBy>
  <cp:revision>171</cp:revision>
  <cp:lastPrinted>2014-09-15T18:49:26Z</cp:lastPrinted>
  <dcterms:created xsi:type="dcterms:W3CDTF">2011-10-24T17:40:21Z</dcterms:created>
  <dcterms:modified xsi:type="dcterms:W3CDTF">2019-05-07T01:14:12Z</dcterms:modified>
</cp:coreProperties>
</file>