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2" r:id="rId6"/>
    <p:sldId id="261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1CB58C-EEC1-4629-9EB9-A6243E0885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4FBECE-563D-4533-A350-4C1989DDB7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490D04-FA94-4A8B-84B3-FECA30DEB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4E9CE-30F7-4A86-8867-4C0FA1B91AE3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37DAAA-589D-4B59-8094-ECC273D58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B86BCE-6663-40AE-82F0-FC3E7AA02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0BFFB-506D-4C84-A440-8DB7F068B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938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4F2741-19EC-41AF-BA9C-918257914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A3697D-4AF9-447C-A320-25031CCF09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CB81E4-4E70-4221-AAB6-CB30E6372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4E9CE-30F7-4A86-8867-4C0FA1B91AE3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D457FB-E604-426B-868E-BE54A1F26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56EA4C-F93B-402E-A614-766E5A4C5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0BFFB-506D-4C84-A440-8DB7F068B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855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E96E41-2A05-48B7-9626-9466FAFCED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DEC98B-BCFB-4A60-BA32-CA6CBAA94E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1DB891-AAD0-44C4-963C-47F567B2E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4E9CE-30F7-4A86-8867-4C0FA1B91AE3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5D6CC2-5E5F-445F-AF7A-AB2415679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F77725-9C75-4F41-922C-B3728A343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0BFFB-506D-4C84-A440-8DB7F068B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366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27326A-8D1C-436D-B2FB-A6E148202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9F383C-5545-417F-BCEB-20C7B51EBC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18A63D-8426-4959-8C63-D78C722EF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4E9CE-30F7-4A86-8867-4C0FA1B91AE3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C04809-1059-4ECC-8E96-F5548727A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C5EDE0-FF0E-41EC-87E5-E5555C605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0BFFB-506D-4C84-A440-8DB7F068B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443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972782-7ADF-4A9F-917C-EE7C8D36C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8C7447-C190-494A-8B24-2CA0EFA95C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6FE78B-0CAF-4113-B4B8-CB40BBFB4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4E9CE-30F7-4A86-8867-4C0FA1B91AE3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D5E08F-5962-43B0-A847-D04FECB4E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586F2E-6DC6-49E0-8E0B-E67550B89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0BFFB-506D-4C84-A440-8DB7F068B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430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CEFED0-1A5E-4897-B31C-8A24C459E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2DAD7B-651F-4FB9-91E0-494C7FF58C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4C1999-3361-4376-8B22-645D382C1C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F0E27B-7EB8-4394-95FA-C387B30F8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4E9CE-30F7-4A86-8867-4C0FA1B91AE3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C5182B-8E0B-41A8-86B7-32E5E43ED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ED8A5B-E880-49EC-9927-08C8AE406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0BFFB-506D-4C84-A440-8DB7F068B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68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F79ECC-8532-4398-A356-CCF069ED25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207E51-C842-4BDE-938C-DE87CA4338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82FB2B-2112-4CF5-9770-7C022FE8B4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3976FCF-9E0B-4749-801C-4985A63B41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3E69EE-71F1-4730-97D8-E121C419C1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6A02B43-E5E6-4124-85F5-73A104C2F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4E9CE-30F7-4A86-8867-4C0FA1B91AE3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8A981E7-B58D-454F-B61E-392269017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68F589-14EB-4AF6-B3DE-0481D37C2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0BFFB-506D-4C84-A440-8DB7F068B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850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7F1E69-FD50-4310-81FF-DA5C1DCF1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5F8AE1-551B-4D31-A5CA-4C8A38F25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4E9CE-30F7-4A86-8867-4C0FA1B91AE3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F6E4B2-D5EA-4C00-A3E8-2D448F2D6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8AA5CF-E608-4DCC-ACE0-85D8C6D0E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0BFFB-506D-4C84-A440-8DB7F068B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607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D11BCD9-CAD2-47F9-9EBF-949FDDEB3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4E9CE-30F7-4A86-8867-4C0FA1B91AE3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86AFE1-A20D-4274-A183-D70CC1C14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93F0BA-7A02-4A2D-88A2-D5ACFEEE3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0BFFB-506D-4C84-A440-8DB7F068B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077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FD5F1-6E31-4A61-A147-ECC04E300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261F60-2D67-4CBA-9A85-EFC2A64646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BE0424-D4B1-489D-A91F-D0DBEF2861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67AC41-9025-47F7-AE14-46241B8A6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4E9CE-30F7-4A86-8867-4C0FA1B91AE3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F31C91-5B96-4057-A4B3-1BDAF3804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BB643B-E870-4AE9-93CC-F90C83CFF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0BFFB-506D-4C84-A440-8DB7F068B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534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50C7A-C1A8-4136-9B6D-75F5BE031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37F01C-57CA-41E6-9117-9E67CC8D76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8B1FBE-6A48-4F29-B30B-89B64742CC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5A9BEF-4480-4F85-9BCD-40965DFC2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4E9CE-30F7-4A86-8867-4C0FA1B91AE3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F7A7C3-9151-41F8-9260-CC6AD83A0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DC5D17-1117-482D-9204-6A97DD7CC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0BFFB-506D-4C84-A440-8DB7F068B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321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BED5D2-7E22-4D9F-8340-BC06E94FF1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3AF845-7CF9-4F9E-96A6-88F92F86DB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AE856D-AA0E-4D8E-B224-EBC3EAC77A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54E9CE-30F7-4A86-8867-4C0FA1B91AE3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01DA92-C800-42DA-9AAC-661A572424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88DABC-1EC5-4B7C-90A1-4B23AE610D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0BFFB-506D-4C84-A440-8DB7F068B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646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3FCC77-AE66-403D-A85E-8A9AE163CD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37360"/>
            <a:ext cx="9144000" cy="2387600"/>
          </a:xfrm>
        </p:spPr>
        <p:txBody>
          <a:bodyPr>
            <a:normAutofit/>
          </a:bodyPr>
          <a:lstStyle/>
          <a:p>
            <a:pPr>
              <a:spcBef>
                <a:spcPts val="1000"/>
              </a:spcBef>
            </a:pPr>
            <a:r>
              <a:rPr lang="en-US" sz="44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Anomalous Database Transaction Detection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86FF6D-630B-44B2-A89B-7052ED860F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29000"/>
            <a:ext cx="9144000" cy="1828800"/>
          </a:xfrm>
        </p:spPr>
        <p:txBody>
          <a:bodyPr/>
          <a:lstStyle/>
          <a:p>
            <a:endParaRPr lang="en-US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By</a:t>
            </a:r>
          </a:p>
          <a:p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Harshith Reddy </a:t>
            </a:r>
            <a:r>
              <a:rPr lang="en-US" dirty="0" err="1">
                <a:solidFill>
                  <a:schemeClr val="bg2">
                    <a:lumMod val="10000"/>
                  </a:schemeClr>
                </a:solidFill>
              </a:rPr>
              <a:t>Sarabudla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4135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A3B0F7-78D8-4A9A-BF08-97E13A660A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200" dirty="0">
                <a:solidFill>
                  <a:srgbClr val="002060"/>
                </a:solidFill>
              </a:rPr>
              <a:t>Anomaly detection approaches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A37D3F-2A21-4871-B004-A6B3FDF0E5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Command-centric – focus on attack syntax</a:t>
            </a:r>
            <a:br>
              <a:rPr lang="en-US" dirty="0"/>
            </a:br>
            <a:r>
              <a:rPr lang="en-US" dirty="0"/>
              <a:t>Mostly capture attack queries that have similar columns but process or display different row contents from those of normal queries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Data-centric – focus on semantics</a:t>
            </a:r>
            <a:br>
              <a:rPr lang="en-US" dirty="0"/>
            </a:br>
            <a:r>
              <a:rPr lang="en-US" dirty="0"/>
              <a:t>Mostly capture attack queries that are similar in both columns and resulting datasets </a:t>
            </a:r>
          </a:p>
        </p:txBody>
      </p:sp>
    </p:spTree>
    <p:extLst>
      <p:ext uri="{BB962C8B-B14F-4D97-AF65-F5344CB8AC3E}">
        <p14:creationId xmlns:p14="http://schemas.microsoft.com/office/powerpoint/2010/main" val="3273581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00FE7D-6006-4925-9AC1-24B057A95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200" dirty="0">
                <a:solidFill>
                  <a:srgbClr val="002060"/>
                </a:solidFill>
              </a:rPr>
              <a:t>Limitations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F24D6D-F021-4443-97A0-1BEF729572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102009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SELECT Name, Salary FROM Employee WHERE ID = 102 AND </a:t>
            </a:r>
            <a:r>
              <a:rPr lang="en-US" dirty="0" err="1"/>
              <a:t>Dept_id</a:t>
            </a:r>
            <a:r>
              <a:rPr lang="en-US" dirty="0"/>
              <a:t> = 3; </a:t>
            </a:r>
          </a:p>
          <a:p>
            <a:pPr marL="0" indent="0">
              <a:buNone/>
            </a:pPr>
            <a:r>
              <a:rPr lang="en-US" dirty="0"/>
              <a:t>Conversely, suppose we rewrite the above query as follows </a:t>
            </a:r>
          </a:p>
          <a:p>
            <a:pPr marL="0" indent="0">
              <a:buNone/>
            </a:pPr>
            <a:r>
              <a:rPr lang="en-US" dirty="0"/>
              <a:t>SELECT Name, Salary FROM Employee WHERE ID = 102 AND </a:t>
            </a:r>
            <a:r>
              <a:rPr lang="en-US" dirty="0" err="1"/>
              <a:t>Dept_id</a:t>
            </a:r>
            <a:r>
              <a:rPr lang="en-US" dirty="0"/>
              <a:t> = 3 AND Name IS NOT NULL;</a:t>
            </a:r>
          </a:p>
          <a:p>
            <a:pPr marL="0" indent="0">
              <a:buNone/>
            </a:pPr>
            <a:br>
              <a:rPr lang="en-US" dirty="0"/>
            </a:br>
            <a:r>
              <a:rPr lang="en-US" dirty="0"/>
              <a:t>Both queries are syntactically different but produces the same result. </a:t>
            </a:r>
            <a:br>
              <a:rPr lang="en-US" dirty="0"/>
            </a:br>
            <a:r>
              <a:rPr lang="en-US" dirty="0"/>
              <a:t>However, the second syntax is likely to be flagged as anomalous and ends up be a false positive.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240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906AEB-E320-430F-AC4A-B180608B46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42122"/>
            <a:ext cx="10515600" cy="54348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</a:rPr>
              <a:t>Importance of problem: </a:t>
            </a:r>
          </a:p>
          <a:p>
            <a:pPr marL="0" indent="0">
              <a:buNone/>
            </a:pPr>
            <a:r>
              <a:rPr lang="en-US" sz="1000" i="1" dirty="0"/>
              <a:t> </a:t>
            </a:r>
          </a:p>
          <a:p>
            <a:pPr marL="0" indent="0">
              <a:buNone/>
            </a:pPr>
            <a:r>
              <a:rPr lang="en-US" i="1" dirty="0"/>
              <a:t>Abundance of false alerts (most of them being false positive) makes it difficult for the security analyst to identify successful attacks and to take remedial actions.</a:t>
            </a:r>
            <a:br>
              <a:rPr lang="en-US" i="1" dirty="0"/>
            </a:br>
            <a:br>
              <a:rPr lang="en-US" i="1" dirty="0"/>
            </a:br>
            <a:br>
              <a:rPr lang="en-US" i="1" dirty="0"/>
            </a:br>
            <a:br>
              <a:rPr lang="en-US" i="1" dirty="0"/>
            </a:br>
            <a:br>
              <a:rPr lang="en-US" i="1" dirty="0"/>
            </a:b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642313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E2CE1C-2A60-4FF7-BAC3-1395F8247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200" dirty="0">
                <a:solidFill>
                  <a:srgbClr val="002060"/>
                </a:solidFill>
              </a:rPr>
              <a:t>Challenging aspects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1BF7B7-B1C0-4AF7-90A5-40FA37EAE3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4974"/>
            <a:ext cx="10515600" cy="4811989"/>
          </a:xfrm>
        </p:spPr>
        <p:txBody>
          <a:bodyPr/>
          <a:lstStyle/>
          <a:p>
            <a:pPr marL="0" indent="0">
              <a:buNone/>
            </a:pPr>
            <a:br>
              <a:rPr lang="en-US" i="1" dirty="0"/>
            </a:br>
            <a:r>
              <a:rPr lang="en-US" dirty="0"/>
              <a:t>We propose a solution for detecting anomalous transactions in the database more efficiently while</a:t>
            </a:r>
          </a:p>
          <a:p>
            <a:r>
              <a:rPr lang="en-US" i="1" dirty="0"/>
              <a:t>Focusing on reducing the number of false positives</a:t>
            </a:r>
          </a:p>
          <a:p>
            <a:r>
              <a:rPr lang="en-US" i="1" dirty="0"/>
              <a:t>Reducing the detection time window</a:t>
            </a:r>
          </a:p>
          <a:p>
            <a:r>
              <a:rPr lang="en-US" i="1" dirty="0"/>
              <a:t>Handling detection for newly added attributes</a:t>
            </a:r>
            <a:br>
              <a:rPr lang="en-US" i="1" dirty="0"/>
            </a:br>
            <a:endParaRPr lang="en-US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2617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6F4E2D2-2BC1-4660-B21D-0AE4A6D96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81797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002060"/>
                </a:solidFill>
              </a:rPr>
              <a:t>Proposed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22CD4A-9853-49F4-9ECD-A6813332E8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5948"/>
            <a:ext cx="10515600" cy="555266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/>
              <a:t>Training Phase:</a:t>
            </a:r>
          </a:p>
          <a:p>
            <a:r>
              <a:rPr lang="en-US" dirty="0"/>
              <a:t>Features that represent the syntax of the queries are extracted for legitimate transactions taken collected from DBMS audit logs.</a:t>
            </a:r>
            <a:br>
              <a:rPr lang="en-US" dirty="0"/>
            </a:br>
            <a:r>
              <a:rPr lang="en-US" sz="400" dirty="0"/>
              <a:t> </a:t>
            </a:r>
            <a:br>
              <a:rPr lang="en-US" dirty="0"/>
            </a:br>
            <a:r>
              <a:rPr lang="en-US" sz="2000" b="1" i="1" dirty="0"/>
              <a:t>Features</a:t>
            </a:r>
            <a:r>
              <a:rPr lang="en-US" sz="2000" i="1" dirty="0"/>
              <a:t>: SQL operations, attributes, user role, number of commands and command execution time</a:t>
            </a:r>
          </a:p>
          <a:p>
            <a:r>
              <a:rPr lang="en-US" dirty="0"/>
              <a:t>Signatures are created for all legitimate transactions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/>
              <a:t>Detection Phase: </a:t>
            </a:r>
            <a:br>
              <a:rPr lang="en-US" dirty="0"/>
            </a:br>
            <a:r>
              <a:rPr lang="en-US" dirty="0"/>
              <a:t>Stage 1 – Syntax based detection </a:t>
            </a:r>
            <a:br>
              <a:rPr lang="en-US" dirty="0"/>
            </a:br>
            <a:r>
              <a:rPr lang="en-US" dirty="0"/>
              <a:t>Compare Incoming transaction signature with collected signatures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/>
              <a:t>Stage 2 – Data usage-based detection </a:t>
            </a:r>
            <a:br>
              <a:rPr lang="en-US" dirty="0"/>
            </a:br>
            <a:r>
              <a:rPr lang="en-US" dirty="0"/>
              <a:t>Attributes are grouped according to their frequency of usage for each user role and compared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/>
              <a:t>Stage 3 - Data sensitivity-based detection</a:t>
            </a:r>
            <a:br>
              <a:rPr lang="en-US" dirty="0"/>
            </a:br>
            <a:r>
              <a:rPr lang="en-US" dirty="0"/>
              <a:t>Compare the amount of sensitive information the transaction returns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7785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EBBC8-AB9E-4A8D-B87D-8F1704F83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rgbClr val="002060"/>
                </a:solidFill>
              </a:rPr>
              <a:t>Future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D90C69-610C-4B6D-9152-60E171D483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7009"/>
            <a:ext cx="10515600" cy="4599954"/>
          </a:xfrm>
        </p:spPr>
        <p:txBody>
          <a:bodyPr/>
          <a:lstStyle/>
          <a:p>
            <a:r>
              <a:rPr lang="en-US" dirty="0"/>
              <a:t>Anomaly detection algorithms may be modified according to the workload or data size of the database</a:t>
            </a:r>
          </a:p>
          <a:p>
            <a:r>
              <a:rPr lang="en-US" dirty="0"/>
              <a:t>Measure the impact of alerts for admin to prioritize them </a:t>
            </a:r>
            <a:r>
              <a:rPr lang="en-US"/>
              <a:t>in taking </a:t>
            </a:r>
            <a:r>
              <a:rPr lang="en-US" dirty="0"/>
              <a:t>action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8657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</TotalTime>
  <Words>159</Words>
  <Application>Microsoft Office PowerPoint</Application>
  <PresentationFormat>Widescreen</PresentationFormat>
  <Paragraphs>32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Anomalous Database Transaction Detection</vt:lpstr>
      <vt:lpstr>Anomaly detection approaches</vt:lpstr>
      <vt:lpstr>Limitations</vt:lpstr>
      <vt:lpstr>PowerPoint Presentation</vt:lpstr>
      <vt:lpstr>Challenging aspects</vt:lpstr>
      <vt:lpstr>Proposed solution</vt:lpstr>
      <vt:lpstr>Future 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Anomalous Database Transaction Detection</dc:title>
  <dc:creator>CIT</dc:creator>
  <cp:lastModifiedBy>CIT</cp:lastModifiedBy>
  <cp:revision>29</cp:revision>
  <dcterms:created xsi:type="dcterms:W3CDTF">2019-05-06T22:37:56Z</dcterms:created>
  <dcterms:modified xsi:type="dcterms:W3CDTF">2019-05-07T04:14:56Z</dcterms:modified>
</cp:coreProperties>
</file>