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60" r:id="rId4"/>
    <p:sldMasterId id="2147483661" r:id="rId5"/>
  </p:sldMasterIdLst>
  <p:notesMasterIdLst>
    <p:notesMasterId r:id="rId6"/>
  </p:notesMasterIdLst>
  <p:sldIdLst>
    <p:sldId id="256" r:id="rId7"/>
    <p:sldId id="257" r:id="rId8"/>
    <p:sldId id="258" r:id="rId9"/>
  </p:sldIdLst>
  <p:sldSz cy="6858000" cx="9144000"/>
  <p:notesSz cx="68580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7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7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1" y="0"/>
            <a:ext cx="2972591" cy="4651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3827" y="0"/>
            <a:ext cx="2972590" cy="4651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06488" y="696913"/>
            <a:ext cx="4646612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6591" y="4416426"/>
            <a:ext cx="5486400" cy="4183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1" y="8829675"/>
            <a:ext cx="2972591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3827" y="8829675"/>
            <a:ext cx="2972590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:notes"/>
          <p:cNvSpPr/>
          <p:nvPr>
            <p:ph idx="2" type="sldImg"/>
          </p:nvPr>
        </p:nvSpPr>
        <p:spPr>
          <a:xfrm>
            <a:off x="1106488" y="696913"/>
            <a:ext cx="4646612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6591" y="4416426"/>
            <a:ext cx="5486400" cy="4183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Security problem and your credentials to solve the problem – layman's terms only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Importance of the problem and the impact of the technology you are proposing – layman's terms only</a:t>
            </a:r>
            <a:endParaRPr/>
          </a:p>
        </p:txBody>
      </p:sp>
      <p:sp>
        <p:nvSpPr>
          <p:cNvPr id="86" name="Google Shape;86;p1:notes"/>
          <p:cNvSpPr txBox="1"/>
          <p:nvPr>
            <p:ph idx="12" type="sldNum"/>
          </p:nvPr>
        </p:nvSpPr>
        <p:spPr>
          <a:xfrm>
            <a:off x="3883827" y="8829675"/>
            <a:ext cx="2972590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/>
          <p:nvPr>
            <p:ph idx="1" type="body"/>
          </p:nvPr>
        </p:nvSpPr>
        <p:spPr>
          <a:xfrm>
            <a:off x="686591" y="4416426"/>
            <a:ext cx="5486400" cy="4183063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2:notes"/>
          <p:cNvSpPr/>
          <p:nvPr>
            <p:ph idx="2" type="sldImg"/>
          </p:nvPr>
        </p:nvSpPr>
        <p:spPr>
          <a:xfrm>
            <a:off x="1106488" y="696913"/>
            <a:ext cx="4646612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/>
          <p:nvPr>
            <p:ph idx="2" type="sldImg"/>
          </p:nvPr>
        </p:nvSpPr>
        <p:spPr>
          <a:xfrm>
            <a:off x="1106488" y="696913"/>
            <a:ext cx="4646612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p3:notes"/>
          <p:cNvSpPr txBox="1"/>
          <p:nvPr>
            <p:ph idx="1" type="body"/>
          </p:nvPr>
        </p:nvSpPr>
        <p:spPr>
          <a:xfrm>
            <a:off x="686591" y="4416426"/>
            <a:ext cx="5486400" cy="4183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recap your contribution and emphasize your contributions</a:t>
            </a:r>
            <a:endParaRPr/>
          </a:p>
        </p:txBody>
      </p:sp>
      <p:sp>
        <p:nvSpPr>
          <p:cNvPr id="102" name="Google Shape;102;p3:notes"/>
          <p:cNvSpPr txBox="1"/>
          <p:nvPr>
            <p:ph idx="12" type="sldNum"/>
          </p:nvPr>
        </p:nvSpPr>
        <p:spPr>
          <a:xfrm>
            <a:off x="3883827" y="8829675"/>
            <a:ext cx="2972590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" name="Google Shape;12;p2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9" name="Google Shape;69;p11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0" name="Google Shape;70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Google Shape;72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5" name="Google Shape;75;p1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6" name="Google Shape;76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Google Shape;77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Google Shape;78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>
  <p:cSld name="Title Slide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4"/>
          <p:cNvSpPr txBox="1"/>
          <p:nvPr>
            <p:ph idx="1" type="subTitle"/>
          </p:nvPr>
        </p:nvSpPr>
        <p:spPr>
          <a:xfrm>
            <a:off x="1371600" y="4463552"/>
            <a:ext cx="6400800" cy="10730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2" name="Google Shape;22;p4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" name="Google Shape;23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Google Shape;25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9" name="Google Shape;29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1" name="Google Shape;31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4" name="Google Shape;34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Google Shape;35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Google Shape;36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7" name="Google Shape;37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1" name="Google Shape;41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Google Shape;42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Google Shape;43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Google Shape;45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Google Shape;46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Google Shape;47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0" name="Google Shape;50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1" name="Google Shape;51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5" name="Google Shape;55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6" name="Google Shape;56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Google Shape;58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Google Shape;59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2" name="Google Shape;62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3" name="Google Shape;63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Google Shape;65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Google Shape;66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3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ain logo center bkgrd_2.png" id="80" name="Google Shape;80;p13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9142572" cy="685800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xkcd.com/1354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5"/>
          <p:cNvSpPr txBox="1"/>
          <p:nvPr>
            <p:ph type="title"/>
          </p:nvPr>
        </p:nvSpPr>
        <p:spPr>
          <a:xfrm>
            <a:off x="-11876" y="6258825"/>
            <a:ext cx="9155875" cy="5991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imes New Roman"/>
              <a:buNone/>
            </a:pPr>
            <a:r>
              <a:rPr b="0" lang="en-US" sz="3000" cap="none">
                <a:latin typeface="Times New Roman"/>
                <a:ea typeface="Times New Roman"/>
                <a:cs typeface="Times New Roman"/>
                <a:sym typeface="Times New Roman"/>
              </a:rPr>
              <a:t>Kim Redmond   redmonkm@email.sc.edu</a:t>
            </a:r>
            <a:endParaRPr b="0" sz="2800" cap="none"/>
          </a:p>
        </p:txBody>
      </p:sp>
      <p:sp>
        <p:nvSpPr>
          <p:cNvPr id="89" name="Google Shape;89;p15"/>
          <p:cNvSpPr txBox="1"/>
          <p:nvPr>
            <p:ph idx="1" type="body"/>
          </p:nvPr>
        </p:nvSpPr>
        <p:spPr>
          <a:xfrm>
            <a:off x="0" y="0"/>
            <a:ext cx="9144000" cy="62345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ts val="3600"/>
              <a:buNone/>
            </a:pPr>
            <a:r>
              <a:rPr b="1" lang="en-US" sz="3600">
                <a:solidFill>
                  <a:srgbClr val="8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Can Embeddings Detect </a:t>
            </a:r>
            <a:r>
              <a:rPr b="1" i="1" lang="en-US" sz="3600">
                <a:solidFill>
                  <a:srgbClr val="8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Heartbleed</a:t>
            </a:r>
            <a:r>
              <a:rPr b="1" lang="en-US" sz="3600">
                <a:solidFill>
                  <a:srgbClr val="8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  <a:endParaRPr sz="36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0" name="Google Shape;90;p15"/>
          <p:cNvSpPr txBox="1"/>
          <p:nvPr/>
        </p:nvSpPr>
        <p:spPr>
          <a:xfrm>
            <a:off x="479850" y="3848000"/>
            <a:ext cx="8184300" cy="23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Source code isn't available to analyze proprietary software for security vulnerabilities.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can use </a:t>
            </a: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binary code analysis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(BCA) on binary executables. However, most BCA methods are inefficient and unscalable.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Solution: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use </a:t>
            </a:r>
            <a:r>
              <a:rPr i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machine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i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learning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generate semantic instruction embeddings using assembly code from the binary!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Source: </a:t>
            </a:r>
            <a:r>
              <a:rPr lang="en-US" sz="18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https://xkcd.com/1354/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pic>
        <p:nvPicPr>
          <p:cNvPr id="91" name="Google Shape;9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74725" y="733525"/>
            <a:ext cx="4394549" cy="3011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6"/>
          <p:cNvSpPr txBox="1"/>
          <p:nvPr/>
        </p:nvSpPr>
        <p:spPr>
          <a:xfrm>
            <a:off x="-11876" y="6258825"/>
            <a:ext cx="9155875" cy="5991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imes New Roman"/>
              <a:buNone/>
            </a:pPr>
            <a:r>
              <a:rPr lang="en-US" sz="3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Kim Redmond   redmonkm@email.sc.edu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6"/>
          <p:cNvSpPr txBox="1"/>
          <p:nvPr/>
        </p:nvSpPr>
        <p:spPr>
          <a:xfrm>
            <a:off x="0" y="0"/>
            <a:ext cx="9144000" cy="6234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ts val="3600"/>
              <a:buFont typeface="Arial"/>
              <a:buNone/>
            </a:pPr>
            <a:r>
              <a:rPr b="1" lang="en-US" sz="3600">
                <a:solidFill>
                  <a:srgbClr val="8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Can Embeddings Detect </a:t>
            </a:r>
            <a:r>
              <a:rPr b="1" i="1" lang="en-US" sz="3600">
                <a:solidFill>
                  <a:srgbClr val="8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Heartbleed</a:t>
            </a:r>
            <a:r>
              <a:rPr b="1" lang="en-US" sz="3600">
                <a:solidFill>
                  <a:srgbClr val="8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 </a:t>
            </a:r>
            <a:endParaRPr sz="3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8" name="Google Shape;98;p16"/>
          <p:cNvSpPr txBox="1"/>
          <p:nvPr/>
        </p:nvSpPr>
        <p:spPr>
          <a:xfrm>
            <a:off x="910650" y="1048200"/>
            <a:ext cx="7322700" cy="47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 What available program has a version with a known vulnerability, and another version that has fixed the vulnerability?</a:t>
            </a:r>
            <a:endParaRPr sz="2200"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rgbClr val="666666"/>
                </a:solidFill>
                <a:latin typeface="Calibri"/>
                <a:ea typeface="Calibri"/>
                <a:cs typeface="Calibri"/>
                <a:sym typeface="Calibri"/>
              </a:rPr>
              <a:t>- OpenSSL (v 1.0.1g and Heartbleed (v 1.0.1c))</a:t>
            </a:r>
            <a:endParaRPr sz="2200">
              <a:solidFill>
                <a:srgbClr val="666666"/>
              </a:solidFill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How do we compile and disassemble this program?</a:t>
            </a:r>
            <a:endParaRPr sz="2200"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rgbClr val="666666"/>
                </a:solidFill>
                <a:latin typeface="Calibri"/>
                <a:ea typeface="Calibri"/>
                <a:cs typeface="Calibri"/>
                <a:sym typeface="Calibri"/>
              </a:rPr>
              <a:t>- config and llvm-objdump</a:t>
            </a:r>
            <a:endParaRPr sz="2200">
              <a:solidFill>
                <a:srgbClr val="66666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How do we distinguish between insecure and secure code patterns?</a:t>
            </a:r>
            <a:endParaRPr sz="2200"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rgbClr val="666666"/>
                </a:solidFill>
                <a:latin typeface="Calibri"/>
                <a:ea typeface="Calibri"/>
                <a:cs typeface="Calibri"/>
                <a:sym typeface="Calibri"/>
              </a:rPr>
              <a:t>- train instruction embeddings and project a visualization to observe where they don’t overlap</a:t>
            </a:r>
            <a:endParaRPr sz="2200">
              <a:solidFill>
                <a:srgbClr val="666666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7"/>
          <p:cNvSpPr txBox="1"/>
          <p:nvPr/>
        </p:nvSpPr>
        <p:spPr>
          <a:xfrm>
            <a:off x="-11876" y="6258825"/>
            <a:ext cx="9155875" cy="5991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imes New Roman"/>
              <a:buNone/>
            </a:pPr>
            <a:r>
              <a:rPr lang="en-US" sz="3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Kim Redmond   redmonkm@email.sc.edu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7"/>
          <p:cNvSpPr txBox="1"/>
          <p:nvPr/>
        </p:nvSpPr>
        <p:spPr>
          <a:xfrm>
            <a:off x="0" y="0"/>
            <a:ext cx="9144000" cy="6234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ts val="3600"/>
              <a:buFont typeface="Arial"/>
              <a:buNone/>
            </a:pPr>
            <a:r>
              <a:rPr b="1" lang="en-US" sz="3600">
                <a:solidFill>
                  <a:srgbClr val="8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Can Embeddings Detect </a:t>
            </a:r>
            <a:r>
              <a:rPr b="1" i="1" lang="en-US" sz="3600">
                <a:solidFill>
                  <a:srgbClr val="8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Heartbleed</a:t>
            </a:r>
            <a:r>
              <a:rPr b="1" lang="en-US" sz="3600">
                <a:solidFill>
                  <a:srgbClr val="8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 </a:t>
            </a:r>
            <a:endParaRPr sz="3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" name="Google Shape;106;p17"/>
          <p:cNvSpPr txBox="1"/>
          <p:nvPr/>
        </p:nvSpPr>
        <p:spPr>
          <a:xfrm>
            <a:off x="910650" y="4645848"/>
            <a:ext cx="7322700" cy="136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Instruction embeddings do display a meaningful difference between secure and insecure versions of the same program</a:t>
            </a: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: the bounds check!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latin typeface="Calibri"/>
                <a:ea typeface="Calibri"/>
                <a:cs typeface="Calibri"/>
                <a:sym typeface="Calibri"/>
              </a:rPr>
              <a:t>Future work: </a:t>
            </a: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more vulnerabilities; larger set of training instructions; identify security-related embedding features/patterns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7" name="Google Shape;10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99700" y="623450"/>
            <a:ext cx="5544599" cy="4022400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7"/>
          <p:cNvSpPr/>
          <p:nvPr/>
        </p:nvSpPr>
        <p:spPr>
          <a:xfrm>
            <a:off x="4747850" y="2637700"/>
            <a:ext cx="1040100" cy="391800"/>
          </a:xfrm>
          <a:prstGeom prst="ellipse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17"/>
          <p:cNvSpPr/>
          <p:nvPr/>
        </p:nvSpPr>
        <p:spPr>
          <a:xfrm>
            <a:off x="5456275" y="1446950"/>
            <a:ext cx="1718100" cy="623400"/>
          </a:xfrm>
          <a:prstGeom prst="ellipse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7"/>
          <p:cNvSpPr/>
          <p:nvPr/>
        </p:nvSpPr>
        <p:spPr>
          <a:xfrm>
            <a:off x="4114800" y="3737975"/>
            <a:ext cx="2125200" cy="482400"/>
          </a:xfrm>
          <a:prstGeom prst="ellipse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7"/>
          <p:cNvSpPr/>
          <p:nvPr/>
        </p:nvSpPr>
        <p:spPr>
          <a:xfrm>
            <a:off x="2667825" y="2643050"/>
            <a:ext cx="1597800" cy="391800"/>
          </a:xfrm>
          <a:prstGeom prst="ellipse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Design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1_Custom Design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