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7" r:id="rId3"/>
    <p:sldId id="315" r:id="rId4"/>
    <p:sldId id="316" r:id="rId5"/>
    <p:sldId id="275" r:id="rId6"/>
    <p:sldId id="294" r:id="rId7"/>
    <p:sldId id="297" r:id="rId8"/>
    <p:sldId id="298" r:id="rId9"/>
    <p:sldId id="301" r:id="rId10"/>
    <p:sldId id="302" r:id="rId11"/>
    <p:sldId id="303" r:id="rId12"/>
    <p:sldId id="304" r:id="rId13"/>
    <p:sldId id="314" r:id="rId14"/>
    <p:sldId id="306" r:id="rId15"/>
    <p:sldId id="311" r:id="rId16"/>
    <p:sldId id="312" r:id="rId17"/>
    <p:sldId id="313" r:id="rId18"/>
    <p:sldId id="308" r:id="rId19"/>
    <p:sldId id="317" r:id="rId20"/>
    <p:sldId id="318" r:id="rId21"/>
    <p:sldId id="309" r:id="rId22"/>
    <p:sldId id="285" r:id="rId23"/>
    <p:sldId id="310" r:id="rId24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EC5DD6-5E89-4660-AE8F-BACE318D61C0}">
          <p14:sldIdLst>
            <p14:sldId id="256"/>
            <p14:sldId id="277"/>
            <p14:sldId id="315"/>
            <p14:sldId id="316"/>
            <p14:sldId id="275"/>
          </p14:sldIdLst>
        </p14:section>
        <p14:section name="Untitled Section" id="{2A5EC82C-905B-4336-80D8-0956D16320D5}">
          <p14:sldIdLst>
            <p14:sldId id="294"/>
            <p14:sldId id="297"/>
            <p14:sldId id="298"/>
            <p14:sldId id="301"/>
            <p14:sldId id="302"/>
            <p14:sldId id="303"/>
            <p14:sldId id="304"/>
            <p14:sldId id="314"/>
            <p14:sldId id="306"/>
            <p14:sldId id="311"/>
            <p14:sldId id="312"/>
            <p14:sldId id="313"/>
            <p14:sldId id="308"/>
            <p14:sldId id="317"/>
            <p14:sldId id="318"/>
            <p14:sldId id="309"/>
            <p14:sldId id="285"/>
            <p14:sldId id="3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3399"/>
    <a:srgbClr val="00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2" autoAdjust="0"/>
    <p:restoredTop sz="94660"/>
  </p:normalViewPr>
  <p:slideViewPr>
    <p:cSldViewPr>
      <p:cViewPr varScale="1">
        <p:scale>
          <a:sx n="105" d="100"/>
          <a:sy n="105" d="100"/>
        </p:scale>
        <p:origin x="63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190D4859-B5C2-4D69-B516-FCC26F06F823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67056AD-B908-4BCD-945F-529B5B8F5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77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CCCB78B6-D641-4815-BF66-8DE384AE958C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87825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00B93F8C-848D-40DF-BC73-4356900D7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5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218" indent="-233218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93F8C-848D-40DF-BC73-4356900D7B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93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0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94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3ACDEA-486F-44AF-9F03-9DA5FBE86F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21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78BB-2FA6-494F-96C5-C297D17CB161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A2C2-DA8C-4AA6-805F-8E6E5F8378AA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49776-1CCC-4A65-AB78-2BF057EC4143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BC66D-B992-4BFF-BF47-DF3429070F35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F41E-93EA-49FD-BDCB-4EE6EE1DA914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06B3-6AC0-4A1B-AABA-B2FD3ACB984A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DDF80-4C10-479E-9712-CF6753145DF8}" type="datetime1">
              <a:rPr lang="en-US" smtClean="0"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6783B-D105-4581-979F-8BCDAD9738F9}" type="datetime1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B21A0-80C6-4E90-AD50-681DA44AD441}" type="datetime1">
              <a:rPr lang="en-US" smtClean="0"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EC8EC-CAA1-42BA-B727-873739E8B25B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00440-9BDF-4059-91CC-44FCAFBD084A}" type="datetime1">
              <a:rPr lang="en-US" smtClean="0"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0DC2-440F-4F9B-A33D-8368A13D1BA9}" type="datetime1">
              <a:rPr lang="en-US" smtClean="0"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C9E2B-EBB8-4ABF-977C-0F8FD4F006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cagle.com/2010/05/internet-privacy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chscience.org/a/2015092903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9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66800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b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Big Data – Data Lakes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Are we at risk?</a:t>
            </a:r>
            <a:endParaRPr lang="en-US" sz="4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Csilla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Farkas</a:t>
            </a:r>
          </a:p>
          <a:p>
            <a:pPr algn="ctr"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Director</a:t>
            </a:r>
          </a:p>
          <a:p>
            <a:pPr algn="ctr"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Center for Information Assurance Engineering (CIAE)</a:t>
            </a:r>
          </a:p>
          <a:p>
            <a:pPr algn="ctr"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Department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Computer Science and Engineering</a:t>
            </a:r>
          </a:p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University of South Carolina, Columbia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http://www.lifesafetyservices.com/wp-content/uploads/2015/08/sta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63"/>
            <a:ext cx="4495800" cy="29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Grp="1" noChangeArrowheads="1"/>
          </p:cNvSpPr>
          <p:nvPr/>
        </p:nvSpPr>
        <p:spPr bwMode="auto">
          <a:xfrm>
            <a:off x="457200" y="29718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Goal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provide aggregate information about groups of individuals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E.g., average grade  point of students</a:t>
            </a:r>
          </a:p>
          <a:p>
            <a:pPr eaLnBrk="1" hangingPunct="1"/>
            <a:r>
              <a:rPr lang="en-US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Security risk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: specific information about a particular individual</a:t>
            </a:r>
          </a:p>
          <a:p>
            <a:pPr lvl="1" eaLnBrk="1" hangingPunct="1"/>
            <a:r>
              <a:rPr lang="en-US" altLang="en-US" sz="2400" dirty="0" smtClean="0">
                <a:latin typeface="Times New Roman" panose="02020603050405020304" pitchFamily="18" charset="0"/>
              </a:rPr>
              <a:t>E.g., grade point of student John Smith</a:t>
            </a:r>
          </a:p>
        </p:txBody>
      </p:sp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3505200" y="1115390"/>
            <a:ext cx="52578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Statistical Databases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6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Statistical Data Protection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7" y="1676400"/>
            <a:ext cx="4327358" cy="4267200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Query restriction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perturbation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Output perturbation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://clipartion.com/wp-content/uploads/2015/12/group-of-people-clip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5000"/>
            <a:ext cx="57150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19366" y="41148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4875" y="4038600"/>
            <a:ext cx="5052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?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9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Database Inference Attacks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1562100"/>
            <a:ext cx="7162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Purpose Database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endParaRPr lang="en-US" altLang="en-US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Non-confidential data + 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Undesired  Inferences</a:t>
            </a:r>
            <a:endParaRPr lang="en-US" altLang="en-US" sz="24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 typeface="Wingdings" panose="05000000000000000000" pitchFamily="2" charset="2"/>
              <a:buNone/>
            </a:pP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Enabled Data:</a:t>
            </a: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Tx/>
              <a:buSzTx/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Non-confidential data + 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Metadata (data and application semantics)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Computational Power + Connectivity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Undesired Inferences</a:t>
            </a:r>
          </a:p>
          <a:p>
            <a:pPr>
              <a:buClrTx/>
              <a:buSzTx/>
              <a:buFont typeface="Wingdings" panose="05000000000000000000" pitchFamily="2" charset="2"/>
              <a:buChar char="¯"/>
            </a:pPr>
            <a:endParaRPr lang="en-US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13458" y="4458664"/>
            <a:ext cx="7239000" cy="121920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9600" y="2404751"/>
            <a:ext cx="7239000" cy="1066800"/>
          </a:xfrm>
          <a:prstGeom prst="rect">
            <a:avLst/>
          </a:prstGeom>
          <a:noFill/>
          <a:ln w="381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74744" y="2052021"/>
            <a:ext cx="4138388" cy="2668633"/>
            <a:chOff x="1674421" y="1715977"/>
            <a:chExt cx="5992695" cy="3745434"/>
          </a:xfrm>
        </p:grpSpPr>
        <p:pic>
          <p:nvPicPr>
            <p:cNvPr id="10" name="Picture 4" descr="http://media.cagle.com/56/2010/05/25/78833_6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421" y="1715977"/>
              <a:ext cx="5992695" cy="3745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97245" y="4797817"/>
              <a:ext cx="3820623" cy="362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Source: </a:t>
              </a:r>
              <a:r>
                <a:rPr lang="en-US" sz="1100" dirty="0">
                  <a:hlinkClick r:id="rId3"/>
                </a:rPr>
                <a:t>http://www.cagle.com/2010/05/internet-privacy</a:t>
              </a:r>
              <a:r>
                <a:rPr lang="en-US" dirty="0" smtClean="0">
                  <a:hlinkClick r:id="rId3"/>
                </a:rPr>
                <a:t>/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1026" name="Picture 2" descr="http://cdn.techpp.com/wp-content/uploads/2014/01/Walkera-QR-X350-best-cheap-drones-to-bu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42" y="0"/>
            <a:ext cx="267815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8552" y="961665"/>
            <a:ext cx="4778902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Big Data?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8" name="Picture 4" descr="https://assets.digital.cabinet-office.gov.uk/government/uploads/system/uploads/image_data/file/34633/s300_internet_of_thing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2" y="4775443"/>
            <a:ext cx="2892398" cy="20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1.squarespace.com/static/50c8e51ce4b052a90587d0c7/50d0ac00e4b0c5ef5456201e/50d0ac08e4b0c5ef5456223d/1355852920362/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99806"/>
            <a:ext cx="3047999" cy="202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1.squarespace.com/static/54986206e4b0fd2ebe2baf2f/t/56002970e4b032b16297d321/1429788615853/satellit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" y="97093"/>
            <a:ext cx="3346567" cy="187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ealthrecordsystem.com/wp-content/uploads/2015/03/3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00400" y="4775443"/>
            <a:ext cx="26870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9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Big Data Characteristics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22151" cy="4418013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 SQL analytics (data warehouse)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Complex analytics (clustering, trend detection, etc.)  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 data: spreadsheets, documents, web pages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 data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Velocity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 database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 growth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191000" y="4022387"/>
            <a:ext cx="4114800" cy="2699088"/>
            <a:chOff x="3733800" y="3962400"/>
            <a:chExt cx="4953000" cy="2694769"/>
          </a:xfrm>
        </p:grpSpPr>
        <p:pic>
          <p:nvPicPr>
            <p:cNvPr id="9" name="Picture 2" descr="http://www.linuxsecrets.com/images/2015/0423/hadoop-database-590x3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3962400"/>
              <a:ext cx="4953000" cy="2694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191000" y="6019800"/>
              <a:ext cx="14029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Hadoop</a:t>
              </a:r>
              <a:endPara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Big Data Security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Distributed, massively parallel processing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at rest, in transit, during processing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control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Sensitive metadata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of discovered knowledge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Inference Example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Latanya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Sweeney, Director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Privacy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Lab, Harvard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You, Your Doctor, and Many Others May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2015092903. September 29, 2015. 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Matching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://techscience.org/a/2015092903/images/fig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4532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5410200"/>
            <a:ext cx="578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L. Sweeney,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://techscience.org/a/2015092903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http://media.cagle.com/56/2010/05/25/78833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11" y="1420258"/>
            <a:ext cx="2864638" cy="17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7672" y="228600"/>
            <a:ext cx="8386320" cy="9906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990033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Present: Big Data Inferences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6057924" y="1618367"/>
            <a:ext cx="565666" cy="559933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254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630111" y="1473305"/>
            <a:ext cx="564335" cy="559933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254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03963" y="1420998"/>
            <a:ext cx="3427518" cy="1929242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AutoShape 21"/>
          <p:cNvSpPr>
            <a:spLocks noChangeArrowheads="1"/>
          </p:cNvSpPr>
          <p:nvPr/>
        </p:nvSpPr>
        <p:spPr bwMode="auto">
          <a:xfrm>
            <a:off x="6477531" y="2018418"/>
            <a:ext cx="563416" cy="541381"/>
          </a:xfrm>
          <a:prstGeom prst="can">
            <a:avLst>
              <a:gd name="adj" fmla="val 25000"/>
            </a:avLst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7124444" y="978198"/>
            <a:ext cx="150666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Private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5856376" y="2105965"/>
            <a:ext cx="564335" cy="559933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254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4" name="AutoShape 4" descr="data:image/jpeg;base64,/9j/4AAQSkZJRgABAQAAAQABAAD/2wCEAAkGBxQTERUUExMVFRQXFxgXGRgYGRcXHBcZGBgYGBgZGh4YHiggHRwlHhgZJDEhJSkrLi8uFx8zODMsNygtLiwBCgoKDg0OGxAQGy0kICQsLCwsLC8sLCwsLCwsLCwsLCwsLDAsLCwsLCwsLC0sLCwsLSwsLCwsLCwsLCw0LCwsLP/AABEIAJ8BPgMBIgACEQEDEQH/xAAcAAEAAgIDAQAAAAAAAAAAAAAABgcFCAIDBAH/xABCEAABAwIDBQUFBgMHBAMAAAABAAIDBBEFEiEGBzFBURMiYXGBQpGhscEIFCMyUtFicuEVQ4KSorLwFjRzwiVTY//EABoBAQADAQEBAAAAAAAAAAAAAAABAgMEBQb/xAAvEQACAgECBAUCBQUAAAAAAAAAAQIRAyExBAUSQSIyUXGRE2EjQqGx4TNSwdHw/9oADAMBAAIRAxEAPwC8UREAREQBERAEREAREQBERAEREAREQBEXgx3Fo6WB80hAa0czbMeTR4koD7i2Lw0zM80jWDlfifIcSo67eVQA2Mjhra+Xj7iqD2i2iqKyZ0jySSTYcmjkB4BYpkUx1sVOhqsZtRgu1NLVG0MoLv0nuu9AePosytS6CqlicHNzAgix1FiOhV97sNsDWRGOZw7dgv0Lm8CfEg/MKNHsRKDROUREMwiIgCIiAIiIAiIgCIiAIiIAiIgCIiAIiIAiIgCIiAIiIAiIgCIiAIiIAiIgCie8HDG1McUTvy5i8/4Rb/2UsWD2ib+Un+UedyfoFWWxpi86IrQbNU8YGWNunUXXpmwqO2jG38gsnENF8cVz0ehZBsbwAk3AFulh9VENn6p9HiMRB4SAebXGxB6aEq15JmPvlc13I5SDbzsqw23oMlSwg6vIsOlzzV8TqRTMribFovjOA5r6tzzgiIgCIiAIiIAiIgCIiAIiIAiIgCIiAIiIAiLH49XOhgc9jQ5+gaDwuTYX8EbolK3SMgijeyuL1Er3snEfdAIdGfeCDwUkKhNNWiZRcXTCLAQY681GQtZ2ZOUWJzA9SOFln0TT2EouO4RYrabGxSQGUsdIbhoY3i5x4ALHbE7XsxBkhDHRSRuyvY7iL8FJUkyLprKlsbHPdwaL6an0WPwXaKGpLmxk5m8WuFio6ldEqLasyyLFbQY0KZgd2b5HONmsYLk2FyfJcdmdoI6yIyRhzS1xa5rtC1w4gpauh0urMuiiWObf09NUmnLJJHgXdkF8o46+ik9FVNljbIw3Y4BwPUFSKO5RDeUx5p2ZI2yHOLhwuA32nWGpI42Guil6jmL1maQtNrM5c/G/wVZS6TTCm56EH2KqZy57JA8NFw3MXkaHS3ad4A9LnyC6dq6SUlzwHSDKS1rsz2Ejg3s2kDXq66lkUzSSdGgaea4xVLbccw6jVY9a6ro9CnRGdmpKx/eqGRsY0WbZuUkWHs+yPXkvZi1C1z2ylgcWatB/UDcevTxWWq6hvALorKtsT4MwzCSRrDysCdXemvvUTk57EpqNdRNMEZaCMeGngCSWj0Fl7lBdvduXUMsUEMPaPcMxvcANvYAWUqwDEvvFPHNlLC4atPskaELeKpUeZO23L1Mgiwu1lZJHB+C4Me5wbnIzZBrc25ldOx1XM+JzZ5BK5ptnDcuYHqFN9iOl1ZIEXGR1gT0BPuUEg2oqe0DyWOYXgdkGm4aSBfN1FwUsRi5bE9RFEqHbuKWqdA2KSzXZDJYZc17eakhKyWoixuNY7BStDp5AwONm8SXHwA1KEGSRePCsUiqYxLC8PYdLjqOIPQrtrZiyNzgLkAkC9rnzQHeijGzWPTyTOiqGRg2LmujJI04tN+eqk6hOyZRcXTCKudo8XxJtU50L4mwsdbszqXjx04nVWHC67QTxIB+CJ2S4tbnNERSVCIiAKG7T7ZUrJG03atMjnWJBuGOHAO6XKlGKz5IJX8MrHH3ArUaqqC6Qkk3JJJ8b3UqKe5MW07Rs9sUWOY94e1zy4hwBF25Tax58VI5HgAkkADiSqF3P4gXYm0km743BwvxIA1PuVqbfVTBCyB5IM8gaLcw3vuB8LC3qjioaLYlyc3b3I9j21tLRTskce0Y9xsGG5AHF3kCphs3tPTVzC6nkzZfzAixbfqCtZtssQ7Sqk5NYSxo6Af1Uy3EVBFRUi9rwX9Q7+qiEV0JonJJuVPsXPtMGOhIJ7wN22Ot15tj8KbG182Wz5SM3iBwusRFN+YAXsTzufcsphNeWvYwEFriQR0Kpr1GrjWLQy2O04fTyNJt3b36W1UL2OpclaCWPBdG5wfrldrbVS+ulbJmZe4/KfquFL+YBugGmnQI4W7Kxm4xcfU47UNaITI7Ts7m/Cw5qP7tMWpZe3bA4Z3PL3M4G1gL+KgO8/a4TVD42OJia3INSG5r951ufhdY/cy5zsTGS9hG+58LfvZX+mvMU6309JOMew+B2Jydm4Gd+XMAfygi2qsLBcPFPBHE3UMbZayVBlZiD7y5JBK673XtfMePgrg2G2vcDIyrkbkJBjkuCwdWXH1TpSdkuTlFL0JptHj8FFCZqh+VgIHC5JPAABQWHbKnqnOqImvbELglwsXWGpA8PosX9omsvTUrGkFr5C7TmA3Q/FRzZGRrcLOnsyX9bq8cSyblY5HDVFgEnNe7XROAIsAeNiHAlwDmka/uuEheRljeG8LktHDTQAO48Rqq63SbQSPkFC8Z25XOjudWZdSzX2TqR0PgdLFqKprLgMId0XJOPRoz0sWVTR9Nr+K8uMU76h0DYh+SZjnEmwawA3JPU6aeK7MMoZpTmkGSPkB+Z37DxOvgFIooQ0WAsF0YOFb1lov1OXieLivDHV/oYXbvHKQRse6ZueN3ZvtY2OmYHyKyewe2VJVMfFC8l0Iu4ublBF/zDwVEbzjGcQeYZBJHJZ/dN2iQ92QAjQm7cxt+tTjYTZR8ETGSXY+oHaPbwIiZ+Vp8yb2WixLqOd5G4JFh47i+ZpGZrWX0J/de3YuoY6FwbfM15a64sb8vSyxklPmzMyNawAC5AXn2Kq7YhVQgAANZJ53Fr/AK88KWpSORuNE1ratkTHPkcGsaLknQAKF7PTRVVS+aG4iaRdrgRfoRyseKxW2eJfeMQNOQ50cDW9zg18knN3Ww5eKyGxcvcmcBxnkGnDu2aB5ABZxgnuaaxVruT1zxYm+gF1VOxU0E9Y7s3NFpC5wva5BOgHNTTEA+alqGN0e6N7RbrYrVxk8kEgc1zmPYeVwbgp9NPcqpuOxuQobt9gb5THUMuTE1wsLXAJBuL+S9e7vaP79Rsl9oWa7xcALqKb0NunUxfG0aMLW5eBeXDNr0aB9VnOOjRbFKpJkq2Do2MjkdHYMkdmyjk63ePqpDXZezcHkBpBButUItu61tR2rJ3su7N2bScnlborZ3obVubBTAAiR0Qk04B7gB8ASrxhVJsjJK5OSMnh+0tLT1TWvna3vFlgOosC79PJTfFcW7MfhsMr7ZrAgADkSTyWrNDTOknYy+Z73tHW5cQtl6+BrALOIdkYzwJaLAKyxq6iRObbuRiaTEmz1IDsokDc7mNJIAvbjZTSGYO4e5VbsbJmxOuN+6wMYPTj8bqd4bUXlItYDT3q7wqK+5V5ep/YzaIiwJCIiAju8J7hhtTkBJ7M8OnP4LVNx758luVURB7XNcLtcCCPAixWomN0rG1ErWG7GyOAPgHEBXiSiTbp5+zxSAngSW/5gQFdO3lIXyUrgL5DKfXJoteMExY08kTgAbSseXc7NPAea2U2iYJ4YZGyOYL5wW6E5m6Xv5quWnHX0LQtSVGt232GOp6p4cDaT8Qf4uI9CpjuEwx0lRUPBs1sWS/i46fJZXa/Y4Tx3Mrnyt1a5x+Fl0/Z/xJzKippXA2IzXtwezQgnyUxnGUfD2E4uLtk1niLJXlkYuMwLgQL6a6Js/E+SZhALWNJuPr1WAxja2mink/GAdmN7XPUL07BbYwy1jYoy4l9+VhoL81X6bOpwUY31R/yZ/afFYcMjMkvB50tclx6BeDYTaxmJGpZDePKyzbixu64zfJYf7Q1OTT0776B7m28SLg/BVtuhxZ1PikNj3ZCY3DqHcPiES0ORybOvaCjcJHRSEO7N7xcC1zex14kXCnu4iJoqpz7XZgDyza/RQ3ayocauZz2OYTI+wIIOXMbG3iFJ9xry6vfYGwidc8tSLLV+UqeffthkcVaySPR0rMzx4g2v6/RYzdfgba2Z0EsrmNDc1m+3blrppxXZvulecUeCTYMYB5WXr3HyM+/wCV7jmLCWDhdw6+hKr2A380xhkoYGkmKOIht+NwQCSuOzOHvfQGFlnSOacrQRz69ApB9oXBbtgqwdWkxEeeoPwWN3Y0jaXD5ax/5pA52vsxR5rDX9RDj/lW2BWymR0j2bLbKR0Aa6wkqjo5/IX4tjvwH8RsT4DRSairW/eAx4bqBlIJcS4D2tLD9/NYzYineaYVE+j5Rma02uGHUHX9XHyt4qE7dbYCTNT0hsy5EkrdC/8AhYR7Hjz5aanslHDGOqv0MFLI5VF+5c88waCSQAASSTYADiSeQVM7ebfuqSYKYlsPBztQZR8xH4cXc7DRRzFtsquenZSyvzNb+Y8HSgflEjvaA8tdL3Kwkdxx4n/llzyyXojWGOtWZjDWszsL/Yc1zSeAIINrcLG1irvx/EGunimheO/Thw5i19R7/ktfO0Kz+yeMls7GSOtG/wDDzHgzORr5X4rHvZq0WfgeOskGaeXK/MRls5reOmp4mwWS2OcHYzUuabt+7x6jUcV9ioWsYYsoLW93WxvZZDYeijjnkLGBpcNbc1eeS40zNQp2YfEK11Pjj4TDnjqmNlDuJY6NpBI8NAvbsA61JctN3ySOOnV5XVveqHUv3etjNpI3OjPDvNeL215XAVQYhvJr3nuyCMdGj91nB6GhsVhxIk8CVr5vkpI4cUlbGAA4NeQP1OFz5K6N1dR21DFKZDI7Kc5PHPc3C1427rXzYhUvf+YyuHkGmwHuCLchstz7PuNZmTUpI7tpG+ujvoolv/q4n4g1sf52RgSEcz7I8wPmspuAwR5mfUg91oMZAPC4vqOfJQXFJov7RnNZ2j2mWQEg66OIHmqPdsskYaCgBh7TOO07RrGRji4WuT8grA3g4JJTtgfJKXmSMO7N5s6MWF2+8qc7qcJoquBk4pgDTyObG5wFzzu7ra/NYz7QIGel7upD+94C2im9RsRTc3TskxaMyW7rXOaP4gNPVWTjVQ842xheezjYXht7C5YdT1KrDdHRufisGW/cJc7+UAqwd6dDarbJbR8YF/EEq0X4irOvdhdxrJTxfOfcLqfQAAtIOpOvoVRDmkd1r3tF72a5w19CrG3Rvc4SRkEtY7NmJvq7lrryW05dzNRos9ERcZqEREB8cLiy1k3r4PFS1zooW5WkNda5OrtTx8Vs4tfNvKb73tAIbXBfHGbdAAXfC6tElEK2RpxLXQRuF2mVgI8L6rZzapuWn7osGkAW5DgqI2RwwM2hbEBoyd/ubdbA7Rx5qaTwF/cq5dUWi/EiAQzFzO8bkEj05KfYFh0MUQMMbGZwHOygDMSNSfFQClZ+E49H294ViYI69PHb9IWGI1z7GsO3FAYqypjI1bI4+hNx81J9xVCZK/tOUUZJ83aD6rJ7+MLEdRFOP71pa7zZz9xWV+z1A3sKl/tF7W+gF16MpXCzhS8VEi3z4f2uGOdbWJzX+nA/NU5uUwg1GKsfbuwgyHz4N+JWx20NGJqWaI8HxuHwKpncPGyGrlYScz2WHTunULlujoSbQ33UZZWtk5SxD3sNiu/7P/8A3FT/AONv+5SvfZhBlomzNF3Quuf5HaO+igG5LEBFiJjPCZhaPMd4fVabxKmU+0Lh4ElPOBq4OYT1tYj5lVjs1iZp6yCUG2R7SfK+vwVzfaCcDS07bXeZTa2p0brZVdjWDk09F2URMnZO7W1gQS85Q65FjZTCEpLRNlZTjHzNItXf1KHYfBY/nlbl8btJFl8pcMZIxlIB+CxjGvHIsZbu+OYgA9QXKJ4tHUV1bQxHWClZGG2IJkka0PebDhdzQ25tYNJUpno6h9P2EIeJJXEzyNa64YeLIza17d0EkcyBcrqhB4Y+NU366Mx645X4Hf3WxEN5O2XaF1LTG0YuJHt9s8Cxp/SOZ58OHGvdALlWXX7sQ0Bwd2I5h2VgtysZpDr11A8Fj/8AoOnc/I2Z8zg1xDYy2QEi1h+EDa+upPJZp/Ua1/c1a+nF0rr0orsyFxB4AcF2AqZs2fpx7BPm537rH7R4XGyIPY3KQ4A2vqDf621XoZOVZscHNtaa/wDaHBj5rhyZFBJ6+3+yPMX18XMf88vFfAuQfbX+q8w9IuHYvGzPSNLjd7Pw3+bQLH1aR8VO9hIyQ958vqqi3byjsZ8p5s05i4cP6eivPZamyUzOru97+HwVJsFM/aExtzqmOmae7G3OR/E7+nzVaTYLMykjqni0Ur3MYeZLRcnyUi2sp5a/HJYeL3T9mLcmtNvgFa+97AY48EbHG0BtOY8vhbQ+9RdUD37jowMJjtzfIT/mVA7eNtidWP8A93/NbCblrf2RDYc338e8VWW1OwomqKqoEpALy61hq5zrAKOtRepZY3PYz24zEGU+H1s8hsxjw4+jFT8jvvdYT+USy+eUPf8A1VmbQbOuodnXdmXu7eWN0p5NA4cOWgVf0VKyKSgkD8zZHtMn8LmyAFvusVKaepWq0Np9lsBioqZkEQ7rRqebnHi4+agW/wBor0sMvNkhb6OH9FaLDoLcLKBb74C7C3EezIxx8r2+qotwR77P2FAMnqSNSRG0+A1P0WW3vz2MDfBx+QXm+z/VXo5mfplv/maP2Xn3zVI7aNo4iM/Eq8fMQyJSYW4UrKok2fI6MDlZo4++6sLczH+FO7q8D3BeLaWgEeBUwtqCx3q65PzWd3Sw2oS79Ujj7rBTJ3EE2REWRIREQBUTsq0T7TSOPsPlcPNugV7FUHu4eWbQytkBDiZxa3Mm+vopQO3AiG7UvHWWQe9qvKqtkdfhlN/cqB2ynFDtIJie6XxyHwDhZytPaHa8CJwp4ZZnOFmkNOQgjjm6JIslbI9SvBgk8ZW2HvU/2e/7ePy+qqCixjsw6KWN0MmbmL3Vz4UwCGMDhkb8lhjTs2zbFa7/AOhLqSGUf3clj5OH7hdm4Gky0Mr/ANcx/wBIspNvNoxLhs0emZwGW/6riy691mHmDDo4nWzhzs1jcXJuurqXRRy9LuyS4i/LDIejHH4FULu4cRidOSLB5fY9dDdXLt1Xdjh9Q+9iIyB5u0HzVK7Ox1NZLSGkb2Yo2NL3uB7xc/vW63BWVWbRdJmwdXTtkY5jwC1wLSDzBWt2DQGmxmNh0yVOX0zWHwWw2L4uymZmkznoGNc4k+QC10xbFHS4t94DCwGdpAfxGotf0WkTMsbfsMraKX9M9j5EC/wuok3gp3vwwySfD2GJjnubIHWaL6FpF1AKZ92gkWJANjyuF7/Ip6Th7M8DncPJL3R6IJnMc17CWuabgjkQs/LtFG5tnRzyaah9Q5w9Ltvb1UcXxevm4TDnaeSN0eVg4vNgTWOVWZcYvC03jooR/M6V/wA3gLk7aaQBwjigizNLS6OMNdY8Rm1KwpXEpDgeHjtBF5cdxEt5s+LGbRtvTv8ACx9xCyRK8eLNvDIP4T8lvmj1Y5R9U/2M+HfTli/uv3IMCvq4Lkvhz7UsHdxShsErri75Wi3QNaD8S4rYamsI224Bo91lrJsjWu7N0MeXtHyNy5zlaCGnnxure2f2rqRTlldSviLWOBnBb2dgDY6m6zmgV1u0H3jaKSXkHTyfEtHzVob55g3CZr+0Wt9SVV24qrAxaRuUuzxyWd0Ade581JPtE1DyylgYb5nOcW3420BIUPcEr3LROGEQ5vaL3N/lLjZYXHadzHyM6SA+lzb5qwNl6PsaOnjtbLEwW8couoZtXV5qySN7MmUMLXf/AGDjfzHRY5Fepvw8+mVEw/slktD93kF2viyn1C1OxrCZKWqdSvvmjlsPEEizh5iy3CpJQ5jS0gggcPJUPv8AcOayvgnYW53tAc3ndju6SFrD0MXuXth7bRRg8Qxv+0KP7zoA/CqoHlHf3EFZLZSskmo4ZJWFjyxtwfLiPArxbw5WjDqkONi+NzW+LiNAPFR3IK1+zzVfiVMfVrH+4kLhvLeZcRczpkZ8v3XRuKw2ojrpHPjLWdkQ4nrcZV7WxGox8sIDgJszrcmtFxx8grrewyY7zGhmFtaeRjA9AvXusH/xsZ6uef8AUVH99U8hFLC3RsklvN/Bo8BrxU62Ywz7tSxQ8S1ouepOp+Kh+UgyiIioSEREAUS/6SIxQVzXNAsWuba1wR81LUQEW2j2JpqybtZog52XLe54LvwTY+GlFonS2HBpkcWjyBUiRAYGfZaB8naPia5/UhZxjbAActFyRCbMVtJgkdZCYpL2uHCxIII4HRcNl8DFJD2Ye9/eLrvOY6rMIpt1RBitpcBjrYDBLmyEgnKbHTVcsNwWOBjWRDK1rQ0eQ6rJooB566lEsbmEkBwtdpsR5FRWm3b0THZuzL3Xvd7i7XrqpkiWDg+IFuUjTp5KmdssObT1r2MFmEB7R58f9V1dKrfePhcktQySJheAzI63Ihzj9eS9TlGaOPiPE6TTWvyedzTDLLg8Ktp3oQQlfCVzqInMdle1zXdHAg/FdZX1yaatHyri4umqPhK4koSvhVyUfCV0VmrHDqCF3FeaqOinsaQWqIIAl+a5SaOd/MfmV8XwclUmj7WLtWS7dhRwz4jFDO3NHIHAC5Hfa0vabj+Uj1V+41sTS1RHatcQABbO4AgcLi9itbti6zsa+lfyE8fuLw13wJW2ixnuSYDCNj6Smm7aGFrHhuW4FtFxxXYylqahtRM1z3tADQXHKLdApCizsHxrbCw4BYTaXZiGtaGyg6EEFpLToCOI81nEQGNwDBo6SLso82W5PeJcbnxKwdfu6opqk1MrHPeTcgucW38rqXIpsHGKMNaGjQAADyC8eMYTFUx9nM3My4NrkajhwXuRQDG4TgkVOzJE3K3Xh4+PFebBtlqemkdLG09o/i5xLjr4lZtFNgxeM4BBVGMzMzGM5m6kWPXRZMBfUUAIiIAiIgCIiAIiIAiIgCIiAIiIAiIgOL3AAk8Aop93m7YuE/4VychaC434d64tY68OalcguCLX04KNPcWmx4jjdUmb4e511lIyRpEjQ4HiCNP6Km9o8Tggq5IY87mMNrnXK7m2/MDr6clb9diAYxzjwa0u9ALn5LWmWoL3Oe78z3F7v5nEuPxJXbwHF5cDbg9PTsYcdwuLMkprX17kwgxWN/Bwv0Oh+K9IeDwKgEztL9CD7ivVHXSDg8r38XOo1+JH4/k8PJyf+yXyTQuXkq5BZRh2Iyn+8PwC6Zah54vd71rLnWHtF/oVhynInbaPJO60jr/qd8yuQK+StXWzw9xXzc3cmz3YqlR6Ipcrg79JBHpqtyYX5mhw5gH3haY3uFuFgLy6lgJ4mGM+9gWMyT3oiLMBERAEREAREQBERAEREAREQBERAEREAREQBERAEREAREQBERAFg8epsodLbutaXP8AANFybc9OQ6LOLqqYQ9jmHg5pafUWRJN6kqTjqimNqtroX0szYi4l8T2g5SPzNIv3rdVUCnccOliOFxZeSowmN3sAeWnyX0uTkSj/AEZfP8I8ePOup/ir4IcuoAt05clJp8AbyJHxXglwSQaXa4e5cOTlnEw/LfsdkOPwT/NXuYvMhK9L8NkHs/EfuuH3R/6fiP3XM+HzLeD+GdCy43tJfJ5yV0uGv/PcslTYbI97Wtbq4ho1HEmw59SpkNzuJn+7hHnKPoCsZxlB1JV7loyT2ZXt76c7aePh5rcvDYckMbP0sY33NAVG7Kbm6sVUT6vsmQxva9wa7O5+U3DQALAHgSTwur7WUmSERFQBERAEREAREQBERAEREARE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6" descr="data:image/jpeg;base64,/9j/4AAQSkZJRgABAQAAAQABAAD/2wCEAAkGBxQTERUUExMVFRQXFxgXGRgYGRcXHBcZGBgYGBgZGh4YHiggHRwlHhgZJDEhJSkrLi8uFx8zODMsNygtLiwBCgoKDg0OGxAQGy0kICQsLCwsLC8sLCwsLCwsLCwsLCwsLDAsLCwsLCwsLC0sLCwsLSwsLCwsLCwsLCw0LCwsLP/AABEIAJ8BPgMBIgACEQEDEQH/xAAcAAEAAgIDAQAAAAAAAAAAAAAABgcFCAIDBAH/xABCEAABAwIDBQUFBgMHBAMAAAABAAIDBBEFEiEGBzFBURMiYXGBQpGhscEIFCMyUtFicuEVQ4KSorLwFjRzwiVTY//EABoBAQADAQEBAAAAAAAAAAAAAAABAgMEBQb/xAAvEQACAgECBAUCBQUAAAAAAAAAAQIRAyExBAUSQSIyUXGRE2EjQqGx4TNSwdHw/9oADAMBAAIRAxEAPwC8UREAREQBERAEREAREQBERAEREAREQBEXgx3Fo6WB80hAa0czbMeTR4koD7i2Lw0zM80jWDlfifIcSo67eVQA2Mjhra+Xj7iqD2i2iqKyZ0jySSTYcmjkB4BYpkUx1sVOhqsZtRgu1NLVG0MoLv0nuu9AePosytS6CqlicHNzAgix1FiOhV97sNsDWRGOZw7dgv0Lm8CfEg/MKNHsRKDROUREMwiIgCIiAIiIAiIgCIiAIiIAiIgCIiAIiIAiIgCIiAIiIAiIgCIiAIiIAiIgCie8HDG1McUTvy5i8/4Rb/2UsWD2ib+Un+UedyfoFWWxpi86IrQbNU8YGWNunUXXpmwqO2jG38gsnENF8cVz0ehZBsbwAk3AFulh9VENn6p9HiMRB4SAebXGxB6aEq15JmPvlc13I5SDbzsqw23oMlSwg6vIsOlzzV8TqRTMribFovjOA5r6tzzgiIgCIiAIiIAiIgCIiAIiIAiIgCIiAIiIAiLH49XOhgc9jQ5+gaDwuTYX8EbolK3SMgijeyuL1Er3snEfdAIdGfeCDwUkKhNNWiZRcXTCLAQY681GQtZ2ZOUWJzA9SOFln0TT2EouO4RYrabGxSQGUsdIbhoY3i5x4ALHbE7XsxBkhDHRSRuyvY7iL8FJUkyLprKlsbHPdwaL6an0WPwXaKGpLmxk5m8WuFio6ldEqLasyyLFbQY0KZgd2b5HONmsYLk2FyfJcdmdoI6yIyRhzS1xa5rtC1w4gpauh0urMuiiWObf09NUmnLJJHgXdkF8o46+ik9FVNljbIw3Y4BwPUFSKO5RDeUx5p2ZI2yHOLhwuA32nWGpI42Guil6jmL1maQtNrM5c/G/wVZS6TTCm56EH2KqZy57JA8NFw3MXkaHS3ad4A9LnyC6dq6SUlzwHSDKS1rsz2Ejg3s2kDXq66lkUzSSdGgaea4xVLbccw6jVY9a6ro9CnRGdmpKx/eqGRsY0WbZuUkWHs+yPXkvZi1C1z2ylgcWatB/UDcevTxWWq6hvALorKtsT4MwzCSRrDysCdXemvvUTk57EpqNdRNMEZaCMeGngCSWj0Fl7lBdvduXUMsUEMPaPcMxvcANvYAWUqwDEvvFPHNlLC4atPskaELeKpUeZO23L1Mgiwu1lZJHB+C4Me5wbnIzZBrc25ldOx1XM+JzZ5BK5ptnDcuYHqFN9iOl1ZIEXGR1gT0BPuUEg2oqe0DyWOYXgdkGm4aSBfN1FwUsRi5bE9RFEqHbuKWqdA2KSzXZDJYZc17eakhKyWoixuNY7BStDp5AwONm8SXHwA1KEGSRePCsUiqYxLC8PYdLjqOIPQrtrZiyNzgLkAkC9rnzQHeijGzWPTyTOiqGRg2LmujJI04tN+eqk6hOyZRcXTCKudo8XxJtU50L4mwsdbszqXjx04nVWHC67QTxIB+CJ2S4tbnNERSVCIiAKG7T7ZUrJG03atMjnWJBuGOHAO6XKlGKz5IJX8MrHH3ArUaqqC6Qkk3JJJ8b3UqKe5MW07Rs9sUWOY94e1zy4hwBF25Tax58VI5HgAkkADiSqF3P4gXYm0km743BwvxIA1PuVqbfVTBCyB5IM8gaLcw3vuB8LC3qjioaLYlyc3b3I9j21tLRTskce0Y9xsGG5AHF3kCphs3tPTVzC6nkzZfzAixbfqCtZtssQ7Sqk5NYSxo6Af1Uy3EVBFRUi9rwX9Q7+qiEV0JonJJuVPsXPtMGOhIJ7wN22Ot15tj8KbG182Wz5SM3iBwusRFN+YAXsTzufcsphNeWvYwEFriQR0Kpr1GrjWLQy2O04fTyNJt3b36W1UL2OpclaCWPBdG5wfrldrbVS+ulbJmZe4/KfquFL+YBugGmnQI4W7Kxm4xcfU47UNaITI7Ts7m/Cw5qP7tMWpZe3bA4Z3PL3M4G1gL+KgO8/a4TVD42OJia3INSG5r951ufhdY/cy5zsTGS9hG+58LfvZX+mvMU6309JOMew+B2Jydm4Gd+XMAfygi2qsLBcPFPBHE3UMbZayVBlZiD7y5JBK673XtfMePgrg2G2vcDIyrkbkJBjkuCwdWXH1TpSdkuTlFL0JptHj8FFCZqh+VgIHC5JPAABQWHbKnqnOqImvbELglwsXWGpA8PosX9omsvTUrGkFr5C7TmA3Q/FRzZGRrcLOnsyX9bq8cSyblY5HDVFgEnNe7XROAIsAeNiHAlwDmka/uuEheRljeG8LktHDTQAO48Rqq63SbQSPkFC8Z25XOjudWZdSzX2TqR0PgdLFqKprLgMId0XJOPRoz0sWVTR9Nr+K8uMU76h0DYh+SZjnEmwawA3JPU6aeK7MMoZpTmkGSPkB+Z37DxOvgFIooQ0WAsF0YOFb1lov1OXieLivDHV/oYXbvHKQRse6ZueN3ZvtY2OmYHyKyewe2VJVMfFC8l0Iu4ublBF/zDwVEbzjGcQeYZBJHJZ/dN2iQ92QAjQm7cxt+tTjYTZR8ETGSXY+oHaPbwIiZ+Vp8yb2WixLqOd5G4JFh47i+ZpGZrWX0J/de3YuoY6FwbfM15a64sb8vSyxklPmzMyNawAC5AXn2Kq7YhVQgAANZJ53Fr/AK88KWpSORuNE1ratkTHPkcGsaLknQAKF7PTRVVS+aG4iaRdrgRfoRyseKxW2eJfeMQNOQ50cDW9zg18knN3Ww5eKyGxcvcmcBxnkGnDu2aB5ABZxgnuaaxVruT1zxYm+gF1VOxU0E9Y7s3NFpC5wva5BOgHNTTEA+alqGN0e6N7RbrYrVxk8kEgc1zmPYeVwbgp9NPcqpuOxuQobt9gb5THUMuTE1wsLXAJBuL+S9e7vaP79Rsl9oWa7xcALqKb0NunUxfG0aMLW5eBeXDNr0aB9VnOOjRbFKpJkq2Do2MjkdHYMkdmyjk63ePqpDXZezcHkBpBButUItu61tR2rJ3su7N2bScnlborZ3obVubBTAAiR0Qk04B7gB8ASrxhVJsjJK5OSMnh+0tLT1TWvna3vFlgOosC79PJTfFcW7MfhsMr7ZrAgADkSTyWrNDTOknYy+Z73tHW5cQtl6+BrALOIdkYzwJaLAKyxq6iRObbuRiaTEmz1IDsokDc7mNJIAvbjZTSGYO4e5VbsbJmxOuN+6wMYPTj8bqd4bUXlItYDT3q7wqK+5V5ep/YzaIiwJCIiAju8J7hhtTkBJ7M8OnP4LVNx758luVURB7XNcLtcCCPAixWomN0rG1ErWG7GyOAPgHEBXiSiTbp5+zxSAngSW/5gQFdO3lIXyUrgL5DKfXJoteMExY08kTgAbSseXc7NPAea2U2iYJ4YZGyOYL5wW6E5m6Xv5quWnHX0LQtSVGt232GOp6p4cDaT8Qf4uI9CpjuEwx0lRUPBs1sWS/i46fJZXa/Y4Tx3Mrnyt1a5x+Fl0/Z/xJzKippXA2IzXtwezQgnyUxnGUfD2E4uLtk1niLJXlkYuMwLgQL6a6Js/E+SZhALWNJuPr1WAxja2mink/GAdmN7XPUL07BbYwy1jYoy4l9+VhoL81X6bOpwUY31R/yZ/afFYcMjMkvB50tclx6BeDYTaxmJGpZDePKyzbixu64zfJYf7Q1OTT0776B7m28SLg/BVtuhxZ1PikNj3ZCY3DqHcPiES0ORybOvaCjcJHRSEO7N7xcC1zex14kXCnu4iJoqpz7XZgDyza/RQ3ayocauZz2OYTI+wIIOXMbG3iFJ9xry6vfYGwidc8tSLLV+UqeffthkcVaySPR0rMzx4g2v6/RYzdfgba2Z0EsrmNDc1m+3blrppxXZvulecUeCTYMYB5WXr3HyM+/wCV7jmLCWDhdw6+hKr2A380xhkoYGkmKOIht+NwQCSuOzOHvfQGFlnSOacrQRz69ApB9oXBbtgqwdWkxEeeoPwWN3Y0jaXD5ax/5pA52vsxR5rDX9RDj/lW2BWymR0j2bLbKR0Aa6wkqjo5/IX4tjvwH8RsT4DRSairW/eAx4bqBlIJcS4D2tLD9/NYzYineaYVE+j5Rma02uGHUHX9XHyt4qE7dbYCTNT0hsy5EkrdC/8AhYR7Hjz5aanslHDGOqv0MFLI5VF+5c88waCSQAASSTYADiSeQVM7ebfuqSYKYlsPBztQZR8xH4cXc7DRRzFtsquenZSyvzNb+Y8HSgflEjvaA8tdL3Kwkdxx4n/llzyyXojWGOtWZjDWszsL/Yc1zSeAIINrcLG1irvx/EGunimheO/Thw5i19R7/ktfO0Kz+yeMls7GSOtG/wDDzHgzORr5X4rHvZq0WfgeOskGaeXK/MRls5reOmp4mwWS2OcHYzUuabt+7x6jUcV9ioWsYYsoLW93WxvZZDYeijjnkLGBpcNbc1eeS40zNQp2YfEK11Pjj4TDnjqmNlDuJY6NpBI8NAvbsA61JctN3ySOOnV5XVveqHUv3etjNpI3OjPDvNeL215XAVQYhvJr3nuyCMdGj91nB6GhsVhxIk8CVr5vkpI4cUlbGAA4NeQP1OFz5K6N1dR21DFKZDI7Kc5PHPc3C1427rXzYhUvf+YyuHkGmwHuCLchstz7PuNZmTUpI7tpG+ujvoolv/q4n4g1sf52RgSEcz7I8wPmspuAwR5mfUg91oMZAPC4vqOfJQXFJov7RnNZ2j2mWQEg66OIHmqPdsskYaCgBh7TOO07RrGRji4WuT8grA3g4JJTtgfJKXmSMO7N5s6MWF2+8qc7qcJoquBk4pgDTyObG5wFzzu7ra/NYz7QIGel7upD+94C2im9RsRTc3TskxaMyW7rXOaP4gNPVWTjVQ842xheezjYXht7C5YdT1KrDdHRufisGW/cJc7+UAqwd6dDarbJbR8YF/EEq0X4irOvdhdxrJTxfOfcLqfQAAtIOpOvoVRDmkd1r3tF72a5w19CrG3Rvc4SRkEtY7NmJvq7lrryW05dzNRos9ERcZqEREB8cLiy1k3r4PFS1zooW5WkNda5OrtTx8Vs4tfNvKb73tAIbXBfHGbdAAXfC6tElEK2RpxLXQRuF2mVgI8L6rZzapuWn7osGkAW5DgqI2RwwM2hbEBoyd/ubdbA7Rx5qaTwF/cq5dUWi/EiAQzFzO8bkEj05KfYFh0MUQMMbGZwHOygDMSNSfFQClZ+E49H294ViYI69PHb9IWGI1z7GsO3FAYqypjI1bI4+hNx81J9xVCZK/tOUUZJ83aD6rJ7+MLEdRFOP71pa7zZz9xWV+z1A3sKl/tF7W+gF16MpXCzhS8VEi3z4f2uGOdbWJzX+nA/NU5uUwg1GKsfbuwgyHz4N+JWx20NGJqWaI8HxuHwKpncPGyGrlYScz2WHTunULlujoSbQ33UZZWtk5SxD3sNiu/7P/8A3FT/AONv+5SvfZhBlomzNF3Quuf5HaO+igG5LEBFiJjPCZhaPMd4fVabxKmU+0Lh4ElPOBq4OYT1tYj5lVjs1iZp6yCUG2R7SfK+vwVzfaCcDS07bXeZTa2p0brZVdjWDk09F2URMnZO7W1gQS85Q65FjZTCEpLRNlZTjHzNItXf1KHYfBY/nlbl8btJFl8pcMZIxlIB+CxjGvHIsZbu+OYgA9QXKJ4tHUV1bQxHWClZGG2IJkka0PebDhdzQ25tYNJUpno6h9P2EIeJJXEzyNa64YeLIza17d0EkcyBcrqhB4Y+NU366Mx645X4Hf3WxEN5O2XaF1LTG0YuJHt9s8Cxp/SOZ58OHGvdALlWXX7sQ0Bwd2I5h2VgtysZpDr11A8Fj/8AoOnc/I2Z8zg1xDYy2QEi1h+EDa+upPJZp/Ua1/c1a+nF0rr0orsyFxB4AcF2AqZs2fpx7BPm537rH7R4XGyIPY3KQ4A2vqDf621XoZOVZscHNtaa/wDaHBj5rhyZFBJ6+3+yPMX18XMf88vFfAuQfbX+q8w9IuHYvGzPSNLjd7Pw3+bQLH1aR8VO9hIyQ958vqqi3byjsZ8p5s05i4cP6eivPZamyUzOru97+HwVJsFM/aExtzqmOmae7G3OR/E7+nzVaTYLMykjqni0Ur3MYeZLRcnyUi2sp5a/HJYeL3T9mLcmtNvgFa+97AY48EbHG0BtOY8vhbQ+9RdUD37jowMJjtzfIT/mVA7eNtidWP8A93/NbCblrf2RDYc338e8VWW1OwomqKqoEpALy61hq5zrAKOtRepZY3PYz24zEGU+H1s8hsxjw4+jFT8jvvdYT+USy+eUPf8A1VmbQbOuodnXdmXu7eWN0p5NA4cOWgVf0VKyKSgkD8zZHtMn8LmyAFvusVKaepWq0Np9lsBioqZkEQ7rRqebnHi4+agW/wBor0sMvNkhb6OH9FaLDoLcLKBb74C7C3EezIxx8r2+qotwR77P2FAMnqSNSRG0+A1P0WW3vz2MDfBx+QXm+z/VXo5mfplv/maP2Xn3zVI7aNo4iM/Eq8fMQyJSYW4UrKok2fI6MDlZo4++6sLczH+FO7q8D3BeLaWgEeBUwtqCx3q65PzWd3Sw2oS79Ujj7rBTJ3EE2REWRIREQBUTsq0T7TSOPsPlcPNugV7FUHu4eWbQytkBDiZxa3Mm+vopQO3AiG7UvHWWQe9qvKqtkdfhlN/cqB2ynFDtIJie6XxyHwDhZytPaHa8CJwp4ZZnOFmkNOQgjjm6JIslbI9SvBgk8ZW2HvU/2e/7ePy+qqCixjsw6KWN0MmbmL3Vz4UwCGMDhkb8lhjTs2zbFa7/AOhLqSGUf3clj5OH7hdm4Gky0Mr/ANcx/wBIspNvNoxLhs0emZwGW/6riy691mHmDDo4nWzhzs1jcXJuurqXRRy9LuyS4i/LDIejHH4FULu4cRidOSLB5fY9dDdXLt1Xdjh9Q+9iIyB5u0HzVK7Ox1NZLSGkb2Yo2NL3uB7xc/vW63BWVWbRdJmwdXTtkY5jwC1wLSDzBWt2DQGmxmNh0yVOX0zWHwWw2L4uymZmkznoGNc4k+QC10xbFHS4t94DCwGdpAfxGotf0WkTMsbfsMraKX9M9j5EC/wuok3gp3vwwySfD2GJjnubIHWaL6FpF1AKZ92gkWJANjyuF7/Ip6Th7M8DncPJL3R6IJnMc17CWuabgjkQs/LtFG5tnRzyaah9Q5w9Ltvb1UcXxevm4TDnaeSN0eVg4vNgTWOVWZcYvC03jooR/M6V/wA3gLk7aaQBwjigizNLS6OMNdY8Rm1KwpXEpDgeHjtBF5cdxEt5s+LGbRtvTv8ACx9xCyRK8eLNvDIP4T8lvmj1Y5R9U/2M+HfTli/uv3IMCvq4Lkvhz7UsHdxShsErri75Wi3QNaD8S4rYamsI224Bo91lrJsjWu7N0MeXtHyNy5zlaCGnnxure2f2rqRTlldSviLWOBnBb2dgDY6m6zmgV1u0H3jaKSXkHTyfEtHzVob55g3CZr+0Wt9SVV24qrAxaRuUuzxyWd0Ade581JPtE1DyylgYb5nOcW3420BIUPcEr3LROGEQ5vaL3N/lLjZYXHadzHyM6SA+lzb5qwNl6PsaOnjtbLEwW8couoZtXV5qySN7MmUMLXf/AGDjfzHRY5Fepvw8+mVEw/slktD93kF2viyn1C1OxrCZKWqdSvvmjlsPEEizh5iy3CpJQ5jS0gggcPJUPv8AcOayvgnYW53tAc3ndju6SFrD0MXuXth7bRRg8Qxv+0KP7zoA/CqoHlHf3EFZLZSskmo4ZJWFjyxtwfLiPArxbw5WjDqkONi+NzW+LiNAPFR3IK1+zzVfiVMfVrH+4kLhvLeZcRczpkZ8v3XRuKw2ojrpHPjLWdkQ4nrcZV7WxGox8sIDgJszrcmtFxx8grrewyY7zGhmFtaeRjA9AvXusH/xsZ6uef8AUVH99U8hFLC3RsklvN/Bo8BrxU62Ywz7tSxQ8S1ouepOp+Kh+UgyiIioSEREAUS/6SIxQVzXNAsWuba1wR81LUQEW2j2JpqybtZog52XLe54LvwTY+GlFonS2HBpkcWjyBUiRAYGfZaB8naPia5/UhZxjbAActFyRCbMVtJgkdZCYpL2uHCxIII4HRcNl8DFJD2Ye9/eLrvOY6rMIpt1RBitpcBjrYDBLmyEgnKbHTVcsNwWOBjWRDK1rQ0eQ6rJooB566lEsbmEkBwtdpsR5FRWm3b0THZuzL3Xvd7i7XrqpkiWDg+IFuUjTp5KmdssObT1r2MFmEB7R58f9V1dKrfePhcktQySJheAzI63Ihzj9eS9TlGaOPiPE6TTWvyedzTDLLg8Ktp3oQQlfCVzqInMdle1zXdHAg/FdZX1yaatHyri4umqPhK4koSvhVyUfCV0VmrHDqCF3FeaqOinsaQWqIIAl+a5SaOd/MfmV8XwclUmj7WLtWS7dhRwz4jFDO3NHIHAC5Hfa0vabj+Uj1V+41sTS1RHatcQABbO4AgcLi9itbti6zsa+lfyE8fuLw13wJW2ixnuSYDCNj6Smm7aGFrHhuW4FtFxxXYylqahtRM1z3tADQXHKLdApCizsHxrbCw4BYTaXZiGtaGyg6EEFpLToCOI81nEQGNwDBo6SLso82W5PeJcbnxKwdfu6opqk1MrHPeTcgucW38rqXIpsHGKMNaGjQAADyC8eMYTFUx9nM3My4NrkajhwXuRQDG4TgkVOzJE3K3Xh4+PFebBtlqemkdLG09o/i5xLjr4lZtFNgxeM4BBVGMzMzGM5m6kWPXRZMBfUUAIiIAiIgCIiAIiIAiIgCIiAIiIAiIgOL3AAk8Aop93m7YuE/4VychaC434d64tY68OalcguCLX04KNPcWmx4jjdUmb4e511lIyRpEjQ4HiCNP6Km9o8Tggq5IY87mMNrnXK7m2/MDr6clb9diAYxzjwa0u9ALn5LWmWoL3Oe78z3F7v5nEuPxJXbwHF5cDbg9PTsYcdwuLMkprX17kwgxWN/Bwv0Oh+K9IeDwKgEztL9CD7ivVHXSDg8r38XOo1+JH4/k8PJyf+yXyTQuXkq5BZRh2Iyn+8PwC6Zah54vd71rLnWHtF/oVhynInbaPJO60jr/qd8yuQK+StXWzw9xXzc3cmz3YqlR6Ipcrg79JBHpqtyYX5mhw5gH3haY3uFuFgLy6lgJ4mGM+9gWMyT3oiLMBERAEREAREQBERAEREAREQBERAEREAREQBERAEREAREQBERAFg8epsodLbutaXP8AANFybc9OQ6LOLqqYQ9jmHg5pafUWRJN6kqTjqimNqtroX0szYi4l8T2g5SPzNIv3rdVUCnccOliOFxZeSowmN3sAeWnyX0uTkSj/AEZfP8I8ePOup/ir4IcuoAt05clJp8AbyJHxXglwSQaXa4e5cOTlnEw/LfsdkOPwT/NXuYvMhK9L8NkHs/EfuuH3R/6fiP3XM+HzLeD+GdCy43tJfJ5yV0uGv/PcslTYbI97Wtbq4ho1HEmw59SpkNzuJn+7hHnKPoCsZxlB1JV7loyT2ZXt76c7aePh5rcvDYckMbP0sY33NAVG7Kbm6sVUT6vsmQxva9wa7O5+U3DQALAHgSTwur7WUmSERFQBERAEREAREQBERAEREAREQ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497353" y="1263116"/>
            <a:ext cx="6261886" cy="3894604"/>
            <a:chOff x="497353" y="1263116"/>
            <a:chExt cx="6261886" cy="3894604"/>
          </a:xfrm>
        </p:grpSpPr>
        <p:grpSp>
          <p:nvGrpSpPr>
            <p:cNvPr id="23" name="Group 22"/>
            <p:cNvGrpSpPr/>
            <p:nvPr/>
          </p:nvGrpSpPr>
          <p:grpSpPr>
            <a:xfrm>
              <a:off x="1421558" y="2363969"/>
              <a:ext cx="4859969" cy="2793751"/>
              <a:chOff x="1513854" y="2582229"/>
              <a:chExt cx="7009607" cy="2977703"/>
            </a:xfrm>
          </p:grpSpPr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1861239" y="2582229"/>
                <a:ext cx="6662222" cy="2116058"/>
                <a:chOff x="624" y="1680"/>
                <a:chExt cx="5095" cy="1632"/>
              </a:xfrm>
            </p:grpSpPr>
            <p:sp>
              <p:nvSpPr>
                <p:cNvPr id="37" name="Line 11"/>
                <p:cNvSpPr>
                  <a:spLocks noChangeShapeType="1"/>
                </p:cNvSpPr>
                <p:nvPr/>
              </p:nvSpPr>
              <p:spPr bwMode="auto">
                <a:xfrm flipH="1" flipV="1">
                  <a:off x="839" y="1680"/>
                  <a:ext cx="1925" cy="1392"/>
                </a:xfrm>
                <a:prstGeom prst="line">
                  <a:avLst/>
                </a:prstGeom>
                <a:noFill/>
                <a:ln w="76200" cap="sq">
                  <a:solidFill>
                    <a:srgbClr val="00B050"/>
                  </a:solidFill>
                  <a:round/>
                  <a:headEnd type="arrow" w="med" len="med"/>
                  <a:tailEnd type="none" w="sm" len="sm"/>
                </a:ln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8" name="Line 12"/>
                <p:cNvSpPr>
                  <a:spLocks noChangeShapeType="1"/>
                </p:cNvSpPr>
                <p:nvPr/>
              </p:nvSpPr>
              <p:spPr bwMode="auto">
                <a:xfrm flipH="1" flipV="1">
                  <a:off x="624" y="3264"/>
                  <a:ext cx="2140" cy="48"/>
                </a:xfrm>
                <a:prstGeom prst="line">
                  <a:avLst/>
                </a:prstGeom>
                <a:noFill/>
                <a:ln w="76200" cap="sq">
                  <a:solidFill>
                    <a:srgbClr val="00B050"/>
                  </a:solidFill>
                  <a:round/>
                  <a:headEnd type="arrow" w="med" len="med"/>
                  <a:tailEnd type="none" w="sm" len="sm"/>
                </a:ln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816" y="1680"/>
                  <a:ext cx="0" cy="1344"/>
                </a:xfrm>
                <a:prstGeom prst="line">
                  <a:avLst/>
                </a:prstGeom>
                <a:noFill/>
                <a:ln w="76200" cap="sq">
                  <a:solidFill>
                    <a:srgbClr val="00B050"/>
                  </a:solidFill>
                  <a:round/>
                  <a:headEnd type="none" w="lg" len="lg"/>
                  <a:tailEnd type="none" w="sm" len="sm"/>
                </a:ln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40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055" y="1682"/>
                  <a:ext cx="4664" cy="0"/>
                </a:xfrm>
                <a:prstGeom prst="line">
                  <a:avLst/>
                </a:prstGeom>
                <a:noFill/>
                <a:ln w="76200" cap="sq">
                  <a:solidFill>
                    <a:srgbClr val="00B050"/>
                  </a:solidFill>
                  <a:round/>
                  <a:headEnd type="arrow" w="med" len="med"/>
                  <a:tailEnd type="none" w="sm" len="sm"/>
                </a:ln>
              </p:spPr>
              <p:txBody>
                <a:bodyPr wrap="none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1609683" y="4324547"/>
                <a:ext cx="1317669" cy="871158"/>
                <a:chOff x="816" y="1392"/>
                <a:chExt cx="1008" cy="672"/>
              </a:xfrm>
            </p:grpSpPr>
            <p:sp>
              <p:nvSpPr>
                <p:cNvPr id="32" name="AutoShape 24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43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CCFF"/>
                </a:solidFill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3" name="AutoShape 25"/>
                <p:cNvSpPr>
                  <a:spLocks noChangeArrowheads="1"/>
                </p:cNvSpPr>
                <p:nvPr/>
              </p:nvSpPr>
              <p:spPr bwMode="auto">
                <a:xfrm>
                  <a:off x="1200" y="1488"/>
                  <a:ext cx="43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CCFF"/>
                </a:solidFill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AutoShape 26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43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CCFF"/>
                </a:solidFill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5" name="AutoShape 27"/>
                <p:cNvSpPr>
                  <a:spLocks noChangeArrowheads="1"/>
                </p:cNvSpPr>
                <p:nvPr/>
              </p:nvSpPr>
              <p:spPr bwMode="auto">
                <a:xfrm>
                  <a:off x="816" y="1488"/>
                  <a:ext cx="43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CCFF"/>
                </a:solidFill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6" name="AutoShape 28"/>
                <p:cNvSpPr>
                  <a:spLocks noChangeArrowheads="1"/>
                </p:cNvSpPr>
                <p:nvPr/>
              </p:nvSpPr>
              <p:spPr bwMode="auto">
                <a:xfrm>
                  <a:off x="1008" y="1632"/>
                  <a:ext cx="432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99CCFF"/>
                </a:solidFill>
                <a:ln w="254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 dirty="0"/>
                </a:p>
              </p:txBody>
            </p:sp>
          </p:grpSp>
          <p:pic>
            <p:nvPicPr>
              <p:cNvPr id="27" name="Picture 26" descr="j0252473[1]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927352" y="3209413"/>
                <a:ext cx="1256444" cy="848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" name="Text Box 30"/>
              <p:cNvSpPr txBox="1">
                <a:spLocks noChangeArrowheads="1"/>
              </p:cNvSpPr>
              <p:nvPr/>
            </p:nvSpPr>
            <p:spPr bwMode="auto">
              <a:xfrm>
                <a:off x="2927353" y="4312314"/>
                <a:ext cx="1874018" cy="36966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Ontology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4658956" y="3939093"/>
                <a:ext cx="2700555" cy="124490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4659503" y="4103278"/>
                <a:ext cx="2700008" cy="8857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600" b="1" dirty="0" smtClean="0">
                    <a:solidFill>
                      <a:srgbClr val="000099"/>
                    </a:solidFill>
                  </a:rPr>
                  <a:t>Data </a:t>
                </a:r>
                <a:r>
                  <a:rPr lang="en-US" sz="1600" b="1" dirty="0">
                    <a:solidFill>
                      <a:srgbClr val="000099"/>
                    </a:solidFill>
                  </a:rPr>
                  <a:t>Integration and</a:t>
                </a:r>
              </a:p>
              <a:p>
                <a:pPr algn="ctr"/>
                <a:r>
                  <a:rPr lang="en-US" sz="1600" b="1" dirty="0">
                    <a:solidFill>
                      <a:srgbClr val="000099"/>
                    </a:solidFill>
                  </a:rPr>
                  <a:t>Inferences</a:t>
                </a:r>
              </a:p>
            </p:txBody>
          </p:sp>
          <p:sp>
            <p:nvSpPr>
              <p:cNvPr id="31" name="Text Box 35"/>
              <p:cNvSpPr txBox="1">
                <a:spLocks noChangeArrowheads="1"/>
              </p:cNvSpPr>
              <p:nvPr/>
            </p:nvSpPr>
            <p:spPr bwMode="auto">
              <a:xfrm>
                <a:off x="1513854" y="5190267"/>
                <a:ext cx="1696997" cy="36966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/>
                  <a:t>Web Data</a:t>
                </a:r>
              </a:p>
            </p:txBody>
          </p:sp>
        </p:grpSp>
        <p:cxnSp>
          <p:nvCxnSpPr>
            <p:cNvPr id="42" name="Straight Arrow Connector 41"/>
            <p:cNvCxnSpPr>
              <a:stCxn id="29" idx="0"/>
              <a:endCxn id="14" idx="3"/>
            </p:cNvCxnSpPr>
            <p:nvPr/>
          </p:nvCxnSpPr>
          <p:spPr>
            <a:xfrm flipV="1">
              <a:off x="4538339" y="2559799"/>
              <a:ext cx="2220900" cy="10772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oup 55"/>
            <p:cNvGrpSpPr/>
            <p:nvPr/>
          </p:nvGrpSpPr>
          <p:grpSpPr>
            <a:xfrm>
              <a:off x="497353" y="1263116"/>
              <a:ext cx="2194492" cy="1689293"/>
              <a:chOff x="497353" y="1263116"/>
              <a:chExt cx="2194492" cy="1689293"/>
            </a:xfrm>
          </p:grpSpPr>
          <p:pic>
            <p:nvPicPr>
              <p:cNvPr id="1032" name="Picture 8" descr="https://encrypted-tbn2.gstatic.com/images?q=tbn:ANd9GcSfp4kd8rK5KVIeTMRJpEPITg3-mYA2kYm-ME2zd2-4lMHcdA-6VmJffQ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650" y="1263116"/>
                <a:ext cx="1223255" cy="8978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https://encrypted-tbn3.gstatic.com/images?q=tbn:ANd9GcRtPL65oUjepCZ66eQkhtv4NkO74rZy95a-EFd8FYAKdrk3uxOKIA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878" y="1920743"/>
                <a:ext cx="1448967" cy="1003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6" name="Picture 2" descr="https://encrypted-tbn0.gstatic.com/images?q=tbn:ANd9GcTx4r5TGjGbyRREk5sAtXgWOBEhHJI0C5dgtjlFiNqBUipDFq-B6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353" y="2178301"/>
                <a:ext cx="1269537" cy="774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9" name="Group 58"/>
          <p:cNvGrpSpPr/>
          <p:nvPr/>
        </p:nvGrpSpPr>
        <p:grpSpPr>
          <a:xfrm>
            <a:off x="190495" y="1043523"/>
            <a:ext cx="8374073" cy="5213015"/>
            <a:chOff x="190495" y="1043523"/>
            <a:chExt cx="8374073" cy="521301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420711" y="3998951"/>
              <a:ext cx="2061756" cy="1538387"/>
            </a:xfrm>
            <a:prstGeom prst="rect">
              <a:avLst/>
            </a:prstGeom>
          </p:spPr>
        </p:pic>
        <p:sp>
          <p:nvSpPr>
            <p:cNvPr id="58" name="Oval 57"/>
            <p:cNvSpPr/>
            <p:nvPr/>
          </p:nvSpPr>
          <p:spPr>
            <a:xfrm>
              <a:off x="190495" y="1043523"/>
              <a:ext cx="8374073" cy="5213015"/>
            </a:xfrm>
            <a:prstGeom prst="ellipse">
              <a:avLst/>
            </a:prstGeom>
            <a:gradFill>
              <a:gsLst>
                <a:gs pos="100000">
                  <a:srgbClr val="FF0000">
                    <a:alpha val="18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42878" y="1920745"/>
            <a:ext cx="6600642" cy="3106290"/>
            <a:chOff x="1242878" y="1920745"/>
            <a:chExt cx="6600642" cy="3106290"/>
          </a:xfrm>
        </p:grpSpPr>
        <p:cxnSp>
          <p:nvCxnSpPr>
            <p:cNvPr id="3" name="Curved Connector 2"/>
            <p:cNvCxnSpPr/>
            <p:nvPr/>
          </p:nvCxnSpPr>
          <p:spPr>
            <a:xfrm rot="16200000" flipH="1">
              <a:off x="5804705" y="2310487"/>
              <a:ext cx="2428558" cy="1649073"/>
            </a:xfrm>
            <a:prstGeom prst="curvedConnector3">
              <a:avLst>
                <a:gd name="adj1" fmla="val 21761"/>
              </a:avLst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/>
            <p:nvPr/>
          </p:nvCxnSpPr>
          <p:spPr>
            <a:xfrm rot="10800000">
              <a:off x="1242878" y="2995138"/>
              <a:ext cx="5686242" cy="2031897"/>
            </a:xfrm>
            <a:prstGeom prst="curvedConnector3">
              <a:avLst>
                <a:gd name="adj1" fmla="val 98703"/>
              </a:avLst>
            </a:prstGeom>
            <a:ln w="63500"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3272134" y="5037309"/>
            <a:ext cx="150666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Secure 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Lakes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amount of data </a:t>
            </a:r>
          </a:p>
          <a:p>
            <a:pPr lvl="1"/>
            <a:r>
              <a:rPr lang="en-US" dirty="0" smtClean="0"/>
              <a:t>Stored in original (natural) format</a:t>
            </a:r>
            <a:endParaRPr lang="en-US" dirty="0" smtClean="0"/>
          </a:p>
          <a:p>
            <a:r>
              <a:rPr lang="en-US" dirty="0" smtClean="0"/>
              <a:t>Data management issues</a:t>
            </a:r>
          </a:p>
          <a:p>
            <a:pPr lvl="1"/>
            <a:r>
              <a:rPr lang="en-US" dirty="0" smtClean="0"/>
              <a:t>Data Curation</a:t>
            </a:r>
          </a:p>
          <a:p>
            <a:pPr lvl="1"/>
            <a:r>
              <a:rPr lang="en-US" dirty="0" smtClean="0"/>
              <a:t>Data transformation </a:t>
            </a:r>
          </a:p>
          <a:p>
            <a:r>
              <a:rPr lang="en-US" dirty="0" smtClean="0"/>
              <a:t>Automated tools to identify constraints</a:t>
            </a:r>
          </a:p>
          <a:p>
            <a:r>
              <a:rPr lang="en-US" dirty="0" smtClean="0"/>
              <a:t>Scalability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2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Impacted by Cyber Attacks? 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79376" y="1712874"/>
            <a:ext cx="7673305" cy="4637789"/>
            <a:chOff x="612775" y="1297029"/>
            <a:chExt cx="7673305" cy="4637789"/>
          </a:xfrm>
        </p:grpSpPr>
        <p:pic>
          <p:nvPicPr>
            <p:cNvPr id="4" name="Picture 12" descr="http://3.bp.blogspot.com/-685dqDE2Q5M/T_sxY4DSzRI/AAAAAAAAB8w/XdHyAAtbdR4/s1600/DQ+Dairy+Queen+$10+Gift+Card+FREE+Ice+Cream+Sundae+Cone+Milkshake+CheeseBurger+Blizzar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346" y="3407067"/>
              <a:ext cx="4116778" cy="252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12775" y="1297029"/>
              <a:ext cx="7673305" cy="3905475"/>
              <a:chOff x="-2590800" y="4637865"/>
              <a:chExt cx="7673305" cy="3905475"/>
            </a:xfrm>
          </p:grpSpPr>
          <p:pic>
            <p:nvPicPr>
              <p:cNvPr id="6" name="Picture 2" descr="http://www.itpg.org/wp-content/uploads/2014/10/JPMorga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90800" y="4637865"/>
                <a:ext cx="4962472" cy="24812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0585" y="6251126"/>
                <a:ext cx="3121920" cy="2292214"/>
              </a:xfrm>
              <a:prstGeom prst="rect">
                <a:avLst/>
              </a:prstGeom>
            </p:spPr>
          </p:pic>
        </p:grp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Lakes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Apache Hadoop</a:t>
            </a:r>
          </a:p>
          <a:p>
            <a:r>
              <a:rPr lang="en-US" dirty="0" smtClean="0"/>
              <a:t>Azure Data Lake</a:t>
            </a:r>
          </a:p>
          <a:p>
            <a:r>
              <a:rPr lang="en-US" dirty="0" smtClean="0"/>
              <a:t>Amazon S3</a:t>
            </a:r>
          </a:p>
          <a:p>
            <a:endParaRPr lang="en-US" dirty="0"/>
          </a:p>
          <a:p>
            <a:r>
              <a:rPr lang="en-US" dirty="0" smtClean="0"/>
              <a:t>Services provided by these technologies?</a:t>
            </a:r>
          </a:p>
          <a:p>
            <a:r>
              <a:rPr lang="en-US" smtClean="0"/>
              <a:t>Learning curve?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85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Future: Research Challenges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10" y="1589315"/>
            <a:ext cx="8534400" cy="441801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for raw data</a:t>
            </a:r>
          </a:p>
          <a:p>
            <a:pPr lvl="1"/>
            <a:r>
              <a:rPr lang="en-US" dirty="0" smtClean="0"/>
              <a:t>Flexible access control</a:t>
            </a:r>
          </a:p>
          <a:p>
            <a:pPr lvl="1"/>
            <a:r>
              <a:rPr lang="en-US" dirty="0" smtClean="0"/>
              <a:t>Data removal</a:t>
            </a:r>
          </a:p>
          <a:p>
            <a:pPr lvl="1"/>
            <a:r>
              <a:rPr lang="en-US" dirty="0" smtClean="0"/>
              <a:t>Data quality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for metadata</a:t>
            </a:r>
          </a:p>
          <a:p>
            <a:pPr lvl="1"/>
            <a:r>
              <a:rPr lang="en-US" dirty="0" smtClean="0"/>
              <a:t>Protection need of novel, new concept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etadata </a:t>
            </a:r>
            <a:r>
              <a:rPr lang="en-US" dirty="0"/>
              <a:t>guided </a:t>
            </a:r>
            <a:r>
              <a:rPr lang="en-US" dirty="0" smtClean="0"/>
              <a:t>attacks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Cross-context attacks</a:t>
            </a:r>
          </a:p>
          <a:p>
            <a:pPr lvl="1"/>
            <a:r>
              <a:rPr lang="en-US" dirty="0" smtClean="0"/>
              <a:t>Correlate data across multiple contexts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51816" y="1686492"/>
            <a:ext cx="2661555" cy="4223657"/>
            <a:chOff x="6351816" y="1686492"/>
            <a:chExt cx="2661555" cy="4223657"/>
          </a:xfrm>
        </p:grpSpPr>
        <p:sp>
          <p:nvSpPr>
            <p:cNvPr id="16" name="Up-Down Arrow 15"/>
            <p:cNvSpPr/>
            <p:nvPr/>
          </p:nvSpPr>
          <p:spPr>
            <a:xfrm>
              <a:off x="6351816" y="1686492"/>
              <a:ext cx="2661555" cy="4223657"/>
            </a:xfrm>
            <a:prstGeom prst="upDownArrow">
              <a:avLst/>
            </a:prstGeom>
            <a:gradFill>
              <a:gsLst>
                <a:gs pos="0">
                  <a:srgbClr val="FFCCCC">
                    <a:alpha val="9804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565588" y="2496627"/>
              <a:ext cx="2234008" cy="2616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Semantic</a:t>
              </a:r>
            </a:p>
            <a:p>
              <a:pPr algn="ctr"/>
              <a:endPara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Web</a:t>
              </a:r>
            </a:p>
            <a:p>
              <a:pPr algn="ctr"/>
              <a:endPara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Technologies </a:t>
              </a:r>
              <a:endPara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TwINNsEb6moy8YnAskBz9nMrbjGfuHMI5_oIz8rhuiDaksAjGB6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066" y="4649497"/>
            <a:ext cx="2879732" cy="191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614" y="2286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Usability and Visualization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061355" y="1219199"/>
            <a:ext cx="4082144" cy="3804557"/>
          </a:xfrm>
          <a:prstGeom prst="ellipse">
            <a:avLst/>
          </a:prstGeom>
          <a:noFill/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78576" y="3576908"/>
            <a:ext cx="2993079" cy="2734803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52149" y="1825514"/>
            <a:ext cx="3339674" cy="3141469"/>
          </a:xfrm>
          <a:prstGeom prst="ellipse">
            <a:avLst/>
          </a:prstGeom>
          <a:noFill/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91819" y="1688592"/>
            <a:ext cx="13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Facebook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13362" y="5868139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800000"/>
                </a:solidFill>
              </a:rPr>
              <a:t>Gmail</a:t>
            </a:r>
            <a:endParaRPr lang="en-US" sz="24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8817" y="2095974"/>
            <a:ext cx="2122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Online Banking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2572703"/>
            <a:ext cx="340152" cy="311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71654" y="3157337"/>
            <a:ext cx="340152" cy="311136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14745" y="5639978"/>
            <a:ext cx="340152" cy="311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52149" y="5529753"/>
            <a:ext cx="340152" cy="311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36563" y="2583100"/>
            <a:ext cx="340152" cy="311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11997" y="4143978"/>
            <a:ext cx="340152" cy="31113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2" idx="5"/>
            <a:endCxn id="18" idx="1"/>
          </p:cNvCxnSpPr>
          <p:nvPr/>
        </p:nvCxnSpPr>
        <p:spPr>
          <a:xfrm>
            <a:off x="2119137" y="2838274"/>
            <a:ext cx="1942674" cy="13512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5"/>
            <a:endCxn id="16" idx="1"/>
          </p:cNvCxnSpPr>
          <p:nvPr/>
        </p:nvCxnSpPr>
        <p:spPr>
          <a:xfrm>
            <a:off x="2119137" y="2838274"/>
            <a:ext cx="2282826" cy="273704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6"/>
            <a:endCxn id="15" idx="2"/>
          </p:cNvCxnSpPr>
          <p:nvPr/>
        </p:nvCxnSpPr>
        <p:spPr>
          <a:xfrm>
            <a:off x="4692300" y="5685321"/>
            <a:ext cx="1022445" cy="1102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0"/>
            <a:endCxn id="18" idx="5"/>
          </p:cNvCxnSpPr>
          <p:nvPr/>
        </p:nvCxnSpPr>
        <p:spPr>
          <a:xfrm flipH="1" flipV="1">
            <a:off x="4302334" y="4409550"/>
            <a:ext cx="1582486" cy="1230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2" idx="7"/>
            <a:endCxn id="17" idx="2"/>
          </p:cNvCxnSpPr>
          <p:nvPr/>
        </p:nvCxnSpPr>
        <p:spPr>
          <a:xfrm>
            <a:off x="2119137" y="2618267"/>
            <a:ext cx="3417426" cy="12040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8" idx="6"/>
            <a:endCxn id="14" idx="3"/>
          </p:cNvCxnSpPr>
          <p:nvPr/>
        </p:nvCxnSpPr>
        <p:spPr>
          <a:xfrm flipV="1">
            <a:off x="4352149" y="3422908"/>
            <a:ext cx="2169319" cy="8766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287" y="3061258"/>
            <a:ext cx="7322296" cy="100547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Next Class</a:t>
            </a:r>
            <a:b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Provenance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Impacted by Cyber Attacks? 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42925" y="1470203"/>
            <a:ext cx="7454604" cy="4891834"/>
            <a:chOff x="842925" y="1470203"/>
            <a:chExt cx="7454604" cy="4891834"/>
          </a:xfrm>
        </p:grpSpPr>
        <p:grpSp>
          <p:nvGrpSpPr>
            <p:cNvPr id="4" name="Group 3"/>
            <p:cNvGrpSpPr/>
            <p:nvPr/>
          </p:nvGrpSpPr>
          <p:grpSpPr>
            <a:xfrm>
              <a:off x="846470" y="1470203"/>
              <a:ext cx="7451059" cy="4891834"/>
              <a:chOff x="524257" y="1444804"/>
              <a:chExt cx="7739319" cy="5074396"/>
            </a:xfrm>
          </p:grpSpPr>
          <p:pic>
            <p:nvPicPr>
              <p:cNvPr id="5" name="Picture 4" descr="http://www.physics911.net/tech-resource-library/predator-drone-crowd-control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017" y="1451203"/>
                <a:ext cx="4275584" cy="31765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6" descr="https://encrypted-tbn1.gstatic.com/images?q=tbn:ANd9GcSXwdZWdGEyTMVFt3YDYT3raNSB6_Lk4TXIFuymOrxhTgaJ05C8tQ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8813" y="4352609"/>
                <a:ext cx="5054763" cy="21665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8" descr="https://encrypted-tbn0.gstatic.com/images?q=tbn:ANd9GcRJAqr6Z8rBhknfhGVtSMtDNzBPORAEgJIHqC2OsalVOFsiubSHM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5045" y="1444804"/>
                <a:ext cx="3458531" cy="29923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0" descr="https://encrypted-tbn0.gstatic.com/images?q=tbn:ANd9GcTjYo13JDY5-9BQfLNsuUWHN1nhdVG4NlLdofxg5G198hBRb6y2WA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257" y="4612004"/>
                <a:ext cx="2666466" cy="19071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074" name="Picture 2" descr="ir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25" y="4354929"/>
              <a:ext cx="2665924" cy="20014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80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 descr="http://images.flukenetworks.com/Hospital_Room_Wireless_Dev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173" y="1665732"/>
            <a:ext cx="5475027" cy="36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Impacted by Cyber Attacks? 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http://www.crn.com/ckfinder/userfiles/images/crn/logos/blue-cross-blue-shie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80" y="3980445"/>
            <a:ext cx="2365020" cy="23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64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51" y="3919433"/>
            <a:ext cx="2205158" cy="259742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03" y="1676400"/>
            <a:ext cx="2143125" cy="2143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Risk Assessment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7480" y="1164282"/>
            <a:ext cx="7620000" cy="47244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Business Policy Decision 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Communication between technical and administrative employees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Internal vs. external resources</a:t>
            </a:r>
          </a:p>
          <a:p>
            <a:pPr lvl="2"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Legal and regulatory requirements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Developing security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capabilities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43358" y="4038601"/>
            <a:ext cx="5491042" cy="2819400"/>
            <a:chOff x="685800" y="1892595"/>
            <a:chExt cx="8017579" cy="4467414"/>
          </a:xfrm>
        </p:grpSpPr>
        <p:sp>
          <p:nvSpPr>
            <p:cNvPr id="34" name="Rectangle 33"/>
            <p:cNvSpPr/>
            <p:nvPr/>
          </p:nvSpPr>
          <p:spPr>
            <a:xfrm>
              <a:off x="1891709" y="1905000"/>
              <a:ext cx="5562600" cy="3733800"/>
            </a:xfrm>
            <a:prstGeom prst="rect">
              <a:avLst/>
            </a:prstGeom>
            <a:solidFill>
              <a:schemeClr val="accent1"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85800" y="3771900"/>
              <a:ext cx="1070810" cy="6450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Cost </a:t>
              </a:r>
              <a:endParaRPr lang="en-US" sz="16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657600" y="5715001"/>
              <a:ext cx="2504706" cy="6450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Security level 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81515" y="5715001"/>
              <a:ext cx="974797" cy="58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0 %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144114" y="5715001"/>
              <a:ext cx="1287775" cy="58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100%</a:t>
              </a:r>
              <a:endParaRPr lang="en-US" sz="1400" dirty="0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915632" y="1924493"/>
              <a:ext cx="5548423" cy="3485707"/>
            </a:xfrm>
            <a:custGeom>
              <a:avLst/>
              <a:gdLst>
                <a:gd name="connsiteX0" fmla="*/ 0 w 5560828"/>
                <a:gd name="connsiteY0" fmla="*/ 3402419 h 3402419"/>
                <a:gd name="connsiteX1" fmla="*/ 2966484 w 5560828"/>
                <a:gd name="connsiteY1" fmla="*/ 2743200 h 3402419"/>
                <a:gd name="connsiteX2" fmla="*/ 5560828 w 5560828"/>
                <a:gd name="connsiteY2" fmla="*/ 0 h 34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0828" h="3402419">
                  <a:moveTo>
                    <a:pt x="0" y="3402419"/>
                  </a:moveTo>
                  <a:cubicBezTo>
                    <a:pt x="1019839" y="3356344"/>
                    <a:pt x="2039679" y="3310270"/>
                    <a:pt x="2966484" y="2743200"/>
                  </a:cubicBezTo>
                  <a:cubicBezTo>
                    <a:pt x="3893289" y="2176130"/>
                    <a:pt x="4727058" y="1088065"/>
                    <a:pt x="5560828" y="0"/>
                  </a:cubicBezTo>
                </a:path>
              </a:pathLst>
            </a:custGeom>
            <a:noFill/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1915633" y="1924493"/>
              <a:ext cx="5578897" cy="3485707"/>
            </a:xfrm>
            <a:custGeom>
              <a:avLst/>
              <a:gdLst>
                <a:gd name="connsiteX0" fmla="*/ 0 w 5560828"/>
                <a:gd name="connsiteY0" fmla="*/ 3402419 h 3402419"/>
                <a:gd name="connsiteX1" fmla="*/ 2966484 w 5560828"/>
                <a:gd name="connsiteY1" fmla="*/ 2743200 h 3402419"/>
                <a:gd name="connsiteX2" fmla="*/ 5560828 w 5560828"/>
                <a:gd name="connsiteY2" fmla="*/ 0 h 34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60828" h="3402419">
                  <a:moveTo>
                    <a:pt x="0" y="3402419"/>
                  </a:moveTo>
                  <a:cubicBezTo>
                    <a:pt x="1019839" y="3356344"/>
                    <a:pt x="2039679" y="3310270"/>
                    <a:pt x="2966484" y="2743200"/>
                  </a:cubicBezTo>
                  <a:cubicBezTo>
                    <a:pt x="3893289" y="2176130"/>
                    <a:pt x="4727058" y="1088065"/>
                    <a:pt x="5560828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190307" y="1892595"/>
              <a:ext cx="4965405" cy="2254121"/>
            </a:xfrm>
            <a:custGeom>
              <a:avLst/>
              <a:gdLst>
                <a:gd name="connsiteX0" fmla="*/ 0 w 4965405"/>
                <a:gd name="connsiteY0" fmla="*/ 0 h 2254121"/>
                <a:gd name="connsiteX1" fmla="*/ 2381693 w 4965405"/>
                <a:gd name="connsiteY1" fmla="*/ 2254103 h 2254121"/>
                <a:gd name="connsiteX2" fmla="*/ 4965405 w 4965405"/>
                <a:gd name="connsiteY2" fmla="*/ 31898 h 225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5405" h="2254121">
                  <a:moveTo>
                    <a:pt x="0" y="0"/>
                  </a:moveTo>
                  <a:cubicBezTo>
                    <a:pt x="777063" y="1124393"/>
                    <a:pt x="1554126" y="2248787"/>
                    <a:pt x="2381693" y="2254103"/>
                  </a:cubicBezTo>
                  <a:cubicBezTo>
                    <a:pt x="3209260" y="2259419"/>
                    <a:pt x="4087332" y="1145658"/>
                    <a:pt x="4965405" y="31898"/>
                  </a:cubicBezTo>
                </a:path>
              </a:pathLst>
            </a:custGeom>
            <a:noFill/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16131" y="2856131"/>
              <a:ext cx="4113760" cy="1114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Optimal level of security </a:t>
              </a:r>
            </a:p>
            <a:p>
              <a:pPr algn="ctr"/>
              <a:r>
                <a:rPr lang="en-US" sz="1600" dirty="0" smtClean="0">
                  <a:solidFill>
                    <a:srgbClr val="800000"/>
                  </a:solidFill>
                  <a:latin typeface="Times New Roman" pitchFamily="18" charset="0"/>
                  <a:cs typeface="Times New Roman" pitchFamily="18" charset="0"/>
                </a:rPr>
                <a:t>at a minimum cost</a:t>
              </a:r>
              <a:endParaRPr lang="en-US" sz="1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68344" y="4814383"/>
              <a:ext cx="2921283" cy="58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3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Security Investment</a:t>
              </a:r>
              <a:endParaRPr lang="en-US" sz="1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162306" y="4824098"/>
              <a:ext cx="2541073" cy="586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Cost of Breaches</a:t>
              </a:r>
              <a:endPara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Flowchart: Connector 44"/>
            <p:cNvSpPr/>
            <p:nvPr/>
          </p:nvSpPr>
          <p:spPr>
            <a:xfrm>
              <a:off x="4457700" y="4004790"/>
              <a:ext cx="228600" cy="272884"/>
            </a:xfrm>
            <a:prstGeom prst="flowChartConnector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 extrusionH="76200" contourW="12700">
              <a:extrusionClr>
                <a:srgbClr val="FFFF00"/>
              </a:extrusionClr>
              <a:contourClr>
                <a:srgbClr val="FFFF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21643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from system and network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Database Management System (DBMS) is responsible for protecting data items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 database types: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Enterprise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Data Security</a:t>
            </a:r>
            <a:endParaRPr lang="en-US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loudsearchportal.com/wp-content/uploads/Business_case_ROI-400x27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134" y="3810795"/>
            <a:ext cx="4257066" cy="289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9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Sensitive Data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179" y="1417638"/>
            <a:ext cx="8229600" cy="478472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Inherently sensitive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 sensitive source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Declared sensitive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of a sensitive attribute or record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relation to previously disclosed information</a:t>
            </a:r>
          </a:p>
        </p:txBody>
      </p:sp>
      <p:pic>
        <p:nvPicPr>
          <p:cNvPr id="7174" name="Picture 6" descr="http://marketingopsgroup.com/wp-content/uploads/2014/09/puzz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58" y="11430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Types of Disclosures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3124200" cy="4495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 data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data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results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Probable values</a:t>
            </a:r>
          </a:p>
        </p:txBody>
      </p:sp>
      <p:pic>
        <p:nvPicPr>
          <p:cNvPr id="6146" name="Picture 2" descr="http://previews.123rf.com/images/gnurf/gnurf1106/gnurf110600006/9926127-Modern-criminal-break-in-through-a-computer-Stock-Vector-hacker-computer-th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1"/>
            <a:ext cx="4904665" cy="367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9800" y="2133600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SSN: 111-22-3333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8229600" cy="73025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Access Control Mechanisms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358" y="1625767"/>
            <a:ext cx="8001000" cy="4525963"/>
          </a:xfrm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Cryptography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Security through Views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Stored Procedures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Grant and Revoke</a:t>
            </a: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Query modification</a:t>
            </a:r>
          </a:p>
        </p:txBody>
      </p:sp>
      <p:pic>
        <p:nvPicPr>
          <p:cNvPr id="3074" name="Picture 2" descr="http://www.mysqltutorial.org/wp-content/uploads/2009/12/databaseview.png?98255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12" y="3505200"/>
            <a:ext cx="438911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9E2B-EBB8-4ABF-977C-0F8FD4F006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513</Words>
  <Application>Microsoft Office PowerPoint</Application>
  <PresentationFormat>On-screen Show (4:3)</PresentationFormat>
  <Paragraphs>179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PowerPoint Presentation</vt:lpstr>
      <vt:lpstr>Who is Impacted by Cyber Attacks? </vt:lpstr>
      <vt:lpstr>Who is Impacted by Cyber Attacks? </vt:lpstr>
      <vt:lpstr>Who is Impacted by Cyber Attacks? </vt:lpstr>
      <vt:lpstr>Risk Assessment</vt:lpstr>
      <vt:lpstr>Traditional Data Security</vt:lpstr>
      <vt:lpstr>Sensitive Data</vt:lpstr>
      <vt:lpstr>Types of Disclosures</vt:lpstr>
      <vt:lpstr>Access Control Mechanisms</vt:lpstr>
      <vt:lpstr>PowerPoint Presentation</vt:lpstr>
      <vt:lpstr>Statistical Data Protection</vt:lpstr>
      <vt:lpstr>Database Inference Attacks</vt:lpstr>
      <vt:lpstr>What is Big Data?</vt:lpstr>
      <vt:lpstr> Big Data Characteristics</vt:lpstr>
      <vt:lpstr>Big Data Security</vt:lpstr>
      <vt:lpstr>Inference Example</vt:lpstr>
      <vt:lpstr>Data Matching</vt:lpstr>
      <vt:lpstr>PowerPoint Presentation</vt:lpstr>
      <vt:lpstr>Data Lakes</vt:lpstr>
      <vt:lpstr>Data Lakes Technologies</vt:lpstr>
      <vt:lpstr>Future: Research Challenges</vt:lpstr>
      <vt:lpstr>Usability and Visualization</vt:lpstr>
      <vt:lpstr>Next Class Data Provenance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FARKAS</dc:creator>
  <cp:lastModifiedBy>FARKAS, CSILLA</cp:lastModifiedBy>
  <cp:revision>107</cp:revision>
  <cp:lastPrinted>2016-02-16T21:15:32Z</cp:lastPrinted>
  <dcterms:created xsi:type="dcterms:W3CDTF">2013-11-05T21:58:58Z</dcterms:created>
  <dcterms:modified xsi:type="dcterms:W3CDTF">2019-02-12T18:12:16Z</dcterms:modified>
</cp:coreProperties>
</file>