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72" r:id="rId16"/>
    <p:sldId id="279" r:id="rId17"/>
    <p:sldId id="280" r:id="rId18"/>
    <p:sldId id="273" r:id="rId19"/>
    <p:sldId id="274" r:id="rId20"/>
    <p:sldId id="275" r:id="rId21"/>
    <p:sldId id="276" r:id="rId22"/>
    <p:sldId id="277" r:id="rId23"/>
    <p:sldId id="278" r:id="rId24"/>
    <p:sldId id="2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1ACE8-78BA-4615-9538-1E10A890422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FBC46-1F68-4C15-A843-3E15A558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7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1E0F4BB-2044-4F89-9721-DC2B1BF982C8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681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ADFAA49-0F56-4F33-9E44-725D20184D82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4363"/>
            <a:ext cx="50292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626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20A04AC-7A8D-4667-A970-CDEE696CBD50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4363"/>
            <a:ext cx="50292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7441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4E696E-9249-450E-8AEB-DFD424C0743B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4119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69E9FB-722F-44FE-8DDF-D26FF19DD1FD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451874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287B9F8-4389-41E5-B643-7D4DA2DFF622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2775"/>
            <a:ext cx="5029200" cy="419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5767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6ECA675-A38C-452B-BFE3-9A7D65913CBA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2775"/>
            <a:ext cx="5029200" cy="419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9201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145FFDF-7146-451A-8FAC-D166FD6ED1AA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2775"/>
            <a:ext cx="5029200" cy="419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038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C813A74-061D-4140-8CD2-987D28544C37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2775"/>
            <a:ext cx="5029200" cy="419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4288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3DCB0F-DDF9-4C6E-ABA9-21AE7132927C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22775"/>
            <a:ext cx="5029200" cy="4192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65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8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1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9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0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9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6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2C7-4B1E-423E-99A7-799FE323CEC8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2E7A-3681-460D-8220-FA3D6E9D2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springer.com/referencework/10.1007/978-0-387-39940-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Data Provenance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27" y="0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Integration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90" y="1035893"/>
            <a:ext cx="9336687" cy="53617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06407" y="1039092"/>
            <a:ext cx="358040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to map ontologies?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to annotate data with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semantics?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to propagate changes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Back to the local database?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113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7DBFE1-DBCF-40F1-9E9A-F2BDB5613CF9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 Web Evolution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Past: Human usage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HTTP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Static Web pages (HTML)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Current: Human and some automated usage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Interactive Web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Web Services (WSDL, SOAP, SAML)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Semantic Web (RDF, OWL, RuleML, Web databases)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XML technology (data exchange, data representation)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Future: Semantic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Provenance Data Model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Dataset Description level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level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specification level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level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6983" y="4603173"/>
            <a:ext cx="40580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Provenance Vocabulary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49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Provenance Data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linked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and follows data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Represented in data dictionary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Stored at separate location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0900" y="4001294"/>
            <a:ext cx="165782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271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Provenance Data Protection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Accountability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Piracy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Malicious intent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61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F4906D-4F83-4F95-AFC5-F8D4035FEAED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Metadata Security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security model exists for metadata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use existing security models to protect metadata?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RDF/S is the Basic Framework for SW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RDF/S supports simple inferences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881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710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710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CB3F438-6747-43F9-A6E8-ABE1C2129AC6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2355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733800" y="304800"/>
            <a:ext cx="6324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Correlated Inference </a:t>
            </a:r>
          </a:p>
        </p:txBody>
      </p:sp>
      <p:sp>
        <p:nvSpPr>
          <p:cNvPr id="50180" name="Text Box 1055"/>
          <p:cNvSpPr txBox="1">
            <a:spLocks noChangeArrowheads="1"/>
          </p:cNvSpPr>
          <p:nvPr/>
        </p:nvSpPr>
        <p:spPr bwMode="auto">
          <a:xfrm>
            <a:off x="6781800" y="1905000"/>
            <a:ext cx="2927350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solidFill>
                  <a:srgbClr val="0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		      </a:t>
            </a:r>
            <a:r>
              <a:rPr lang="en-US" altLang="en-US" sz="1200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en-US" altLang="en-US" sz="2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Object[].	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waterSource :: Object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basin :: waterSource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place :: Object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district :: place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address :: place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base :: Object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fort :: base		</a:t>
            </a:r>
            <a:endParaRPr lang="en-US" altLang="en-US" sz="2400"/>
          </a:p>
        </p:txBody>
      </p:sp>
      <p:grpSp>
        <p:nvGrpSpPr>
          <p:cNvPr id="50181" name="Group 1059"/>
          <p:cNvGrpSpPr>
            <a:grpSpLocks/>
          </p:cNvGrpSpPr>
          <p:nvPr/>
        </p:nvGrpSpPr>
        <p:grpSpPr bwMode="auto">
          <a:xfrm>
            <a:off x="2438400" y="2133600"/>
            <a:ext cx="6019800" cy="3657600"/>
            <a:chOff x="384" y="1104"/>
            <a:chExt cx="3792" cy="2304"/>
          </a:xfrm>
        </p:grpSpPr>
        <p:grpSp>
          <p:nvGrpSpPr>
            <p:cNvPr id="50183" name="Group 1028"/>
            <p:cNvGrpSpPr>
              <a:grpSpLocks/>
            </p:cNvGrpSpPr>
            <p:nvPr/>
          </p:nvGrpSpPr>
          <p:grpSpPr bwMode="auto">
            <a:xfrm>
              <a:off x="384" y="1296"/>
              <a:ext cx="2112" cy="240"/>
              <a:chOff x="3120" y="3168"/>
              <a:chExt cx="2112" cy="240"/>
            </a:xfrm>
          </p:grpSpPr>
          <p:grpSp>
            <p:nvGrpSpPr>
              <p:cNvPr id="50204" name="Group 1029"/>
              <p:cNvGrpSpPr>
                <a:grpSpLocks/>
              </p:cNvGrpSpPr>
              <p:nvPr/>
            </p:nvGrpSpPr>
            <p:grpSpPr bwMode="auto">
              <a:xfrm>
                <a:off x="4464" y="3168"/>
                <a:ext cx="768" cy="240"/>
                <a:chOff x="1200" y="2880"/>
                <a:chExt cx="768" cy="240"/>
              </a:xfrm>
            </p:grpSpPr>
            <p:sp>
              <p:nvSpPr>
                <p:cNvPr id="50209" name="Oval 1030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0210" name="Text Box 1031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58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/>
                    <a:t> address</a:t>
                  </a:r>
                </a:p>
              </p:txBody>
            </p:sp>
          </p:grpSp>
          <p:grpSp>
            <p:nvGrpSpPr>
              <p:cNvPr id="50205" name="Group 1032"/>
              <p:cNvGrpSpPr>
                <a:grpSpLocks/>
              </p:cNvGrpSpPr>
              <p:nvPr/>
            </p:nvGrpSpPr>
            <p:grpSpPr bwMode="auto">
              <a:xfrm>
                <a:off x="3120" y="3168"/>
                <a:ext cx="768" cy="240"/>
                <a:chOff x="1200" y="2880"/>
                <a:chExt cx="768" cy="240"/>
              </a:xfrm>
            </p:grpSpPr>
            <p:sp>
              <p:nvSpPr>
                <p:cNvPr id="50207" name="Oval 1033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0208" name="Text Box 1034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46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/>
                    <a:t>    fort</a:t>
                  </a:r>
                </a:p>
              </p:txBody>
            </p:sp>
          </p:grpSp>
          <p:sp>
            <p:nvSpPr>
              <p:cNvPr id="50206" name="Line 1035"/>
              <p:cNvSpPr>
                <a:spLocks noChangeShapeType="1"/>
              </p:cNvSpPr>
              <p:nvPr/>
            </p:nvSpPr>
            <p:spPr bwMode="auto">
              <a:xfrm>
                <a:off x="3888" y="3264"/>
                <a:ext cx="576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0184" name="Text Box 1036"/>
            <p:cNvSpPr txBox="1">
              <a:spLocks noChangeArrowheads="1"/>
            </p:cNvSpPr>
            <p:nvPr/>
          </p:nvSpPr>
          <p:spPr bwMode="auto">
            <a:xfrm>
              <a:off x="1152" y="1104"/>
              <a:ext cx="5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chemeClr val="accent2"/>
                  </a:solidFill>
                </a:rPr>
                <a:t>Public </a:t>
              </a:r>
            </a:p>
          </p:txBody>
        </p:sp>
        <p:grpSp>
          <p:nvGrpSpPr>
            <p:cNvPr id="50185" name="Group 1038"/>
            <p:cNvGrpSpPr>
              <a:grpSpLocks/>
            </p:cNvGrpSpPr>
            <p:nvPr/>
          </p:nvGrpSpPr>
          <p:grpSpPr bwMode="auto">
            <a:xfrm>
              <a:off x="2976" y="3168"/>
              <a:ext cx="928" cy="240"/>
              <a:chOff x="1200" y="2880"/>
              <a:chExt cx="928" cy="240"/>
            </a:xfrm>
          </p:grpSpPr>
          <p:sp>
            <p:nvSpPr>
              <p:cNvPr id="50202" name="Oval 1039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203" name="Text Box 1040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8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Water source</a:t>
                </a:r>
              </a:p>
            </p:txBody>
          </p:sp>
        </p:grpSp>
        <p:grpSp>
          <p:nvGrpSpPr>
            <p:cNvPr id="50186" name="Group 1041"/>
            <p:cNvGrpSpPr>
              <a:grpSpLocks/>
            </p:cNvGrpSpPr>
            <p:nvPr/>
          </p:nvGrpSpPr>
          <p:grpSpPr bwMode="auto">
            <a:xfrm>
              <a:off x="1632" y="3168"/>
              <a:ext cx="768" cy="240"/>
              <a:chOff x="1200" y="2880"/>
              <a:chExt cx="768" cy="240"/>
            </a:xfrm>
          </p:grpSpPr>
          <p:sp>
            <p:nvSpPr>
              <p:cNvPr id="50200" name="Oval 1042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201" name="Text Box 1043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    base</a:t>
                </a:r>
              </a:p>
            </p:txBody>
          </p:sp>
        </p:grpSp>
        <p:sp>
          <p:nvSpPr>
            <p:cNvPr id="50187" name="Line 1044"/>
            <p:cNvSpPr>
              <a:spLocks noChangeShapeType="1"/>
            </p:cNvSpPr>
            <p:nvPr/>
          </p:nvSpPr>
          <p:spPr bwMode="auto">
            <a:xfrm>
              <a:off x="2400" y="3264"/>
              <a:ext cx="57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188" name="Text Box 1045"/>
            <p:cNvSpPr txBox="1">
              <a:spLocks noChangeArrowheads="1"/>
            </p:cNvSpPr>
            <p:nvPr/>
          </p:nvSpPr>
          <p:spPr bwMode="auto">
            <a:xfrm>
              <a:off x="2160" y="2928"/>
              <a:ext cx="8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Confidential</a:t>
              </a:r>
            </a:p>
          </p:txBody>
        </p:sp>
        <p:grpSp>
          <p:nvGrpSpPr>
            <p:cNvPr id="50189" name="Group 1046"/>
            <p:cNvGrpSpPr>
              <a:grpSpLocks/>
            </p:cNvGrpSpPr>
            <p:nvPr/>
          </p:nvGrpSpPr>
          <p:grpSpPr bwMode="auto">
            <a:xfrm>
              <a:off x="432" y="1920"/>
              <a:ext cx="2112" cy="240"/>
              <a:chOff x="3120" y="3168"/>
              <a:chExt cx="2112" cy="240"/>
            </a:xfrm>
          </p:grpSpPr>
          <p:grpSp>
            <p:nvGrpSpPr>
              <p:cNvPr id="50193" name="Group 1047"/>
              <p:cNvGrpSpPr>
                <a:grpSpLocks/>
              </p:cNvGrpSpPr>
              <p:nvPr/>
            </p:nvGrpSpPr>
            <p:grpSpPr bwMode="auto">
              <a:xfrm>
                <a:off x="4464" y="3168"/>
                <a:ext cx="768" cy="240"/>
                <a:chOff x="1200" y="2880"/>
                <a:chExt cx="768" cy="240"/>
              </a:xfrm>
            </p:grpSpPr>
            <p:sp>
              <p:nvSpPr>
                <p:cNvPr id="50198" name="Oval 1048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0199" name="Text Box 1049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5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/>
                    <a:t>district</a:t>
                  </a:r>
                </a:p>
              </p:txBody>
            </p:sp>
          </p:grpSp>
          <p:grpSp>
            <p:nvGrpSpPr>
              <p:cNvPr id="50194" name="Group 1050"/>
              <p:cNvGrpSpPr>
                <a:grpSpLocks/>
              </p:cNvGrpSpPr>
              <p:nvPr/>
            </p:nvGrpSpPr>
            <p:grpSpPr bwMode="auto">
              <a:xfrm>
                <a:off x="3120" y="3168"/>
                <a:ext cx="768" cy="240"/>
                <a:chOff x="1200" y="2880"/>
                <a:chExt cx="768" cy="240"/>
              </a:xfrm>
            </p:grpSpPr>
            <p:sp>
              <p:nvSpPr>
                <p:cNvPr id="50196" name="Oval 105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768" cy="24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0197" name="Text Box 1052"/>
                <p:cNvSpPr txBox="1">
                  <a:spLocks noChangeArrowheads="1"/>
                </p:cNvSpPr>
                <p:nvPr/>
              </p:nvSpPr>
              <p:spPr bwMode="auto">
                <a:xfrm>
                  <a:off x="1248" y="2880"/>
                  <a:ext cx="49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800"/>
                    <a:t>  basin</a:t>
                  </a:r>
                </a:p>
              </p:txBody>
            </p:sp>
          </p:grpSp>
          <p:sp>
            <p:nvSpPr>
              <p:cNvPr id="50195" name="Line 1053"/>
              <p:cNvSpPr>
                <a:spLocks noChangeShapeType="1"/>
              </p:cNvSpPr>
              <p:nvPr/>
            </p:nvSpPr>
            <p:spPr bwMode="auto">
              <a:xfrm>
                <a:off x="3888" y="3264"/>
                <a:ext cx="576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0190" name="Text Box 1054"/>
            <p:cNvSpPr txBox="1">
              <a:spLocks noChangeArrowheads="1"/>
            </p:cNvSpPr>
            <p:nvPr/>
          </p:nvSpPr>
          <p:spPr bwMode="auto">
            <a:xfrm>
              <a:off x="1152" y="1728"/>
              <a:ext cx="5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chemeClr val="accent2"/>
                  </a:solidFill>
                </a:rPr>
                <a:t>Public </a:t>
              </a:r>
            </a:p>
          </p:txBody>
        </p:sp>
        <p:sp>
          <p:nvSpPr>
            <p:cNvPr id="50191" name="AutoShape 1056"/>
            <p:cNvSpPr>
              <a:spLocks/>
            </p:cNvSpPr>
            <p:nvPr/>
          </p:nvSpPr>
          <p:spPr bwMode="auto">
            <a:xfrm rot="-5400000">
              <a:off x="2400" y="1056"/>
              <a:ext cx="288" cy="3264"/>
            </a:xfrm>
            <a:prstGeom prst="leftBrace">
              <a:avLst>
                <a:gd name="adj1" fmla="val 94444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92" name="Text Box 1057"/>
            <p:cNvSpPr txBox="1">
              <a:spLocks noChangeArrowheads="1"/>
            </p:cNvSpPr>
            <p:nvPr/>
          </p:nvSpPr>
          <p:spPr bwMode="auto">
            <a:xfrm>
              <a:off x="2352" y="2016"/>
              <a:ext cx="400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8000">
                  <a:solidFill>
                    <a:srgbClr val="FF0000"/>
                  </a:solidFill>
                </a:rPr>
                <a:t>?</a:t>
              </a:r>
            </a:p>
          </p:txBody>
        </p:sp>
      </p:grpSp>
      <p:sp>
        <p:nvSpPr>
          <p:cNvPr id="50182" name="Text Box 1060"/>
          <p:cNvSpPr txBox="1">
            <a:spLocks noChangeArrowheads="1"/>
          </p:cNvSpPr>
          <p:nvPr/>
        </p:nvSpPr>
        <p:spPr bwMode="auto">
          <a:xfrm>
            <a:off x="2057400" y="1295401"/>
            <a:ext cx="75819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Concept Generalization: 	weighted concepts, concept abstraction level, </a:t>
            </a:r>
          </a:p>
          <a:p>
            <a:pPr eaLnBrk="1" hangingPunct="1"/>
            <a:r>
              <a:rPr lang="en-US" altLang="en-US" sz="2000"/>
              <a:t>			range of allowed abstractions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768FF1-B7F7-4A29-9CD0-E20C246971ED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title"/>
          </p:nvPr>
        </p:nvSpPr>
        <p:spPr>
          <a:xfrm>
            <a:off x="3733800" y="228600"/>
            <a:ext cx="6553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Correlated Inference (cont.)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2133600" y="2057400"/>
            <a:ext cx="3352800" cy="381000"/>
            <a:chOff x="3120" y="3168"/>
            <a:chExt cx="2112" cy="240"/>
          </a:xfrm>
        </p:grpSpPr>
        <p:grpSp>
          <p:nvGrpSpPr>
            <p:cNvPr id="51241" name="Group 5"/>
            <p:cNvGrpSpPr>
              <a:grpSpLocks/>
            </p:cNvGrpSpPr>
            <p:nvPr/>
          </p:nvGrpSpPr>
          <p:grpSpPr bwMode="auto">
            <a:xfrm>
              <a:off x="4464" y="3168"/>
              <a:ext cx="768" cy="240"/>
              <a:chOff x="1200" y="2880"/>
              <a:chExt cx="768" cy="240"/>
            </a:xfrm>
          </p:grpSpPr>
          <p:sp>
            <p:nvSpPr>
              <p:cNvPr id="51246" name="Oval 6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47" name="Text Box 7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 address</a:t>
                </a:r>
              </a:p>
            </p:txBody>
          </p:sp>
        </p:grpSp>
        <p:grpSp>
          <p:nvGrpSpPr>
            <p:cNvPr id="51242" name="Group 8"/>
            <p:cNvGrpSpPr>
              <a:grpSpLocks/>
            </p:cNvGrpSpPr>
            <p:nvPr/>
          </p:nvGrpSpPr>
          <p:grpSpPr bwMode="auto">
            <a:xfrm>
              <a:off x="3120" y="3168"/>
              <a:ext cx="768" cy="240"/>
              <a:chOff x="1200" y="2880"/>
              <a:chExt cx="768" cy="240"/>
            </a:xfrm>
          </p:grpSpPr>
          <p:sp>
            <p:nvSpPr>
              <p:cNvPr id="51244" name="Oval 9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45" name="Text Box 10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    fort</a:t>
                </a:r>
              </a:p>
            </p:txBody>
          </p:sp>
        </p:grpSp>
        <p:sp>
          <p:nvSpPr>
            <p:cNvPr id="51243" name="Line 11"/>
            <p:cNvSpPr>
              <a:spLocks noChangeShapeType="1"/>
            </p:cNvSpPr>
            <p:nvPr/>
          </p:nvSpPr>
          <p:spPr bwMode="auto">
            <a:xfrm>
              <a:off x="3888" y="3264"/>
              <a:ext cx="576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3505200" y="1828801"/>
            <a:ext cx="825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Public </a:t>
            </a:r>
          </a:p>
        </p:txBody>
      </p:sp>
      <p:grpSp>
        <p:nvGrpSpPr>
          <p:cNvPr id="51206" name="Group 21"/>
          <p:cNvGrpSpPr>
            <a:grpSpLocks/>
          </p:cNvGrpSpPr>
          <p:nvPr/>
        </p:nvGrpSpPr>
        <p:grpSpPr bwMode="auto">
          <a:xfrm>
            <a:off x="2209800" y="3048000"/>
            <a:ext cx="3352800" cy="381000"/>
            <a:chOff x="3120" y="3168"/>
            <a:chExt cx="2112" cy="240"/>
          </a:xfrm>
        </p:grpSpPr>
        <p:grpSp>
          <p:nvGrpSpPr>
            <p:cNvPr id="51234" name="Group 22"/>
            <p:cNvGrpSpPr>
              <a:grpSpLocks/>
            </p:cNvGrpSpPr>
            <p:nvPr/>
          </p:nvGrpSpPr>
          <p:grpSpPr bwMode="auto">
            <a:xfrm>
              <a:off x="4464" y="3168"/>
              <a:ext cx="768" cy="240"/>
              <a:chOff x="1200" y="2880"/>
              <a:chExt cx="768" cy="240"/>
            </a:xfrm>
          </p:grpSpPr>
          <p:sp>
            <p:nvSpPr>
              <p:cNvPr id="51239" name="Oval 23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40" name="Text Box 24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district</a:t>
                </a:r>
              </a:p>
            </p:txBody>
          </p:sp>
        </p:grpSp>
        <p:grpSp>
          <p:nvGrpSpPr>
            <p:cNvPr id="51235" name="Group 25"/>
            <p:cNvGrpSpPr>
              <a:grpSpLocks/>
            </p:cNvGrpSpPr>
            <p:nvPr/>
          </p:nvGrpSpPr>
          <p:grpSpPr bwMode="auto">
            <a:xfrm>
              <a:off x="3120" y="3168"/>
              <a:ext cx="768" cy="240"/>
              <a:chOff x="1200" y="2880"/>
              <a:chExt cx="768" cy="240"/>
            </a:xfrm>
          </p:grpSpPr>
          <p:sp>
            <p:nvSpPr>
              <p:cNvPr id="51237" name="Oval 26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38" name="Text Box 27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4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  basin</a:t>
                </a:r>
              </a:p>
            </p:txBody>
          </p:sp>
        </p:grpSp>
        <p:sp>
          <p:nvSpPr>
            <p:cNvPr id="51236" name="Line 28"/>
            <p:cNvSpPr>
              <a:spLocks noChangeShapeType="1"/>
            </p:cNvSpPr>
            <p:nvPr/>
          </p:nvSpPr>
          <p:spPr bwMode="auto">
            <a:xfrm>
              <a:off x="3888" y="3264"/>
              <a:ext cx="576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207" name="Text Box 29"/>
          <p:cNvSpPr txBox="1">
            <a:spLocks noChangeArrowheads="1"/>
          </p:cNvSpPr>
          <p:nvPr/>
        </p:nvSpPr>
        <p:spPr bwMode="auto">
          <a:xfrm>
            <a:off x="3505200" y="2819401"/>
            <a:ext cx="825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Public </a:t>
            </a:r>
          </a:p>
        </p:txBody>
      </p:sp>
      <p:sp>
        <p:nvSpPr>
          <p:cNvPr id="51208" name="Text Box 30"/>
          <p:cNvSpPr txBox="1">
            <a:spLocks noChangeArrowheads="1"/>
          </p:cNvSpPr>
          <p:nvPr/>
        </p:nvSpPr>
        <p:spPr bwMode="auto">
          <a:xfrm>
            <a:off x="6629400" y="1447800"/>
            <a:ext cx="2927350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solidFill>
                  <a:srgbClr val="0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		      </a:t>
            </a:r>
            <a:r>
              <a:rPr lang="en-US" altLang="en-US" sz="1200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en-US" altLang="en-US" sz="24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Object[].	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waterSource :: Object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basin :: waterSource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place :: Object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district :: place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address :: place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base :: Object		</a:t>
            </a:r>
            <a:endParaRPr lang="en-US" altLang="en-US" sz="1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solidFill>
                  <a:srgbClr val="000000"/>
                </a:solidFill>
                <a:cs typeface="Courier New" panose="02070309020205020404" pitchFamily="49" charset="0"/>
              </a:rPr>
              <a:t>      fort :: base		</a:t>
            </a:r>
            <a:endParaRPr lang="en-US" altLang="en-US" sz="2400"/>
          </a:p>
        </p:txBody>
      </p: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5486400" y="2209800"/>
            <a:ext cx="1524000" cy="1066800"/>
            <a:chOff x="2496" y="1392"/>
            <a:chExt cx="960" cy="672"/>
          </a:xfrm>
        </p:grpSpPr>
        <p:sp>
          <p:nvSpPr>
            <p:cNvPr id="51232" name="Line 33"/>
            <p:cNvSpPr>
              <a:spLocks noChangeShapeType="1"/>
            </p:cNvSpPr>
            <p:nvPr/>
          </p:nvSpPr>
          <p:spPr bwMode="auto">
            <a:xfrm>
              <a:off x="2496" y="1392"/>
              <a:ext cx="960" cy="43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3" name="Line 34"/>
            <p:cNvSpPr>
              <a:spLocks noChangeShapeType="1"/>
            </p:cNvSpPr>
            <p:nvPr/>
          </p:nvSpPr>
          <p:spPr bwMode="auto">
            <a:xfrm flipV="1">
              <a:off x="2544" y="1968"/>
              <a:ext cx="912" cy="96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4114800" y="1600200"/>
            <a:ext cx="1600200" cy="2209800"/>
            <a:chOff x="1632" y="1008"/>
            <a:chExt cx="1008" cy="1392"/>
          </a:xfrm>
        </p:grpSpPr>
        <p:sp>
          <p:nvSpPr>
            <p:cNvPr id="51230" name="Oval 35"/>
            <p:cNvSpPr>
              <a:spLocks noChangeArrowheads="1"/>
            </p:cNvSpPr>
            <p:nvPr/>
          </p:nvSpPr>
          <p:spPr bwMode="auto">
            <a:xfrm>
              <a:off x="1632" y="1008"/>
              <a:ext cx="1008" cy="1392"/>
            </a:xfrm>
            <a:prstGeom prst="ellips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31" name="Text Box 36"/>
            <p:cNvSpPr txBox="1">
              <a:spLocks noChangeArrowheads="1"/>
            </p:cNvSpPr>
            <p:nvPr/>
          </p:nvSpPr>
          <p:spPr bwMode="auto">
            <a:xfrm>
              <a:off x="1910" y="1032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003300"/>
                  </a:solidFill>
                </a:rPr>
                <a:t>place</a:t>
              </a:r>
            </a:p>
          </p:txBody>
        </p:sp>
      </p:grpSp>
      <p:sp>
        <p:nvSpPr>
          <p:cNvPr id="236581" name="Line 37"/>
          <p:cNvSpPr>
            <a:spLocks noChangeShapeType="1"/>
          </p:cNvSpPr>
          <p:nvPr/>
        </p:nvSpPr>
        <p:spPr bwMode="auto">
          <a:xfrm flipV="1">
            <a:off x="3429000" y="2438400"/>
            <a:ext cx="3581400" cy="762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6582" name="Oval 38"/>
          <p:cNvSpPr>
            <a:spLocks noChangeArrowheads="1"/>
          </p:cNvSpPr>
          <p:nvPr/>
        </p:nvSpPr>
        <p:spPr bwMode="auto">
          <a:xfrm>
            <a:off x="1905000" y="1676400"/>
            <a:ext cx="1676400" cy="914400"/>
          </a:xfrm>
          <a:prstGeom prst="ellips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6583" name="Text Box 39"/>
          <p:cNvSpPr txBox="1">
            <a:spLocks noChangeArrowheads="1"/>
          </p:cNvSpPr>
          <p:nvPr/>
        </p:nvSpPr>
        <p:spPr bwMode="auto">
          <a:xfrm>
            <a:off x="2438400" y="1676401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3300"/>
                </a:solidFill>
              </a:rPr>
              <a:t>base</a:t>
            </a:r>
          </a:p>
        </p:txBody>
      </p:sp>
      <p:sp>
        <p:nvSpPr>
          <p:cNvPr id="236584" name="Oval 40"/>
          <p:cNvSpPr>
            <a:spLocks noChangeArrowheads="1"/>
          </p:cNvSpPr>
          <p:nvPr/>
        </p:nvSpPr>
        <p:spPr bwMode="auto">
          <a:xfrm>
            <a:off x="1905000" y="2895600"/>
            <a:ext cx="1676400" cy="990600"/>
          </a:xfrm>
          <a:prstGeom prst="ellipse">
            <a:avLst/>
          </a:prstGeom>
          <a:noFill/>
          <a:ln w="381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6585" name="Text Box 41"/>
          <p:cNvSpPr txBox="1">
            <a:spLocks noChangeArrowheads="1"/>
          </p:cNvSpPr>
          <p:nvPr/>
        </p:nvSpPr>
        <p:spPr bwMode="auto">
          <a:xfrm>
            <a:off x="2057400" y="3429001"/>
            <a:ext cx="1435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3300"/>
                </a:solidFill>
              </a:rPr>
              <a:t>Water Source</a:t>
            </a:r>
          </a:p>
        </p:txBody>
      </p:sp>
      <p:sp>
        <p:nvSpPr>
          <p:cNvPr id="236586" name="Line 42"/>
          <p:cNvSpPr>
            <a:spLocks noChangeShapeType="1"/>
          </p:cNvSpPr>
          <p:nvPr/>
        </p:nvSpPr>
        <p:spPr bwMode="auto">
          <a:xfrm>
            <a:off x="3352800" y="2209800"/>
            <a:ext cx="3657600" cy="13716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6587" name="Oval 43"/>
          <p:cNvSpPr>
            <a:spLocks noChangeArrowheads="1"/>
          </p:cNvSpPr>
          <p:nvPr/>
        </p:nvSpPr>
        <p:spPr bwMode="auto">
          <a:xfrm>
            <a:off x="1905000" y="2933700"/>
            <a:ext cx="1676400" cy="9906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/>
              <a:t>Water source</a:t>
            </a:r>
          </a:p>
        </p:txBody>
      </p:sp>
      <p:sp>
        <p:nvSpPr>
          <p:cNvPr id="236588" name="Oval 44"/>
          <p:cNvSpPr>
            <a:spLocks noChangeArrowheads="1"/>
          </p:cNvSpPr>
          <p:nvPr/>
        </p:nvSpPr>
        <p:spPr bwMode="auto">
          <a:xfrm>
            <a:off x="1905000" y="1600200"/>
            <a:ext cx="1676400" cy="9906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/>
              <a:t>Base </a:t>
            </a:r>
          </a:p>
        </p:txBody>
      </p:sp>
      <p:sp>
        <p:nvSpPr>
          <p:cNvPr id="236589" name="Oval 45"/>
          <p:cNvSpPr>
            <a:spLocks noChangeArrowheads="1"/>
          </p:cNvSpPr>
          <p:nvPr/>
        </p:nvSpPr>
        <p:spPr bwMode="auto">
          <a:xfrm>
            <a:off x="4114800" y="1600200"/>
            <a:ext cx="1600200" cy="2209800"/>
          </a:xfrm>
          <a:prstGeom prst="ellipse">
            <a:avLst/>
          </a:prstGeom>
          <a:solidFill>
            <a:srgbClr val="FF7C80"/>
          </a:solidFill>
          <a:ln w="3810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/>
              <a:t>Place </a:t>
            </a:r>
          </a:p>
        </p:txBody>
      </p:sp>
      <p:grpSp>
        <p:nvGrpSpPr>
          <p:cNvPr id="10" name="Group 54"/>
          <p:cNvGrpSpPr>
            <a:grpSpLocks/>
          </p:cNvGrpSpPr>
          <p:nvPr/>
        </p:nvGrpSpPr>
        <p:grpSpPr bwMode="auto">
          <a:xfrm>
            <a:off x="4038600" y="3429000"/>
            <a:ext cx="3683000" cy="1981200"/>
            <a:chOff x="1584" y="2160"/>
            <a:chExt cx="2320" cy="1248"/>
          </a:xfrm>
        </p:grpSpPr>
        <p:grpSp>
          <p:nvGrpSpPr>
            <p:cNvPr id="51221" name="Group 13"/>
            <p:cNvGrpSpPr>
              <a:grpSpLocks/>
            </p:cNvGrpSpPr>
            <p:nvPr/>
          </p:nvGrpSpPr>
          <p:grpSpPr bwMode="auto">
            <a:xfrm>
              <a:off x="2976" y="3168"/>
              <a:ext cx="928" cy="240"/>
              <a:chOff x="1200" y="2880"/>
              <a:chExt cx="928" cy="240"/>
            </a:xfrm>
          </p:grpSpPr>
          <p:sp>
            <p:nvSpPr>
              <p:cNvPr id="51228" name="Oval 14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29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8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Water source</a:t>
                </a:r>
              </a:p>
            </p:txBody>
          </p:sp>
        </p:grpSp>
        <p:grpSp>
          <p:nvGrpSpPr>
            <p:cNvPr id="51222" name="Group 16"/>
            <p:cNvGrpSpPr>
              <a:grpSpLocks/>
            </p:cNvGrpSpPr>
            <p:nvPr/>
          </p:nvGrpSpPr>
          <p:grpSpPr bwMode="auto">
            <a:xfrm>
              <a:off x="1632" y="3168"/>
              <a:ext cx="768" cy="240"/>
              <a:chOff x="1200" y="2880"/>
              <a:chExt cx="768" cy="240"/>
            </a:xfrm>
          </p:grpSpPr>
          <p:sp>
            <p:nvSpPr>
              <p:cNvPr id="51226" name="Oval 17"/>
              <p:cNvSpPr>
                <a:spLocks noChangeArrowheads="1"/>
              </p:cNvSpPr>
              <p:nvPr/>
            </p:nvSpPr>
            <p:spPr bwMode="auto">
              <a:xfrm>
                <a:off x="1200" y="2880"/>
                <a:ext cx="768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227" name="Text Box 18"/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5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1800"/>
                  <a:t>    base</a:t>
                </a:r>
              </a:p>
            </p:txBody>
          </p:sp>
        </p:grpSp>
        <p:sp>
          <p:nvSpPr>
            <p:cNvPr id="51223" name="Line 19"/>
            <p:cNvSpPr>
              <a:spLocks noChangeShapeType="1"/>
            </p:cNvSpPr>
            <p:nvPr/>
          </p:nvSpPr>
          <p:spPr bwMode="auto">
            <a:xfrm>
              <a:off x="2400" y="3264"/>
              <a:ext cx="576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24" name="Text Box 20"/>
            <p:cNvSpPr txBox="1">
              <a:spLocks noChangeArrowheads="1"/>
            </p:cNvSpPr>
            <p:nvPr/>
          </p:nvSpPr>
          <p:spPr bwMode="auto">
            <a:xfrm>
              <a:off x="2304" y="2928"/>
              <a:ext cx="8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solidFill>
                    <a:srgbClr val="FF0000"/>
                  </a:solidFill>
                </a:rPr>
                <a:t>Confidential</a:t>
              </a:r>
            </a:p>
          </p:txBody>
        </p:sp>
        <p:sp>
          <p:nvSpPr>
            <p:cNvPr id="51225" name="Line 53"/>
            <p:cNvSpPr>
              <a:spLocks noChangeShapeType="1"/>
            </p:cNvSpPr>
            <p:nvPr/>
          </p:nvSpPr>
          <p:spPr bwMode="auto">
            <a:xfrm flipH="1" flipV="1">
              <a:off x="1584" y="2160"/>
              <a:ext cx="576" cy="768"/>
            </a:xfrm>
            <a:prstGeom prst="line">
              <a:avLst/>
            </a:prstGeom>
            <a:noFill/>
            <a:ln w="76200" cap="sq">
              <a:solidFill>
                <a:srgbClr val="FF0000"/>
              </a:solidFill>
              <a:round/>
              <a:headEnd type="arrow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3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81" grpId="0" animBg="1"/>
      <p:bldP spid="236582" grpId="0" animBg="1"/>
      <p:bldP spid="236583" grpId="0" autoUpdateAnimBg="0"/>
      <p:bldP spid="236584" grpId="0" animBg="1"/>
      <p:bldP spid="236585" grpId="0" autoUpdateAnimBg="0"/>
      <p:bldP spid="236586" grpId="0" animBg="1"/>
      <p:bldP spid="236587" grpId="0" animBg="1" autoUpdateAnimBg="0"/>
      <p:bldP spid="236588" grpId="0" animBg="1" autoUpdateAnimBg="0"/>
      <p:bldP spid="23658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B33BDA2-E1AD-4E28-AEB9-2752E17C9B85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RDF/S Entailment Rules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RDF/S Entailment Rules (</a:t>
            </a:r>
            <a:r>
              <a:rPr lang="en-US" altLang="en-US" sz="2400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http://www.w3.org/TR/rdf-mt/#rules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Rdfs2: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rdfs:domain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rdf:type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Rdfs3: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rdfs:range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rdf:type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Rdfs5: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rdfs:subPropertyOf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rdfs:subPropertyOf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uuu,rdfs:subPropertyOf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Rdfs11: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rdfs:subClassOf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)+(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vvv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rdfs:subClassOf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uuu,rdfs:subClassOf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xxx)</a:t>
            </a:r>
          </a:p>
        </p:txBody>
      </p:sp>
    </p:spTree>
    <p:extLst>
      <p:ext uri="{BB962C8B-B14F-4D97-AF65-F5344CB8AC3E}">
        <p14:creationId xmlns:p14="http://schemas.microsoft.com/office/powerpoint/2010/main" val="1497255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116AAE9-8F31-4458-ABA8-3E24B3B87D10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3886200" y="23622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209800" y="1524001"/>
          <a:ext cx="8153400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Picture" r:id="rId4" imgW="9315360" imgH="5600880" progId="Word.Picture.8">
                  <p:embed/>
                </p:oleObj>
              </mc:Choice>
              <mc:Fallback>
                <p:oleObj name="Picture" r:id="rId4" imgW="9315360" imgH="5600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524001"/>
                        <a:ext cx="8153400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9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82065" y="125413"/>
            <a:ext cx="105156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 Graph Format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75098" y="1450976"/>
            <a:ext cx="423545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/>
            <a:r>
              <a:rPr lang="en-US" altLang="en-US" sz="1600" b="1" dirty="0"/>
              <a:t>RDF Triples:</a:t>
            </a:r>
          </a:p>
          <a:p>
            <a:pPr lvl="1" eaLnBrk="1" hangingPunct="1"/>
            <a:r>
              <a:rPr lang="en-US" altLang="en-US" sz="1600" dirty="0"/>
              <a:t>(Student, </a:t>
            </a:r>
            <a:r>
              <a:rPr lang="en-US" altLang="en-US" sz="1600" dirty="0" err="1"/>
              <a:t>rdfs:subClassOf</a:t>
            </a:r>
            <a:r>
              <a:rPr lang="en-US" altLang="en-US" sz="1600" dirty="0"/>
              <a:t>, Person)</a:t>
            </a:r>
          </a:p>
          <a:p>
            <a:pPr lvl="1" eaLnBrk="1" hangingPunct="1"/>
            <a:r>
              <a:rPr lang="en-US" altLang="en-US" sz="1600" dirty="0"/>
              <a:t>(University, </a:t>
            </a:r>
            <a:r>
              <a:rPr lang="en-US" altLang="en-US" sz="1600" dirty="0" err="1"/>
              <a:t>rdfs:subClassOf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GovAgency</a:t>
            </a:r>
            <a:r>
              <a:rPr lang="en-US" altLang="en-US" sz="1600" dirty="0"/>
              <a:t>)</a:t>
            </a:r>
          </a:p>
          <a:p>
            <a:pPr lvl="1" eaLnBrk="1" hangingPunct="1"/>
            <a:r>
              <a:rPr lang="en-US" altLang="en-US" sz="1600" dirty="0"/>
              <a:t>(</a:t>
            </a:r>
            <a:r>
              <a:rPr lang="en-US" altLang="en-US" sz="1600" dirty="0" err="1"/>
              <a:t>studiesAt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rdfs:domain</a:t>
            </a:r>
            <a:r>
              <a:rPr lang="en-US" altLang="en-US" sz="1600" dirty="0"/>
              <a:t>, Student)</a:t>
            </a:r>
          </a:p>
          <a:p>
            <a:pPr lvl="1" eaLnBrk="1" hangingPunct="1"/>
            <a:r>
              <a:rPr lang="en-US" altLang="en-US" sz="1600" dirty="0"/>
              <a:t>(</a:t>
            </a:r>
            <a:r>
              <a:rPr lang="en-US" altLang="en-US" sz="1600" dirty="0" err="1"/>
              <a:t>studiesAt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rdfs:range,University</a:t>
            </a:r>
            <a:r>
              <a:rPr lang="en-US" altLang="en-US" sz="1600" dirty="0"/>
              <a:t>)</a:t>
            </a:r>
          </a:p>
          <a:p>
            <a:pPr lvl="1" eaLnBrk="1" hangingPunct="1"/>
            <a:r>
              <a:rPr lang="en-US" altLang="en-US" sz="1600" dirty="0"/>
              <a:t>(</a:t>
            </a:r>
            <a:r>
              <a:rPr lang="en-US" altLang="en-US" sz="1600" dirty="0" err="1"/>
              <a:t>studiesAt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rdfs:subPropertyOf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memberAt</a:t>
            </a:r>
            <a:r>
              <a:rPr lang="en-US" altLang="en-US" sz="1600" dirty="0"/>
              <a:t>)</a:t>
            </a:r>
          </a:p>
          <a:p>
            <a:pPr lvl="1" eaLnBrk="1" hangingPunct="1"/>
            <a:r>
              <a:rPr lang="en-US" altLang="en-US" sz="1600" dirty="0"/>
              <a:t>(John, </a:t>
            </a:r>
            <a:r>
              <a:rPr lang="en-US" altLang="en-US" sz="1600" dirty="0" err="1"/>
              <a:t>studiesAt</a:t>
            </a:r>
            <a:r>
              <a:rPr lang="en-US" altLang="en-US" sz="1600" dirty="0"/>
              <a:t>, USC)</a:t>
            </a:r>
          </a:p>
          <a:p>
            <a:pPr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30169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Data Provenance?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07184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Lineage and pedigree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of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045" y="3958937"/>
            <a:ext cx="98505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 </a:t>
            </a:r>
            <a:r>
              <a:rPr lang="en-US" sz="2800" dirty="0" smtClean="0">
                <a:solidFill>
                  <a:srgbClr val="C00000"/>
                </a:solidFill>
              </a:rPr>
              <a:t>… record </a:t>
            </a:r>
            <a:r>
              <a:rPr lang="en-US" sz="2800" dirty="0">
                <a:solidFill>
                  <a:srgbClr val="C00000"/>
                </a:solidFill>
              </a:rPr>
              <a:t>trail that accounts for the origin of a piece of data (in a database, document or repository) together with an explanation of how and why it got to the present place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hlinkClick r:id="rId2"/>
              </a:rPr>
              <a:t>Encyclopedia of Database </a:t>
            </a:r>
            <a:r>
              <a:rPr lang="en-US" sz="2800" dirty="0" smtClean="0">
                <a:hlinkClick r:id="rId2"/>
              </a:rPr>
              <a:t>Systems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82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51E4929-0E76-41D0-975C-674775D0A624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3886200" y="23622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752600" y="1455738"/>
          <a:ext cx="8153400" cy="433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Picture" r:id="rId4" imgW="9315360" imgH="5600880" progId="Word.Picture.8">
                  <p:embed/>
                </p:oleObj>
              </mc:Choice>
              <mc:Fallback>
                <p:oleObj name="Picture" r:id="rId4" imgW="9315360" imgH="5600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55738"/>
                        <a:ext cx="8153400" cy="433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 Graph Format</a:t>
            </a:r>
          </a:p>
        </p:txBody>
      </p:sp>
    </p:spTree>
    <p:extLst>
      <p:ext uri="{BB962C8B-B14F-4D97-AF65-F5344CB8AC3E}">
        <p14:creationId xmlns:p14="http://schemas.microsoft.com/office/powerpoint/2010/main" val="4479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F1AF130-4294-47DE-8BDB-47898D96C5D3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3886200" y="23622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752600" y="1455738"/>
          <a:ext cx="8153400" cy="433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Picture" r:id="rId4" imgW="9315360" imgH="5600880" progId="Word.Picture.8">
                  <p:embed/>
                </p:oleObj>
              </mc:Choice>
              <mc:Fallback>
                <p:oleObj name="Picture" r:id="rId4" imgW="9315360" imgH="5600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55738"/>
                        <a:ext cx="8153400" cy="433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3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 Graph Format</a:t>
            </a:r>
          </a:p>
        </p:txBody>
      </p:sp>
    </p:spTree>
    <p:extLst>
      <p:ext uri="{BB962C8B-B14F-4D97-AF65-F5344CB8AC3E}">
        <p14:creationId xmlns:p14="http://schemas.microsoft.com/office/powerpoint/2010/main" val="79679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E8E1A51-2B30-43FA-B496-8A7F79ED55C1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3886200" y="2362200"/>
            <a:ext cx="60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752600" y="1455738"/>
          <a:ext cx="8153400" cy="433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Picture" r:id="rId4" imgW="9315360" imgH="5600880" progId="Word.Picture.8">
                  <p:embed/>
                </p:oleObj>
              </mc:Choice>
              <mc:Fallback>
                <p:oleObj name="Picture" r:id="rId4" imgW="9315360" imgH="5600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55738"/>
                        <a:ext cx="8153400" cy="433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5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Example Graph Format</a:t>
            </a:r>
          </a:p>
        </p:txBody>
      </p:sp>
    </p:spTree>
    <p:extLst>
      <p:ext uri="{BB962C8B-B14F-4D97-AF65-F5344CB8AC3E}">
        <p14:creationId xmlns:p14="http://schemas.microsoft.com/office/powerpoint/2010/main" val="18442728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A9ECB18-76E1-46FC-AF0B-7E362E707188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RDF Access Control 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Security Policy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Subject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u="sng" smtClean="0"/>
              <a:t>Object – Object pattern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Access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Default policy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Conflict Resolution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Classification of entailed data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Flexible granularity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6739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Class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28, XML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84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History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13866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of data (input, publish)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creation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processing information (modification, extension, etc.)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Metadata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2910" y="4239491"/>
            <a:ext cx="4953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data do I need to collect?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1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Workflow Provenance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oarse-grain provenance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 of history of the derivation of the final result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include: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interaction of programs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from external devices, e.g., sensors, and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interactions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 for complex processing tasks</a:t>
            </a:r>
          </a:p>
        </p:txBody>
      </p:sp>
    </p:spTree>
    <p:extLst>
      <p:ext uri="{BB962C8B-B14F-4D97-AF65-F5344CB8AC3E}">
        <p14:creationId xmlns:p14="http://schemas.microsoft.com/office/powerpoint/2010/main" val="324193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Provenance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ine-grain provenance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of part of the resulting data set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origin of the data and the process on how it arrived to the database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Where-provenance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identifies the source elements where the data in the target is originated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Why-provenance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justification for the data elements appearing in the output and how some parts of the input influenced certain parts of the output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3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From: Peter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Buneman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Wang-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Chiew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Tan. 2007. Provenance in databases. In Proceedings of the 2007 ACM SIGMOD international conference on Management of data (SIGMOD '07). ACM, New York, NY, USA, 1171-1173.</a:t>
            </a: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name,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deptid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(id,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dname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emp.name, dept.name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emp.deptid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=dept.id;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Answer(Kim, CS)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2918" y="3470564"/>
            <a:ext cx="471475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where-provenance?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why-provenance?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6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Provenance Applications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0738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Publications: regenerating results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data information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specific information: software used, system used, control flow, etc.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of the experiment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results?  Why?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Capture how results were achieved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2291" y="4467801"/>
            <a:ext cx="39100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Reproducibility?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sharing?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5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Trustworthiness and Accountability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and processing of data recorded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enforce accountability on malicious sources/processing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detect malfunctioning sources/processing components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attribute high quality source/processing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5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Provenance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sharing and integration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of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Linked data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 Humanities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66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739</Words>
  <Application>Microsoft Office PowerPoint</Application>
  <PresentationFormat>Widescreen</PresentationFormat>
  <Paragraphs>205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Microsoft YaHei</vt:lpstr>
      <vt:lpstr>Arial</vt:lpstr>
      <vt:lpstr>Calibri</vt:lpstr>
      <vt:lpstr>Calibri Light</vt:lpstr>
      <vt:lpstr>Courier New</vt:lpstr>
      <vt:lpstr>Times New Roman</vt:lpstr>
      <vt:lpstr>Tw Cen MT</vt:lpstr>
      <vt:lpstr>Wingdings</vt:lpstr>
      <vt:lpstr>Office Theme</vt:lpstr>
      <vt:lpstr>Microsoft Word Picture</vt:lpstr>
      <vt:lpstr>Data Provenance</vt:lpstr>
      <vt:lpstr>What is Data Provenance?</vt:lpstr>
      <vt:lpstr>Data History</vt:lpstr>
      <vt:lpstr>Workflow Provenance</vt:lpstr>
      <vt:lpstr>Data Provenance</vt:lpstr>
      <vt:lpstr>Example</vt:lpstr>
      <vt:lpstr>Provenance Applications</vt:lpstr>
      <vt:lpstr>Trustworthiness and Accountability</vt:lpstr>
      <vt:lpstr>Current Applications of Provenance data</vt:lpstr>
      <vt:lpstr>Data Integration</vt:lpstr>
      <vt:lpstr>  Web Evolution</vt:lpstr>
      <vt:lpstr>Provenance Data Model</vt:lpstr>
      <vt:lpstr>Provenance Data Management</vt:lpstr>
      <vt:lpstr>Provenance Data Protection</vt:lpstr>
      <vt:lpstr>Metadata Security</vt:lpstr>
      <vt:lpstr>Correlated Inference </vt:lpstr>
      <vt:lpstr>Correlated Inference (cont.)</vt:lpstr>
      <vt:lpstr>RDF/S Entailment Rules</vt:lpstr>
      <vt:lpstr>Example Graph Format</vt:lpstr>
      <vt:lpstr>Example Graph Format</vt:lpstr>
      <vt:lpstr>Example Graph Format</vt:lpstr>
      <vt:lpstr>Example Graph Format</vt:lpstr>
      <vt:lpstr>RDF Access Control 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Provenance</dc:title>
  <dc:creator>FARKAS, CSILLA</dc:creator>
  <cp:lastModifiedBy>FARKAS, CSILLA</cp:lastModifiedBy>
  <cp:revision>14</cp:revision>
  <dcterms:created xsi:type="dcterms:W3CDTF">2019-02-14T15:26:32Z</dcterms:created>
  <dcterms:modified xsi:type="dcterms:W3CDTF">2019-02-26T17:47:38Z</dcterms:modified>
</cp:coreProperties>
</file>