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2.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2.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6" Type="http://schemas.openxmlformats.org/officeDocument/2006/relationships/slide" Target="slides/slide12.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g57fe6b3b1d_0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57fe6b3b1d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6" name="Shape 106"/>
        <p:cNvGrpSpPr/>
        <p:nvPr/>
      </p:nvGrpSpPr>
      <p:grpSpPr>
        <a:xfrm>
          <a:off x="0" y="0"/>
          <a:ext cx="0" cy="0"/>
          <a:chOff x="0" y="0"/>
          <a:chExt cx="0" cy="0"/>
        </a:xfrm>
      </p:grpSpPr>
      <p:sp>
        <p:nvSpPr>
          <p:cNvPr id="107" name="Google Shape;107;g581386f480_0_6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g581386f480_0_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04800" lvl="1" marL="914400" rtl="0" algn="l">
              <a:lnSpc>
                <a:spcPct val="115000"/>
              </a:lnSpc>
              <a:spcBef>
                <a:spcPts val="0"/>
              </a:spcBef>
              <a:spcAft>
                <a:spcPts val="0"/>
              </a:spcAft>
              <a:buClr>
                <a:srgbClr val="000000"/>
              </a:buClr>
              <a:buSzPts val="1200"/>
              <a:buFont typeface="Verdana"/>
              <a:buChar char="○"/>
            </a:pPr>
            <a:r>
              <a:rPr b="1" lang="en" sz="1200">
                <a:latin typeface="Verdana"/>
                <a:ea typeface="Verdana"/>
                <a:cs typeface="Verdana"/>
                <a:sym typeface="Verdana"/>
              </a:rPr>
              <a:t>Transparency with Logs - </a:t>
            </a:r>
            <a:r>
              <a:rPr lang="en" sz="1200">
                <a:latin typeface="Verdana"/>
                <a:ea typeface="Verdana"/>
                <a:cs typeface="Verdana"/>
                <a:sym typeface="Verdana"/>
              </a:rPr>
              <a:t>data should be deleted as soon as it is no longer needed for recovery. Parts of the log will never be used by the recovery manager, so those types should be deleted</a:t>
            </a:r>
            <a:endParaRPr sz="1200">
              <a:latin typeface="Verdana"/>
              <a:ea typeface="Verdana"/>
              <a:cs typeface="Verdana"/>
              <a:sym typeface="Verdana"/>
            </a:endParaRPr>
          </a:p>
          <a:p>
            <a:pPr indent="-304800" lvl="1" marL="914400" rtl="0" algn="l">
              <a:lnSpc>
                <a:spcPct val="115000"/>
              </a:lnSpc>
              <a:spcBef>
                <a:spcPts val="0"/>
              </a:spcBef>
              <a:spcAft>
                <a:spcPts val="0"/>
              </a:spcAft>
              <a:buClr>
                <a:srgbClr val="000000"/>
              </a:buClr>
              <a:buSzPts val="1200"/>
              <a:buFont typeface="Verdana"/>
              <a:buChar char="○"/>
            </a:pPr>
            <a:r>
              <a:rPr lang="en" sz="1200">
                <a:latin typeface="Verdana"/>
                <a:ea typeface="Verdana"/>
                <a:cs typeface="Verdana"/>
                <a:sym typeface="Verdana"/>
              </a:rPr>
              <a:t>Lots of varying amounts of data retention for expired data</a:t>
            </a:r>
            <a:endParaRPr sz="1200">
              <a:latin typeface="Verdana"/>
              <a:ea typeface="Verdana"/>
              <a:cs typeface="Verdana"/>
              <a:sym typeface="Verdana"/>
            </a:endParaRPr>
          </a:p>
          <a:p>
            <a:pPr indent="0" lvl="0" marL="0" rtl="0" algn="l">
              <a:spcBef>
                <a:spcPts val="160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2" name="Shape 112"/>
        <p:cNvGrpSpPr/>
        <p:nvPr/>
      </p:nvGrpSpPr>
      <p:grpSpPr>
        <a:xfrm>
          <a:off x="0" y="0"/>
          <a:ext cx="0" cy="0"/>
          <a:chOff x="0" y="0"/>
          <a:chExt cx="0" cy="0"/>
        </a:xfrm>
      </p:grpSpPr>
      <p:sp>
        <p:nvSpPr>
          <p:cNvPr id="113" name="Google Shape;113;g581386f480_0_7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g581386f480_0_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04800" lvl="0" marL="457200" rtl="0" algn="l">
              <a:lnSpc>
                <a:spcPct val="150000"/>
              </a:lnSpc>
              <a:spcBef>
                <a:spcPts val="0"/>
              </a:spcBef>
              <a:spcAft>
                <a:spcPts val="0"/>
              </a:spcAft>
              <a:buClr>
                <a:srgbClr val="000000"/>
              </a:buClr>
              <a:buSzPts val="1200"/>
              <a:buFont typeface="Verdana"/>
              <a:buChar char="●"/>
            </a:pPr>
            <a:r>
              <a:rPr lang="en" sz="1200">
                <a:latin typeface="Verdana"/>
                <a:ea typeface="Verdana"/>
                <a:cs typeface="Verdana"/>
                <a:sym typeface="Verdana"/>
              </a:rPr>
              <a:t>Data that can be recovered and used to identify users poses a threat to privacy; there is a problem with unintended data retention</a:t>
            </a:r>
            <a:endParaRPr sz="1200">
              <a:latin typeface="Verdana"/>
              <a:ea typeface="Verdana"/>
              <a:cs typeface="Verdana"/>
              <a:sym typeface="Verdana"/>
            </a:endParaRPr>
          </a:p>
          <a:p>
            <a:pPr indent="-304800" lvl="0" marL="457200" rtl="0" algn="l">
              <a:lnSpc>
                <a:spcPct val="115000"/>
              </a:lnSpc>
              <a:spcBef>
                <a:spcPts val="0"/>
              </a:spcBef>
              <a:spcAft>
                <a:spcPts val="0"/>
              </a:spcAft>
              <a:buClr>
                <a:srgbClr val="000000"/>
              </a:buClr>
              <a:buSzPts val="1200"/>
              <a:buFont typeface="Verdana"/>
              <a:buChar char="●"/>
            </a:pPr>
            <a:r>
              <a:rPr lang="en" sz="1200">
                <a:latin typeface="Verdana"/>
                <a:ea typeface="Verdana"/>
                <a:cs typeface="Verdana"/>
                <a:sym typeface="Verdana"/>
              </a:rPr>
              <a:t>Preserving history and logs within databases gives a record of what occurred within applications</a:t>
            </a:r>
            <a:endParaRPr sz="1200">
              <a:latin typeface="Verdana"/>
              <a:ea typeface="Verdana"/>
              <a:cs typeface="Verdana"/>
              <a:sym typeface="Verdana"/>
            </a:endParaRPr>
          </a:p>
          <a:p>
            <a:pPr indent="-304800" lvl="0" marL="457200" rtl="0" algn="l">
              <a:lnSpc>
                <a:spcPct val="115000"/>
              </a:lnSpc>
              <a:spcBef>
                <a:spcPts val="0"/>
              </a:spcBef>
              <a:spcAft>
                <a:spcPts val="0"/>
              </a:spcAft>
              <a:buClr>
                <a:srgbClr val="000000"/>
              </a:buClr>
              <a:buSzPts val="1200"/>
              <a:buFont typeface="Verdana"/>
              <a:buChar char="●"/>
            </a:pPr>
            <a:r>
              <a:rPr lang="en" sz="1200">
                <a:latin typeface="Verdana"/>
                <a:ea typeface="Verdana"/>
                <a:cs typeface="Verdana"/>
                <a:sym typeface="Verdana"/>
              </a:rPr>
              <a:t>Database systems fail to remove data and provide a false view of said data</a:t>
            </a:r>
            <a:endParaRPr sz="1200">
              <a:latin typeface="Verdana"/>
              <a:ea typeface="Verdana"/>
              <a:cs typeface="Verdana"/>
              <a:sym typeface="Verdana"/>
            </a:endParaRPr>
          </a:p>
          <a:p>
            <a:pPr indent="-304800" lvl="0" marL="457200" rtl="0" algn="l">
              <a:lnSpc>
                <a:spcPct val="115000"/>
              </a:lnSpc>
              <a:spcBef>
                <a:spcPts val="0"/>
              </a:spcBef>
              <a:spcAft>
                <a:spcPts val="0"/>
              </a:spcAft>
              <a:buClr>
                <a:srgbClr val="000000"/>
              </a:buClr>
              <a:buSzPts val="1200"/>
              <a:buFont typeface="Verdana"/>
              <a:buChar char="●"/>
            </a:pPr>
            <a:r>
              <a:rPr lang="en" sz="1200">
                <a:latin typeface="Verdana"/>
                <a:ea typeface="Verdana"/>
                <a:cs typeface="Verdana"/>
                <a:sym typeface="Verdana"/>
              </a:rPr>
              <a:t>Having said that, a specific approach does not exist for this solution in addition to the fact that there are several performance trade-offs in determining unintended data retention</a:t>
            </a:r>
            <a:endParaRPr sz="1200">
              <a:latin typeface="Verdana"/>
              <a:ea typeface="Verdana"/>
              <a:cs typeface="Verdana"/>
              <a:sym typeface="Verdana"/>
            </a:endParaRPr>
          </a:p>
          <a:p>
            <a:pPr indent="-304800" lvl="1" marL="914400" rtl="0" algn="l">
              <a:lnSpc>
                <a:spcPct val="115000"/>
              </a:lnSpc>
              <a:spcBef>
                <a:spcPts val="0"/>
              </a:spcBef>
              <a:spcAft>
                <a:spcPts val="0"/>
              </a:spcAft>
              <a:buClr>
                <a:srgbClr val="000000"/>
              </a:buClr>
              <a:buSzPts val="1200"/>
              <a:buFont typeface="Verdana"/>
              <a:buChar char="○"/>
            </a:pPr>
            <a:r>
              <a:rPr lang="en" sz="1200">
                <a:latin typeface="Verdana"/>
                <a:ea typeface="Verdana"/>
                <a:cs typeface="Verdana"/>
                <a:sym typeface="Verdana"/>
              </a:rPr>
              <a:t>This means that the experiments are not exhaustive. There still could be more analysis done that targets specific database applications</a:t>
            </a:r>
            <a:endParaRPr sz="1200">
              <a:latin typeface="Verdana"/>
              <a:ea typeface="Verdana"/>
              <a:cs typeface="Verdana"/>
              <a:sym typeface="Verdana"/>
            </a:endParaRPr>
          </a:p>
          <a:p>
            <a:pPr indent="-304800" lvl="0" marL="457200" rtl="0" algn="l">
              <a:lnSpc>
                <a:spcPct val="115000"/>
              </a:lnSpc>
              <a:spcBef>
                <a:spcPts val="0"/>
              </a:spcBef>
              <a:spcAft>
                <a:spcPts val="0"/>
              </a:spcAft>
              <a:buClr>
                <a:srgbClr val="000000"/>
              </a:buClr>
              <a:buSzPts val="1200"/>
              <a:buFont typeface="Verdana"/>
              <a:buChar char="●"/>
            </a:pPr>
            <a:r>
              <a:rPr lang="en" sz="1200">
                <a:latin typeface="Verdana"/>
                <a:ea typeface="Verdana"/>
                <a:cs typeface="Verdana"/>
                <a:sym typeface="Verdana"/>
              </a:rPr>
              <a:t>Adding details to determine what specific types of algorithms could; further research is required, especially on database systems that do not include MySQL</a:t>
            </a:r>
            <a:endParaRPr sz="1200">
              <a:latin typeface="Verdana"/>
              <a:ea typeface="Verdana"/>
              <a:cs typeface="Verdana"/>
              <a:sym typeface="Verdana"/>
            </a:endParaRPr>
          </a:p>
          <a:p>
            <a:pPr indent="-304800" lvl="0" marL="457200" rtl="0" algn="l">
              <a:lnSpc>
                <a:spcPct val="115000"/>
              </a:lnSpc>
              <a:spcBef>
                <a:spcPts val="0"/>
              </a:spcBef>
              <a:spcAft>
                <a:spcPts val="0"/>
              </a:spcAft>
              <a:buClr>
                <a:srgbClr val="000000"/>
              </a:buClr>
              <a:buSzPts val="1200"/>
              <a:buFont typeface="Verdana"/>
              <a:buChar char="●"/>
            </a:pPr>
            <a:r>
              <a:t/>
            </a:r>
            <a:endParaRPr sz="1200">
              <a:latin typeface="Verdana"/>
              <a:ea typeface="Verdana"/>
              <a:cs typeface="Verdana"/>
              <a:sym typeface="Verdana"/>
            </a:endParaRPr>
          </a:p>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8" name="Shape 118"/>
        <p:cNvGrpSpPr/>
        <p:nvPr/>
      </p:nvGrpSpPr>
      <p:grpSpPr>
        <a:xfrm>
          <a:off x="0" y="0"/>
          <a:ext cx="0" cy="0"/>
          <a:chOff x="0" y="0"/>
          <a:chExt cx="0" cy="0"/>
        </a:xfrm>
      </p:grpSpPr>
      <p:sp>
        <p:nvSpPr>
          <p:cNvPr id="119" name="Google Shape;119;g4cc3d2f609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0" name="Google Shape;120;g4cc3d2f609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8" name="Shape 58"/>
        <p:cNvGrpSpPr/>
        <p:nvPr/>
      </p:nvGrpSpPr>
      <p:grpSpPr>
        <a:xfrm>
          <a:off x="0" y="0"/>
          <a:ext cx="0" cy="0"/>
          <a:chOff x="0" y="0"/>
          <a:chExt cx="0" cy="0"/>
        </a:xfrm>
      </p:grpSpPr>
      <p:sp>
        <p:nvSpPr>
          <p:cNvPr id="59" name="Google Shape;59;g57fe6b3b1d_0_3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0" name="Google Shape;60;g57fe6b3b1d_0_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4" name="Shape 64"/>
        <p:cNvGrpSpPr/>
        <p:nvPr/>
      </p:nvGrpSpPr>
      <p:grpSpPr>
        <a:xfrm>
          <a:off x="0" y="0"/>
          <a:ext cx="0" cy="0"/>
          <a:chOff x="0" y="0"/>
          <a:chExt cx="0" cy="0"/>
        </a:xfrm>
      </p:grpSpPr>
      <p:sp>
        <p:nvSpPr>
          <p:cNvPr id="65" name="Google Shape;65;g581386f480_0_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6" name="Google Shape;66;g581386f480_0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sz="1200" u="sng">
                <a:latin typeface="Verdana"/>
                <a:ea typeface="Verdana"/>
                <a:cs typeface="Verdana"/>
                <a:sym typeface="Verdana"/>
              </a:rPr>
              <a:t>Introduction</a:t>
            </a:r>
            <a:endParaRPr sz="1200" u="sng">
              <a:latin typeface="Verdana"/>
              <a:ea typeface="Verdana"/>
              <a:cs typeface="Verdana"/>
              <a:sym typeface="Verdana"/>
            </a:endParaRPr>
          </a:p>
          <a:p>
            <a:pPr indent="-304800" lvl="0" marL="457200" rtl="0" algn="l">
              <a:lnSpc>
                <a:spcPct val="115000"/>
              </a:lnSpc>
              <a:spcBef>
                <a:spcPts val="0"/>
              </a:spcBef>
              <a:spcAft>
                <a:spcPts val="0"/>
              </a:spcAft>
              <a:buClr>
                <a:srgbClr val="000000"/>
              </a:buClr>
              <a:buSzPts val="1200"/>
              <a:buFont typeface="Verdana"/>
              <a:buChar char="●"/>
            </a:pPr>
            <a:r>
              <a:rPr lang="en" sz="1200">
                <a:latin typeface="Verdana"/>
                <a:ea typeface="Verdana"/>
                <a:cs typeface="Verdana"/>
                <a:sym typeface="Verdana"/>
              </a:rPr>
              <a:t>Using any kind of computer system will unintentionally leave traces of expired data and remnants of users’ past activities</a:t>
            </a:r>
            <a:endParaRPr sz="1200">
              <a:latin typeface="Verdana"/>
              <a:ea typeface="Verdana"/>
              <a:cs typeface="Verdana"/>
              <a:sym typeface="Verdana"/>
            </a:endParaRPr>
          </a:p>
          <a:p>
            <a:pPr indent="-304800" lvl="0" marL="457200" rtl="0" algn="l">
              <a:lnSpc>
                <a:spcPct val="115000"/>
              </a:lnSpc>
              <a:spcBef>
                <a:spcPts val="0"/>
              </a:spcBef>
              <a:spcAft>
                <a:spcPts val="0"/>
              </a:spcAft>
              <a:buClr>
                <a:srgbClr val="000000"/>
              </a:buClr>
              <a:buSzPts val="1200"/>
              <a:buFont typeface="Verdana"/>
              <a:buChar char="●"/>
            </a:pPr>
            <a:r>
              <a:rPr lang="en" sz="1200">
                <a:latin typeface="Verdana"/>
                <a:ea typeface="Verdana"/>
                <a:cs typeface="Verdana"/>
                <a:sym typeface="Verdana"/>
              </a:rPr>
              <a:t>Preserving historical data / records of activities is important</a:t>
            </a:r>
            <a:endParaRPr sz="1200">
              <a:latin typeface="Verdana"/>
              <a:ea typeface="Verdana"/>
              <a:cs typeface="Verdana"/>
              <a:sym typeface="Verdana"/>
            </a:endParaRPr>
          </a:p>
          <a:p>
            <a:pPr indent="-304800" lvl="1" marL="914400" rtl="0" algn="l">
              <a:lnSpc>
                <a:spcPct val="115000"/>
              </a:lnSpc>
              <a:spcBef>
                <a:spcPts val="0"/>
              </a:spcBef>
              <a:spcAft>
                <a:spcPts val="0"/>
              </a:spcAft>
              <a:buClr>
                <a:srgbClr val="000000"/>
              </a:buClr>
              <a:buSzPts val="1200"/>
              <a:buFont typeface="Verdana"/>
              <a:buChar char="○"/>
            </a:pPr>
            <a:r>
              <a:rPr lang="en" sz="1200">
                <a:latin typeface="Verdana"/>
                <a:ea typeface="Verdana"/>
                <a:cs typeface="Verdana"/>
                <a:sym typeface="Verdana"/>
              </a:rPr>
              <a:t>Recover after system failures</a:t>
            </a:r>
            <a:endParaRPr sz="1200">
              <a:latin typeface="Verdana"/>
              <a:ea typeface="Verdana"/>
              <a:cs typeface="Verdana"/>
              <a:sym typeface="Verdana"/>
            </a:endParaRPr>
          </a:p>
          <a:p>
            <a:pPr indent="-304800" lvl="1" marL="914400" rtl="0" algn="l">
              <a:lnSpc>
                <a:spcPct val="115000"/>
              </a:lnSpc>
              <a:spcBef>
                <a:spcPts val="0"/>
              </a:spcBef>
              <a:spcAft>
                <a:spcPts val="0"/>
              </a:spcAft>
              <a:buClr>
                <a:srgbClr val="000000"/>
              </a:buClr>
              <a:buSzPts val="1200"/>
              <a:buFont typeface="Verdana"/>
              <a:buChar char="○"/>
            </a:pPr>
            <a:r>
              <a:rPr lang="en" sz="1200">
                <a:latin typeface="Verdana"/>
                <a:ea typeface="Verdana"/>
                <a:cs typeface="Verdana"/>
                <a:sym typeface="Verdana"/>
              </a:rPr>
              <a:t>Forensic analysis of past events (hacks, breaches)</a:t>
            </a:r>
            <a:endParaRPr sz="1200">
              <a:latin typeface="Verdana"/>
              <a:ea typeface="Verdana"/>
              <a:cs typeface="Verdana"/>
              <a:sym typeface="Verdana"/>
            </a:endParaRPr>
          </a:p>
          <a:p>
            <a:pPr indent="-304800" lvl="1" marL="914400" rtl="0" algn="l">
              <a:lnSpc>
                <a:spcPct val="115000"/>
              </a:lnSpc>
              <a:spcBef>
                <a:spcPts val="0"/>
              </a:spcBef>
              <a:spcAft>
                <a:spcPts val="0"/>
              </a:spcAft>
              <a:buClr>
                <a:srgbClr val="000000"/>
              </a:buClr>
              <a:buSzPts val="1200"/>
              <a:buFont typeface="Verdana"/>
              <a:buChar char="○"/>
            </a:pPr>
            <a:r>
              <a:rPr lang="en" sz="1200">
                <a:latin typeface="Verdana"/>
                <a:ea typeface="Verdana"/>
                <a:cs typeface="Verdana"/>
                <a:sym typeface="Verdana"/>
              </a:rPr>
              <a:t>Audit compliance with security policies (especially with government computer systems)</a:t>
            </a:r>
            <a:endParaRPr sz="1200">
              <a:latin typeface="Verdana"/>
              <a:ea typeface="Verdana"/>
              <a:cs typeface="Verdana"/>
              <a:sym typeface="Verdana"/>
            </a:endParaRPr>
          </a:p>
          <a:p>
            <a:pPr indent="-304800" lvl="0" marL="457200" rtl="0" algn="l">
              <a:lnSpc>
                <a:spcPct val="115000"/>
              </a:lnSpc>
              <a:spcBef>
                <a:spcPts val="0"/>
              </a:spcBef>
              <a:spcAft>
                <a:spcPts val="0"/>
              </a:spcAft>
              <a:buClr>
                <a:srgbClr val="000000"/>
              </a:buClr>
              <a:buSzPts val="1200"/>
              <a:buFont typeface="Verdana"/>
              <a:buChar char="●"/>
            </a:pPr>
            <a:r>
              <a:rPr lang="en" sz="1200">
                <a:latin typeface="Verdana"/>
                <a:ea typeface="Verdana"/>
                <a:cs typeface="Verdana"/>
                <a:sym typeface="Verdana"/>
              </a:rPr>
              <a:t>This is good, but retaining history can pose a threat to privacy</a:t>
            </a:r>
            <a:endParaRPr sz="1200">
              <a:latin typeface="Verdana"/>
              <a:ea typeface="Verdana"/>
              <a:cs typeface="Verdana"/>
              <a:sym typeface="Verdana"/>
            </a:endParaRPr>
          </a:p>
          <a:p>
            <a:pPr indent="-304800" lvl="0" marL="457200" rtl="0" algn="l">
              <a:lnSpc>
                <a:spcPct val="115000"/>
              </a:lnSpc>
              <a:spcBef>
                <a:spcPts val="0"/>
              </a:spcBef>
              <a:spcAft>
                <a:spcPts val="0"/>
              </a:spcAft>
              <a:buClr>
                <a:srgbClr val="000000"/>
              </a:buClr>
              <a:buSzPts val="1200"/>
              <a:buFont typeface="Verdana"/>
              <a:buChar char="●"/>
            </a:pPr>
            <a:r>
              <a:rPr lang="en" sz="1200">
                <a:latin typeface="Verdana"/>
                <a:ea typeface="Verdana"/>
                <a:cs typeface="Verdana"/>
                <a:sym typeface="Verdana"/>
              </a:rPr>
              <a:t>No precise control over data destruction = remnants of past data can become a problem</a:t>
            </a:r>
            <a:endParaRPr sz="1200">
              <a:latin typeface="Verdana"/>
              <a:ea typeface="Verdana"/>
              <a:cs typeface="Verdana"/>
              <a:sym typeface="Verdana"/>
            </a:endParaRPr>
          </a:p>
          <a:p>
            <a:pPr indent="-304800" lvl="1" marL="914400" rtl="0" algn="l">
              <a:lnSpc>
                <a:spcPct val="115000"/>
              </a:lnSpc>
              <a:spcBef>
                <a:spcPts val="0"/>
              </a:spcBef>
              <a:spcAft>
                <a:spcPts val="0"/>
              </a:spcAft>
              <a:buClr>
                <a:srgbClr val="000000"/>
              </a:buClr>
              <a:buSzPts val="1200"/>
              <a:buFont typeface="Verdana"/>
              <a:buChar char="○"/>
            </a:pPr>
            <a:r>
              <a:rPr lang="en" sz="1200">
                <a:latin typeface="Verdana"/>
                <a:ea typeface="Verdana"/>
                <a:cs typeface="Verdana"/>
                <a:sym typeface="Verdana"/>
              </a:rPr>
              <a:t>E.g., table storage, indexes, logs, materialized views, temporary relations</a:t>
            </a:r>
            <a:endParaRPr sz="1200">
              <a:latin typeface="Verdana"/>
              <a:ea typeface="Verdana"/>
              <a:cs typeface="Verdana"/>
              <a:sym typeface="Verdana"/>
            </a:endParaRPr>
          </a:p>
          <a:p>
            <a:pPr indent="-304800" lvl="1" marL="914400" rtl="0" algn="l">
              <a:lnSpc>
                <a:spcPct val="115000"/>
              </a:lnSpc>
              <a:spcBef>
                <a:spcPts val="0"/>
              </a:spcBef>
              <a:spcAft>
                <a:spcPts val="0"/>
              </a:spcAft>
              <a:buClr>
                <a:srgbClr val="000000"/>
              </a:buClr>
              <a:buSzPts val="1200"/>
              <a:buFont typeface="Verdana"/>
              <a:buChar char="○"/>
            </a:pPr>
            <a:r>
              <a:rPr lang="en" sz="1200">
                <a:latin typeface="Verdana"/>
                <a:ea typeface="Verdana"/>
                <a:cs typeface="Verdana"/>
                <a:sym typeface="Verdana"/>
              </a:rPr>
              <a:t>These kinds of data are revealed through </a:t>
            </a:r>
            <a:r>
              <a:rPr b="1" lang="en" sz="1200" u="sng">
                <a:latin typeface="Verdana"/>
                <a:ea typeface="Verdana"/>
                <a:cs typeface="Verdana"/>
                <a:sym typeface="Verdana"/>
              </a:rPr>
              <a:t>forensic analysis</a:t>
            </a:r>
            <a:r>
              <a:rPr lang="en" sz="1200">
                <a:latin typeface="Verdana"/>
                <a:ea typeface="Verdana"/>
                <a:cs typeface="Verdana"/>
                <a:sym typeface="Verdana"/>
              </a:rPr>
              <a:t> - the collection and analysis of data recovered from computer systems</a:t>
            </a:r>
            <a:endParaRPr sz="1200">
              <a:latin typeface="Verdana"/>
              <a:ea typeface="Verdana"/>
              <a:cs typeface="Verdana"/>
              <a:sym typeface="Verdana"/>
            </a:endParaRPr>
          </a:p>
          <a:p>
            <a:pPr indent="-304800" lvl="2" marL="1371600" rtl="0" algn="l">
              <a:lnSpc>
                <a:spcPct val="115000"/>
              </a:lnSpc>
              <a:spcBef>
                <a:spcPts val="0"/>
              </a:spcBef>
              <a:spcAft>
                <a:spcPts val="0"/>
              </a:spcAft>
              <a:buClr>
                <a:srgbClr val="000000"/>
              </a:buClr>
              <a:buSzPts val="1200"/>
              <a:buFont typeface="Verdana"/>
              <a:buChar char="■"/>
            </a:pPr>
            <a:r>
              <a:rPr lang="en" sz="1200">
                <a:latin typeface="Verdana"/>
                <a:ea typeface="Verdana"/>
                <a:cs typeface="Verdana"/>
                <a:sym typeface="Verdana"/>
              </a:rPr>
              <a:t>Good for authorized investigators to use, but not good for unauthorized parties to use</a:t>
            </a:r>
            <a:endParaRPr sz="1200">
              <a:latin typeface="Verdana"/>
              <a:ea typeface="Verdana"/>
              <a:cs typeface="Verdana"/>
              <a:sym typeface="Verdana"/>
            </a:endParaRPr>
          </a:p>
          <a:p>
            <a:pPr indent="-304800" lvl="0" marL="457200" rtl="0" algn="l">
              <a:lnSpc>
                <a:spcPct val="115000"/>
              </a:lnSpc>
              <a:spcBef>
                <a:spcPts val="0"/>
              </a:spcBef>
              <a:spcAft>
                <a:spcPts val="0"/>
              </a:spcAft>
              <a:buClr>
                <a:srgbClr val="000000"/>
              </a:buClr>
              <a:buSzPts val="1200"/>
              <a:buFont typeface="Verdana"/>
              <a:buChar char="●"/>
            </a:pPr>
            <a:r>
              <a:rPr lang="en" sz="1200">
                <a:latin typeface="Verdana"/>
                <a:ea typeface="Verdana"/>
                <a:cs typeface="Verdana"/>
                <a:sym typeface="Verdana"/>
              </a:rPr>
              <a:t>Proposition: </a:t>
            </a:r>
            <a:r>
              <a:rPr b="1" lang="en" sz="1200" u="sng">
                <a:latin typeface="Verdana"/>
                <a:ea typeface="Verdana"/>
                <a:cs typeface="Verdana"/>
                <a:sym typeface="Verdana"/>
              </a:rPr>
              <a:t>forensically transparent system</a:t>
            </a:r>
            <a:r>
              <a:rPr lang="en" sz="1200">
                <a:latin typeface="Verdana"/>
                <a:ea typeface="Verdana"/>
                <a:cs typeface="Verdana"/>
                <a:sym typeface="Verdana"/>
              </a:rPr>
              <a:t>. This means that all the data kept by a computer should be accessible through a legitimate interface; hidden data should not able to be recovered through inspection</a:t>
            </a:r>
            <a:endParaRPr sz="1200">
              <a:latin typeface="Verdana"/>
              <a:ea typeface="Verdana"/>
              <a:cs typeface="Verdana"/>
              <a:sym typeface="Verdana"/>
            </a:endParaRPr>
          </a:p>
          <a:p>
            <a:pPr indent="-304800" lvl="0" marL="457200" rtl="0" algn="l">
              <a:lnSpc>
                <a:spcPct val="115000"/>
              </a:lnSpc>
              <a:spcBef>
                <a:spcPts val="0"/>
              </a:spcBef>
              <a:spcAft>
                <a:spcPts val="0"/>
              </a:spcAft>
              <a:buClr>
                <a:srgbClr val="000000"/>
              </a:buClr>
              <a:buSzPts val="1200"/>
              <a:buFont typeface="Verdana"/>
              <a:buChar char="●"/>
            </a:pPr>
            <a:r>
              <a:rPr lang="en" sz="1200">
                <a:latin typeface="Verdana"/>
                <a:ea typeface="Verdana"/>
                <a:cs typeface="Verdana"/>
                <a:sym typeface="Verdana"/>
              </a:rPr>
              <a:t>Database storage - embedded in applications for persistence (email, web browsers, Google Desktop, etc.) Essentially a sophisticated replacement for cookies.</a:t>
            </a:r>
            <a:endParaRPr sz="1200">
              <a:latin typeface="Verdana"/>
              <a:ea typeface="Verdana"/>
              <a:cs typeface="Verdana"/>
              <a:sym typeface="Verdana"/>
            </a:endParaRPr>
          </a:p>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0" name="Shape 70"/>
        <p:cNvGrpSpPr/>
        <p:nvPr/>
      </p:nvGrpSpPr>
      <p:grpSpPr>
        <a:xfrm>
          <a:off x="0" y="0"/>
          <a:ext cx="0" cy="0"/>
          <a:chOff x="0" y="0"/>
          <a:chExt cx="0" cy="0"/>
        </a:xfrm>
      </p:grpSpPr>
      <p:sp>
        <p:nvSpPr>
          <p:cNvPr id="71" name="Google Shape;71;g581386f480_0_5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2" name="Google Shape;72;g581386f480_0_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6" name="Shape 76"/>
        <p:cNvGrpSpPr/>
        <p:nvPr/>
      </p:nvGrpSpPr>
      <p:grpSpPr>
        <a:xfrm>
          <a:off x="0" y="0"/>
          <a:ext cx="0" cy="0"/>
          <a:chOff x="0" y="0"/>
          <a:chExt cx="0" cy="0"/>
        </a:xfrm>
      </p:grpSpPr>
      <p:sp>
        <p:nvSpPr>
          <p:cNvPr id="77" name="Google Shape;77;g581386f480_0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8" name="Google Shape;78;g581386f480_0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sz="1200" u="sng">
                <a:latin typeface="Verdana"/>
                <a:ea typeface="Verdana"/>
                <a:cs typeface="Verdana"/>
                <a:sym typeface="Verdana"/>
              </a:rPr>
              <a:t>How Data Remnants are Preserved</a:t>
            </a:r>
            <a:endParaRPr sz="1200" u="sng">
              <a:latin typeface="Verdana"/>
              <a:ea typeface="Verdana"/>
              <a:cs typeface="Verdana"/>
              <a:sym typeface="Verdana"/>
            </a:endParaRPr>
          </a:p>
          <a:p>
            <a:pPr indent="-304800" lvl="0" marL="457200" rtl="0" algn="l">
              <a:lnSpc>
                <a:spcPct val="115000"/>
              </a:lnSpc>
              <a:spcBef>
                <a:spcPts val="1600"/>
              </a:spcBef>
              <a:spcAft>
                <a:spcPts val="0"/>
              </a:spcAft>
              <a:buClr>
                <a:srgbClr val="000000"/>
              </a:buClr>
              <a:buSzPts val="1200"/>
              <a:buFont typeface="Verdana"/>
              <a:buChar char="●"/>
            </a:pPr>
            <a:r>
              <a:rPr lang="en" sz="1200">
                <a:latin typeface="Verdana"/>
                <a:ea typeface="Verdana"/>
                <a:cs typeface="Verdana"/>
                <a:sym typeface="Verdana"/>
              </a:rPr>
              <a:t>Sources - RAM, document files, web browsers. All sorts of data everywhere that are stored. Again, think of it like sophisticated cookies.</a:t>
            </a:r>
            <a:endParaRPr sz="1200">
              <a:latin typeface="Verdana"/>
              <a:ea typeface="Verdana"/>
              <a:cs typeface="Verdana"/>
              <a:sym typeface="Verdana"/>
            </a:endParaRPr>
          </a:p>
          <a:p>
            <a:pPr indent="-304800" lvl="0" marL="457200" rtl="0" algn="l">
              <a:lnSpc>
                <a:spcPct val="115000"/>
              </a:lnSpc>
              <a:spcBef>
                <a:spcPts val="0"/>
              </a:spcBef>
              <a:spcAft>
                <a:spcPts val="0"/>
              </a:spcAft>
              <a:buClr>
                <a:srgbClr val="000000"/>
              </a:buClr>
              <a:buSzPts val="1200"/>
              <a:buFont typeface="Verdana"/>
              <a:buChar char="●"/>
            </a:pPr>
            <a:r>
              <a:rPr lang="en" sz="1200">
                <a:latin typeface="Verdana"/>
                <a:ea typeface="Verdana"/>
                <a:cs typeface="Verdana"/>
                <a:sym typeface="Verdana"/>
              </a:rPr>
              <a:t>Forensic tools (Sleuth Toolkit, EnCASE Forensic) used by investigators</a:t>
            </a:r>
            <a:endParaRPr sz="1200">
              <a:latin typeface="Verdana"/>
              <a:ea typeface="Verdana"/>
              <a:cs typeface="Verdana"/>
              <a:sym typeface="Verdana"/>
            </a:endParaRPr>
          </a:p>
          <a:p>
            <a:pPr indent="-304800" lvl="0" marL="457200" rtl="0" algn="l">
              <a:lnSpc>
                <a:spcPct val="115000"/>
              </a:lnSpc>
              <a:spcBef>
                <a:spcPts val="0"/>
              </a:spcBef>
              <a:spcAft>
                <a:spcPts val="0"/>
              </a:spcAft>
              <a:buClr>
                <a:srgbClr val="000000"/>
              </a:buClr>
              <a:buSzPts val="1200"/>
              <a:buFont typeface="Verdana"/>
              <a:buChar char="●"/>
            </a:pPr>
            <a:r>
              <a:rPr lang="en" sz="1200">
                <a:latin typeface="Verdana"/>
                <a:ea typeface="Verdana"/>
                <a:cs typeface="Verdana"/>
                <a:sym typeface="Verdana"/>
              </a:rPr>
              <a:t>As computer scientists, we know that files must be overwritten to be </a:t>
            </a:r>
            <a:r>
              <a:rPr i="1" lang="en" sz="1200">
                <a:latin typeface="Verdana"/>
                <a:ea typeface="Verdana"/>
                <a:cs typeface="Verdana"/>
                <a:sym typeface="Verdana"/>
              </a:rPr>
              <a:t>truly</a:t>
            </a:r>
            <a:r>
              <a:rPr lang="en" sz="1200">
                <a:latin typeface="Verdana"/>
                <a:ea typeface="Verdana"/>
                <a:cs typeface="Verdana"/>
                <a:sym typeface="Verdana"/>
              </a:rPr>
              <a:t> deleted</a:t>
            </a:r>
            <a:endParaRPr sz="1200">
              <a:latin typeface="Verdana"/>
              <a:ea typeface="Verdana"/>
              <a:cs typeface="Verdana"/>
              <a:sym typeface="Verdana"/>
            </a:endParaRPr>
          </a:p>
          <a:p>
            <a:pPr indent="-304800" lvl="1" marL="914400" rtl="0" algn="l">
              <a:lnSpc>
                <a:spcPct val="115000"/>
              </a:lnSpc>
              <a:spcBef>
                <a:spcPts val="0"/>
              </a:spcBef>
              <a:spcAft>
                <a:spcPts val="0"/>
              </a:spcAft>
              <a:buClr>
                <a:srgbClr val="000000"/>
              </a:buClr>
              <a:buSzPts val="1200"/>
              <a:buFont typeface="Verdana"/>
              <a:buChar char="○"/>
            </a:pPr>
            <a:r>
              <a:rPr lang="en" sz="1200">
                <a:latin typeface="Verdana"/>
                <a:ea typeface="Verdana"/>
                <a:cs typeface="Verdana"/>
                <a:sym typeface="Verdana"/>
              </a:rPr>
              <a:t>E.g., wiping computers using programs like DBAN (Darik’s Boot and Nuke, an open source tool used to scramble bytes with zeroes / random sequences)</a:t>
            </a:r>
            <a:endParaRPr sz="1200">
              <a:latin typeface="Verdana"/>
              <a:ea typeface="Verdana"/>
              <a:cs typeface="Verdana"/>
              <a:sym typeface="Verdana"/>
            </a:endParaRPr>
          </a:p>
          <a:p>
            <a:pPr indent="0" lvl="0" marL="0" rtl="0" algn="l">
              <a:spcBef>
                <a:spcPts val="160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2" name="Shape 82"/>
        <p:cNvGrpSpPr/>
        <p:nvPr/>
      </p:nvGrpSpPr>
      <p:grpSpPr>
        <a:xfrm>
          <a:off x="0" y="0"/>
          <a:ext cx="0" cy="0"/>
          <a:chOff x="0" y="0"/>
          <a:chExt cx="0" cy="0"/>
        </a:xfrm>
      </p:grpSpPr>
      <p:sp>
        <p:nvSpPr>
          <p:cNvPr id="83" name="Google Shape;83;g581386f480_0_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g581386f480_0_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sz="1200" u="sng">
                <a:latin typeface="Verdana"/>
                <a:ea typeface="Verdana"/>
                <a:cs typeface="Verdana"/>
                <a:sym typeface="Verdana"/>
              </a:rPr>
              <a:t>Example</a:t>
            </a:r>
            <a:endParaRPr sz="1200" u="sng">
              <a:latin typeface="Verdana"/>
              <a:ea typeface="Verdana"/>
              <a:cs typeface="Verdana"/>
              <a:sym typeface="Verdana"/>
            </a:endParaRPr>
          </a:p>
          <a:p>
            <a:pPr indent="-304800" lvl="0" marL="457200" rtl="0" algn="l">
              <a:lnSpc>
                <a:spcPct val="115000"/>
              </a:lnSpc>
              <a:spcBef>
                <a:spcPts val="1600"/>
              </a:spcBef>
              <a:spcAft>
                <a:spcPts val="0"/>
              </a:spcAft>
              <a:buClr>
                <a:srgbClr val="000000"/>
              </a:buClr>
              <a:buSzPts val="1200"/>
              <a:buFont typeface="Verdana"/>
              <a:buChar char="●"/>
            </a:pPr>
            <a:r>
              <a:rPr lang="en" sz="1200">
                <a:latin typeface="Verdana"/>
                <a:ea typeface="Verdana"/>
                <a:cs typeface="Verdana"/>
                <a:sym typeface="Verdana"/>
              </a:rPr>
              <a:t>Given a disk, there are tools out there to interpret common file types (usually in the form of hexadecimal dumps)</a:t>
            </a:r>
            <a:endParaRPr sz="1200">
              <a:latin typeface="Verdana"/>
              <a:ea typeface="Verdana"/>
              <a:cs typeface="Verdana"/>
              <a:sym typeface="Verdana"/>
            </a:endParaRPr>
          </a:p>
          <a:p>
            <a:pPr indent="-304800" lvl="0" marL="457200" rtl="0" algn="l">
              <a:lnSpc>
                <a:spcPct val="115000"/>
              </a:lnSpc>
              <a:spcBef>
                <a:spcPts val="0"/>
              </a:spcBef>
              <a:spcAft>
                <a:spcPts val="0"/>
              </a:spcAft>
              <a:buClr>
                <a:srgbClr val="000000"/>
              </a:buClr>
              <a:buSzPts val="1200"/>
              <a:buFont typeface="Verdana"/>
              <a:buChar char="●"/>
            </a:pPr>
            <a:r>
              <a:rPr lang="en" sz="1200">
                <a:latin typeface="Verdana"/>
                <a:ea typeface="Verdana"/>
                <a:cs typeface="Verdana"/>
                <a:sym typeface="Verdana"/>
              </a:rPr>
              <a:t>File carving is the process of searching for patterns in bits (File Signatures or “Magic Numbers”)</a:t>
            </a:r>
            <a:endParaRPr sz="1200">
              <a:latin typeface="Verdana"/>
              <a:ea typeface="Verdana"/>
              <a:cs typeface="Verdana"/>
              <a:sym typeface="Verdana"/>
            </a:endParaRPr>
          </a:p>
          <a:p>
            <a:pPr indent="-304800" lvl="0" marL="457200" rtl="0" algn="l">
              <a:lnSpc>
                <a:spcPct val="115000"/>
              </a:lnSpc>
              <a:spcBef>
                <a:spcPts val="0"/>
              </a:spcBef>
              <a:spcAft>
                <a:spcPts val="0"/>
              </a:spcAft>
              <a:buClr>
                <a:srgbClr val="000000"/>
              </a:buClr>
              <a:buSzPts val="1200"/>
              <a:buFont typeface="Verdana"/>
              <a:buChar char="●"/>
            </a:pPr>
            <a:r>
              <a:rPr lang="en" sz="1200">
                <a:latin typeface="Verdana"/>
                <a:ea typeface="Verdana"/>
                <a:cs typeface="Verdana"/>
                <a:sym typeface="Verdana"/>
              </a:rPr>
              <a:t>For JPEG files, the leading bits will always be 0xFFD8FFE3 and the trailing bits will always be 0xFFD9</a:t>
            </a:r>
            <a:endParaRPr sz="1200">
              <a:latin typeface="Verdana"/>
              <a:ea typeface="Verdana"/>
              <a:cs typeface="Verdana"/>
              <a:sym typeface="Verdana"/>
            </a:endParaRPr>
          </a:p>
          <a:p>
            <a:pPr indent="-304800" lvl="0" marL="457200" rtl="0" algn="l">
              <a:lnSpc>
                <a:spcPct val="115000"/>
              </a:lnSpc>
              <a:spcBef>
                <a:spcPts val="0"/>
              </a:spcBef>
              <a:spcAft>
                <a:spcPts val="0"/>
              </a:spcAft>
              <a:buClr>
                <a:srgbClr val="000000"/>
              </a:buClr>
              <a:buSzPts val="1200"/>
              <a:buFont typeface="Verdana"/>
              <a:buChar char="●"/>
            </a:pPr>
            <a:r>
              <a:rPr lang="en" sz="1200" u="sng">
                <a:latin typeface="Verdana"/>
                <a:ea typeface="Verdana"/>
                <a:cs typeface="Verdana"/>
                <a:sym typeface="Verdana"/>
              </a:rPr>
              <a:t>Scalpel</a:t>
            </a:r>
            <a:r>
              <a:rPr lang="en" sz="1200">
                <a:latin typeface="Verdana"/>
                <a:ea typeface="Verdana"/>
                <a:cs typeface="Verdana"/>
                <a:sym typeface="Verdana"/>
              </a:rPr>
              <a:t> - one such program for file carving used in forensics. You can specify which signature you’d like to find in the configuration file and then run the program on a given disk</a:t>
            </a:r>
            <a:endParaRPr sz="1200">
              <a:latin typeface="Verdana"/>
              <a:ea typeface="Verdana"/>
              <a:cs typeface="Verdana"/>
              <a:sym typeface="Verdana"/>
            </a:endParaRPr>
          </a:p>
          <a:p>
            <a:pPr indent="-304800" lvl="0" marL="457200" rtl="0" algn="l">
              <a:lnSpc>
                <a:spcPct val="115000"/>
              </a:lnSpc>
              <a:spcBef>
                <a:spcPts val="0"/>
              </a:spcBef>
              <a:spcAft>
                <a:spcPts val="0"/>
              </a:spcAft>
              <a:buClr>
                <a:srgbClr val="000000"/>
              </a:buClr>
              <a:buSzPts val="1200"/>
              <a:buFont typeface="Verdana"/>
              <a:buChar char="●"/>
            </a:pPr>
            <a:r>
              <a:rPr lang="en" sz="1200">
                <a:latin typeface="Verdana"/>
                <a:ea typeface="Verdana"/>
                <a:cs typeface="Verdana"/>
                <a:sym typeface="Verdana"/>
              </a:rPr>
              <a:t>You can find files specifically related to databases like this as well (.sqlite, .db, etc.)</a:t>
            </a:r>
            <a:endParaRPr sz="1200">
              <a:latin typeface="Verdana"/>
              <a:ea typeface="Verdana"/>
              <a:cs typeface="Verdana"/>
              <a:sym typeface="Verdana"/>
            </a:endParaRPr>
          </a:p>
          <a:p>
            <a:pPr indent="-304800" lvl="0" marL="457200" rtl="0" algn="l">
              <a:lnSpc>
                <a:spcPct val="115000"/>
              </a:lnSpc>
              <a:spcBef>
                <a:spcPts val="0"/>
              </a:spcBef>
              <a:spcAft>
                <a:spcPts val="0"/>
              </a:spcAft>
              <a:buClr>
                <a:srgbClr val="000000"/>
              </a:buClr>
              <a:buSzPts val="1200"/>
              <a:buFont typeface="Verdana"/>
              <a:buChar char="●"/>
            </a:pPr>
            <a:r>
              <a:rPr lang="en" sz="1200">
                <a:latin typeface="Verdana"/>
                <a:ea typeface="Verdana"/>
                <a:cs typeface="Verdana"/>
                <a:sym typeface="Verdana"/>
              </a:rPr>
              <a:t>Obviously, this doesn’t really work if you have fragmented files, compression, or disk encryption, but it is a good example of what kind of tools are out there to recover private data from a disk.</a:t>
            </a:r>
            <a:endParaRPr sz="1200">
              <a:latin typeface="Verdana"/>
              <a:ea typeface="Verdana"/>
              <a:cs typeface="Verdana"/>
              <a:sym typeface="Verdana"/>
            </a:endParaRPr>
          </a:p>
          <a:p>
            <a:pPr indent="0" lvl="0" marL="0" rtl="0" algn="l">
              <a:lnSpc>
                <a:spcPct val="115000"/>
              </a:lnSpc>
              <a:spcBef>
                <a:spcPts val="1600"/>
              </a:spcBef>
              <a:spcAft>
                <a:spcPts val="0"/>
              </a:spcAft>
              <a:buClr>
                <a:schemeClr val="dk1"/>
              </a:buClr>
              <a:buSzPts val="1100"/>
              <a:buFont typeface="Arial"/>
              <a:buNone/>
            </a:pPr>
            <a:r>
              <a:t/>
            </a:r>
            <a:endParaRPr sz="1800">
              <a:latin typeface="Verdana"/>
              <a:ea typeface="Verdana"/>
              <a:cs typeface="Verdana"/>
              <a:sym typeface="Verdana"/>
            </a:endParaRPr>
          </a:p>
          <a:p>
            <a:pPr indent="0" lvl="0" marL="0" rtl="0" algn="l">
              <a:spcBef>
                <a:spcPts val="160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8" name="Shape 88"/>
        <p:cNvGrpSpPr/>
        <p:nvPr/>
      </p:nvGrpSpPr>
      <p:grpSpPr>
        <a:xfrm>
          <a:off x="0" y="0"/>
          <a:ext cx="0" cy="0"/>
          <a:chOff x="0" y="0"/>
          <a:chExt cx="0" cy="0"/>
        </a:xfrm>
      </p:grpSpPr>
      <p:sp>
        <p:nvSpPr>
          <p:cNvPr id="89" name="Google Shape;89;g581386f480_0_4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581386f480_0_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sz="1800" u="sng">
                <a:latin typeface="Verdana"/>
                <a:ea typeface="Verdana"/>
                <a:cs typeface="Verdana"/>
                <a:sym typeface="Verdana"/>
              </a:rPr>
              <a:t>System Transparency Proposal</a:t>
            </a:r>
            <a:endParaRPr sz="1800" u="sng">
              <a:latin typeface="Verdana"/>
              <a:ea typeface="Verdana"/>
              <a:cs typeface="Verdana"/>
              <a:sym typeface="Verdana"/>
            </a:endParaRPr>
          </a:p>
          <a:p>
            <a:pPr indent="-304800" lvl="0" marL="457200" rtl="0" algn="l">
              <a:lnSpc>
                <a:spcPct val="115000"/>
              </a:lnSpc>
              <a:spcBef>
                <a:spcPts val="1600"/>
              </a:spcBef>
              <a:spcAft>
                <a:spcPts val="0"/>
              </a:spcAft>
              <a:buClr>
                <a:srgbClr val="000000"/>
              </a:buClr>
              <a:buSzPts val="1200"/>
              <a:buFont typeface="Verdana"/>
              <a:buChar char="●"/>
            </a:pPr>
            <a:r>
              <a:rPr lang="en" sz="1200">
                <a:latin typeface="Verdana"/>
                <a:ea typeface="Verdana"/>
                <a:cs typeface="Verdana"/>
                <a:sym typeface="Verdana"/>
              </a:rPr>
              <a:t>Anyone with access to lower layer interfaces can read unintentionally retained data</a:t>
            </a:r>
            <a:endParaRPr sz="1200">
              <a:latin typeface="Verdana"/>
              <a:ea typeface="Verdana"/>
              <a:cs typeface="Verdana"/>
              <a:sym typeface="Verdana"/>
            </a:endParaRPr>
          </a:p>
          <a:p>
            <a:pPr indent="-304800" lvl="0" marL="457200" rtl="0" algn="l">
              <a:lnSpc>
                <a:spcPct val="115000"/>
              </a:lnSpc>
              <a:spcBef>
                <a:spcPts val="0"/>
              </a:spcBef>
              <a:spcAft>
                <a:spcPts val="0"/>
              </a:spcAft>
              <a:buClr>
                <a:srgbClr val="000000"/>
              </a:buClr>
              <a:buSzPts val="1200"/>
              <a:buFont typeface="Verdana"/>
              <a:buChar char="●"/>
            </a:pPr>
            <a:r>
              <a:rPr lang="en" sz="1200">
                <a:latin typeface="Verdana"/>
                <a:ea typeface="Verdana"/>
                <a:cs typeface="Verdana"/>
                <a:sym typeface="Verdana"/>
              </a:rPr>
              <a:t>The database system can provide an unreliable view of the actual stored contents of the system</a:t>
            </a:r>
            <a:endParaRPr sz="1200">
              <a:latin typeface="Verdana"/>
              <a:ea typeface="Verdana"/>
              <a:cs typeface="Verdana"/>
              <a:sym typeface="Verdana"/>
            </a:endParaRPr>
          </a:p>
          <a:p>
            <a:pPr indent="-304800" lvl="1" marL="914400" rtl="0" algn="l">
              <a:lnSpc>
                <a:spcPct val="115000"/>
              </a:lnSpc>
              <a:spcBef>
                <a:spcPts val="0"/>
              </a:spcBef>
              <a:spcAft>
                <a:spcPts val="0"/>
              </a:spcAft>
              <a:buClr>
                <a:srgbClr val="000000"/>
              </a:buClr>
              <a:buSzPts val="1200"/>
              <a:buFont typeface="Verdana"/>
              <a:buChar char="○"/>
            </a:pPr>
            <a:r>
              <a:rPr lang="en" sz="1200">
                <a:latin typeface="Verdana"/>
                <a:ea typeface="Verdana"/>
                <a:cs typeface="Verdana"/>
                <a:sym typeface="Verdana"/>
              </a:rPr>
              <a:t>Serious impact on privacy Malicious users can access information that is persistent</a:t>
            </a:r>
            <a:endParaRPr sz="1200">
              <a:latin typeface="Verdana"/>
              <a:ea typeface="Verdana"/>
              <a:cs typeface="Verdana"/>
              <a:sym typeface="Verdana"/>
            </a:endParaRPr>
          </a:p>
          <a:p>
            <a:pPr indent="-304800" lvl="0" marL="457200" rtl="0" algn="l">
              <a:lnSpc>
                <a:spcPct val="115000"/>
              </a:lnSpc>
              <a:spcBef>
                <a:spcPts val="0"/>
              </a:spcBef>
              <a:spcAft>
                <a:spcPts val="0"/>
              </a:spcAft>
              <a:buClr>
                <a:srgbClr val="000000"/>
              </a:buClr>
              <a:buSzPts val="1200"/>
              <a:buFont typeface="Verdana"/>
              <a:buChar char="●"/>
            </a:pPr>
            <a:r>
              <a:rPr lang="en" sz="1200">
                <a:latin typeface="Verdana"/>
                <a:ea typeface="Verdana"/>
                <a:cs typeface="Verdana"/>
                <a:sym typeface="Verdana"/>
              </a:rPr>
              <a:t>Forensically transparent if the database system is:</a:t>
            </a:r>
            <a:endParaRPr sz="1200">
              <a:latin typeface="Verdana"/>
              <a:ea typeface="Verdana"/>
              <a:cs typeface="Verdana"/>
              <a:sym typeface="Verdana"/>
            </a:endParaRPr>
          </a:p>
          <a:p>
            <a:pPr indent="-304800" lvl="0" marL="914400" rtl="0" algn="l">
              <a:lnSpc>
                <a:spcPct val="115000"/>
              </a:lnSpc>
              <a:spcBef>
                <a:spcPts val="0"/>
              </a:spcBef>
              <a:spcAft>
                <a:spcPts val="0"/>
              </a:spcAft>
              <a:buClr>
                <a:srgbClr val="000000"/>
              </a:buClr>
              <a:buSzPts val="1200"/>
              <a:buFont typeface="Verdana"/>
              <a:buChar char="●"/>
            </a:pPr>
            <a:r>
              <a:rPr lang="en" sz="1200">
                <a:latin typeface="Verdana"/>
                <a:ea typeface="Verdana"/>
                <a:cs typeface="Verdana"/>
                <a:sym typeface="Verdana"/>
              </a:rPr>
              <a:t>The impact of each operation on the state of the records (active, inactive) is clear</a:t>
            </a:r>
            <a:endParaRPr sz="1200">
              <a:latin typeface="Verdana"/>
              <a:ea typeface="Verdana"/>
              <a:cs typeface="Verdana"/>
              <a:sym typeface="Verdana"/>
            </a:endParaRPr>
          </a:p>
          <a:p>
            <a:pPr indent="-304800" lvl="0" marL="914400" rtl="0" algn="l">
              <a:lnSpc>
                <a:spcPct val="115000"/>
              </a:lnSpc>
              <a:spcBef>
                <a:spcPts val="0"/>
              </a:spcBef>
              <a:spcAft>
                <a:spcPts val="0"/>
              </a:spcAft>
              <a:buClr>
                <a:srgbClr val="000000"/>
              </a:buClr>
              <a:buSzPts val="1200"/>
              <a:buFont typeface="Verdana"/>
              <a:buChar char="●"/>
            </a:pPr>
            <a:r>
              <a:rPr lang="en" sz="1200">
                <a:latin typeface="Verdana"/>
                <a:ea typeface="Verdana"/>
                <a:cs typeface="Verdana"/>
                <a:sym typeface="Verdana"/>
              </a:rPr>
              <a:t>Only active records should be retained by the database</a:t>
            </a:r>
            <a:endParaRPr sz="1200">
              <a:latin typeface="Verdana"/>
              <a:ea typeface="Verdana"/>
              <a:cs typeface="Verdana"/>
              <a:sym typeface="Verdana"/>
            </a:endParaRPr>
          </a:p>
          <a:p>
            <a:pPr indent="-304800" lvl="0" marL="914400" rtl="0" algn="l">
              <a:lnSpc>
                <a:spcPct val="115000"/>
              </a:lnSpc>
              <a:spcBef>
                <a:spcPts val="0"/>
              </a:spcBef>
              <a:spcAft>
                <a:spcPts val="0"/>
              </a:spcAft>
              <a:buClr>
                <a:srgbClr val="000000"/>
              </a:buClr>
              <a:buSzPts val="1200"/>
              <a:buFont typeface="Verdana"/>
              <a:buChar char="●"/>
            </a:pPr>
            <a:r>
              <a:rPr lang="en" sz="1200">
                <a:latin typeface="Verdana"/>
                <a:ea typeface="Verdana"/>
                <a:cs typeface="Verdana"/>
                <a:sym typeface="Verdana"/>
              </a:rPr>
              <a:t>Expired records must be removed after a period of time when they become expired</a:t>
            </a:r>
            <a:endParaRPr sz="1200">
              <a:latin typeface="Verdana"/>
              <a:ea typeface="Verdana"/>
              <a:cs typeface="Verdana"/>
              <a:sym typeface="Verdana"/>
            </a:endParaRPr>
          </a:p>
          <a:p>
            <a:pPr indent="0" lvl="0" marL="0" rtl="0" algn="l">
              <a:lnSpc>
                <a:spcPct val="115000"/>
              </a:lnSpc>
              <a:spcBef>
                <a:spcPts val="1600"/>
              </a:spcBef>
              <a:spcAft>
                <a:spcPts val="0"/>
              </a:spcAft>
              <a:buClr>
                <a:schemeClr val="dk1"/>
              </a:buClr>
              <a:buSzPts val="1100"/>
              <a:buFont typeface="Arial"/>
              <a:buNone/>
            </a:pPr>
            <a:r>
              <a:t/>
            </a:r>
            <a:endParaRPr sz="1200">
              <a:latin typeface="Verdana"/>
              <a:ea typeface="Verdana"/>
              <a:cs typeface="Verdana"/>
              <a:sym typeface="Verdana"/>
            </a:endParaRPr>
          </a:p>
          <a:p>
            <a:pPr indent="0" lvl="0" marL="0" rtl="0" algn="l">
              <a:spcBef>
                <a:spcPts val="160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4" name="Shape 94"/>
        <p:cNvGrpSpPr/>
        <p:nvPr/>
      </p:nvGrpSpPr>
      <p:grpSpPr>
        <a:xfrm>
          <a:off x="0" y="0"/>
          <a:ext cx="0" cy="0"/>
          <a:chOff x="0" y="0"/>
          <a:chExt cx="0" cy="0"/>
        </a:xfrm>
      </p:grpSpPr>
      <p:sp>
        <p:nvSpPr>
          <p:cNvPr id="95" name="Google Shape;95;g581386f480_0_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581386f480_0_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sz="1200" u="sng">
                <a:latin typeface="Verdana"/>
                <a:ea typeface="Verdana"/>
                <a:cs typeface="Verdana"/>
                <a:sym typeface="Verdana"/>
              </a:rPr>
              <a:t>Specific Techniques for Record Deletion and Log Expunction</a:t>
            </a:r>
            <a:endParaRPr sz="1200" u="sng">
              <a:latin typeface="Verdana"/>
              <a:ea typeface="Verdana"/>
              <a:cs typeface="Verdana"/>
              <a:sym typeface="Verdana"/>
            </a:endParaRPr>
          </a:p>
          <a:p>
            <a:pPr indent="-304800" lvl="0" marL="457200" rtl="0" algn="l">
              <a:lnSpc>
                <a:spcPct val="115000"/>
              </a:lnSpc>
              <a:spcBef>
                <a:spcPts val="1600"/>
              </a:spcBef>
              <a:spcAft>
                <a:spcPts val="0"/>
              </a:spcAft>
              <a:buClr>
                <a:srgbClr val="000000"/>
              </a:buClr>
              <a:buSzPts val="1200"/>
              <a:buFont typeface="Verdana"/>
              <a:buChar char="●"/>
            </a:pPr>
            <a:r>
              <a:rPr lang="en" sz="1200">
                <a:latin typeface="Verdana"/>
                <a:ea typeface="Verdana"/>
                <a:cs typeface="Verdana"/>
                <a:sym typeface="Verdana"/>
              </a:rPr>
              <a:t>In database systems, tables are stored in paged files and a lot of records share the storage space of one page.</a:t>
            </a:r>
            <a:endParaRPr sz="1200">
              <a:latin typeface="Verdana"/>
              <a:ea typeface="Verdana"/>
              <a:cs typeface="Verdana"/>
              <a:sym typeface="Verdana"/>
            </a:endParaRPr>
          </a:p>
          <a:p>
            <a:pPr indent="-304800" lvl="0" marL="457200" rtl="0" algn="l">
              <a:lnSpc>
                <a:spcPct val="115000"/>
              </a:lnSpc>
              <a:spcBef>
                <a:spcPts val="0"/>
              </a:spcBef>
              <a:spcAft>
                <a:spcPts val="0"/>
              </a:spcAft>
              <a:buClr>
                <a:srgbClr val="000000"/>
              </a:buClr>
              <a:buSzPts val="1200"/>
              <a:buFont typeface="Verdana"/>
              <a:buChar char="●"/>
            </a:pPr>
            <a:r>
              <a:rPr lang="en" sz="1200">
                <a:latin typeface="Verdana"/>
                <a:ea typeface="Verdana"/>
                <a:cs typeface="Verdana"/>
                <a:sym typeface="Verdana"/>
              </a:rPr>
              <a:t>Deletion of records accomplished by setting a </a:t>
            </a:r>
            <a:r>
              <a:rPr b="1" lang="en" sz="1200">
                <a:latin typeface="Verdana"/>
                <a:ea typeface="Verdana"/>
                <a:cs typeface="Verdana"/>
                <a:sym typeface="Verdana"/>
              </a:rPr>
              <a:t>deletion bit</a:t>
            </a:r>
            <a:r>
              <a:rPr lang="en" sz="1200">
                <a:latin typeface="Verdana"/>
                <a:ea typeface="Verdana"/>
                <a:cs typeface="Verdana"/>
                <a:sym typeface="Verdana"/>
              </a:rPr>
              <a:t> - data is not fully removed and is still recoverable</a:t>
            </a:r>
            <a:endParaRPr sz="1200">
              <a:latin typeface="Verdana"/>
              <a:ea typeface="Verdana"/>
              <a:cs typeface="Verdana"/>
              <a:sym typeface="Verdana"/>
            </a:endParaRPr>
          </a:p>
          <a:p>
            <a:pPr indent="-304800" lvl="0" marL="457200" rtl="0" algn="l">
              <a:lnSpc>
                <a:spcPct val="115000"/>
              </a:lnSpc>
              <a:spcBef>
                <a:spcPts val="0"/>
              </a:spcBef>
              <a:spcAft>
                <a:spcPts val="0"/>
              </a:spcAft>
              <a:buClr>
                <a:srgbClr val="000000"/>
              </a:buClr>
              <a:buSzPts val="1200"/>
              <a:buFont typeface="Verdana"/>
              <a:buChar char="●"/>
            </a:pPr>
            <a:r>
              <a:rPr lang="en" sz="1200">
                <a:latin typeface="Verdana"/>
                <a:ea typeface="Verdana"/>
                <a:cs typeface="Verdana"/>
                <a:sym typeface="Verdana"/>
              </a:rPr>
              <a:t>There is also a </a:t>
            </a:r>
            <a:r>
              <a:rPr lang="en" sz="1200" u="sng">
                <a:latin typeface="Verdana"/>
                <a:ea typeface="Verdana"/>
                <a:cs typeface="Verdana"/>
                <a:sym typeface="Verdana"/>
              </a:rPr>
              <a:t>vacuum</a:t>
            </a:r>
            <a:r>
              <a:rPr lang="en" sz="1200">
                <a:latin typeface="Verdana"/>
                <a:ea typeface="Verdana"/>
                <a:cs typeface="Verdana"/>
                <a:sym typeface="Verdana"/>
              </a:rPr>
              <a:t> component - executed by the database administrator</a:t>
            </a:r>
            <a:endParaRPr sz="1200">
              <a:latin typeface="Verdana"/>
              <a:ea typeface="Verdana"/>
              <a:cs typeface="Verdana"/>
              <a:sym typeface="Verdana"/>
            </a:endParaRPr>
          </a:p>
          <a:p>
            <a:pPr indent="-304800" lvl="1" marL="914400" rtl="0" algn="l">
              <a:lnSpc>
                <a:spcPct val="115000"/>
              </a:lnSpc>
              <a:spcBef>
                <a:spcPts val="0"/>
              </a:spcBef>
              <a:spcAft>
                <a:spcPts val="0"/>
              </a:spcAft>
              <a:buClr>
                <a:srgbClr val="000000"/>
              </a:buClr>
              <a:buSzPts val="1200"/>
              <a:buFont typeface="Verdana"/>
              <a:buChar char="○"/>
            </a:pPr>
            <a:r>
              <a:rPr lang="en" sz="1200">
                <a:latin typeface="Verdana"/>
                <a:ea typeface="Verdana"/>
                <a:cs typeface="Verdana"/>
                <a:sym typeface="Verdana"/>
              </a:rPr>
              <a:t>Improves storage performance, but time-consuming</a:t>
            </a:r>
            <a:endParaRPr sz="1200">
              <a:latin typeface="Verdana"/>
              <a:ea typeface="Verdana"/>
              <a:cs typeface="Verdana"/>
              <a:sym typeface="Verdana"/>
            </a:endParaRPr>
          </a:p>
          <a:p>
            <a:pPr indent="-304800" lvl="1" marL="914400" rtl="0" algn="l">
              <a:lnSpc>
                <a:spcPct val="115000"/>
              </a:lnSpc>
              <a:spcBef>
                <a:spcPts val="0"/>
              </a:spcBef>
              <a:spcAft>
                <a:spcPts val="0"/>
              </a:spcAft>
              <a:buClr>
                <a:srgbClr val="000000"/>
              </a:buClr>
              <a:buSzPts val="1200"/>
              <a:buFont typeface="Verdana"/>
              <a:buChar char="○"/>
            </a:pPr>
            <a:r>
              <a:rPr lang="en" sz="1200">
                <a:latin typeface="Verdana"/>
                <a:ea typeface="Verdana"/>
                <a:cs typeface="Verdana"/>
                <a:sym typeface="Verdana"/>
              </a:rPr>
              <a:t>Size of table storage may be reduced. Makes more space within the file system, </a:t>
            </a:r>
            <a:r>
              <a:rPr b="1" lang="en" sz="1200">
                <a:latin typeface="Verdana"/>
                <a:ea typeface="Verdana"/>
                <a:cs typeface="Verdana"/>
                <a:sym typeface="Verdana"/>
              </a:rPr>
              <a:t>but does not completely remove the data.</a:t>
            </a:r>
            <a:r>
              <a:rPr lang="en" sz="1200">
                <a:latin typeface="Verdana"/>
                <a:ea typeface="Verdana"/>
                <a:cs typeface="Verdana"/>
                <a:sym typeface="Verdana"/>
              </a:rPr>
              <a:t> They’re just unallocated and recoverable.</a:t>
            </a:r>
            <a:endParaRPr sz="1200">
              <a:latin typeface="Verdana"/>
              <a:ea typeface="Verdana"/>
              <a:cs typeface="Verdana"/>
              <a:sym typeface="Verdana"/>
            </a:endParaRPr>
          </a:p>
          <a:p>
            <a:pPr indent="0" lvl="0" marL="0" rtl="0" algn="l">
              <a:spcBef>
                <a:spcPts val="160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0" name="Shape 100"/>
        <p:cNvGrpSpPr/>
        <p:nvPr/>
      </p:nvGrpSpPr>
      <p:grpSpPr>
        <a:xfrm>
          <a:off x="0" y="0"/>
          <a:ext cx="0" cy="0"/>
          <a:chOff x="0" y="0"/>
          <a:chExt cx="0" cy="0"/>
        </a:xfrm>
      </p:grpSpPr>
      <p:sp>
        <p:nvSpPr>
          <p:cNvPr id="101" name="Google Shape;101;g581386f480_0_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581386f480_0_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04800" lvl="0" marL="457200" rtl="0" algn="l">
              <a:lnSpc>
                <a:spcPct val="115000"/>
              </a:lnSpc>
              <a:spcBef>
                <a:spcPts val="0"/>
              </a:spcBef>
              <a:spcAft>
                <a:spcPts val="0"/>
              </a:spcAft>
              <a:buClr>
                <a:srgbClr val="000000"/>
              </a:buClr>
              <a:buSzPts val="1200"/>
              <a:buFont typeface="Verdana"/>
              <a:buChar char="●"/>
            </a:pPr>
            <a:r>
              <a:rPr b="1" lang="en" sz="1200">
                <a:latin typeface="Verdana"/>
                <a:ea typeface="Verdana"/>
                <a:cs typeface="Verdana"/>
                <a:sym typeface="Verdana"/>
              </a:rPr>
              <a:t>Logs</a:t>
            </a:r>
            <a:r>
              <a:rPr lang="en" sz="1200">
                <a:latin typeface="Verdana"/>
                <a:ea typeface="Verdana"/>
                <a:cs typeface="Verdana"/>
                <a:sym typeface="Verdana"/>
              </a:rPr>
              <a:t> - prior states of the database can and will be retained (contains sensitive data)</a:t>
            </a:r>
            <a:endParaRPr sz="1200">
              <a:latin typeface="Verdana"/>
              <a:ea typeface="Verdana"/>
              <a:cs typeface="Verdana"/>
              <a:sym typeface="Verdana"/>
            </a:endParaRPr>
          </a:p>
          <a:p>
            <a:pPr indent="-304800" lvl="1" marL="914400" rtl="0" algn="l">
              <a:lnSpc>
                <a:spcPct val="115000"/>
              </a:lnSpc>
              <a:spcBef>
                <a:spcPts val="0"/>
              </a:spcBef>
              <a:spcAft>
                <a:spcPts val="0"/>
              </a:spcAft>
              <a:buClr>
                <a:srgbClr val="000000"/>
              </a:buClr>
              <a:buSzPts val="1200"/>
              <a:buFont typeface="Verdana"/>
              <a:buChar char="○"/>
            </a:pPr>
            <a:r>
              <a:rPr lang="en" sz="1200">
                <a:latin typeface="Verdana"/>
                <a:ea typeface="Verdana"/>
                <a:cs typeface="Verdana"/>
                <a:sym typeface="Verdana"/>
              </a:rPr>
              <a:t>Lots of variables with this - depends on the 1) capacity of the log file 2) rate of updates 3) log space required by update 4) frequency of checkpointing</a:t>
            </a:r>
            <a:endParaRPr sz="1200">
              <a:latin typeface="Verdana"/>
              <a:ea typeface="Verdana"/>
              <a:cs typeface="Verdana"/>
              <a:sym typeface="Verdana"/>
            </a:endParaRPr>
          </a:p>
          <a:p>
            <a:pPr indent="-304800" lvl="1" marL="914400" rtl="0" algn="l">
              <a:lnSpc>
                <a:spcPct val="115000"/>
              </a:lnSpc>
              <a:spcBef>
                <a:spcPts val="0"/>
              </a:spcBef>
              <a:spcAft>
                <a:spcPts val="0"/>
              </a:spcAft>
              <a:buClr>
                <a:srgbClr val="000000"/>
              </a:buClr>
              <a:buSzPts val="1200"/>
              <a:buFont typeface="Verdana"/>
              <a:buChar char="○"/>
            </a:pPr>
            <a:r>
              <a:rPr lang="en" sz="1200">
                <a:latin typeface="Verdana"/>
                <a:ea typeface="Verdana"/>
                <a:cs typeface="Verdana"/>
                <a:sym typeface="Verdana"/>
              </a:rPr>
              <a:t>This means large companies with a lot of transaction processing may cycle through their log file in a few days or once per day. Contrarily, logs could keep months upon months of data.</a:t>
            </a:r>
            <a:endParaRPr sz="1200">
              <a:latin typeface="Verdana"/>
              <a:ea typeface="Verdana"/>
              <a:cs typeface="Verdana"/>
              <a:sym typeface="Verdana"/>
            </a:endParaRPr>
          </a:p>
          <a:p>
            <a:pPr indent="0" lvl="0" marL="0" rtl="0" algn="l">
              <a:spcBef>
                <a:spcPts val="160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Clr>
                <a:srgbClr val="3F79FF"/>
              </a:buClr>
              <a:buSzPts val="2800"/>
              <a:buNone/>
              <a:defRPr>
                <a:solidFill>
                  <a:srgbClr val="3F79FF"/>
                </a:solidFill>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1.xml"/><Relationship Id="rId12" Type="http://schemas.openxmlformats.org/officeDocument/2006/relationships/slideLayout" Target="../slideLayouts/slideLayout11.xml"/><Relationship Id="rId1" Type="http://schemas.openxmlformats.org/officeDocument/2006/relationships/image" Target="../media/image1.jp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blipFill>
          <a:blip r:embed="rId1">
            <a:alphaModFix/>
          </a:blip>
          <a:stretch>
            <a:fillRect/>
          </a:stretch>
        </a:blip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lstStyle>
            <a:lvl1pPr lvl="0">
              <a:spcBef>
                <a:spcPts val="0"/>
              </a:spcBef>
              <a:spcAft>
                <a:spcPts val="0"/>
              </a:spcAft>
              <a:buClr>
                <a:srgbClr val="3F79FF"/>
              </a:buClr>
              <a:buSzPts val="2800"/>
              <a:buFont typeface="Verdana"/>
              <a:buNone/>
              <a:defRPr sz="2800">
                <a:solidFill>
                  <a:srgbClr val="3F79FF"/>
                </a:solidFill>
                <a:latin typeface="Verdana"/>
                <a:ea typeface="Verdana"/>
                <a:cs typeface="Verdana"/>
                <a:sym typeface="Verdana"/>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rgbClr val="FFFFFF"/>
              </a:buClr>
              <a:buSzPts val="1800"/>
              <a:buFont typeface="Verdana"/>
              <a:buChar char="●"/>
              <a:defRPr sz="1800">
                <a:solidFill>
                  <a:srgbClr val="FFFFFF"/>
                </a:solidFill>
                <a:latin typeface="Verdana"/>
                <a:ea typeface="Verdana"/>
                <a:cs typeface="Verdana"/>
                <a:sym typeface="Verdana"/>
              </a:defRPr>
            </a:lvl1pPr>
            <a:lvl2pPr indent="-317500" lvl="1" marL="914400">
              <a:lnSpc>
                <a:spcPct val="115000"/>
              </a:lnSpc>
              <a:spcBef>
                <a:spcPts val="1600"/>
              </a:spcBef>
              <a:spcAft>
                <a:spcPts val="0"/>
              </a:spcAft>
              <a:buClr>
                <a:srgbClr val="FFFFFF"/>
              </a:buClr>
              <a:buSzPts val="1400"/>
              <a:buFont typeface="Verdana"/>
              <a:buChar char="○"/>
              <a:defRPr>
                <a:solidFill>
                  <a:srgbClr val="FFFFFF"/>
                </a:solidFill>
                <a:latin typeface="Verdana"/>
                <a:ea typeface="Verdana"/>
                <a:cs typeface="Verdana"/>
                <a:sym typeface="Verdana"/>
              </a:defRPr>
            </a:lvl2pPr>
            <a:lvl3pPr indent="-317500" lvl="2" marL="1371600">
              <a:lnSpc>
                <a:spcPct val="115000"/>
              </a:lnSpc>
              <a:spcBef>
                <a:spcPts val="1600"/>
              </a:spcBef>
              <a:spcAft>
                <a:spcPts val="0"/>
              </a:spcAft>
              <a:buClr>
                <a:srgbClr val="FFFFFF"/>
              </a:buClr>
              <a:buSzPts val="1400"/>
              <a:buFont typeface="Verdana"/>
              <a:buChar char="■"/>
              <a:defRPr>
                <a:solidFill>
                  <a:srgbClr val="FFFFFF"/>
                </a:solidFill>
                <a:latin typeface="Verdana"/>
                <a:ea typeface="Verdana"/>
                <a:cs typeface="Verdana"/>
                <a:sym typeface="Verdana"/>
              </a:defRPr>
            </a:lvl3pPr>
            <a:lvl4pPr indent="-317500" lvl="3" marL="1828800">
              <a:lnSpc>
                <a:spcPct val="115000"/>
              </a:lnSpc>
              <a:spcBef>
                <a:spcPts val="1600"/>
              </a:spcBef>
              <a:spcAft>
                <a:spcPts val="0"/>
              </a:spcAft>
              <a:buClr>
                <a:srgbClr val="FFFFFF"/>
              </a:buClr>
              <a:buSzPts val="1400"/>
              <a:buFont typeface="Verdana"/>
              <a:buChar char="●"/>
              <a:defRPr>
                <a:solidFill>
                  <a:srgbClr val="FFFFFF"/>
                </a:solidFill>
                <a:latin typeface="Verdana"/>
                <a:ea typeface="Verdana"/>
                <a:cs typeface="Verdana"/>
                <a:sym typeface="Verdana"/>
              </a:defRPr>
            </a:lvl4pPr>
            <a:lvl5pPr indent="-317500" lvl="4" marL="2286000">
              <a:lnSpc>
                <a:spcPct val="115000"/>
              </a:lnSpc>
              <a:spcBef>
                <a:spcPts val="1600"/>
              </a:spcBef>
              <a:spcAft>
                <a:spcPts val="0"/>
              </a:spcAft>
              <a:buClr>
                <a:srgbClr val="FFFFFF"/>
              </a:buClr>
              <a:buSzPts val="1400"/>
              <a:buFont typeface="Verdana"/>
              <a:buChar char="○"/>
              <a:defRPr>
                <a:solidFill>
                  <a:srgbClr val="FFFFFF"/>
                </a:solidFill>
                <a:latin typeface="Verdana"/>
                <a:ea typeface="Verdana"/>
                <a:cs typeface="Verdana"/>
                <a:sym typeface="Verdana"/>
              </a:defRPr>
            </a:lvl5pPr>
            <a:lvl6pPr indent="-317500" lvl="5" marL="2743200">
              <a:lnSpc>
                <a:spcPct val="115000"/>
              </a:lnSpc>
              <a:spcBef>
                <a:spcPts val="1600"/>
              </a:spcBef>
              <a:spcAft>
                <a:spcPts val="0"/>
              </a:spcAft>
              <a:buClr>
                <a:srgbClr val="FFFFFF"/>
              </a:buClr>
              <a:buSzPts val="1400"/>
              <a:buFont typeface="Verdana"/>
              <a:buChar char="■"/>
              <a:defRPr>
                <a:solidFill>
                  <a:srgbClr val="FFFFFF"/>
                </a:solidFill>
                <a:latin typeface="Verdana"/>
                <a:ea typeface="Verdana"/>
                <a:cs typeface="Verdana"/>
                <a:sym typeface="Verdana"/>
              </a:defRPr>
            </a:lvl6pPr>
            <a:lvl7pPr indent="-317500" lvl="6" marL="3200400">
              <a:lnSpc>
                <a:spcPct val="115000"/>
              </a:lnSpc>
              <a:spcBef>
                <a:spcPts val="1600"/>
              </a:spcBef>
              <a:spcAft>
                <a:spcPts val="0"/>
              </a:spcAft>
              <a:buClr>
                <a:srgbClr val="FFFFFF"/>
              </a:buClr>
              <a:buSzPts val="1400"/>
              <a:buFont typeface="Verdana"/>
              <a:buChar char="●"/>
              <a:defRPr>
                <a:solidFill>
                  <a:srgbClr val="FFFFFF"/>
                </a:solidFill>
                <a:latin typeface="Verdana"/>
                <a:ea typeface="Verdana"/>
                <a:cs typeface="Verdana"/>
                <a:sym typeface="Verdana"/>
              </a:defRPr>
            </a:lvl7pPr>
            <a:lvl8pPr indent="-317500" lvl="7" marL="3657600">
              <a:lnSpc>
                <a:spcPct val="115000"/>
              </a:lnSpc>
              <a:spcBef>
                <a:spcPts val="1600"/>
              </a:spcBef>
              <a:spcAft>
                <a:spcPts val="0"/>
              </a:spcAft>
              <a:buClr>
                <a:srgbClr val="FFFFFF"/>
              </a:buClr>
              <a:buSzPts val="1400"/>
              <a:buFont typeface="Verdana"/>
              <a:buChar char="○"/>
              <a:defRPr>
                <a:solidFill>
                  <a:srgbClr val="FFFFFF"/>
                </a:solidFill>
                <a:latin typeface="Verdana"/>
                <a:ea typeface="Verdana"/>
                <a:cs typeface="Verdana"/>
                <a:sym typeface="Verdana"/>
              </a:defRPr>
            </a:lvl8pPr>
            <a:lvl9pPr indent="-317500" lvl="8" marL="4114800">
              <a:lnSpc>
                <a:spcPct val="115000"/>
              </a:lnSpc>
              <a:spcBef>
                <a:spcPts val="1600"/>
              </a:spcBef>
              <a:spcAft>
                <a:spcPts val="1600"/>
              </a:spcAft>
              <a:buClr>
                <a:srgbClr val="FFFFFF"/>
              </a:buClr>
              <a:buSzPts val="1400"/>
              <a:buFont typeface="Verdana"/>
              <a:buChar char="■"/>
              <a:defRPr>
                <a:solidFill>
                  <a:srgbClr val="FFFFFF"/>
                </a:solidFill>
                <a:latin typeface="Verdana"/>
                <a:ea typeface="Verdana"/>
                <a:cs typeface="Verdana"/>
                <a:sym typeface="Verdana"/>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hyperlink" Target="https://filesignatures.net/index.php?page=search"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Threats to Privacy in the Forensic Analysis of Database Systems</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Andy Michels</a:t>
            </a:r>
            <a:endParaRPr/>
          </a:p>
          <a:p>
            <a:pPr indent="0" lvl="0" marL="0" rtl="0" algn="ctr">
              <a:spcBef>
                <a:spcPts val="0"/>
              </a:spcBef>
              <a:spcAft>
                <a:spcPts val="0"/>
              </a:spcAft>
              <a:buNone/>
            </a:pPr>
            <a:r>
              <a:rPr lang="en"/>
              <a:t>CSCE 824</a:t>
            </a:r>
            <a:endParaRPr/>
          </a:p>
          <a:p>
            <a:pPr indent="0" lvl="0" marL="0" rtl="0" algn="ctr">
              <a:spcBef>
                <a:spcPts val="0"/>
              </a:spcBef>
              <a:spcAft>
                <a:spcPts val="0"/>
              </a:spcAft>
              <a:buNone/>
            </a:pPr>
            <a:r>
              <a:rPr lang="en"/>
              <a:t>18.04.2019</a:t>
            </a:r>
            <a:endParaRPr/>
          </a:p>
        </p:txBody>
      </p:sp>
      <p:pic>
        <p:nvPicPr>
          <p:cNvPr id="56" name="Google Shape;56;p13"/>
          <p:cNvPicPr preferRelativeResize="0"/>
          <p:nvPr/>
        </p:nvPicPr>
        <p:blipFill>
          <a:blip r:embed="rId3">
            <a:alphaModFix/>
          </a:blip>
          <a:stretch>
            <a:fillRect/>
          </a:stretch>
        </p:blipFill>
        <p:spPr>
          <a:xfrm flipH="1">
            <a:off x="6445150" y="3149741"/>
            <a:ext cx="2387150" cy="1419134"/>
          </a:xfrm>
          <a:prstGeom prst="rect">
            <a:avLst/>
          </a:prstGeom>
          <a:noFill/>
          <a:ln>
            <a:noFill/>
          </a:ln>
        </p:spPr>
      </p:pic>
      <p:pic>
        <p:nvPicPr>
          <p:cNvPr id="57" name="Google Shape;57;p13"/>
          <p:cNvPicPr preferRelativeResize="0"/>
          <p:nvPr/>
        </p:nvPicPr>
        <p:blipFill>
          <a:blip r:embed="rId3">
            <a:alphaModFix/>
          </a:blip>
          <a:stretch>
            <a:fillRect/>
          </a:stretch>
        </p:blipFill>
        <p:spPr>
          <a:xfrm>
            <a:off x="311700" y="3149750"/>
            <a:ext cx="2387150" cy="141912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9" name="Shape 109"/>
        <p:cNvGrpSpPr/>
        <p:nvPr/>
      </p:nvGrpSpPr>
      <p:grpSpPr>
        <a:xfrm>
          <a:off x="0" y="0"/>
          <a:ext cx="0" cy="0"/>
          <a:chOff x="0" y="0"/>
          <a:chExt cx="0" cy="0"/>
        </a:xfrm>
      </p:grpSpPr>
      <p:sp>
        <p:nvSpPr>
          <p:cNvPr id="110" name="Google Shape;110;p2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Log Expunction</a:t>
            </a:r>
            <a:endParaRPr/>
          </a:p>
        </p:txBody>
      </p:sp>
      <p:sp>
        <p:nvSpPr>
          <p:cNvPr id="111" name="Google Shape;111;p22"/>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u="sng">
                <a:solidFill>
                  <a:schemeClr val="lt1"/>
                </a:solidFill>
              </a:rPr>
              <a:t>Transparency with Logs</a:t>
            </a:r>
            <a:endParaRPr b="1" u="sng">
              <a:solidFill>
                <a:schemeClr val="lt1"/>
              </a:solidFill>
            </a:endParaRPr>
          </a:p>
          <a:p>
            <a:pPr indent="-342900" lvl="0" marL="457200" rtl="0" algn="l">
              <a:spcBef>
                <a:spcPts val="1600"/>
              </a:spcBef>
              <a:spcAft>
                <a:spcPts val="0"/>
              </a:spcAft>
              <a:buClr>
                <a:schemeClr val="lt1"/>
              </a:buClr>
              <a:buSzPts val="1800"/>
              <a:buChar char="●"/>
            </a:pPr>
            <a:r>
              <a:rPr lang="en">
                <a:solidFill>
                  <a:schemeClr val="lt1"/>
                </a:solidFill>
              </a:rPr>
              <a:t>data should be deleted as soon as it is no longer needed for recovery</a:t>
            </a:r>
            <a:endParaRPr>
              <a:solidFill>
                <a:schemeClr val="lt1"/>
              </a:solidFill>
            </a:endParaRPr>
          </a:p>
          <a:p>
            <a:pPr indent="-342900" lvl="0" marL="457200" rtl="0" algn="l">
              <a:spcBef>
                <a:spcPts val="0"/>
              </a:spcBef>
              <a:spcAft>
                <a:spcPts val="0"/>
              </a:spcAft>
              <a:buClr>
                <a:schemeClr val="lt1"/>
              </a:buClr>
              <a:buSzPts val="1800"/>
              <a:buChar char="●"/>
            </a:pPr>
            <a:r>
              <a:rPr lang="en">
                <a:solidFill>
                  <a:schemeClr val="lt1"/>
                </a:solidFill>
              </a:rPr>
              <a:t>Parts of the log will never be used by the recovery manager, so those types should be deleted</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5" name="Shape 115"/>
        <p:cNvGrpSpPr/>
        <p:nvPr/>
      </p:nvGrpSpPr>
      <p:grpSpPr>
        <a:xfrm>
          <a:off x="0" y="0"/>
          <a:ext cx="0" cy="0"/>
          <a:chOff x="0" y="0"/>
          <a:chExt cx="0" cy="0"/>
        </a:xfrm>
      </p:grpSpPr>
      <p:sp>
        <p:nvSpPr>
          <p:cNvPr id="116" name="Google Shape;116;p2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Conclusions</a:t>
            </a:r>
            <a:endParaRPr/>
          </a:p>
        </p:txBody>
      </p:sp>
      <p:sp>
        <p:nvSpPr>
          <p:cNvPr id="117" name="Google Shape;117;p2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Data that can be recovered = threat to privacy</a:t>
            </a:r>
            <a:endParaRPr/>
          </a:p>
          <a:p>
            <a:pPr indent="-342900" lvl="0" marL="457200" rtl="0" algn="l">
              <a:spcBef>
                <a:spcPts val="0"/>
              </a:spcBef>
              <a:spcAft>
                <a:spcPts val="0"/>
              </a:spcAft>
              <a:buSzPts val="1800"/>
              <a:buChar char="●"/>
            </a:pPr>
            <a:r>
              <a:rPr lang="en"/>
              <a:t>Preserving history and logs within databases gives a record of what occurred within application</a:t>
            </a:r>
            <a:r>
              <a:rPr lang="en" sz="1200">
                <a:solidFill>
                  <a:schemeClr val="lt1"/>
                </a:solidFill>
              </a:rPr>
              <a:t>s</a:t>
            </a:r>
            <a:endParaRPr/>
          </a:p>
          <a:p>
            <a:pPr indent="-342900" lvl="0" marL="457200" rtl="0" algn="l">
              <a:spcBef>
                <a:spcPts val="0"/>
              </a:spcBef>
              <a:spcAft>
                <a:spcPts val="0"/>
              </a:spcAft>
              <a:buSzPts val="1800"/>
              <a:buChar char="●"/>
            </a:pPr>
            <a:r>
              <a:rPr lang="en"/>
              <a:t>Databases provide false view of data</a:t>
            </a:r>
            <a:endParaRPr/>
          </a:p>
          <a:p>
            <a:pPr indent="-342900" lvl="0" marL="457200" rtl="0" algn="l">
              <a:spcBef>
                <a:spcPts val="0"/>
              </a:spcBef>
              <a:spcAft>
                <a:spcPts val="0"/>
              </a:spcAft>
              <a:buSzPts val="1800"/>
              <a:buChar char="●"/>
            </a:pPr>
            <a:r>
              <a:rPr lang="en"/>
              <a:t>More analysis of specific databases would be beneficial</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1" name="Shape 121"/>
        <p:cNvGrpSpPr/>
        <p:nvPr/>
      </p:nvGrpSpPr>
      <p:grpSpPr>
        <a:xfrm>
          <a:off x="0" y="0"/>
          <a:ext cx="0" cy="0"/>
          <a:chOff x="0" y="0"/>
          <a:chExt cx="0" cy="0"/>
        </a:xfrm>
      </p:grpSpPr>
      <p:sp>
        <p:nvSpPr>
          <p:cNvPr id="122" name="Google Shape;122;p2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Works Cited</a:t>
            </a:r>
            <a:endParaRPr/>
          </a:p>
        </p:txBody>
      </p:sp>
      <p:sp>
        <p:nvSpPr>
          <p:cNvPr id="123" name="Google Shape;123;p2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a:t>Stahlberg, Patrick, et al. “Threats to Privacy in the Forensic Analysis of Database Systems.” </a:t>
            </a:r>
            <a:r>
              <a:rPr i="1" lang="en"/>
              <a:t>Proceedings of the 2007 ACM SIGMOD International Conference on Management of Data</a:t>
            </a:r>
            <a:r>
              <a:rPr lang="en"/>
              <a:t> - SIGMOD '07, 2007, doi:10.1145/1247480.1247492.</a:t>
            </a:r>
            <a:endParaRPr/>
          </a:p>
          <a:p>
            <a:pPr indent="0" lvl="0" marL="0" rtl="0" algn="l">
              <a:lnSpc>
                <a:spcPct val="115000"/>
              </a:lnSpc>
              <a:spcBef>
                <a:spcPts val="0"/>
              </a:spcBef>
              <a:spcAft>
                <a:spcPts val="0"/>
              </a:spcAft>
              <a:buClr>
                <a:schemeClr val="dk1"/>
              </a:buClr>
              <a:buSzPts val="1100"/>
              <a:buFont typeface="Arial"/>
              <a:buNone/>
            </a:pPr>
            <a:r>
              <a:t/>
            </a:r>
            <a:endParaRPr/>
          </a:p>
          <a:p>
            <a:pPr indent="0" lvl="0" marL="0" rtl="0" algn="l">
              <a:lnSpc>
                <a:spcPct val="115000"/>
              </a:lnSpc>
              <a:spcBef>
                <a:spcPts val="0"/>
              </a:spcBef>
              <a:spcAft>
                <a:spcPts val="0"/>
              </a:spcAft>
              <a:buClr>
                <a:schemeClr val="dk1"/>
              </a:buClr>
              <a:buSzPts val="1100"/>
              <a:buFont typeface="Arial"/>
              <a:buNone/>
            </a:pPr>
            <a:r>
              <a:rPr lang="en">
                <a:solidFill>
                  <a:srgbClr val="3F79FF"/>
                </a:solidFill>
                <a:uFill>
                  <a:noFill/>
                </a:uFill>
                <a:hlinkClick r:id="rId3"/>
              </a:rPr>
              <a:t>https://filesignatures.net/index.php?page=search</a:t>
            </a:r>
            <a:endParaRPr/>
          </a:p>
          <a:p>
            <a:pPr indent="0" lvl="0" marL="0" rtl="0" algn="l">
              <a:spcBef>
                <a:spcPts val="0"/>
              </a:spcBef>
              <a:spcAft>
                <a:spcPts val="0"/>
              </a:spcAft>
              <a:buNone/>
            </a:pPr>
            <a:r>
              <a:t/>
            </a:r>
            <a:endParaRPr/>
          </a:p>
          <a:p>
            <a:pPr indent="0" lvl="0" marL="0" rtl="0" algn="l">
              <a:spcBef>
                <a:spcPts val="1600"/>
              </a:spcBef>
              <a:spcAft>
                <a:spcPts val="0"/>
              </a:spcAft>
              <a:buNone/>
            </a:pPr>
            <a:r>
              <a:t/>
            </a:r>
            <a:endParaRPr/>
          </a:p>
          <a:p>
            <a:pPr indent="0" lvl="0" marL="0" rtl="0" algn="l">
              <a:spcBef>
                <a:spcPts val="1600"/>
              </a:spcBef>
              <a:spcAft>
                <a:spcPts val="0"/>
              </a:spcAft>
              <a:buNone/>
            </a:pPr>
            <a:r>
              <a:t/>
            </a:r>
            <a:endParaRPr/>
          </a:p>
          <a:p>
            <a:pPr indent="0" lvl="0" marL="0" rtl="0" algn="l">
              <a:spcBef>
                <a:spcPts val="1600"/>
              </a:spcBef>
              <a:spcAft>
                <a:spcPts val="160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1" name="Shape 61"/>
        <p:cNvGrpSpPr/>
        <p:nvPr/>
      </p:nvGrpSpPr>
      <p:grpSpPr>
        <a:xfrm>
          <a:off x="0" y="0"/>
          <a:ext cx="0" cy="0"/>
          <a:chOff x="0" y="0"/>
          <a:chExt cx="0" cy="0"/>
        </a:xfrm>
      </p:grpSpPr>
      <p:sp>
        <p:nvSpPr>
          <p:cNvPr id="62" name="Google Shape;62;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Overview</a:t>
            </a:r>
            <a:endParaRPr/>
          </a:p>
        </p:txBody>
      </p:sp>
      <p:sp>
        <p:nvSpPr>
          <p:cNvPr id="63" name="Google Shape;63;p1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Introduction</a:t>
            </a:r>
            <a:endParaRPr/>
          </a:p>
          <a:p>
            <a:pPr indent="-342900" lvl="0" marL="457200" rtl="0" algn="l">
              <a:spcBef>
                <a:spcPts val="0"/>
              </a:spcBef>
              <a:spcAft>
                <a:spcPts val="0"/>
              </a:spcAft>
              <a:buSzPts val="1800"/>
              <a:buChar char="●"/>
            </a:pPr>
            <a:r>
              <a:rPr lang="en"/>
              <a:t>How Data Remnants are Preserved</a:t>
            </a:r>
            <a:endParaRPr/>
          </a:p>
          <a:p>
            <a:pPr indent="-317500" lvl="1" marL="914400" rtl="0" algn="l">
              <a:spcBef>
                <a:spcPts val="0"/>
              </a:spcBef>
              <a:spcAft>
                <a:spcPts val="0"/>
              </a:spcAft>
              <a:buSzPts val="1400"/>
              <a:buChar char="○"/>
            </a:pPr>
            <a:r>
              <a:rPr lang="en"/>
              <a:t>Example - File Carving</a:t>
            </a:r>
            <a:endParaRPr/>
          </a:p>
          <a:p>
            <a:pPr indent="-342900" lvl="0" marL="457200" rtl="0" algn="l">
              <a:spcBef>
                <a:spcPts val="0"/>
              </a:spcBef>
              <a:spcAft>
                <a:spcPts val="0"/>
              </a:spcAft>
              <a:buSzPts val="1800"/>
              <a:buChar char="●"/>
            </a:pPr>
            <a:r>
              <a:rPr lang="en"/>
              <a:t>System Transparency Proposal</a:t>
            </a:r>
            <a:endParaRPr/>
          </a:p>
          <a:p>
            <a:pPr indent="-342900" lvl="0" marL="457200" rtl="0" algn="l">
              <a:spcBef>
                <a:spcPts val="0"/>
              </a:spcBef>
              <a:spcAft>
                <a:spcPts val="0"/>
              </a:spcAft>
              <a:buSzPts val="1800"/>
              <a:buChar char="●"/>
            </a:pPr>
            <a:r>
              <a:rPr lang="en"/>
              <a:t>Specific Techniques for Record Deletion</a:t>
            </a:r>
            <a:endParaRPr/>
          </a:p>
          <a:p>
            <a:pPr indent="-342900" lvl="0" marL="457200" rtl="0" algn="l">
              <a:spcBef>
                <a:spcPts val="0"/>
              </a:spcBef>
              <a:spcAft>
                <a:spcPts val="0"/>
              </a:spcAft>
              <a:buSzPts val="1800"/>
              <a:buChar char="●"/>
            </a:pPr>
            <a:r>
              <a:rPr lang="en"/>
              <a:t>Log Expunction</a:t>
            </a:r>
            <a:endParaRPr/>
          </a:p>
          <a:p>
            <a:pPr indent="-342900" lvl="0" marL="457200" rtl="0" algn="l">
              <a:spcBef>
                <a:spcPts val="0"/>
              </a:spcBef>
              <a:spcAft>
                <a:spcPts val="0"/>
              </a:spcAft>
              <a:buSzPts val="1800"/>
              <a:buChar char="●"/>
            </a:pPr>
            <a:r>
              <a:rPr lang="en"/>
              <a:t>Conclusion</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7" name="Shape 67"/>
        <p:cNvGrpSpPr/>
        <p:nvPr/>
      </p:nvGrpSpPr>
      <p:grpSpPr>
        <a:xfrm>
          <a:off x="0" y="0"/>
          <a:ext cx="0" cy="0"/>
          <a:chOff x="0" y="0"/>
          <a:chExt cx="0" cy="0"/>
        </a:xfrm>
      </p:grpSpPr>
      <p:sp>
        <p:nvSpPr>
          <p:cNvPr id="68" name="Google Shape;68;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Introduction</a:t>
            </a:r>
            <a:endParaRPr/>
          </a:p>
        </p:txBody>
      </p:sp>
      <p:sp>
        <p:nvSpPr>
          <p:cNvPr id="69" name="Google Shape;69;p1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Clr>
                <a:schemeClr val="lt1"/>
              </a:buClr>
              <a:buSzPts val="1800"/>
              <a:buChar char="●"/>
            </a:pPr>
            <a:r>
              <a:rPr lang="en">
                <a:solidFill>
                  <a:schemeClr val="lt1"/>
                </a:solidFill>
              </a:rPr>
              <a:t>Preserving historical data / records of activities is important</a:t>
            </a:r>
            <a:endParaRPr>
              <a:solidFill>
                <a:schemeClr val="lt1"/>
              </a:solidFill>
            </a:endParaRPr>
          </a:p>
          <a:p>
            <a:pPr indent="-342900" lvl="1" marL="914400" rtl="0" algn="l">
              <a:spcBef>
                <a:spcPts val="0"/>
              </a:spcBef>
              <a:spcAft>
                <a:spcPts val="0"/>
              </a:spcAft>
              <a:buClr>
                <a:schemeClr val="lt1"/>
              </a:buClr>
              <a:buSzPts val="1800"/>
              <a:buChar char="○"/>
            </a:pPr>
            <a:r>
              <a:rPr lang="en" sz="1800">
                <a:solidFill>
                  <a:schemeClr val="lt1"/>
                </a:solidFill>
              </a:rPr>
              <a:t>Recover after system failures</a:t>
            </a:r>
            <a:endParaRPr sz="1800">
              <a:solidFill>
                <a:schemeClr val="lt1"/>
              </a:solidFill>
            </a:endParaRPr>
          </a:p>
          <a:p>
            <a:pPr indent="-342900" lvl="1" marL="914400" rtl="0" algn="l">
              <a:spcBef>
                <a:spcPts val="0"/>
              </a:spcBef>
              <a:spcAft>
                <a:spcPts val="0"/>
              </a:spcAft>
              <a:buClr>
                <a:schemeClr val="lt1"/>
              </a:buClr>
              <a:buSzPts val="1800"/>
              <a:buChar char="○"/>
            </a:pPr>
            <a:r>
              <a:rPr lang="en" sz="1800">
                <a:solidFill>
                  <a:schemeClr val="lt1"/>
                </a:solidFill>
              </a:rPr>
              <a:t>Forensic analysis of past events (hacks, breaches)</a:t>
            </a:r>
            <a:endParaRPr sz="1800">
              <a:solidFill>
                <a:schemeClr val="lt1"/>
              </a:solidFill>
            </a:endParaRPr>
          </a:p>
          <a:p>
            <a:pPr indent="-342900" lvl="1" marL="914400" rtl="0" algn="l">
              <a:spcBef>
                <a:spcPts val="0"/>
              </a:spcBef>
              <a:spcAft>
                <a:spcPts val="0"/>
              </a:spcAft>
              <a:buClr>
                <a:schemeClr val="lt1"/>
              </a:buClr>
              <a:buSzPts val="1800"/>
              <a:buChar char="○"/>
            </a:pPr>
            <a:r>
              <a:rPr lang="en" sz="1800">
                <a:solidFill>
                  <a:schemeClr val="lt1"/>
                </a:solidFill>
              </a:rPr>
              <a:t>Audit compliance with security policies (especially with government computer systems)</a:t>
            </a:r>
            <a:endParaRPr sz="1800">
              <a:solidFill>
                <a:schemeClr val="lt1"/>
              </a:solidFill>
            </a:endParaRPr>
          </a:p>
          <a:p>
            <a:pPr indent="-342900" lvl="0" marL="457200" rtl="0" algn="l">
              <a:spcBef>
                <a:spcPts val="0"/>
              </a:spcBef>
              <a:spcAft>
                <a:spcPts val="0"/>
              </a:spcAft>
              <a:buClr>
                <a:schemeClr val="lt1"/>
              </a:buClr>
              <a:buSzPts val="1800"/>
              <a:buChar char="●"/>
            </a:pPr>
            <a:r>
              <a:rPr lang="en">
                <a:solidFill>
                  <a:schemeClr val="lt1"/>
                </a:solidFill>
              </a:rPr>
              <a:t>C</a:t>
            </a:r>
            <a:r>
              <a:rPr lang="en">
                <a:solidFill>
                  <a:schemeClr val="lt1"/>
                </a:solidFill>
              </a:rPr>
              <a:t>omputer system use will unintentionally leave traces of expired data</a:t>
            </a:r>
            <a:endParaRPr>
              <a:solidFill>
                <a:schemeClr val="lt1"/>
              </a:solidFill>
            </a:endParaRPr>
          </a:p>
          <a:p>
            <a:pPr indent="-342900" lvl="0" marL="457200" rtl="0" algn="l">
              <a:spcBef>
                <a:spcPts val="0"/>
              </a:spcBef>
              <a:spcAft>
                <a:spcPts val="0"/>
              </a:spcAft>
              <a:buClr>
                <a:schemeClr val="lt1"/>
              </a:buClr>
              <a:buSzPts val="1800"/>
              <a:buChar char="●"/>
            </a:pPr>
            <a:r>
              <a:rPr lang="en">
                <a:solidFill>
                  <a:schemeClr val="lt1"/>
                </a:solidFill>
              </a:rPr>
              <a:t>No precise control over data destruction = remnants of past data can become a problem</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3" name="Shape 73"/>
        <p:cNvGrpSpPr/>
        <p:nvPr/>
      </p:nvGrpSpPr>
      <p:grpSpPr>
        <a:xfrm>
          <a:off x="0" y="0"/>
          <a:ext cx="0" cy="0"/>
          <a:chOff x="0" y="0"/>
          <a:chExt cx="0" cy="0"/>
        </a:xfrm>
      </p:grpSpPr>
      <p:sp>
        <p:nvSpPr>
          <p:cNvPr id="74" name="Google Shape;74;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Introduction</a:t>
            </a:r>
            <a:endParaRPr/>
          </a:p>
        </p:txBody>
      </p:sp>
      <p:sp>
        <p:nvSpPr>
          <p:cNvPr id="75" name="Google Shape;75;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u="sng">
                <a:solidFill>
                  <a:schemeClr val="lt1"/>
                </a:solidFill>
              </a:rPr>
              <a:t>F</a:t>
            </a:r>
            <a:r>
              <a:rPr b="1" lang="en" u="sng">
                <a:solidFill>
                  <a:schemeClr val="lt1"/>
                </a:solidFill>
              </a:rPr>
              <a:t>orensic analysis</a:t>
            </a:r>
            <a:r>
              <a:rPr lang="en">
                <a:solidFill>
                  <a:schemeClr val="lt1"/>
                </a:solidFill>
              </a:rPr>
              <a:t> - the collection and analysis of data recovered from computer systems</a:t>
            </a:r>
            <a:endParaRPr>
              <a:solidFill>
                <a:schemeClr val="lt1"/>
              </a:solidFill>
            </a:endParaRPr>
          </a:p>
          <a:p>
            <a:pPr indent="-342900" lvl="0" marL="457200" rtl="0" algn="l">
              <a:spcBef>
                <a:spcPts val="0"/>
              </a:spcBef>
              <a:spcAft>
                <a:spcPts val="0"/>
              </a:spcAft>
              <a:buClr>
                <a:schemeClr val="lt1"/>
              </a:buClr>
              <a:buSzPts val="1800"/>
              <a:buChar char="●"/>
            </a:pPr>
            <a:r>
              <a:rPr lang="en" sz="1800">
                <a:solidFill>
                  <a:schemeClr val="lt1"/>
                </a:solidFill>
              </a:rPr>
              <a:t>Good for authorized investigators to use, but not good for unauthorized parties to use</a:t>
            </a:r>
            <a:endParaRPr sz="1800">
              <a:solidFill>
                <a:schemeClr val="lt1"/>
              </a:solidFill>
            </a:endParaRPr>
          </a:p>
          <a:p>
            <a:pPr indent="0" lvl="0" marL="457200" rtl="0" algn="l">
              <a:spcBef>
                <a:spcPts val="0"/>
              </a:spcBef>
              <a:spcAft>
                <a:spcPts val="0"/>
              </a:spcAft>
              <a:buNone/>
            </a:pPr>
            <a:r>
              <a:t/>
            </a:r>
            <a:endParaRPr>
              <a:solidFill>
                <a:schemeClr val="lt1"/>
              </a:solidFill>
            </a:endParaRPr>
          </a:p>
          <a:p>
            <a:pPr indent="0" lvl="0" marL="0" rtl="0" algn="l">
              <a:spcBef>
                <a:spcPts val="0"/>
              </a:spcBef>
              <a:spcAft>
                <a:spcPts val="0"/>
              </a:spcAft>
              <a:buNone/>
            </a:pPr>
            <a:r>
              <a:rPr b="1" lang="en" u="sng">
                <a:solidFill>
                  <a:schemeClr val="lt1"/>
                </a:solidFill>
              </a:rPr>
              <a:t>Proposal: Forensically Transparent System</a:t>
            </a:r>
            <a:endParaRPr b="1" u="sng">
              <a:solidFill>
                <a:schemeClr val="lt1"/>
              </a:solidFill>
            </a:endParaRPr>
          </a:p>
          <a:p>
            <a:pPr indent="-304800" lvl="0" marL="457200" rtl="0" algn="l">
              <a:spcBef>
                <a:spcPts val="0"/>
              </a:spcBef>
              <a:spcAft>
                <a:spcPts val="0"/>
              </a:spcAft>
              <a:buClr>
                <a:schemeClr val="lt1"/>
              </a:buClr>
              <a:buSzPts val="1200"/>
              <a:buChar char="●"/>
            </a:pPr>
            <a:r>
              <a:rPr lang="en">
                <a:solidFill>
                  <a:schemeClr val="lt1"/>
                </a:solidFill>
              </a:rPr>
              <a:t>All the data kept by a computer should be accessible through a legitimate interface</a:t>
            </a:r>
            <a:endParaRPr b="1" u="sng">
              <a:solidFill>
                <a:schemeClr val="lt1"/>
              </a:solidFill>
            </a:endParaRPr>
          </a:p>
          <a:p>
            <a:pPr indent="0" lvl="0" marL="0" rtl="0" algn="l">
              <a:spcBef>
                <a:spcPts val="0"/>
              </a:spcBef>
              <a:spcAft>
                <a:spcPts val="160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9" name="Shape 79"/>
        <p:cNvGrpSpPr/>
        <p:nvPr/>
      </p:nvGrpSpPr>
      <p:grpSpPr>
        <a:xfrm>
          <a:off x="0" y="0"/>
          <a:ext cx="0" cy="0"/>
          <a:chOff x="0" y="0"/>
          <a:chExt cx="0" cy="0"/>
        </a:xfrm>
      </p:grpSpPr>
      <p:sp>
        <p:nvSpPr>
          <p:cNvPr id="80" name="Google Shape;80;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How Data Remnants are Preserved</a:t>
            </a:r>
            <a:endParaRPr/>
          </a:p>
        </p:txBody>
      </p:sp>
      <p:sp>
        <p:nvSpPr>
          <p:cNvPr id="81" name="Google Shape;81;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Clr>
                <a:schemeClr val="lt1"/>
              </a:buClr>
              <a:buSzPts val="1800"/>
              <a:buChar char="●"/>
            </a:pPr>
            <a:r>
              <a:rPr lang="en" u="sng">
                <a:solidFill>
                  <a:schemeClr val="lt1"/>
                </a:solidFill>
              </a:rPr>
              <a:t>Sources</a:t>
            </a:r>
            <a:r>
              <a:rPr lang="en">
                <a:solidFill>
                  <a:schemeClr val="lt1"/>
                </a:solidFill>
              </a:rPr>
              <a:t>:</a:t>
            </a:r>
            <a:endParaRPr>
              <a:solidFill>
                <a:schemeClr val="lt1"/>
              </a:solidFill>
            </a:endParaRPr>
          </a:p>
          <a:p>
            <a:pPr indent="-342900" lvl="1" marL="914400" rtl="0" algn="l">
              <a:spcBef>
                <a:spcPts val="0"/>
              </a:spcBef>
              <a:spcAft>
                <a:spcPts val="0"/>
              </a:spcAft>
              <a:buClr>
                <a:schemeClr val="lt1"/>
              </a:buClr>
              <a:buSzPts val="1800"/>
              <a:buChar char="○"/>
            </a:pPr>
            <a:r>
              <a:rPr lang="en" sz="1800">
                <a:solidFill>
                  <a:schemeClr val="lt1"/>
                </a:solidFill>
              </a:rPr>
              <a:t>RAM</a:t>
            </a:r>
            <a:endParaRPr sz="1800">
              <a:solidFill>
                <a:schemeClr val="lt1"/>
              </a:solidFill>
            </a:endParaRPr>
          </a:p>
          <a:p>
            <a:pPr indent="-342900" lvl="1" marL="914400" rtl="0" algn="l">
              <a:spcBef>
                <a:spcPts val="0"/>
              </a:spcBef>
              <a:spcAft>
                <a:spcPts val="0"/>
              </a:spcAft>
              <a:buClr>
                <a:schemeClr val="lt1"/>
              </a:buClr>
              <a:buSzPts val="1800"/>
              <a:buChar char="○"/>
            </a:pPr>
            <a:r>
              <a:rPr lang="en" sz="1800">
                <a:solidFill>
                  <a:schemeClr val="lt1"/>
                </a:solidFill>
              </a:rPr>
              <a:t>document files</a:t>
            </a:r>
            <a:endParaRPr sz="1800">
              <a:solidFill>
                <a:schemeClr val="lt1"/>
              </a:solidFill>
            </a:endParaRPr>
          </a:p>
          <a:p>
            <a:pPr indent="-342900" lvl="1" marL="914400" rtl="0" algn="l">
              <a:spcBef>
                <a:spcPts val="0"/>
              </a:spcBef>
              <a:spcAft>
                <a:spcPts val="0"/>
              </a:spcAft>
              <a:buClr>
                <a:schemeClr val="lt1"/>
              </a:buClr>
              <a:buSzPts val="1800"/>
              <a:buChar char="○"/>
            </a:pPr>
            <a:r>
              <a:rPr lang="en" sz="1800">
                <a:solidFill>
                  <a:schemeClr val="lt1"/>
                </a:solidFill>
              </a:rPr>
              <a:t>web browsers</a:t>
            </a:r>
            <a:endParaRPr sz="1800">
              <a:solidFill>
                <a:schemeClr val="lt1"/>
              </a:solidFill>
            </a:endParaRPr>
          </a:p>
          <a:p>
            <a:pPr indent="-342900" lvl="0" marL="457200" rtl="0" algn="l">
              <a:spcBef>
                <a:spcPts val="0"/>
              </a:spcBef>
              <a:spcAft>
                <a:spcPts val="0"/>
              </a:spcAft>
              <a:buClr>
                <a:schemeClr val="lt1"/>
              </a:buClr>
              <a:buSzPts val="1800"/>
              <a:buChar char="●"/>
            </a:pPr>
            <a:r>
              <a:rPr lang="en">
                <a:solidFill>
                  <a:schemeClr val="lt1"/>
                </a:solidFill>
              </a:rPr>
              <a:t>Forensic tools (Sleuth Toolkit, EnCASE Forensic)</a:t>
            </a:r>
            <a:endParaRPr>
              <a:solidFill>
                <a:schemeClr val="lt1"/>
              </a:solidFill>
            </a:endParaRPr>
          </a:p>
          <a:p>
            <a:pPr indent="-342900" lvl="0" marL="457200" rtl="0" algn="l">
              <a:spcBef>
                <a:spcPts val="0"/>
              </a:spcBef>
              <a:spcAft>
                <a:spcPts val="0"/>
              </a:spcAft>
              <a:buClr>
                <a:schemeClr val="lt1"/>
              </a:buClr>
              <a:buSzPts val="1800"/>
              <a:buChar char="●"/>
            </a:pPr>
            <a:r>
              <a:rPr lang="en">
                <a:solidFill>
                  <a:schemeClr val="lt1"/>
                </a:solidFill>
              </a:rPr>
              <a:t>Files must be </a:t>
            </a:r>
            <a:r>
              <a:rPr i="1" lang="en">
                <a:solidFill>
                  <a:schemeClr val="lt1"/>
                </a:solidFill>
              </a:rPr>
              <a:t>overwritten</a:t>
            </a:r>
            <a:endParaRPr i="1">
              <a:solidFill>
                <a:schemeClr val="lt1"/>
              </a:solidFill>
            </a:endParaRPr>
          </a:p>
          <a:p>
            <a:pPr indent="-342900" lvl="1" marL="914400" rtl="0" algn="l">
              <a:spcBef>
                <a:spcPts val="0"/>
              </a:spcBef>
              <a:spcAft>
                <a:spcPts val="0"/>
              </a:spcAft>
              <a:buClr>
                <a:schemeClr val="lt1"/>
              </a:buClr>
              <a:buSzPts val="1800"/>
              <a:buChar char="○"/>
            </a:pPr>
            <a:r>
              <a:rPr lang="en" sz="1800">
                <a:solidFill>
                  <a:schemeClr val="lt1"/>
                </a:solidFill>
              </a:rPr>
              <a:t>E.g., DBAN (Darik’s Boot and Nuke)</a:t>
            </a:r>
            <a:endParaRPr sz="1800">
              <a:solidFill>
                <a:schemeClr val="lt1"/>
              </a:solidFill>
            </a:endParaRPr>
          </a:p>
          <a:p>
            <a:pPr indent="0" lvl="0" marL="0" rtl="0" algn="l">
              <a:spcBef>
                <a:spcPts val="1600"/>
              </a:spcBef>
              <a:spcAft>
                <a:spcPts val="160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5" name="Shape 85"/>
        <p:cNvGrpSpPr/>
        <p:nvPr/>
      </p:nvGrpSpPr>
      <p:grpSpPr>
        <a:xfrm>
          <a:off x="0" y="0"/>
          <a:ext cx="0" cy="0"/>
          <a:chOff x="0" y="0"/>
          <a:chExt cx="0" cy="0"/>
        </a:xfrm>
      </p:grpSpPr>
      <p:sp>
        <p:nvSpPr>
          <p:cNvPr id="86" name="Google Shape;86;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Example - File Carving</a:t>
            </a:r>
            <a:endParaRPr/>
          </a:p>
        </p:txBody>
      </p:sp>
      <p:sp>
        <p:nvSpPr>
          <p:cNvPr id="87" name="Google Shape;87;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Clr>
                <a:schemeClr val="lt1"/>
              </a:buClr>
              <a:buSzPts val="1800"/>
              <a:buChar char="●"/>
            </a:pPr>
            <a:r>
              <a:rPr b="1" lang="en" u="sng">
                <a:solidFill>
                  <a:schemeClr val="lt1"/>
                </a:solidFill>
              </a:rPr>
              <a:t>File Carving</a:t>
            </a:r>
            <a:r>
              <a:rPr lang="en">
                <a:solidFill>
                  <a:schemeClr val="lt1"/>
                </a:solidFill>
              </a:rPr>
              <a:t> - the process of searching for patterns in bits (File Signatures or “Magic Numbers”)</a:t>
            </a:r>
            <a:endParaRPr>
              <a:solidFill>
                <a:schemeClr val="lt1"/>
              </a:solidFill>
            </a:endParaRPr>
          </a:p>
          <a:p>
            <a:pPr indent="-342900" lvl="0" marL="457200" rtl="0" algn="l">
              <a:spcBef>
                <a:spcPts val="0"/>
              </a:spcBef>
              <a:spcAft>
                <a:spcPts val="0"/>
              </a:spcAft>
              <a:buClr>
                <a:schemeClr val="lt1"/>
              </a:buClr>
              <a:buSzPts val="1800"/>
              <a:buChar char="●"/>
            </a:pPr>
            <a:r>
              <a:rPr lang="en">
                <a:solidFill>
                  <a:schemeClr val="lt1"/>
                </a:solidFill>
              </a:rPr>
              <a:t>E.g., JPEG files</a:t>
            </a:r>
            <a:endParaRPr>
              <a:solidFill>
                <a:schemeClr val="lt1"/>
              </a:solidFill>
            </a:endParaRPr>
          </a:p>
          <a:p>
            <a:pPr indent="-342900" lvl="1" marL="914400" rtl="0" algn="l">
              <a:spcBef>
                <a:spcPts val="0"/>
              </a:spcBef>
              <a:spcAft>
                <a:spcPts val="0"/>
              </a:spcAft>
              <a:buClr>
                <a:schemeClr val="lt1"/>
              </a:buClr>
              <a:buSzPts val="1800"/>
              <a:buChar char="○"/>
            </a:pPr>
            <a:r>
              <a:rPr lang="en" sz="1800">
                <a:solidFill>
                  <a:schemeClr val="lt1"/>
                </a:solidFill>
              </a:rPr>
              <a:t>the leading bits will always be 0xFFD8FFE3</a:t>
            </a:r>
            <a:endParaRPr sz="1800">
              <a:solidFill>
                <a:schemeClr val="lt1"/>
              </a:solidFill>
            </a:endParaRPr>
          </a:p>
          <a:p>
            <a:pPr indent="-342900" lvl="1" marL="914400" rtl="0" algn="l">
              <a:spcBef>
                <a:spcPts val="0"/>
              </a:spcBef>
              <a:spcAft>
                <a:spcPts val="0"/>
              </a:spcAft>
              <a:buClr>
                <a:schemeClr val="lt1"/>
              </a:buClr>
              <a:buSzPts val="1800"/>
              <a:buChar char="○"/>
            </a:pPr>
            <a:r>
              <a:rPr lang="en" sz="1800">
                <a:solidFill>
                  <a:schemeClr val="lt1"/>
                </a:solidFill>
              </a:rPr>
              <a:t>the trailing bits will always be 0xFFD9</a:t>
            </a:r>
            <a:endParaRPr sz="1800">
              <a:solidFill>
                <a:schemeClr val="lt1"/>
              </a:solidFill>
            </a:endParaRPr>
          </a:p>
          <a:p>
            <a:pPr indent="-342900" lvl="0" marL="457200" rtl="0" algn="l">
              <a:spcBef>
                <a:spcPts val="0"/>
              </a:spcBef>
              <a:spcAft>
                <a:spcPts val="0"/>
              </a:spcAft>
              <a:buClr>
                <a:schemeClr val="lt1"/>
              </a:buClr>
              <a:buSzPts val="1800"/>
              <a:buChar char="●"/>
            </a:pPr>
            <a:r>
              <a:rPr lang="en" u="sng">
                <a:solidFill>
                  <a:schemeClr val="lt1"/>
                </a:solidFill>
              </a:rPr>
              <a:t>Scalpel</a:t>
            </a:r>
            <a:r>
              <a:rPr lang="en">
                <a:solidFill>
                  <a:schemeClr val="lt1"/>
                </a:solidFill>
              </a:rPr>
              <a:t> - file carving forensics program</a:t>
            </a:r>
            <a:endParaRPr>
              <a:solidFill>
                <a:schemeClr val="lt1"/>
              </a:solidFill>
            </a:endParaRPr>
          </a:p>
          <a:p>
            <a:pPr indent="-342900" lvl="0" marL="457200" rtl="0" algn="l">
              <a:spcBef>
                <a:spcPts val="0"/>
              </a:spcBef>
              <a:spcAft>
                <a:spcPts val="0"/>
              </a:spcAft>
              <a:buClr>
                <a:schemeClr val="lt1"/>
              </a:buClr>
              <a:buSzPts val="1800"/>
              <a:buChar char="●"/>
            </a:pPr>
            <a:r>
              <a:rPr lang="en">
                <a:solidFill>
                  <a:schemeClr val="lt1"/>
                </a:solidFill>
              </a:rPr>
              <a:t>Can find files specifically related to databases like this as well (.sqlite, .db, etc.)</a:t>
            </a:r>
            <a:endParaRPr>
              <a:solidFill>
                <a:schemeClr val="lt1"/>
              </a:solidFill>
            </a:endParaRPr>
          </a:p>
          <a:p>
            <a:pPr indent="-342900" lvl="0" marL="457200" rtl="0" algn="l">
              <a:spcBef>
                <a:spcPts val="0"/>
              </a:spcBef>
              <a:spcAft>
                <a:spcPts val="0"/>
              </a:spcAft>
              <a:buClr>
                <a:schemeClr val="lt1"/>
              </a:buClr>
              <a:buSzPts val="1800"/>
              <a:buChar char="●"/>
            </a:pPr>
            <a:r>
              <a:rPr lang="en" u="sng">
                <a:solidFill>
                  <a:schemeClr val="lt1"/>
                </a:solidFill>
              </a:rPr>
              <a:t>Limitations:</a:t>
            </a:r>
            <a:endParaRPr u="sng">
              <a:solidFill>
                <a:schemeClr val="lt1"/>
              </a:solidFill>
            </a:endParaRPr>
          </a:p>
          <a:p>
            <a:pPr indent="-342900" lvl="1" marL="914400" rtl="0" algn="l">
              <a:spcBef>
                <a:spcPts val="0"/>
              </a:spcBef>
              <a:spcAft>
                <a:spcPts val="0"/>
              </a:spcAft>
              <a:buClr>
                <a:schemeClr val="lt1"/>
              </a:buClr>
              <a:buSzPts val="1800"/>
              <a:buChar char="○"/>
            </a:pPr>
            <a:r>
              <a:rPr lang="en" sz="1800">
                <a:solidFill>
                  <a:schemeClr val="lt1"/>
                </a:solidFill>
              </a:rPr>
              <a:t>Fragmented files</a:t>
            </a:r>
            <a:endParaRPr sz="1800">
              <a:solidFill>
                <a:schemeClr val="lt1"/>
              </a:solidFill>
            </a:endParaRPr>
          </a:p>
          <a:p>
            <a:pPr indent="-342900" lvl="1" marL="914400" rtl="0" algn="l">
              <a:spcBef>
                <a:spcPts val="0"/>
              </a:spcBef>
              <a:spcAft>
                <a:spcPts val="0"/>
              </a:spcAft>
              <a:buClr>
                <a:schemeClr val="lt1"/>
              </a:buClr>
              <a:buSzPts val="1800"/>
              <a:buChar char="○"/>
            </a:pPr>
            <a:r>
              <a:rPr lang="en" sz="1800">
                <a:solidFill>
                  <a:schemeClr val="lt1"/>
                </a:solidFill>
              </a:rPr>
              <a:t>Compression</a:t>
            </a:r>
            <a:endParaRPr sz="1800">
              <a:solidFill>
                <a:schemeClr val="lt1"/>
              </a:solidFill>
            </a:endParaRPr>
          </a:p>
          <a:p>
            <a:pPr indent="-342900" lvl="1" marL="914400" rtl="0" algn="l">
              <a:spcBef>
                <a:spcPts val="0"/>
              </a:spcBef>
              <a:spcAft>
                <a:spcPts val="0"/>
              </a:spcAft>
              <a:buClr>
                <a:schemeClr val="lt1"/>
              </a:buClr>
              <a:buSzPts val="1800"/>
              <a:buChar char="○"/>
            </a:pPr>
            <a:r>
              <a:rPr lang="en" sz="1800">
                <a:solidFill>
                  <a:schemeClr val="lt1"/>
                </a:solidFill>
              </a:rPr>
              <a:t>Disk encryption</a:t>
            </a:r>
            <a:endParaRPr sz="1800">
              <a:solidFill>
                <a:schemeClr val="lt1"/>
              </a:solidFill>
            </a:endParaRPr>
          </a:p>
          <a:p>
            <a:pPr indent="0" lvl="0" marL="0" rtl="0" algn="l">
              <a:spcBef>
                <a:spcPts val="1600"/>
              </a:spcBef>
              <a:spcAft>
                <a:spcPts val="160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1" name="Shape 91"/>
        <p:cNvGrpSpPr/>
        <p:nvPr/>
      </p:nvGrpSpPr>
      <p:grpSpPr>
        <a:xfrm>
          <a:off x="0" y="0"/>
          <a:ext cx="0" cy="0"/>
          <a:chOff x="0" y="0"/>
          <a:chExt cx="0" cy="0"/>
        </a:xfrm>
      </p:grpSpPr>
      <p:sp>
        <p:nvSpPr>
          <p:cNvPr id="92" name="Google Shape;92;p1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System Transparency Proposal</a:t>
            </a:r>
            <a:endParaRPr/>
          </a:p>
        </p:txBody>
      </p:sp>
      <p:sp>
        <p:nvSpPr>
          <p:cNvPr id="93" name="Google Shape;93;p1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Clr>
                <a:schemeClr val="lt1"/>
              </a:buClr>
              <a:buSzPts val="1800"/>
              <a:buChar char="●"/>
            </a:pPr>
            <a:r>
              <a:rPr lang="en">
                <a:solidFill>
                  <a:schemeClr val="lt1"/>
                </a:solidFill>
              </a:rPr>
              <a:t>Anyone with access to lower layer interfaces can read unintentionally retained data</a:t>
            </a:r>
            <a:endParaRPr sz="1800">
              <a:solidFill>
                <a:schemeClr val="lt1"/>
              </a:solidFill>
            </a:endParaRPr>
          </a:p>
          <a:p>
            <a:pPr indent="-342900" lvl="0" marL="457200" rtl="0" algn="l">
              <a:spcBef>
                <a:spcPts val="0"/>
              </a:spcBef>
              <a:spcAft>
                <a:spcPts val="0"/>
              </a:spcAft>
              <a:buClr>
                <a:schemeClr val="lt1"/>
              </a:buClr>
              <a:buSzPts val="1800"/>
              <a:buChar char="●"/>
            </a:pPr>
            <a:r>
              <a:rPr lang="en">
                <a:solidFill>
                  <a:schemeClr val="lt1"/>
                </a:solidFill>
              </a:rPr>
              <a:t>Forensically transparent if the database system is:</a:t>
            </a:r>
            <a:endParaRPr>
              <a:solidFill>
                <a:schemeClr val="lt1"/>
              </a:solidFill>
            </a:endParaRPr>
          </a:p>
          <a:p>
            <a:pPr indent="-342900" lvl="0" marL="914400" rtl="0" algn="l">
              <a:spcBef>
                <a:spcPts val="0"/>
              </a:spcBef>
              <a:spcAft>
                <a:spcPts val="0"/>
              </a:spcAft>
              <a:buClr>
                <a:schemeClr val="lt1"/>
              </a:buClr>
              <a:buSzPts val="1800"/>
              <a:buAutoNum type="arabicParenR"/>
            </a:pPr>
            <a:r>
              <a:rPr lang="en">
                <a:solidFill>
                  <a:schemeClr val="lt1"/>
                </a:solidFill>
              </a:rPr>
              <a:t>The impact of each operation on the state of the records (active, inactive) is </a:t>
            </a:r>
            <a:r>
              <a:rPr b="1" lang="en" u="sng">
                <a:solidFill>
                  <a:schemeClr val="lt1"/>
                </a:solidFill>
              </a:rPr>
              <a:t>clear</a:t>
            </a:r>
            <a:endParaRPr b="1" u="sng">
              <a:solidFill>
                <a:schemeClr val="lt1"/>
              </a:solidFill>
            </a:endParaRPr>
          </a:p>
          <a:p>
            <a:pPr indent="-342900" lvl="0" marL="914400" rtl="0" algn="l">
              <a:spcBef>
                <a:spcPts val="0"/>
              </a:spcBef>
              <a:spcAft>
                <a:spcPts val="0"/>
              </a:spcAft>
              <a:buClr>
                <a:schemeClr val="lt1"/>
              </a:buClr>
              <a:buSzPts val="1800"/>
              <a:buAutoNum type="arabicParenR"/>
            </a:pPr>
            <a:r>
              <a:rPr lang="en">
                <a:solidFill>
                  <a:schemeClr val="lt1"/>
                </a:solidFill>
              </a:rPr>
              <a:t>Only </a:t>
            </a:r>
            <a:r>
              <a:rPr b="1" lang="en" u="sng">
                <a:solidFill>
                  <a:schemeClr val="lt1"/>
                </a:solidFill>
              </a:rPr>
              <a:t>active</a:t>
            </a:r>
            <a:r>
              <a:rPr lang="en">
                <a:solidFill>
                  <a:schemeClr val="lt1"/>
                </a:solidFill>
              </a:rPr>
              <a:t> records should be retained by the database</a:t>
            </a:r>
            <a:endParaRPr>
              <a:solidFill>
                <a:schemeClr val="lt1"/>
              </a:solidFill>
            </a:endParaRPr>
          </a:p>
          <a:p>
            <a:pPr indent="-342900" lvl="0" marL="914400" rtl="0" algn="l">
              <a:spcBef>
                <a:spcPts val="0"/>
              </a:spcBef>
              <a:spcAft>
                <a:spcPts val="0"/>
              </a:spcAft>
              <a:buClr>
                <a:schemeClr val="lt1"/>
              </a:buClr>
              <a:buSzPts val="1800"/>
              <a:buAutoNum type="arabicParenR"/>
            </a:pPr>
            <a:r>
              <a:rPr b="1" lang="en" u="sng">
                <a:solidFill>
                  <a:schemeClr val="lt1"/>
                </a:solidFill>
              </a:rPr>
              <a:t>Expired records must be removed</a:t>
            </a:r>
            <a:r>
              <a:rPr lang="en">
                <a:solidFill>
                  <a:schemeClr val="lt1"/>
                </a:solidFill>
              </a:rPr>
              <a:t> after a period of time when they become expired</a:t>
            </a:r>
            <a:endParaRPr>
              <a:solidFill>
                <a:schemeClr val="lt1"/>
              </a:solidFill>
            </a:endParaRPr>
          </a:p>
          <a:p>
            <a:pPr indent="0" lvl="0" marL="0" rtl="0" algn="l">
              <a:spcBef>
                <a:spcPts val="1600"/>
              </a:spcBef>
              <a:spcAft>
                <a:spcPts val="1600"/>
              </a:spcAft>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7" name="Shape 97"/>
        <p:cNvGrpSpPr/>
        <p:nvPr/>
      </p:nvGrpSpPr>
      <p:grpSpPr>
        <a:xfrm>
          <a:off x="0" y="0"/>
          <a:ext cx="0" cy="0"/>
          <a:chOff x="0" y="0"/>
          <a:chExt cx="0" cy="0"/>
        </a:xfrm>
      </p:grpSpPr>
      <p:sp>
        <p:nvSpPr>
          <p:cNvPr id="98" name="Google Shape;98;p2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Specific Techniques for Record Deletion</a:t>
            </a:r>
            <a:endParaRPr/>
          </a:p>
        </p:txBody>
      </p:sp>
      <p:sp>
        <p:nvSpPr>
          <p:cNvPr id="99" name="Google Shape;99;p20"/>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Clr>
                <a:schemeClr val="lt1"/>
              </a:buClr>
              <a:buSzPts val="1800"/>
              <a:buChar char="●"/>
            </a:pPr>
            <a:r>
              <a:rPr lang="en">
                <a:solidFill>
                  <a:schemeClr val="lt1"/>
                </a:solidFill>
              </a:rPr>
              <a:t>T</a:t>
            </a:r>
            <a:r>
              <a:rPr lang="en">
                <a:solidFill>
                  <a:schemeClr val="lt1"/>
                </a:solidFill>
              </a:rPr>
              <a:t>ables are stored in paged files</a:t>
            </a:r>
            <a:endParaRPr>
              <a:solidFill>
                <a:schemeClr val="lt1"/>
              </a:solidFill>
            </a:endParaRPr>
          </a:p>
          <a:p>
            <a:pPr indent="-342900" lvl="0" marL="457200" rtl="0" algn="l">
              <a:spcBef>
                <a:spcPts val="0"/>
              </a:spcBef>
              <a:spcAft>
                <a:spcPts val="0"/>
              </a:spcAft>
              <a:buClr>
                <a:schemeClr val="lt1"/>
              </a:buClr>
              <a:buSzPts val="1800"/>
              <a:buChar char="●"/>
            </a:pPr>
            <a:r>
              <a:rPr lang="en">
                <a:solidFill>
                  <a:schemeClr val="lt1"/>
                </a:solidFill>
              </a:rPr>
              <a:t>Records share the storage space of one page</a:t>
            </a:r>
            <a:endParaRPr>
              <a:solidFill>
                <a:schemeClr val="lt1"/>
              </a:solidFill>
            </a:endParaRPr>
          </a:p>
          <a:p>
            <a:pPr indent="-342900" lvl="0" marL="457200" rtl="0" algn="l">
              <a:spcBef>
                <a:spcPts val="0"/>
              </a:spcBef>
              <a:spcAft>
                <a:spcPts val="0"/>
              </a:spcAft>
              <a:buClr>
                <a:schemeClr val="lt1"/>
              </a:buClr>
              <a:buSzPts val="1800"/>
              <a:buChar char="●"/>
            </a:pPr>
            <a:r>
              <a:rPr b="1" lang="en" u="sng">
                <a:solidFill>
                  <a:schemeClr val="lt1"/>
                </a:solidFill>
              </a:rPr>
              <a:t>Deletion bit</a:t>
            </a:r>
            <a:r>
              <a:rPr lang="en" u="sng">
                <a:solidFill>
                  <a:schemeClr val="lt1"/>
                </a:solidFill>
              </a:rPr>
              <a:t> </a:t>
            </a:r>
            <a:r>
              <a:rPr lang="en">
                <a:solidFill>
                  <a:schemeClr val="lt1"/>
                </a:solidFill>
              </a:rPr>
              <a:t>- data is not fully removed and is still recoverable</a:t>
            </a:r>
            <a:endParaRPr>
              <a:solidFill>
                <a:schemeClr val="lt1"/>
              </a:solidFill>
            </a:endParaRPr>
          </a:p>
          <a:p>
            <a:pPr indent="-342900" lvl="0" marL="457200" rtl="0" algn="l">
              <a:spcBef>
                <a:spcPts val="0"/>
              </a:spcBef>
              <a:spcAft>
                <a:spcPts val="0"/>
              </a:spcAft>
              <a:buClr>
                <a:schemeClr val="lt1"/>
              </a:buClr>
              <a:buSzPts val="1800"/>
              <a:buChar char="●"/>
            </a:pPr>
            <a:r>
              <a:rPr b="1" lang="en" u="sng">
                <a:solidFill>
                  <a:schemeClr val="lt1"/>
                </a:solidFill>
              </a:rPr>
              <a:t>Vacuum component:</a:t>
            </a:r>
            <a:endParaRPr b="1" u="sng">
              <a:solidFill>
                <a:schemeClr val="lt1"/>
              </a:solidFill>
            </a:endParaRPr>
          </a:p>
          <a:p>
            <a:pPr indent="-342900" lvl="1" marL="914400" rtl="0" algn="l">
              <a:spcBef>
                <a:spcPts val="0"/>
              </a:spcBef>
              <a:spcAft>
                <a:spcPts val="0"/>
              </a:spcAft>
              <a:buClr>
                <a:schemeClr val="lt1"/>
              </a:buClr>
              <a:buSzPts val="1800"/>
              <a:buChar char="○"/>
            </a:pPr>
            <a:r>
              <a:rPr lang="en" sz="1800">
                <a:solidFill>
                  <a:schemeClr val="lt1"/>
                </a:solidFill>
              </a:rPr>
              <a:t>Improves storage performance, but time-consuming</a:t>
            </a:r>
            <a:endParaRPr sz="1800">
              <a:solidFill>
                <a:schemeClr val="lt1"/>
              </a:solidFill>
            </a:endParaRPr>
          </a:p>
          <a:p>
            <a:pPr indent="-342900" lvl="1" marL="914400" rtl="0" algn="l">
              <a:spcBef>
                <a:spcPts val="0"/>
              </a:spcBef>
              <a:spcAft>
                <a:spcPts val="0"/>
              </a:spcAft>
              <a:buClr>
                <a:schemeClr val="lt1"/>
              </a:buClr>
              <a:buSzPts val="1800"/>
              <a:buChar char="○"/>
            </a:pPr>
            <a:r>
              <a:rPr lang="en" sz="1800">
                <a:solidFill>
                  <a:schemeClr val="lt1"/>
                </a:solidFill>
              </a:rPr>
              <a:t>Size of table storage may be reduced</a:t>
            </a:r>
            <a:endParaRPr sz="1800">
              <a:solidFill>
                <a:schemeClr val="lt1"/>
              </a:solidFill>
            </a:endParaRPr>
          </a:p>
          <a:p>
            <a:pPr indent="-342900" lvl="1" marL="914400" rtl="0" algn="l">
              <a:spcBef>
                <a:spcPts val="0"/>
              </a:spcBef>
              <a:spcAft>
                <a:spcPts val="0"/>
              </a:spcAft>
              <a:buClr>
                <a:schemeClr val="lt1"/>
              </a:buClr>
              <a:buSzPts val="1800"/>
              <a:buChar char="○"/>
            </a:pPr>
            <a:r>
              <a:rPr lang="en" sz="1800">
                <a:solidFill>
                  <a:schemeClr val="lt1"/>
                </a:solidFill>
              </a:rPr>
              <a:t>Makes more space within the file system</a:t>
            </a:r>
            <a:endParaRPr sz="1800">
              <a:solidFill>
                <a:schemeClr val="lt1"/>
              </a:solidFill>
            </a:endParaRPr>
          </a:p>
          <a:p>
            <a:pPr indent="-342900" lvl="1" marL="914400" rtl="0" algn="l">
              <a:spcBef>
                <a:spcPts val="0"/>
              </a:spcBef>
              <a:spcAft>
                <a:spcPts val="0"/>
              </a:spcAft>
              <a:buClr>
                <a:schemeClr val="lt1"/>
              </a:buClr>
              <a:buSzPts val="1800"/>
              <a:buChar char="○"/>
            </a:pPr>
            <a:r>
              <a:rPr lang="en" sz="1800">
                <a:solidFill>
                  <a:schemeClr val="lt1"/>
                </a:solidFill>
              </a:rPr>
              <a:t>...</a:t>
            </a:r>
            <a:r>
              <a:rPr b="1" lang="en" sz="1800">
                <a:solidFill>
                  <a:schemeClr val="lt1"/>
                </a:solidFill>
              </a:rPr>
              <a:t>but does not completely remove the data</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3" name="Shape 103"/>
        <p:cNvGrpSpPr/>
        <p:nvPr/>
      </p:nvGrpSpPr>
      <p:grpSpPr>
        <a:xfrm>
          <a:off x="0" y="0"/>
          <a:ext cx="0" cy="0"/>
          <a:chOff x="0" y="0"/>
          <a:chExt cx="0" cy="0"/>
        </a:xfrm>
      </p:grpSpPr>
      <p:sp>
        <p:nvSpPr>
          <p:cNvPr id="104" name="Google Shape;104;p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Log Expunction</a:t>
            </a:r>
            <a:endParaRPr/>
          </a:p>
        </p:txBody>
      </p:sp>
      <p:sp>
        <p:nvSpPr>
          <p:cNvPr id="105" name="Google Shape;105;p21"/>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u="sng">
                <a:solidFill>
                  <a:schemeClr val="lt1"/>
                </a:solidFill>
              </a:rPr>
              <a:t>Logs</a:t>
            </a:r>
            <a:r>
              <a:rPr lang="en">
                <a:solidFill>
                  <a:schemeClr val="lt1"/>
                </a:solidFill>
              </a:rPr>
              <a:t> - prior states of the database can and will be retained (contains sensitive data)</a:t>
            </a:r>
            <a:endParaRPr>
              <a:solidFill>
                <a:schemeClr val="lt1"/>
              </a:solidFill>
            </a:endParaRPr>
          </a:p>
          <a:p>
            <a:pPr indent="0" lvl="0" marL="0" rtl="0" algn="l">
              <a:spcBef>
                <a:spcPts val="1600"/>
              </a:spcBef>
              <a:spcAft>
                <a:spcPts val="0"/>
              </a:spcAft>
              <a:buNone/>
            </a:pPr>
            <a:r>
              <a:rPr lang="en" sz="1800">
                <a:solidFill>
                  <a:schemeClr val="lt1"/>
                </a:solidFill>
              </a:rPr>
              <a:t>Depends on the...</a:t>
            </a:r>
            <a:endParaRPr sz="1800">
              <a:solidFill>
                <a:schemeClr val="lt1"/>
              </a:solidFill>
            </a:endParaRPr>
          </a:p>
          <a:p>
            <a:pPr indent="-342900" lvl="0" marL="457200" rtl="0" algn="l">
              <a:spcBef>
                <a:spcPts val="1600"/>
              </a:spcBef>
              <a:spcAft>
                <a:spcPts val="0"/>
              </a:spcAft>
              <a:buClr>
                <a:schemeClr val="lt1"/>
              </a:buClr>
              <a:buSzPts val="1800"/>
              <a:buAutoNum type="arabicPeriod"/>
            </a:pPr>
            <a:r>
              <a:rPr lang="en">
                <a:solidFill>
                  <a:schemeClr val="lt1"/>
                </a:solidFill>
              </a:rPr>
              <a:t>capacity of the log file</a:t>
            </a:r>
            <a:endParaRPr>
              <a:solidFill>
                <a:schemeClr val="lt1"/>
              </a:solidFill>
            </a:endParaRPr>
          </a:p>
          <a:p>
            <a:pPr indent="-342900" lvl="0" marL="457200" rtl="0" algn="l">
              <a:spcBef>
                <a:spcPts val="0"/>
              </a:spcBef>
              <a:spcAft>
                <a:spcPts val="0"/>
              </a:spcAft>
              <a:buClr>
                <a:schemeClr val="lt1"/>
              </a:buClr>
              <a:buSzPts val="1800"/>
              <a:buAutoNum type="arabicPeriod"/>
            </a:pPr>
            <a:r>
              <a:rPr lang="en">
                <a:solidFill>
                  <a:schemeClr val="lt1"/>
                </a:solidFill>
              </a:rPr>
              <a:t>rate of updates</a:t>
            </a:r>
            <a:endParaRPr>
              <a:solidFill>
                <a:schemeClr val="lt1"/>
              </a:solidFill>
            </a:endParaRPr>
          </a:p>
          <a:p>
            <a:pPr indent="-342900" lvl="0" marL="457200" rtl="0" algn="l">
              <a:spcBef>
                <a:spcPts val="0"/>
              </a:spcBef>
              <a:spcAft>
                <a:spcPts val="0"/>
              </a:spcAft>
              <a:buClr>
                <a:schemeClr val="lt1"/>
              </a:buClr>
              <a:buSzPts val="1800"/>
              <a:buAutoNum type="arabicPeriod"/>
            </a:pPr>
            <a:r>
              <a:rPr lang="en">
                <a:solidFill>
                  <a:schemeClr val="lt1"/>
                </a:solidFill>
              </a:rPr>
              <a:t>log space required by update</a:t>
            </a:r>
            <a:endParaRPr>
              <a:solidFill>
                <a:schemeClr val="lt1"/>
              </a:solidFill>
            </a:endParaRPr>
          </a:p>
          <a:p>
            <a:pPr indent="-342900" lvl="0" marL="457200" rtl="0" algn="l">
              <a:spcBef>
                <a:spcPts val="0"/>
              </a:spcBef>
              <a:spcAft>
                <a:spcPts val="0"/>
              </a:spcAft>
              <a:buClr>
                <a:schemeClr val="lt1"/>
              </a:buClr>
              <a:buSzPts val="1800"/>
              <a:buAutoNum type="arabicPeriod"/>
            </a:pPr>
            <a:r>
              <a:rPr lang="en">
                <a:solidFill>
                  <a:schemeClr val="lt1"/>
                </a:solidFill>
              </a:rPr>
              <a:t>frequency of checkpointing</a:t>
            </a:r>
            <a:endParaRPr>
              <a:solidFill>
                <a:schemeClr val="lt1"/>
              </a:solidFill>
            </a:endParaRPr>
          </a:p>
          <a:p>
            <a:pPr indent="0" lvl="0" marL="0" rtl="0" algn="l">
              <a:spcBef>
                <a:spcPts val="1600"/>
              </a:spcBef>
              <a:spcAft>
                <a:spcPts val="0"/>
              </a:spcAft>
              <a:buNone/>
            </a:pPr>
            <a:r>
              <a:rPr lang="en">
                <a:solidFill>
                  <a:schemeClr val="lt1"/>
                </a:solidFill>
              </a:rPr>
              <a:t>Large companies = cycles log files quickly</a:t>
            </a:r>
            <a:endParaRPr>
              <a:solidFill>
                <a:schemeClr val="lt1"/>
              </a:solidFill>
            </a:endParaRPr>
          </a:p>
          <a:p>
            <a:pPr indent="0" lvl="0" marL="0" rtl="0" algn="l">
              <a:spcBef>
                <a:spcPts val="1600"/>
              </a:spcBef>
              <a:spcAft>
                <a:spcPts val="0"/>
              </a:spcAft>
              <a:buNone/>
            </a:pPr>
            <a:r>
              <a:rPr lang="en">
                <a:solidFill>
                  <a:schemeClr val="lt1"/>
                </a:solidFill>
              </a:rPr>
              <a:t>Small companies = cycles log files slowly</a:t>
            </a:r>
            <a:endParaRPr>
              <a:solidFill>
                <a:schemeClr val="lt1"/>
              </a:solidFill>
            </a:endParaRPr>
          </a:p>
          <a:p>
            <a:pPr indent="0" lvl="0" marL="0" rtl="0" algn="l">
              <a:spcBef>
                <a:spcPts val="1600"/>
              </a:spcBef>
              <a:spcAft>
                <a:spcPts val="0"/>
              </a:spcAft>
              <a:buClr>
                <a:schemeClr val="dk1"/>
              </a:buClr>
              <a:buSzPts val="1100"/>
              <a:buFont typeface="Arial"/>
              <a:buNone/>
            </a:pPr>
            <a:r>
              <a:t/>
            </a:r>
            <a:endParaRPr>
              <a:solidFill>
                <a:schemeClr val="lt1"/>
              </a:solidFill>
            </a:endParaRPr>
          </a:p>
          <a:p>
            <a:pPr indent="0" lvl="0" marL="0" rtl="0" algn="l">
              <a:spcBef>
                <a:spcPts val="1600"/>
              </a:spcBef>
              <a:spcAft>
                <a:spcPts val="160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