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  <p:embeddedFont>
      <p:font typeface="Maven Pro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6.xml"/><Relationship Id="rId33" Type="http://schemas.openxmlformats.org/officeDocument/2006/relationships/font" Target="fonts/MavenPro-regular.fntdata"/><Relationship Id="rId10" Type="http://schemas.openxmlformats.org/officeDocument/2006/relationships/slide" Target="slides/slide5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aven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10f428e4f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10f428e4f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10f428e4f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10f428e4f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10f428e4f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10f428e4f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10f428e4f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10f428e4f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10f428e4f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10f428e4f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10f428e4f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10f428e4f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10f428e4f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10f428e4f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10f428e4f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10f428e4f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10f428e4f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10f428e4f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10f428e4f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10f428e4f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10f428e4f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10f428e4f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10f428e4f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10f428e4f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10f428e4f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10f428e4f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10f428e4f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10f428e4f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10f428e4f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10f428e4f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10f428e4f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10f428e4f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10f428e4f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10f428e4f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10f428e4f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10f428e4f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10f428e4f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10f428e4f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10f428e4f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10f428e4f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10f428e4f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10f428e4f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10f428e4f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10f428e4f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109/UCC.2015.61" TargetMode="External"/><Relationship Id="rId4" Type="http://schemas.openxmlformats.org/officeDocument/2006/relationships/hyperlink" Target="https://www.logicmonitor.com/resource/the-future-of-the-cloud-a-cloud-influencers-survey/" TargetMode="External"/><Relationship Id="rId9" Type="http://schemas.openxmlformats.org/officeDocument/2006/relationships/hyperlink" Target="https://docs.docker.com/engine/swarm/" TargetMode="External"/><Relationship Id="rId5" Type="http://schemas.openxmlformats.org/officeDocument/2006/relationships/hyperlink" Target="https://searchcloudcomputing.techtarget.com/definition/Infrastructure-as-a-Service-IaaS" TargetMode="External"/><Relationship Id="rId6" Type="http://schemas.openxmlformats.org/officeDocument/2006/relationships/hyperlink" Target="https://searchcloudapplications.techtarget.com/definition/application-migration" TargetMode="External"/><Relationship Id="rId7" Type="http://schemas.openxmlformats.org/officeDocument/2006/relationships/hyperlink" Target="https://www.docker.com/resources/what-container" TargetMode="External"/><Relationship Id="rId8" Type="http://schemas.openxmlformats.org/officeDocument/2006/relationships/hyperlink" Target="https://hawk-ui.github.io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72801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High-Availability, Reproducibility, and Reliability </a:t>
            </a:r>
            <a:r>
              <a:rPr lang="en"/>
              <a:t>Architecture</a:t>
            </a:r>
            <a:r>
              <a:rPr lang="en"/>
              <a:t> in the Cloud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Harrison Howell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CSCE 824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Farkas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Containers vs Virtual Machines</a:t>
            </a:r>
            <a:endParaRPr/>
          </a:p>
        </p:txBody>
      </p:sp>
      <p:sp>
        <p:nvSpPr>
          <p:cNvPr id="334" name="Google Shape;334;p22"/>
          <p:cNvSpPr txBox="1"/>
          <p:nvPr>
            <p:ph idx="1" type="body"/>
          </p:nvPr>
        </p:nvSpPr>
        <p:spPr>
          <a:xfrm>
            <a:off x="1303800" y="2020075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Abstraction of the app layer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Packaged with code and </a:t>
            </a:r>
            <a:r>
              <a:rPr lang="en"/>
              <a:t>dependencies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the OS kernel amongst themselves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Machines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Abstraction of the physical hardware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Hypervisor orchestrates instances on a machine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Every instance has a copy of the OS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63" y="598575"/>
            <a:ext cx="8244874" cy="41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the architecture </a:t>
            </a:r>
            <a:endParaRPr/>
          </a:p>
        </p:txBody>
      </p:sp>
      <p:sp>
        <p:nvSpPr>
          <p:cNvPr id="348" name="Google Shape;348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Cloud applications will provide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Application Code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Quality of Service requirements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the architecture</a:t>
            </a:r>
            <a:endParaRPr/>
          </a:p>
        </p:txBody>
      </p:sp>
      <p:sp>
        <p:nvSpPr>
          <p:cNvPr id="354" name="Google Shape;354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●"/>
            </a:pPr>
            <a:r>
              <a:rPr lang="en" sz="1200"/>
              <a:t>Application code containerized</a:t>
            </a:r>
            <a:endParaRPr sz="1200"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Data set hosted on scalable </a:t>
            </a:r>
            <a:r>
              <a:rPr lang="en" sz="1200"/>
              <a:t>distributed</a:t>
            </a:r>
            <a:r>
              <a:rPr lang="en" sz="1200"/>
              <a:t> storage and retrieval system</a:t>
            </a:r>
            <a:endParaRPr sz="1200"/>
          </a:p>
          <a:p>
            <a:pPr indent="-3048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Dataset accessible from any container on the network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Containers will be deployed via a container hub and made available through the dashboard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QoS </a:t>
            </a:r>
            <a:r>
              <a:rPr lang="en" sz="1200"/>
              <a:t>parameters</a:t>
            </a:r>
            <a:r>
              <a:rPr lang="en" sz="1200"/>
              <a:t> can be attached to the application from the dashboard</a:t>
            </a:r>
            <a:endParaRPr sz="12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Checkpoint scheduler will maintain file system within QoS constraint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 of Failure</a:t>
            </a:r>
            <a:endParaRPr/>
          </a:p>
        </p:txBody>
      </p:sp>
      <p:sp>
        <p:nvSpPr>
          <p:cNvPr id="360" name="Google Shape;360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Live migration tool notifies the user and requests permission to move the application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Live migration tool checks for most recent checkpoint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Provision a new server to run containers from last checkpoint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Update backend DB that migration occured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Container related components</a:t>
            </a:r>
            <a:endParaRPr/>
          </a:p>
        </p:txBody>
      </p:sp>
      <p:sp>
        <p:nvSpPr>
          <p:cNvPr id="366" name="Google Shape;366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CRIU  - Checkpoint/Restore in Userspace</a:t>
            </a:r>
            <a:endParaRPr sz="1400"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300"/>
              <a:t>Live c</a:t>
            </a:r>
            <a:r>
              <a:rPr lang="en" sz="1300"/>
              <a:t>heckpoint scheduler will maintain both file system within QoS constraint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Useful for maintenance as well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Container monitor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Application snapshot int</a:t>
            </a:r>
            <a:r>
              <a:rPr lang="en" sz="1400"/>
              <a:t>erface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Ability to create and store snapshot of multi-container system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related components</a:t>
            </a:r>
            <a:endParaRPr/>
          </a:p>
        </p:txBody>
      </p:sp>
      <p:sp>
        <p:nvSpPr>
          <p:cNvPr id="372" name="Google Shape;372;p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Docker Hub - hub tracking container implementation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for tracking what to snapshot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Docker commit - receives pushes from </a:t>
            </a:r>
            <a:r>
              <a:rPr lang="en"/>
              <a:t>containers</a:t>
            </a:r>
            <a:r>
              <a:rPr lang="en"/>
              <a:t> with memory snapshots and container shaaphots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Docker image library - Collection of containers built for specific applications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Repository - REST API for storing container </a:t>
            </a:r>
            <a:r>
              <a:rPr lang="en"/>
              <a:t>snapshots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Live Migration Service - Uses Data repository. If QoS is not satisfied, migrates the application from last known snapshot to a new location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Distributed file system - allow application containers access to the dataset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738"/>
            <a:ext cx="91440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 related components</a:t>
            </a:r>
            <a:endParaRPr/>
          </a:p>
        </p:txBody>
      </p:sp>
      <p:sp>
        <p:nvSpPr>
          <p:cNvPr id="383" name="Google Shape;383;p3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User accounts with authentication and authorization</a:t>
            </a:r>
            <a:endParaRPr sz="1400"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Provides role-based access to the system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Application/QoS submission interface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Visual application monitoring</a:t>
            </a:r>
            <a:endParaRPr sz="1400"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Inspection and access to running containers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CPU, load, and disk space of application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Snapshot rollback functionality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00" y="0"/>
            <a:ext cx="8873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Cloud Computing Background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Relevance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 Level Proposed Architecture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Technical and logistical limitations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Conclusions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Questions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and logistical issues with this approach</a:t>
            </a:r>
            <a:endParaRPr/>
          </a:p>
        </p:txBody>
      </p:sp>
      <p:sp>
        <p:nvSpPr>
          <p:cNvPr id="396" name="Google Shape;396;p3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When to migrate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Which containers to migrate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Where to migrate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How to migrate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Which metrics to monitor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Translation of QoS into specific metrics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Architecture</a:t>
            </a:r>
            <a:r>
              <a:rPr lang="en" sz="1400"/>
              <a:t> has not been implemented in the </a:t>
            </a:r>
            <a:r>
              <a:rPr lang="en" sz="1400"/>
              <a:t>field</a:t>
            </a:r>
            <a:endParaRPr sz="1400"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applications must to confirm to a QoS like hosted applications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Large scale systems are likely to experience a number of faults multiple times per day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approaches are built for homogeneous clouds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approach aims to perform application level checkpoint-restart in a diverse cloud </a:t>
            </a:r>
            <a:r>
              <a:rPr lang="en"/>
              <a:t>environment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and Paper</a:t>
            </a:r>
            <a:endParaRPr/>
          </a:p>
        </p:txBody>
      </p:sp>
      <p:sp>
        <p:nvSpPr>
          <p:cNvPr id="408" name="Google Shape;408;p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Vlado Stankovski, Salman Taherizadeh, Ian Taylor, Andrew Jones, Bruce Becker, Carlo Mastroianni, and Heru Suhartanto. 2015. Towards an environment supporting resilience, high-availability, reproducibility and reliability for cloud applications. In Proceedings of the 8th International Conference on Utility and Cloud Computing (UCC '15). IEEE Press, Piscataway, NJ, USA, 383-386. DOI: 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https://doi.org/10.1109/UCC.2015.61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https://www.logicmonitor.com/resource/the-future-of-the-cloud-a-cloud-influencers-survey/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https://searchcloudcomputing.techtarget.com/definition/Infrastructure-as-a-Service-IaaS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https://searchcloudapplications.techtarget.com/definition/application-migration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https://www.docker.com/resources/what-container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https://hawk-ui.github.io/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https://docs.docker.com/engine/swarm/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414" name="Google Shape;414;p3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Cloud Computing</a:t>
            </a:r>
            <a:endParaRPr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On premise - High upfront cost, poor scalability, total control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IaaS - Bare computing resources, install </a:t>
            </a:r>
            <a:r>
              <a:rPr lang="en" sz="1400"/>
              <a:t>manage</a:t>
            </a:r>
            <a:r>
              <a:rPr lang="en" sz="1400"/>
              <a:t> and maintain layers, scalable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PaaS - Deploy applications on provider’s framework, virtualization of OS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SaaS - Simple to start, low upfront cost, no control over the infrastructure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475" y="1227400"/>
            <a:ext cx="5849050" cy="37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Terms</a:t>
            </a:r>
            <a:endParaRPr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makes a “good” cloud-based application?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Availability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Reproducibility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Reliability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309" name="Google Shape;309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Address potential </a:t>
            </a:r>
            <a:r>
              <a:rPr lang="en" sz="1400"/>
              <a:t>instability</a:t>
            </a:r>
            <a:r>
              <a:rPr lang="en" sz="1400"/>
              <a:t> of Cloud services by providing an overall architecture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Architecture will </a:t>
            </a:r>
            <a:r>
              <a:rPr lang="en" sz="1400"/>
              <a:t>contribute</a:t>
            </a:r>
            <a:r>
              <a:rPr lang="en" sz="1400"/>
              <a:t> to high-availability, reproducibility, and reliability of cloud based services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Take </a:t>
            </a:r>
            <a:r>
              <a:rPr lang="en" sz="1400"/>
              <a:t>advantage</a:t>
            </a:r>
            <a:r>
              <a:rPr lang="en" sz="1400"/>
              <a:t> of existing open source technologies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Guarantee</a:t>
            </a:r>
            <a:r>
              <a:rPr lang="en" sz="1400"/>
              <a:t> a Quality of Service similar to a locally hosted application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important?</a:t>
            </a:r>
            <a:endParaRPr/>
          </a:p>
        </p:txBody>
      </p:sp>
      <p:sp>
        <p:nvSpPr>
          <p:cNvPr id="315" name="Google Shape;315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Increasing popularity of cloud services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Reduces </a:t>
            </a:r>
            <a:r>
              <a:rPr lang="en" sz="1400"/>
              <a:t>infrastructure</a:t>
            </a:r>
            <a:r>
              <a:rPr lang="en" sz="1400"/>
              <a:t> cost and management burdens at varying levels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Scalability</a:t>
            </a:r>
            <a:endParaRPr sz="1400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Results of failing QoS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Financial </a:t>
            </a:r>
            <a:r>
              <a:rPr lang="en" sz="1400"/>
              <a:t>Penalty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Customer trust</a:t>
            </a:r>
            <a:endParaRPr sz="1400"/>
          </a:p>
        </p:txBody>
      </p:sp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250" y="2786250"/>
            <a:ext cx="3868175" cy="22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83%</a:t>
            </a:r>
            <a:endParaRPr/>
          </a:p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amount of workload that will be done in the cloud by 2020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of Service</a:t>
            </a:r>
            <a:endParaRPr/>
          </a:p>
        </p:txBody>
      </p:sp>
      <p:sp>
        <p:nvSpPr>
          <p:cNvPr id="328" name="Google Shape;328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Checkpointing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Migration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Replication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