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09D29-752E-46DD-8EFD-D5CDEA428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E654E1-66A6-482D-A07A-7C3ADE9C8D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4629C-F3DF-4169-9F7A-7113E84C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AA686-4B2A-4E43-94D3-31ED6226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B4253-8FEF-46BD-8141-E6727E9E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5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38D03-4D39-4A1E-8F3F-37CEC886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72C6D-BCAE-4BD8-BD19-2865979DD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8DFF7-4162-49B8-A641-FB7D5B75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11229-E8EA-45F3-811D-EB4AB44D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AE01E-096D-4A04-ADD9-301C5E2A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1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63CD6-9DA9-4502-A6DD-2C08B0DF36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93382-8282-4977-94AA-7A6DF0775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95948-2357-42C0-B376-FB067AC50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8D1B8-2477-44EA-8D95-AD945748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BD776-D6CD-4544-8C03-AE454B17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3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B3540-717E-4D3D-8842-F35F4DC46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0DA6-B6EE-4498-89A8-5E7CB86AF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2E1F2-9F1B-437A-92BE-D81D4703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FE154-DAC0-48A5-AB3B-E15B1B92C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2C29B-BB4C-435A-BCF4-9A542974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4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00FB5-2A87-4364-9F5D-D4792F302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1F443-8FEF-4BA1-8FD1-B03F40FB0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3F768-DF1D-4833-8FF4-3CD0D4CEC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706FB-54E7-4396-8809-2959E8FD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511B3-95CD-4BA7-ADBF-9989A3A4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6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9F07-D992-44B8-A0C6-E2D5C1718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E41F4-CE9C-486A-AC23-D7AE0A1E7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33FCB-0F42-4474-A87F-647383004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2AAD3-72F8-4A22-A1A7-AF4CB43F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DD20C-D897-4EE6-94DC-AEF6E6A0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1F0F9-B466-49FE-AD45-5CAB66BB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2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487E2-1D76-4C11-9F21-34626F33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B3ADD-CE98-41D6-8F92-E04688BF1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BBEB3-16AC-435E-B120-CE9941891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BF7412-EDD4-4E72-8662-6D01E84A9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894451-DC55-4917-AFC7-DD1F648E3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2FB1BE-0E1D-4DAF-83E1-08D545DFD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D0105B-3DAE-4A09-B8C9-8161130BE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A624B1-81F5-4058-9450-7F6184F6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F6BB3-EDAD-4BCC-BC86-22BE6DE7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3C4E3-9108-4AE9-BD20-30B4AA7D7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2BA82-D3F7-4849-88CC-7CBDA44F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7993DA-C5E8-40D4-A658-2D9B33AF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0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48F25E-3FBB-46A2-9FD4-C608F2561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85EA1B-4041-4D84-9DA1-AC0CA86A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0F27C-97E3-4ECD-8B53-7EA14CE5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2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A99F-FECC-403F-AE50-7FA52ADD4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93089-9FF7-41C8-94B2-6B59CF9B0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F1BE75-990A-4101-AE1D-364CDC02E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73568-3373-43DC-91EF-735DC9F3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48BA2-DF40-4C6D-A26A-BA63C6B0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91B52-8185-492F-AB2D-5FF389D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1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25CB-90B3-4B6A-9BC7-B14813D3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405229-B7EC-4AF9-ACF3-DAA8AC26DF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D7EDF-3FD6-48C1-B555-8D0B6A69D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564CF-B9F1-4AF8-9305-DD8953D18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2DDCD4-FBE4-417B-884A-7B7906F6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022F4-56EF-4B68-BFCC-CC65B604A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35097B-5716-49C7-9817-096C8246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6CDD2-0015-419B-87E4-5DE1DA894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A2059-F7D8-473F-B2B6-A6143BD92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F4A0D-1D73-49D4-B1B5-16DA443EFE83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8FFF0-FC7F-49A2-BA5B-C2070FCB7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A047E-6E72-4B7B-825A-789F1EE00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E2829-E02F-46A6-896E-8E82A79B3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9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CC77-AE66-403D-A85E-8A9AE163C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37360"/>
            <a:ext cx="9144000" cy="238760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44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Anomalous Database Transaction Detection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6FF6D-630B-44B2-A89B-7052ED860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/>
          <a:lstStyle/>
          <a:p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Presented by</a:t>
            </a: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Harshith Reddy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Sarabudla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3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375CB-2B93-4AAF-BE3D-C3F7AEEF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Profile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0070C0"/>
                </a:solidFill>
              </a:rPr>
              <a:t>creation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0070C0"/>
                </a:solidFill>
              </a:rPr>
              <a:t>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AE84-E1EA-4BA4-84D5-76069938A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query, Signature and constraints are recorded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These pairs are organized in a hierarchical data structure which represents the control-flow of the application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This data structure is referred to as the Profile</a:t>
            </a:r>
          </a:p>
        </p:txBody>
      </p:sp>
    </p:spTree>
    <p:extLst>
      <p:ext uri="{BB962C8B-B14F-4D97-AF65-F5344CB8AC3E}">
        <p14:creationId xmlns:p14="http://schemas.microsoft.com/office/powerpoint/2010/main" val="1349345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A808B-AA28-4682-9117-E7571DDA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212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Query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Signature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1F888-C472-4BE6-9764-50B092B29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018"/>
            <a:ext cx="11035748" cy="48628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SQL query is represented as a signature of the form (C, T, R, Q, N).</a:t>
            </a:r>
          </a:p>
          <a:p>
            <a:pPr marL="0" indent="0">
              <a:buNone/>
            </a:pPr>
            <a:br>
              <a:rPr lang="en-US" sz="1200" dirty="0"/>
            </a:br>
            <a:r>
              <a:rPr lang="en-US" dirty="0"/>
              <a:t>SELECT  {TARGET-LIST}  FROM  {RELATION-LIST} WHERE {QUALIFICATION}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C - Type of the SQL command (SELECT, INSERT, UPDATE, and DELETE)</a:t>
            </a:r>
          </a:p>
          <a:p>
            <a:pPr marL="0" indent="0">
              <a:buNone/>
            </a:pPr>
            <a:r>
              <a:rPr lang="en-US" dirty="0"/>
              <a:t>T - Identifiers (IDs) of the attributes projected in the query </a:t>
            </a:r>
          </a:p>
          <a:p>
            <a:pPr marL="0" indent="0">
              <a:buNone/>
            </a:pPr>
            <a:r>
              <a:rPr lang="en-US" dirty="0"/>
              <a:t>(Attributes are identified by two values: the ID of the table that the attribute belongs to and the ID of the attribute relative to that table)</a:t>
            </a:r>
          </a:p>
          <a:p>
            <a:pPr marL="0" indent="0">
              <a:buNone/>
            </a:pPr>
            <a:r>
              <a:rPr lang="en-US" dirty="0"/>
              <a:t>R - IDs of the tables being accessed in the query</a:t>
            </a:r>
          </a:p>
          <a:p>
            <a:pPr marL="0" indent="0">
              <a:buNone/>
            </a:pPr>
            <a:r>
              <a:rPr lang="en-US" dirty="0"/>
              <a:t>Q - IDs of attributes referenced in QUALIFICATION </a:t>
            </a:r>
          </a:p>
          <a:p>
            <a:pPr marL="0" indent="0">
              <a:buNone/>
            </a:pPr>
            <a:r>
              <a:rPr lang="en-US" dirty="0"/>
              <a:t>N - Number of predicates in the WHERE clause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06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7CC29-5887-43CB-9D67-9B68D911B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41DC0C-13BA-4108-B56A-B6969B0A54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8956" y="1192696"/>
            <a:ext cx="7301948" cy="18765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2F2765-B8BC-4E70-BCA6-9215068FC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956" y="3263679"/>
            <a:ext cx="5397842" cy="120230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D5AC752-B861-48F0-8122-C580FCADD0A4}"/>
              </a:ext>
            </a:extLst>
          </p:cNvPr>
          <p:cNvSpPr/>
          <p:nvPr/>
        </p:nvSpPr>
        <p:spPr>
          <a:xfrm>
            <a:off x="1258956" y="4700126"/>
            <a:ext cx="45985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Signature of the above query 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{1, {{200, 1}, {200, 2}}, {200}, {{200, 2}}, 1}</a:t>
            </a:r>
          </a:p>
        </p:txBody>
      </p:sp>
    </p:spTree>
    <p:extLst>
      <p:ext uri="{BB962C8B-B14F-4D97-AF65-F5344CB8AC3E}">
        <p14:creationId xmlns:p14="http://schemas.microsoft.com/office/powerpoint/2010/main" val="433761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9029C-733E-4D27-B800-29F6F880B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Profile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8D518-99C6-4543-ABF1-360ED05C5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 = (sig(q), c)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 - profile of an application program</a:t>
            </a:r>
          </a:p>
          <a:p>
            <a:pPr marL="0" indent="0">
              <a:buNone/>
            </a:pPr>
            <a:r>
              <a:rPr lang="en-US" dirty="0"/>
              <a:t>q - query</a:t>
            </a:r>
          </a:p>
          <a:p>
            <a:pPr marL="0" indent="0">
              <a:buNone/>
            </a:pPr>
            <a:r>
              <a:rPr lang="en-US" dirty="0"/>
              <a:t>sig(q) - signature of q</a:t>
            </a:r>
          </a:p>
          <a:p>
            <a:pPr marL="0" indent="0">
              <a:buNone/>
            </a:pPr>
            <a:r>
              <a:rPr lang="en-US" dirty="0"/>
              <a:t>c - set of constraints to execute q</a:t>
            </a:r>
          </a:p>
        </p:txBody>
      </p:sp>
    </p:spTree>
    <p:extLst>
      <p:ext uri="{BB962C8B-B14F-4D97-AF65-F5344CB8AC3E}">
        <p14:creationId xmlns:p14="http://schemas.microsoft.com/office/powerpoint/2010/main" val="3233821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B76354F-38DA-4EC0-886D-0FA73A49BF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0107" y="964878"/>
            <a:ext cx="7943735" cy="44753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6B677A-9125-446D-BB09-F895E7945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588" y="5440222"/>
            <a:ext cx="6238875" cy="4286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C9737E-999E-4489-88F3-59CA26A5D492}"/>
              </a:ext>
            </a:extLst>
          </p:cNvPr>
          <p:cNvSpPr txBox="1"/>
          <p:nvPr/>
        </p:nvSpPr>
        <p:spPr>
          <a:xfrm>
            <a:off x="2279374" y="5437960"/>
            <a:ext cx="8562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Fig. 1</a:t>
            </a:r>
          </a:p>
        </p:txBody>
      </p:sp>
    </p:spTree>
    <p:extLst>
      <p:ext uri="{BB962C8B-B14F-4D97-AF65-F5344CB8AC3E}">
        <p14:creationId xmlns:p14="http://schemas.microsoft.com/office/powerpoint/2010/main" val="70996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ACE8F-44E7-44C3-9040-7010D5FA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Anomaly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detection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78B1F-D48B-4AA5-B53B-31B710C7B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ADE takes inputs from the executing application and verifies whether the inputs satisfy the constraint</a:t>
            </a:r>
          </a:p>
          <a:p>
            <a:r>
              <a:rPr lang="en-US" dirty="0"/>
              <a:t>SG sub-module generates the signature of the received query and the SC sub-module compares it with the signatures stored in QR</a:t>
            </a:r>
          </a:p>
          <a:p>
            <a:r>
              <a:rPr lang="en-US" dirty="0"/>
              <a:t>For a legitimate query, the signatures match. The verification outcome is then passed to the QI module which then sends the legitimate query to the target database for execution.</a:t>
            </a:r>
          </a:p>
          <a:p>
            <a:r>
              <a:rPr lang="en-US" dirty="0"/>
              <a:t>In case of an anomalous query, SC sub-module raises a flag and query is not passed to QI for execution.</a:t>
            </a:r>
          </a:p>
        </p:txBody>
      </p:sp>
    </p:spTree>
    <p:extLst>
      <p:ext uri="{BB962C8B-B14F-4D97-AF65-F5344CB8AC3E}">
        <p14:creationId xmlns:p14="http://schemas.microsoft.com/office/powerpoint/2010/main" val="392465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67144-689B-4096-B8A0-E75AF26C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Design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Anomaly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detection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B5FE1-A6F4-44F7-BDFE-3160B4C7C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design of an anomaly detection system is challenging, as the system should fulfill the following requirements:</a:t>
            </a:r>
          </a:p>
          <a:p>
            <a:pPr marL="0" indent="0">
              <a:buNone/>
            </a:pPr>
            <a:r>
              <a:rPr lang="en-US" sz="300" dirty="0"/>
              <a:t> </a:t>
            </a:r>
          </a:p>
          <a:p>
            <a:pPr marL="0" indent="0">
              <a:buNone/>
            </a:pPr>
            <a:r>
              <a:rPr lang="en-US" dirty="0"/>
              <a:t>• Should require minimal modifications to the code of the application program and the DBMS. </a:t>
            </a:r>
          </a:p>
          <a:p>
            <a:pPr marL="0" indent="0">
              <a:buNone/>
            </a:pPr>
            <a:r>
              <a:rPr lang="en-US" dirty="0"/>
              <a:t>• Should not introduce significant delays that may negatively impact the performance. </a:t>
            </a:r>
          </a:p>
          <a:p>
            <a:pPr marL="0" indent="0">
              <a:buNone/>
            </a:pPr>
            <a:r>
              <a:rPr lang="en-US" dirty="0"/>
              <a:t>• Should have the least possible number of false positives and false negatives</a:t>
            </a:r>
          </a:p>
        </p:txBody>
      </p:sp>
    </p:spTree>
    <p:extLst>
      <p:ext uri="{BB962C8B-B14F-4D97-AF65-F5344CB8AC3E}">
        <p14:creationId xmlns:p14="http://schemas.microsoft.com/office/powerpoint/2010/main" val="1760341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2D96B-B4DA-4A35-8D3D-3528F18F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43C23-CF0D-4E7E-9070-A73E73954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Mohammad Saiful Islam, Mehmet </a:t>
            </a:r>
            <a:r>
              <a:rPr lang="en-US" dirty="0" err="1"/>
              <a:t>Kuzu</a:t>
            </a:r>
            <a:r>
              <a:rPr lang="en-US" dirty="0"/>
              <a:t>, Murat </a:t>
            </a:r>
            <a:r>
              <a:rPr lang="en-US" dirty="0" err="1"/>
              <a:t>Kantarcioglu</a:t>
            </a:r>
            <a:r>
              <a:rPr lang="en-US" dirty="0"/>
              <a:t>, “A Dynamic Approach to Detect Anomalous Queries on Relational Databases”. 5th ACM Conference on Data and Application Security and Privacy 2015.</a:t>
            </a:r>
          </a:p>
          <a:p>
            <a:pPr marL="0" indent="0">
              <a:buNone/>
            </a:pPr>
            <a:r>
              <a:rPr lang="en-US" dirty="0"/>
              <a:t>[2] Syed </a:t>
            </a:r>
            <a:r>
              <a:rPr lang="en-US" dirty="0" err="1"/>
              <a:t>Rafiul</a:t>
            </a:r>
            <a:r>
              <a:rPr lang="en-US" dirty="0"/>
              <a:t> Hussain, </a:t>
            </a:r>
            <a:r>
              <a:rPr lang="en-US" dirty="0" err="1"/>
              <a:t>Asmaa</a:t>
            </a:r>
            <a:r>
              <a:rPr lang="en-US" dirty="0"/>
              <a:t> M. </a:t>
            </a:r>
            <a:r>
              <a:rPr lang="en-US" dirty="0" err="1"/>
              <a:t>Sallam</a:t>
            </a:r>
            <a:r>
              <a:rPr lang="en-US" dirty="0"/>
              <a:t>, Elisa </a:t>
            </a:r>
            <a:r>
              <a:rPr lang="en-US" dirty="0" err="1"/>
              <a:t>Bertino</a:t>
            </a:r>
            <a:r>
              <a:rPr lang="en-US" dirty="0"/>
              <a:t>, “</a:t>
            </a:r>
            <a:r>
              <a:rPr lang="en-US" dirty="0" err="1"/>
              <a:t>DetAnom</a:t>
            </a:r>
            <a:r>
              <a:rPr lang="en-US" dirty="0"/>
              <a:t>: Detecting Anomalous Database Transactions by Insiders”. 5th ACM Conference on Data and Application Security and Privacy 2015.</a:t>
            </a:r>
          </a:p>
          <a:p>
            <a:pPr marL="0" indent="0">
              <a:buNone/>
            </a:pPr>
            <a:r>
              <a:rPr lang="en-US" dirty="0"/>
              <a:t>Fig. 1. Syed </a:t>
            </a:r>
            <a:r>
              <a:rPr lang="en-US" dirty="0" err="1"/>
              <a:t>Rafiul</a:t>
            </a:r>
            <a:r>
              <a:rPr lang="en-US" dirty="0"/>
              <a:t> Hussain, </a:t>
            </a:r>
            <a:r>
              <a:rPr lang="en-US" dirty="0" err="1"/>
              <a:t>Asmaa</a:t>
            </a:r>
            <a:r>
              <a:rPr lang="en-US" dirty="0"/>
              <a:t> M. </a:t>
            </a:r>
            <a:r>
              <a:rPr lang="en-US" dirty="0" err="1"/>
              <a:t>Sallam</a:t>
            </a:r>
            <a:r>
              <a:rPr lang="en-US" dirty="0"/>
              <a:t>, Elisa </a:t>
            </a:r>
            <a:r>
              <a:rPr lang="en-US" dirty="0" err="1"/>
              <a:t>Bertino</a:t>
            </a:r>
            <a:r>
              <a:rPr lang="en-US" dirty="0"/>
              <a:t>, “</a:t>
            </a:r>
            <a:r>
              <a:rPr lang="en-US" dirty="0" err="1"/>
              <a:t>DetAnom</a:t>
            </a:r>
            <a:r>
              <a:rPr lang="en-US" dirty="0"/>
              <a:t>: Detecting Anomalous Database Transactions by Insiders”. </a:t>
            </a:r>
          </a:p>
        </p:txBody>
      </p:sp>
    </p:spTree>
    <p:extLst>
      <p:ext uri="{BB962C8B-B14F-4D97-AF65-F5344CB8AC3E}">
        <p14:creationId xmlns:p14="http://schemas.microsoft.com/office/powerpoint/2010/main" val="564032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2DC0-C100-4163-830C-03F410C7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Attacks against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1978A-DC2D-483E-A8C0-4484163BB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Attacks aiming at corrupting data (integrity attacks)</a:t>
            </a:r>
            <a:br>
              <a:rPr lang="en-US" dirty="0"/>
            </a:br>
            <a:endParaRPr lang="en-US" dirty="0"/>
          </a:p>
          <a:p>
            <a:r>
              <a:rPr lang="en-US" dirty="0"/>
              <a:t>Attacks aiming at stealing information (confidentiality attacks)</a:t>
            </a:r>
            <a:br>
              <a:rPr lang="en-US" dirty="0"/>
            </a:br>
            <a:endParaRPr lang="en-US" dirty="0"/>
          </a:p>
          <a:p>
            <a:r>
              <a:rPr lang="en-US" dirty="0"/>
              <a:t>Attacks aiming at making the database unavailable (availability attacks).</a:t>
            </a:r>
          </a:p>
        </p:txBody>
      </p:sp>
    </p:spTree>
    <p:extLst>
      <p:ext uri="{BB962C8B-B14F-4D97-AF65-F5344CB8AC3E}">
        <p14:creationId xmlns:p14="http://schemas.microsoft.com/office/powerpoint/2010/main" val="205901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1C50-0C95-4A6D-A26B-7653BDD34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Importance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D3259-62C0-47B3-97F7-3C9E14D1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represent today a valuable asset for organizations and companies and must be protected. Ensuring the security and privacy of data assets is a crucial and very difficult problem in our modern networked world.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Databases may store extremely sensitive business information, making them a major target for attackers. Therefore, securing their data from damage or leakage is a critical issue. To manage this, enterprises typically implement several layers of protection between users and data, working at the network, host, and database levels. </a:t>
            </a:r>
          </a:p>
        </p:txBody>
      </p:sp>
    </p:spTree>
    <p:extLst>
      <p:ext uri="{BB962C8B-B14F-4D97-AF65-F5344CB8AC3E}">
        <p14:creationId xmlns:p14="http://schemas.microsoft.com/office/powerpoint/2010/main" val="313830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8858D-DFF0-4C2D-97C6-B6CC5713E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Protection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D46E9-AA8F-4D5C-B500-D86E6BDB1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Protection of data in database is usually enforced at the application and database level.</a:t>
            </a:r>
          </a:p>
          <a:p>
            <a:r>
              <a:rPr lang="en-US" dirty="0"/>
              <a:t>The data protection at database level includes the Access control models to limit the permissions to of legitimate users to read, write data and encryption at times.</a:t>
            </a:r>
          </a:p>
          <a:p>
            <a:r>
              <a:rPr lang="en-US" dirty="0"/>
              <a:t>These security models are sometimes insufficient to prevent misuse, especially insider abuse by legitimate users. </a:t>
            </a:r>
          </a:p>
          <a:p>
            <a:r>
              <a:rPr lang="en-US" dirty="0"/>
              <a:t>So, a database intrusion detection system may be used at the database layer to detect any transactions that access the data without permission or any malicious activity in the database.</a:t>
            </a:r>
          </a:p>
        </p:txBody>
      </p:sp>
    </p:spTree>
    <p:extLst>
      <p:ext uri="{BB962C8B-B14F-4D97-AF65-F5344CB8AC3E}">
        <p14:creationId xmlns:p14="http://schemas.microsoft.com/office/powerpoint/2010/main" val="3529393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DD154-ADA6-4DF4-9E76-442CCE6B4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Intrusion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detection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5102D-EA9B-4151-9DBA-C8E0C9E9D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r>
              <a:rPr lang="en-US" dirty="0"/>
              <a:t>An </a:t>
            </a:r>
            <a:r>
              <a:rPr lang="en-US" b="1" dirty="0"/>
              <a:t>intrusion detection system</a:t>
            </a:r>
            <a:r>
              <a:rPr lang="en-US" dirty="0"/>
              <a:t> (</a:t>
            </a:r>
            <a:r>
              <a:rPr lang="en-US" b="1" dirty="0"/>
              <a:t>IDS</a:t>
            </a:r>
            <a:r>
              <a:rPr lang="en-US" dirty="0"/>
              <a:t>) is a device or a software that monitors a network or systems for malicious activity or policy violations</a:t>
            </a:r>
          </a:p>
          <a:p>
            <a:r>
              <a:rPr lang="en-US" dirty="0"/>
              <a:t>Any malicious activity or violation is typically reported either to an administrator or collected centrally using a Security information and event management (SIEM) system.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Types of ID’s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Network intrusion detection systems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Host based intrusion detection systems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Database intrusion detection systems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2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69005-15DE-4CCA-A8F4-B555E025B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5"/>
            <a:ext cx="10515600" cy="5050528"/>
          </a:xfrm>
        </p:spPr>
        <p:txBody>
          <a:bodyPr/>
          <a:lstStyle/>
          <a:p>
            <a:r>
              <a:rPr lang="en-US" dirty="0"/>
              <a:t>Signature-based detection</a:t>
            </a:r>
          </a:p>
          <a:p>
            <a:pPr marL="0" indent="0">
              <a:buNone/>
            </a:pPr>
            <a:r>
              <a:rPr lang="en-US" dirty="0"/>
              <a:t>   - Identify known attack patterns</a:t>
            </a:r>
          </a:p>
          <a:p>
            <a:pPr marL="0" indent="0">
              <a:buNone/>
            </a:pPr>
            <a:r>
              <a:rPr lang="en-US" dirty="0"/>
              <a:t>   - Detects only previously known attacks.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Anomaly based detection</a:t>
            </a:r>
          </a:p>
          <a:p>
            <a:pPr marL="0" indent="0">
              <a:buNone/>
            </a:pPr>
            <a:r>
              <a:rPr lang="en-US" dirty="0"/>
              <a:t>   - looks for deviations from typical user behavior</a:t>
            </a:r>
          </a:p>
          <a:p>
            <a:pPr marL="0" indent="0">
              <a:buNone/>
            </a:pPr>
            <a:r>
              <a:rPr lang="en-US" dirty="0"/>
              <a:t>   - identify new attacks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25C68-5795-4DCF-9619-FE0A3948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Types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Intruders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6DAC3-CE5F-4DC6-A94F-615E69B60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295154"/>
          </a:xfrm>
        </p:spPr>
        <p:txBody>
          <a:bodyPr/>
          <a:lstStyle/>
          <a:p>
            <a:r>
              <a:rPr lang="en-US" dirty="0"/>
              <a:t>Insider attackers - Authorized user can misuses database access privileges </a:t>
            </a:r>
          </a:p>
          <a:p>
            <a:pPr marL="0" indent="0">
              <a:buNone/>
            </a:pPr>
            <a:endParaRPr lang="en-US" sz="1700" dirty="0"/>
          </a:p>
          <a:p>
            <a:r>
              <a:rPr lang="en-US" dirty="0"/>
              <a:t>Outsider attackers - Persons external to the organization who have gained unauthorized access to the database by exploiting its security vulnerabilities.</a:t>
            </a:r>
          </a:p>
        </p:txBody>
      </p:sp>
    </p:spTree>
    <p:extLst>
      <p:ext uri="{BB962C8B-B14F-4D97-AF65-F5344CB8AC3E}">
        <p14:creationId xmlns:p14="http://schemas.microsoft.com/office/powerpoint/2010/main" val="4003354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D3F45-8600-4DFB-A2AD-DDA67656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139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Data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centric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0EC3B-78CD-4042-8D0D-D5D9595CC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518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Mohammad Saiful Islam, Mehmet </a:t>
            </a:r>
            <a:r>
              <a:rPr lang="en-US" dirty="0" err="1"/>
              <a:t>Kuzu</a:t>
            </a:r>
            <a:r>
              <a:rPr lang="en-US" dirty="0"/>
              <a:t>, and Murat </a:t>
            </a:r>
            <a:r>
              <a:rPr lang="en-US" dirty="0" err="1"/>
              <a:t>Kantarcioglu</a:t>
            </a:r>
            <a:r>
              <a:rPr lang="en-US" dirty="0"/>
              <a:t>. 2015. A Dynamic Approach to Detect Anomalous Queries on Relational Databases. In </a:t>
            </a:r>
            <a:r>
              <a:rPr lang="en-US" i="1" dirty="0"/>
              <a:t>Proceedings of the 5th ACM Conference on Data and Application Security and Privacy</a:t>
            </a:r>
            <a:r>
              <a:rPr lang="en-US" dirty="0"/>
              <a:t> (CODASPY ‘15)</a:t>
            </a:r>
          </a:p>
          <a:p>
            <a:r>
              <a:rPr lang="en-US" dirty="0"/>
              <a:t>This approach considers the amount of sensitive information a query result contains.</a:t>
            </a:r>
          </a:p>
          <a:p>
            <a:r>
              <a:rPr lang="en-US" dirty="0"/>
              <a:t>Usage profiles are built for group of users based on their roles using the Hidden Markov model</a:t>
            </a:r>
          </a:p>
          <a:p>
            <a:r>
              <a:rPr lang="en-US" dirty="0"/>
              <a:t>Sensitivity score is calculated for each query submitted to the database using various pattern matching techniques.</a:t>
            </a:r>
          </a:p>
          <a:p>
            <a:r>
              <a:rPr lang="en-US" dirty="0"/>
              <a:t>If the sensitivity score is greater than a particular threshold, anomaly alarm is raised</a:t>
            </a:r>
          </a:p>
        </p:txBody>
      </p:sp>
    </p:spTree>
    <p:extLst>
      <p:ext uri="{BB962C8B-B14F-4D97-AF65-F5344CB8AC3E}">
        <p14:creationId xmlns:p14="http://schemas.microsoft.com/office/powerpoint/2010/main" val="376339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2671-8B27-42BB-8471-AAEC3BBF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DetAnom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: Detecting Anomalous Database Transactions by Insiders”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8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fi-FI" sz="2800" b="1" dirty="0">
                <a:solidFill>
                  <a:schemeClr val="accent1">
                    <a:lumMod val="50000"/>
                  </a:schemeClr>
                </a:solidFill>
              </a:rPr>
              <a:t>Syed Rafiul Hussain, Asmaa M. Sallam, Elisa Bertino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12C6C-4B3D-4E12-BE82-C18E7D088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565"/>
            <a:ext cx="10515600" cy="4439478"/>
          </a:xfrm>
        </p:spPr>
        <p:txBody>
          <a:bodyPr/>
          <a:lstStyle/>
          <a:p>
            <a:r>
              <a:rPr lang="en-US" dirty="0"/>
              <a:t>Builds a profile of the application program and checks at run-time incoming queries against that profile</a:t>
            </a:r>
          </a:p>
          <a:p>
            <a:r>
              <a:rPr lang="en-US" dirty="0"/>
              <a:t>Profile creation phase - For each query, the profile keeps a signature and the corresponding constraints that the application program must satisfy to submit that query</a:t>
            </a:r>
          </a:p>
          <a:p>
            <a:r>
              <a:rPr lang="en-US" dirty="0"/>
              <a:t>Anomaly Detection phase - Whenever the application issues a query the corresponding signature and constraints are checked against the current context of the application. If there is a mismatch, the query is marked as anomalous.</a:t>
            </a:r>
          </a:p>
        </p:txBody>
      </p:sp>
    </p:spTree>
    <p:extLst>
      <p:ext uri="{BB962C8B-B14F-4D97-AF65-F5344CB8AC3E}">
        <p14:creationId xmlns:p14="http://schemas.microsoft.com/office/powerpoint/2010/main" val="4274013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</TotalTime>
  <Words>828</Words>
  <Application>Microsoft Office PowerPoint</Application>
  <PresentationFormat>Widescreen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Anomalous Database Transaction Detection</vt:lpstr>
      <vt:lpstr>Attacks against Databases</vt:lpstr>
      <vt:lpstr>Importance of data</vt:lpstr>
      <vt:lpstr>Protection of data</vt:lpstr>
      <vt:lpstr>Intrusion detection system</vt:lpstr>
      <vt:lpstr>PowerPoint Presentation</vt:lpstr>
      <vt:lpstr>Types of Intruders</vt:lpstr>
      <vt:lpstr>Data centric approach</vt:lpstr>
      <vt:lpstr>“DetAnom: Detecting Anomalous Database Transactions by Insiders” .   Syed Rafiul Hussain, Asmaa M. Sallam, Elisa Bertino</vt:lpstr>
      <vt:lpstr>Profile creation phase</vt:lpstr>
      <vt:lpstr>Query Signature Representation</vt:lpstr>
      <vt:lpstr>Example</vt:lpstr>
      <vt:lpstr>Profile Creation</vt:lpstr>
      <vt:lpstr>PowerPoint Presentation</vt:lpstr>
      <vt:lpstr>Anomaly detection phase</vt:lpstr>
      <vt:lpstr>Design of Anomaly detection system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Anomalous Database Transaction detection</dc:title>
  <dc:creator>CIT</dc:creator>
  <cp:lastModifiedBy>CIT</cp:lastModifiedBy>
  <cp:revision>33</cp:revision>
  <dcterms:created xsi:type="dcterms:W3CDTF">2019-04-20T05:18:33Z</dcterms:created>
  <dcterms:modified xsi:type="dcterms:W3CDTF">2019-04-23T09:51:13Z</dcterms:modified>
</cp:coreProperties>
</file>