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3" r:id="rId4"/>
    <p:sldId id="258" r:id="rId5"/>
    <p:sldId id="259" r:id="rId6"/>
    <p:sldId id="274" r:id="rId7"/>
    <p:sldId id="275" r:id="rId8"/>
    <p:sldId id="260" r:id="rId9"/>
    <p:sldId id="267" r:id="rId10"/>
    <p:sldId id="276" r:id="rId11"/>
    <p:sldId id="261" r:id="rId12"/>
    <p:sldId id="262" r:id="rId13"/>
    <p:sldId id="266" r:id="rId14"/>
    <p:sldId id="271" r:id="rId15"/>
    <p:sldId id="263" r:id="rId16"/>
    <p:sldId id="264" r:id="rId17"/>
    <p:sldId id="270" r:id="rId18"/>
    <p:sldId id="265" r:id="rId19"/>
    <p:sldId id="269" r:id="rId20"/>
    <p:sldId id="277" r:id="rId21"/>
    <p:sldId id="279" r:id="rId22"/>
    <p:sldId id="278" r:id="rId23"/>
    <p:sldId id="28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8BD6F-5080-4151-9E58-CC0AB48D4FEB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39FA0-49D7-44A3-A158-787252F5D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14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39FA0-49D7-44A3-A158-787252F5D5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09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49845-609B-4E0C-B3B1-9E001FF94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D0B68D-3E4A-43CC-94B5-AF53A63BC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A1909-3D20-4A73-922D-586337E78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AF0B-53D8-4848-906B-5C30EF48B8E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12B28-7B98-467E-8FF8-7A3BCACC1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24E78-9149-41E5-894B-F9406F06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FD0A-FFFF-4800-BEC7-83450A7F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03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A34E0-C31C-4E02-969B-EEBBB70F5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221DE1-E0F6-44F7-A794-910C5E2F8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0FED0-8D18-4F87-9BDE-C638DDA59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AF0B-53D8-4848-906B-5C30EF48B8E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185D6-316A-4030-9981-3F58A1497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F2C29-5CBC-4BE9-B5C0-C392172D6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FD0A-FFFF-4800-BEC7-83450A7F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9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2112EA-20C5-4D6A-ABD1-399136C294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A7B939-C13C-4015-9F31-985C67EE0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57D7F-1F77-45AB-AC06-55B194A8C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AF0B-53D8-4848-906B-5C30EF48B8E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F15B0-CC8C-40A6-901E-D228CC4A6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65579-8313-49EE-BADB-D21F549CA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FD0A-FFFF-4800-BEC7-83450A7F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4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45D23-87B6-488A-9CC4-5144F8A4B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268BD-A626-4206-8DC8-1372F101F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9D62C-3378-4AFA-9D68-29A591074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AF0B-53D8-4848-906B-5C30EF48B8E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A496A-FDF6-4EBD-A11C-98A0B1AF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B7CB4-764B-4F48-BD61-417F352C9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FD0A-FFFF-4800-BEC7-83450A7F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5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3920A-F522-4F6C-96F8-6EDEA4EED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33C26-E9D1-40EA-BDC9-20CDCB3B6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06E02-1092-4E7C-93A8-3E715D8FD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AF0B-53D8-4848-906B-5C30EF48B8E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8226E-2EFC-4810-A39D-C18E42E00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A8ABB-DCCC-4DF7-9209-02AE64DC7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FD0A-FFFF-4800-BEC7-83450A7F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8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9FDB2-358A-4314-B80C-82B422B0B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25FEB-AAEB-464C-87A4-91F3C44CB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A9C9F0-83AB-40D1-8658-8062399C3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66B8E-F372-4FCF-95BD-9440DFD51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AF0B-53D8-4848-906B-5C30EF48B8E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89E19-77F9-4DD7-84F1-6C13702F2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3223C-E4FC-4639-A74C-87549A4DC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FD0A-FFFF-4800-BEC7-83450A7F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2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987FE-5DA1-4E3F-A2BF-987B6EE02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2833C-E34E-48C6-ABBC-73F6DB10A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3597C-20B9-4787-ADC9-0120FA4C7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1D5B21-6B6D-4715-91AE-89CF8BC958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211947-2B1E-471B-8B3F-90D6F51A4B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1DF481-5191-4240-9411-F65D16B4F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AF0B-53D8-4848-906B-5C30EF48B8E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9283B8-CFF9-4B32-88C9-DE8C3F3F1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DB0F6D-5D38-4958-AA42-552E7765A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FD0A-FFFF-4800-BEC7-83450A7F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2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FE9EC-A51A-4BB8-877B-3B7D66C0B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8FD1A8-A004-4545-AF75-DEFA5BCAD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AF0B-53D8-4848-906B-5C30EF48B8E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4E5DFA-7E6C-4712-B515-0361F5A7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5449B0-5C9B-4FC8-AC48-7DD251689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FD0A-FFFF-4800-BEC7-83450A7F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5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13B004-8B04-43B9-977B-ACA3C68B3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AF0B-53D8-4848-906B-5C30EF48B8E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EB879-F6CF-4BE4-BA72-08B192455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CCEE-FD48-426D-BFAB-DD6224E15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FD0A-FFFF-4800-BEC7-83450A7F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0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E8EE7-5BDA-4C36-828B-6E557097C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72453-F640-463C-A139-5955ADB7A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91C75-D088-4A26-8EEE-4A7449017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C5394E-B642-458C-97EA-F04936DC3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AF0B-53D8-4848-906B-5C30EF48B8E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C7EEAE-5722-449E-97FE-D2482F4B4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87FB7-A777-49BC-97EF-78E302DF9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FD0A-FFFF-4800-BEC7-83450A7F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2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60F0A-B866-49D6-96D2-1F51CDB03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F7987D-F1F6-4B14-900B-D49BCD92F9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EEA94C-4C75-46DC-94A8-81C65E9CC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3BBBB7-25AE-4E4E-8660-8BACFF02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AF0B-53D8-4848-906B-5C30EF48B8E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39A41-954F-46DC-8265-82B7DB5FB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5E0B1-9EF1-4BEB-AA2E-2A075626B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FD0A-FFFF-4800-BEC7-83450A7F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9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D97B33-B8E5-4C62-8ADC-DA8E69689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0F68FB-5DC3-4511-929E-557055E18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648A1-C651-4392-BBC0-EBA531B9C8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3AF0B-53D8-4848-906B-5C30EF48B8E5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92DD3-622A-4AA6-B480-D2F08136C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31FEA-A67A-4CDB-A49A-AC466C983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FD0A-FFFF-4800-BEC7-83450A7F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4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89546-F6F6-42AA-BF77-EE9AF1361C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 </a:t>
            </a:r>
            <a:r>
              <a:rPr lang="en-US" sz="54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Privacy in Data Mining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7371BD-50E8-4C4B-946D-C12687534A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86960" y="4907756"/>
            <a:ext cx="9144000" cy="1655762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Presented by :</a:t>
            </a:r>
          </a:p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SaiVenkatanikhil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Nimmagadda</a:t>
            </a:r>
          </a:p>
        </p:txBody>
      </p:sp>
    </p:spTree>
    <p:extLst>
      <p:ext uri="{BB962C8B-B14F-4D97-AF65-F5344CB8AC3E}">
        <p14:creationId xmlns:p14="http://schemas.microsoft.com/office/powerpoint/2010/main" val="1170495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3128C0-8501-4B73-B1E3-765CC5DF4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Achieving k-Anonymity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9F489-F0D0-42AF-9972-6A15A5026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en-US" sz="2400" dirty="0"/>
              <a:t>Generalization:</a:t>
            </a:r>
          </a:p>
          <a:p>
            <a:pPr marL="0" indent="0">
              <a:buNone/>
            </a:pPr>
            <a:r>
              <a:rPr lang="en-US" sz="2400" dirty="0"/>
              <a:t>Replace quasi-identifiers with less specific and general value within a certain range.</a:t>
            </a:r>
          </a:p>
          <a:p>
            <a:pPr marL="0" indent="0">
              <a:buNone/>
            </a:pPr>
            <a:r>
              <a:rPr lang="en-US" sz="2400" dirty="0"/>
              <a:t>Example:10-20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• Suppression </a:t>
            </a:r>
          </a:p>
          <a:p>
            <a:pPr marL="0" indent="0">
              <a:buNone/>
            </a:pPr>
            <a:r>
              <a:rPr lang="en-US" sz="2400" dirty="0"/>
              <a:t> When generalization causes too much information </a:t>
            </a:r>
            <a:r>
              <a:rPr lang="en-US" sz="2400" dirty="0" err="1"/>
              <a:t>loss,quasi</a:t>
            </a:r>
            <a:r>
              <a:rPr lang="en-US" sz="2400" dirty="0"/>
              <a:t>-identifiers are replaced by ‘*’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38461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283D-E4F4-4BFB-A7E4-AECB41D27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k-anonymity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0F463-E17D-4FAB-AFE2-50AF12349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6773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k-Anonymity does not provide privacy if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The data is homongenuous,there are 100% probability that the identity of row can be revealed</a:t>
            </a:r>
          </a:p>
          <a:p>
            <a:pPr marL="514350" indent="-514350">
              <a:buAutoNum type="arabicPeriod"/>
            </a:pPr>
            <a:r>
              <a:rPr lang="en-US" dirty="0"/>
              <a:t>Adding additional information with k-anonymity table can reveal the identity of all rows.</a:t>
            </a:r>
          </a:p>
          <a:p>
            <a:pPr marL="514350" indent="-514350">
              <a:buAutoNum type="arabicPeriod"/>
            </a:pPr>
            <a:r>
              <a:rPr lang="en-US" dirty="0"/>
              <a:t>It does not provide protection against attribute disclosure</a:t>
            </a:r>
          </a:p>
        </p:txBody>
      </p:sp>
    </p:spTree>
    <p:extLst>
      <p:ext uri="{BB962C8B-B14F-4D97-AF65-F5344CB8AC3E}">
        <p14:creationId xmlns:p14="http://schemas.microsoft.com/office/powerpoint/2010/main" val="3475022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D2A98F-32C0-436A-80E3-C8A7FA942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L-diversity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3C8E6-F368-42CC-B90F-70E1164B3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Sensitive attributes must be “diverse” within each quasi-identifier equivalence class </a:t>
            </a:r>
          </a:p>
          <a:p>
            <a:r>
              <a:rPr lang="en-US" sz="2400"/>
              <a:t>Each equivalence class has at least l wellrepresented sensitive values</a:t>
            </a:r>
          </a:p>
          <a:p>
            <a:r>
              <a:rPr lang="en-US" sz="2400"/>
              <a:t>Doesn’t prevent probabilistic inference attacks </a:t>
            </a:r>
          </a:p>
        </p:txBody>
      </p:sp>
    </p:spTree>
    <p:extLst>
      <p:ext uri="{BB962C8B-B14F-4D97-AF65-F5344CB8AC3E}">
        <p14:creationId xmlns:p14="http://schemas.microsoft.com/office/powerpoint/2010/main" val="3735018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A7148C-39A1-4AA2-961D-1053B621E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Types of l-diversity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80807-9467-4131-928C-470CF339A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 Probabilistic l-diversity </a:t>
            </a:r>
          </a:p>
          <a:p>
            <a:pPr marL="0" indent="0">
              <a:buNone/>
            </a:pPr>
            <a:r>
              <a:rPr lang="en-US" sz="2400" dirty="0"/>
              <a:t>– The frequency of the most frequent value in an equivalence class is bounded by 1/l </a:t>
            </a:r>
          </a:p>
          <a:p>
            <a:pPr marL="0" indent="0">
              <a:buNone/>
            </a:pPr>
            <a:r>
              <a:rPr lang="en-US" sz="2400" dirty="0"/>
              <a:t> Entropy l-diversity </a:t>
            </a:r>
          </a:p>
          <a:p>
            <a:pPr marL="0" indent="0">
              <a:buNone/>
            </a:pPr>
            <a:r>
              <a:rPr lang="en-US" sz="2400" dirty="0"/>
              <a:t>– The entropy of the distribution of sensitive values in each equivalence class is at least log(l) </a:t>
            </a:r>
          </a:p>
          <a:p>
            <a:pPr marL="0" indent="0">
              <a:buNone/>
            </a:pPr>
            <a:r>
              <a:rPr lang="en-US" sz="2400" dirty="0"/>
              <a:t>• Recursive (</a:t>
            </a:r>
            <a:r>
              <a:rPr lang="en-US" sz="2400" dirty="0" err="1"/>
              <a:t>c,l</a:t>
            </a:r>
            <a:r>
              <a:rPr lang="en-US" sz="2400" dirty="0"/>
              <a:t>)-diversity </a:t>
            </a:r>
          </a:p>
          <a:p>
            <a:pPr marL="0" indent="0">
              <a:buNone/>
            </a:pPr>
            <a:r>
              <a:rPr lang="en-US" sz="2400" dirty="0"/>
              <a:t>– – r1&lt;c(Rl+Rl+1) where </a:t>
            </a:r>
            <a:r>
              <a:rPr lang="en-US" sz="2400" dirty="0" err="1"/>
              <a:t>ri</a:t>
            </a:r>
            <a:r>
              <a:rPr lang="en-US" sz="2400" dirty="0"/>
              <a:t> is the frequency of the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th</a:t>
            </a:r>
            <a:r>
              <a:rPr lang="en-US" sz="2400" dirty="0"/>
              <a:t> most frequent value </a:t>
            </a:r>
          </a:p>
        </p:txBody>
      </p:sp>
    </p:spTree>
    <p:extLst>
      <p:ext uri="{BB962C8B-B14F-4D97-AF65-F5344CB8AC3E}">
        <p14:creationId xmlns:p14="http://schemas.microsoft.com/office/powerpoint/2010/main" val="3551413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9400E-E6E3-4746-9B4E-822F02A9C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L-diversity example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59548DB-EB32-4D84-B643-D1F4C0B28C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918" y="1976855"/>
            <a:ext cx="5556962" cy="4236143"/>
          </a:xfrm>
        </p:spPr>
      </p:pic>
    </p:spTree>
    <p:extLst>
      <p:ext uri="{BB962C8B-B14F-4D97-AF65-F5344CB8AC3E}">
        <p14:creationId xmlns:p14="http://schemas.microsoft.com/office/powerpoint/2010/main" val="676005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7FA2B-A98A-4060-8C24-2FD74A37A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l-diversity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7A0A5-027B-4E02-8DC0-35A700213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Adversary can attain knowledge on a sensitive attribute if the attribute distribution is known.</a:t>
            </a:r>
          </a:p>
          <a:p>
            <a:r>
              <a:rPr lang="en-US" dirty="0"/>
              <a:t>Distribution skewness and semantic similarity of the sensitive values in the equivalence class are possible attacks faced by the l-diversity technique</a:t>
            </a:r>
          </a:p>
        </p:txBody>
      </p:sp>
    </p:spTree>
    <p:extLst>
      <p:ext uri="{BB962C8B-B14F-4D97-AF65-F5344CB8AC3E}">
        <p14:creationId xmlns:p14="http://schemas.microsoft.com/office/powerpoint/2010/main" val="2884302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F35B0-83D0-48B2-9E42-06BDE7722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T-closeness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43DEA-5867-4AFC-88C7-432E8C683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Distribution of a sensitive attribute in any equivalence class is close to the distribution of the attribute in the overall table</a:t>
            </a:r>
          </a:p>
          <a:p>
            <a:r>
              <a:rPr lang="en-US" dirty="0"/>
              <a:t> Earth Mover Distance (EMD) measure is used  for verifying t-closeness requirement of equivalent class with the overall table.</a:t>
            </a:r>
          </a:p>
          <a:p>
            <a:r>
              <a:rPr lang="en-US" dirty="0"/>
              <a:t>An equivalence class is said to have t-closeness if the distance between the distribution of a sensitive attribute in this class and the distribution of the attribute in the whole table is no more than a threshold 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980D5C-D687-4D4B-A16C-6D15AAC248EC}"/>
              </a:ext>
            </a:extLst>
          </p:cNvPr>
          <p:cNvSpPr/>
          <p:nvPr/>
        </p:nvSpPr>
        <p:spPr>
          <a:xfrm>
            <a:off x="5651006" y="3305890"/>
            <a:ext cx="8899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6A3E3E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value</a:t>
            </a:r>
            <a:r>
              <a:rPr lang="en-US" sz="1000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= 0;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817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05AEE9-BA90-4764-BF34-C3692EEA1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T-closeness example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Content Placeholder 4">
            <a:extLst>
              <a:ext uri="{FF2B5EF4-FFF2-40B4-BE49-F238E27FC236}">
                <a16:creationId xmlns:a16="http://schemas.microsoft.com/office/drawing/2014/main" id="{40342F2D-4A8D-4005-B343-39F37AC567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822" y="973583"/>
            <a:ext cx="6553545" cy="491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817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7C0E2D-80CD-404A-A864-96837419A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Limitations of t-closeness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38E45-BF92-426E-9714-F45DD2344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Information about correlation between quasi-identifier attributes and sensitive attributes is lost </a:t>
            </a:r>
          </a:p>
          <a:p>
            <a:r>
              <a:rPr lang="en-US" sz="2400"/>
              <a:t>It looses the co relation between different attributes since each attribute is generalized separately.</a:t>
            </a:r>
          </a:p>
          <a:p>
            <a:r>
              <a:rPr lang="en-US" sz="2400"/>
              <a:t>Compulsion that sensitive attribute spread in the equivalence class to be close to that in the overall table </a:t>
            </a:r>
          </a:p>
        </p:txBody>
      </p:sp>
    </p:spTree>
    <p:extLst>
      <p:ext uri="{BB962C8B-B14F-4D97-AF65-F5344CB8AC3E}">
        <p14:creationId xmlns:p14="http://schemas.microsoft.com/office/powerpoint/2010/main" val="1622422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544949-2062-4DC6-AD9B-98BDCA0CB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Slicing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A3F88-9BA9-4758-9F26-86843159A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Slicing is proposed to overcome drawbacks in Generalization and bucketization</a:t>
            </a:r>
          </a:p>
          <a:p>
            <a:r>
              <a:rPr lang="en-US" sz="2400"/>
              <a:t>Source data table is divided column wise. which brings certain quasi identifiers together on one side (vertical X) and the other with a combination of quasi identifier and sensitive attribute </a:t>
            </a:r>
          </a:p>
          <a:p>
            <a:r>
              <a:rPr lang="en-US" sz="2400"/>
              <a:t>This creates an opportunity for realizing an efficient shuffling technique. </a:t>
            </a:r>
          </a:p>
        </p:txBody>
      </p:sp>
    </p:spTree>
    <p:extLst>
      <p:ext uri="{BB962C8B-B14F-4D97-AF65-F5344CB8AC3E}">
        <p14:creationId xmlns:p14="http://schemas.microsoft.com/office/powerpoint/2010/main" val="55940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37CC69-5FE5-4B6F-9D06-21E1A5DDB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   What is Data Mining?         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B8CE4-8683-4CC3-B1DD-4692E71F7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Data mining is the process of uncovering patterns and finding anomalies and relationships in large datasets that can be used to make predictions about future trends. </a:t>
            </a:r>
          </a:p>
          <a:p>
            <a:r>
              <a:rPr lang="en-US" sz="2400"/>
              <a:t>The main purpose of data mining is extracting valuable information from available data.</a:t>
            </a:r>
          </a:p>
          <a:p>
            <a:r>
              <a:rPr lang="en-US" sz="2400"/>
              <a:t>Data mining has been successfully applied to many domains, such as business intelligence, Web search, scientific discovery, digital libraries, etc. </a:t>
            </a:r>
          </a:p>
          <a:p>
            <a:endParaRPr lang="en-US" sz="240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2589523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09499-430D-4CAE-9B1B-BF08A619A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                Slicing Example-1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D87BCF2A-06A1-47B3-8C13-FBEACFEBCE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822" y="1101002"/>
            <a:ext cx="6553545" cy="466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5327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F66063-82C9-48BA-B340-7421CC65B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Slicing Example-2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9404440-9173-47F3-B6AD-AC07D3EA2E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611" y="492573"/>
            <a:ext cx="6293967" cy="58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99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B8C89-CA58-4F7B-BC73-D5728D11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ED4D0-A4B0-4090-9EF6-F5E8657E3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Slicing creates invalid records during the slicing process</a:t>
            </a:r>
          </a:p>
          <a:p>
            <a:r>
              <a:rPr lang="en-US" dirty="0"/>
              <a:t> Invalid record leads to disclose the individual privacy.</a:t>
            </a:r>
          </a:p>
          <a:p>
            <a:r>
              <a:rPr lang="en-US" dirty="0"/>
              <a:t>Utility and risk measure is not matched. It may break association between attributes.</a:t>
            </a:r>
          </a:p>
          <a:p>
            <a:r>
              <a:rPr lang="en-US" dirty="0"/>
              <a:t>Slicing Complexity is high</a:t>
            </a:r>
          </a:p>
        </p:txBody>
      </p:sp>
    </p:spTree>
    <p:extLst>
      <p:ext uri="{BB962C8B-B14F-4D97-AF65-F5344CB8AC3E}">
        <p14:creationId xmlns:p14="http://schemas.microsoft.com/office/powerpoint/2010/main" val="6607008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0A4D8-04B8-4E4F-BD2C-B6F5D7474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C2841-8147-468E-9FB9-ADAA7078E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A. </a:t>
            </a:r>
            <a:r>
              <a:rPr lang="en-US" dirty="0" err="1"/>
              <a:t>Machanavajjhala</a:t>
            </a:r>
            <a:r>
              <a:rPr lang="en-US" dirty="0"/>
              <a:t>, D. </a:t>
            </a:r>
            <a:r>
              <a:rPr lang="en-US" dirty="0" err="1"/>
              <a:t>Kifer</a:t>
            </a:r>
            <a:r>
              <a:rPr lang="en-US" dirty="0"/>
              <a:t>, J. </a:t>
            </a:r>
            <a:r>
              <a:rPr lang="en-US" dirty="0" err="1"/>
              <a:t>Gehrke</a:t>
            </a:r>
            <a:r>
              <a:rPr lang="en-US" dirty="0"/>
              <a:t>, and M. </a:t>
            </a:r>
            <a:r>
              <a:rPr lang="en-US" dirty="0" err="1"/>
              <a:t>Venkitasubramaniam</a:t>
            </a:r>
            <a:r>
              <a:rPr lang="en-US" dirty="0"/>
              <a:t>. `l-diversity: privacy beyond k-anonymity. ICDE, 2006. </a:t>
            </a:r>
          </a:p>
          <a:p>
            <a:r>
              <a:rPr lang="en-US" dirty="0"/>
              <a:t>P. </a:t>
            </a:r>
            <a:r>
              <a:rPr lang="en-US" dirty="0" err="1"/>
              <a:t>Samarati</a:t>
            </a:r>
            <a:r>
              <a:rPr lang="en-US" dirty="0"/>
              <a:t> and L. Sweeney. Generalizing data to provide anonymity when disclosing information. In Proc. of the 17th ACM SIGMOD-SIGACT-SIGART Symposium on the Principles of Database Systems, 188, 1998</a:t>
            </a:r>
          </a:p>
          <a:p>
            <a:r>
              <a:rPr lang="en-US" dirty="0"/>
              <a:t>N. Li, T. Li, and S. </a:t>
            </a:r>
            <a:r>
              <a:rPr lang="en-US" dirty="0" err="1"/>
              <a:t>Venkatasubramanian</a:t>
            </a:r>
            <a:r>
              <a:rPr lang="en-US" dirty="0"/>
              <a:t>. t-closeness: Privacy beyond k-anonymity and l-diversity. In ICDE, 2007</a:t>
            </a:r>
          </a:p>
          <a:p>
            <a:r>
              <a:rPr lang="en-US" dirty="0"/>
              <a:t>T. Li, N. Li, J. Zhang, and I. Molloy. Slicing: a new approach to privacy preserving data publishing. TKDE, 24(3):561-574, 2012.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691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AB2079-7060-46CF-B29F-310052228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Data Mining Process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A976D-5158-4AE8-8E3D-B1B1C6328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 Data Provider: the user who owns some data that are desired by the data mining task. </a:t>
            </a:r>
          </a:p>
          <a:p>
            <a:r>
              <a:rPr lang="en-US" sz="2400"/>
              <a:t> Data Collector: the user who collects data from data providers and then publish the data to the data miner. </a:t>
            </a:r>
          </a:p>
          <a:p>
            <a:r>
              <a:rPr lang="en-US" sz="2400"/>
              <a:t> Data Miner: the user who performs data mining tasks on the data.</a:t>
            </a:r>
          </a:p>
          <a:p>
            <a:r>
              <a:rPr lang="en-US" sz="2400"/>
              <a:t>  Decision Maker: the user who makes decisions based on the data mining results in order to achieve certain goals</a:t>
            </a:r>
          </a:p>
        </p:txBody>
      </p:sp>
    </p:spTree>
    <p:extLst>
      <p:ext uri="{BB962C8B-B14F-4D97-AF65-F5344CB8AC3E}">
        <p14:creationId xmlns:p14="http://schemas.microsoft.com/office/powerpoint/2010/main" val="2895535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438A7E6-AEF6-4945-9C26-3022FD67F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Importance of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36837-A8CE-4F09-A8FF-FE0C05DD6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/>
          </a:bodyPr>
          <a:lstStyle/>
          <a:p>
            <a:r>
              <a:rPr lang="en-US" sz="2000" dirty="0"/>
              <a:t>Privacy preserving data mining has become increasingly popular because it allows sharing of privacy-sensitive data for analysis purposes. </a:t>
            </a:r>
          </a:p>
          <a:p>
            <a:r>
              <a:rPr lang="en-US" altLang="zh-CN" sz="2000" dirty="0">
                <a:ea typeface="SimSun" panose="02010600030101010101" pitchFamily="2" charset="-122"/>
              </a:rPr>
              <a:t>Laws and regulations require that some collected data must be made public such as Census data</a:t>
            </a:r>
          </a:p>
          <a:p>
            <a:r>
              <a:rPr lang="en-US" sz="2000" dirty="0"/>
              <a:t>data mining techniques can reveal critical information about business transactions, compromising the free competition in a business setting.</a:t>
            </a:r>
            <a:endParaRPr lang="en-US" altLang="zh-CN" sz="2000" dirty="0">
              <a:ea typeface="SimSun" panose="02010600030101010101" pitchFamily="2" charset="-122"/>
            </a:endParaRP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01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00FA67-BDBF-4F7F-A878-CBB4A90E7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Examples for motivation on privacy in data- mining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A59A6-4BD4-44B3-82F0-2BDB22E1A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Research studies in 2000 estimates that 87%  of the US population in the United States had reported characteristics that likely made them unique based on ZIPCODE, gender, date of birth</a:t>
            </a:r>
          </a:p>
          <a:p>
            <a:r>
              <a:rPr lang="en-US" sz="2400"/>
              <a:t>The U.S. retailer Target once received complaints from a customer who was angry that Target sent coupons for baby clothes to his teenager daughter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410553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F6A473-951C-49C9-8725-E505A4722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Re-Identification by Linking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D9AC34-E526-4323-8DE8-BC0E03D3B9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822" y="1230810"/>
            <a:ext cx="6553545" cy="440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74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06EDBA-E88B-4004-B993-0499DFEBE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Quasi-Identifier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3E18-C6F3-4AE7-B8C6-1D0BE20B0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en-US" sz="2200"/>
              <a:t>Key attributes: Attributes which can be uniquely identified.Always remove before release</a:t>
            </a:r>
          </a:p>
          <a:p>
            <a:pPr marL="0" indent="0">
              <a:buNone/>
            </a:pPr>
            <a:r>
              <a:rPr lang="en-US" sz="2200"/>
              <a:t>Example:name,address,phone number</a:t>
            </a:r>
          </a:p>
          <a:p>
            <a:r>
              <a:rPr lang="en-US" sz="2200"/>
              <a:t>Quasi Attributes: Attributes that in combination can uniquely identify individuals such as</a:t>
            </a:r>
          </a:p>
          <a:p>
            <a:pPr marL="0" indent="0">
              <a:buNone/>
            </a:pPr>
            <a:r>
              <a:rPr lang="en-US" sz="2200"/>
              <a:t> birth date and gender. The set of such attributes has been termed .</a:t>
            </a:r>
          </a:p>
          <a:p>
            <a:pPr marL="0" indent="0">
              <a:buNone/>
            </a:pPr>
            <a:r>
              <a:rPr lang="en-US" sz="2200"/>
              <a:t> Example:ZipCode</a:t>
            </a:r>
          </a:p>
          <a:p>
            <a:r>
              <a:rPr lang="en-US" sz="2200"/>
              <a:t>Sensitive Attributes:Attributes which researchers need.They are released unmodified</a:t>
            </a:r>
          </a:p>
          <a:p>
            <a:r>
              <a:rPr lang="en-US" sz="2200"/>
              <a:t>Example:Medical Records</a:t>
            </a:r>
          </a:p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400808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0E099E-2089-4D62-AEB9-EE749B88C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K-anonymity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17611-28DA-4F3A-B237-78EFC80A3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The information for each person contained in the released table cannot be distinguished from at least k-1 individuals whose information also appears in the release</a:t>
            </a:r>
          </a:p>
          <a:p>
            <a:r>
              <a:rPr lang="en-US" sz="2400"/>
              <a:t>each record is indistinguishable from at least k-1 other records (“equivalence class”) </a:t>
            </a:r>
          </a:p>
        </p:txBody>
      </p:sp>
    </p:spTree>
    <p:extLst>
      <p:ext uri="{BB962C8B-B14F-4D97-AF65-F5344CB8AC3E}">
        <p14:creationId xmlns:p14="http://schemas.microsoft.com/office/powerpoint/2010/main" val="370726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D69066-8F18-43D7-9074-8B94E952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K-anonymity Example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2E48988-6CE6-45AF-8BAA-A3C2191935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822" y="1507867"/>
            <a:ext cx="6553545" cy="385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216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1001</Words>
  <Application>Microsoft Office PowerPoint</Application>
  <PresentationFormat>Widescreen</PresentationFormat>
  <Paragraphs>88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Consolas</vt:lpstr>
      <vt:lpstr>Office Theme</vt:lpstr>
      <vt:lpstr>  Privacy in Data Mining</vt:lpstr>
      <vt:lpstr>   What is Data Mining?          </vt:lpstr>
      <vt:lpstr>Data Mining Process</vt:lpstr>
      <vt:lpstr>Importance of Privacy</vt:lpstr>
      <vt:lpstr>Examples for motivation on privacy in data- mining</vt:lpstr>
      <vt:lpstr>Re-Identification by Linking </vt:lpstr>
      <vt:lpstr>Quasi-Identifier </vt:lpstr>
      <vt:lpstr>K-anonymity</vt:lpstr>
      <vt:lpstr>K-anonymity Example</vt:lpstr>
      <vt:lpstr>Achieving k-Anonymity </vt:lpstr>
      <vt:lpstr>Limitations of k-anonymity</vt:lpstr>
      <vt:lpstr>L-diversity</vt:lpstr>
      <vt:lpstr>Types of l-diversity</vt:lpstr>
      <vt:lpstr>                L-diversity example</vt:lpstr>
      <vt:lpstr>Limitations of l-diversity</vt:lpstr>
      <vt:lpstr>T-closeness</vt:lpstr>
      <vt:lpstr>T-closeness example</vt:lpstr>
      <vt:lpstr>Limitations of t-closeness</vt:lpstr>
      <vt:lpstr>Slicing</vt:lpstr>
      <vt:lpstr>                  Slicing Example-1</vt:lpstr>
      <vt:lpstr>Slicing Example-2</vt:lpstr>
      <vt:lpstr>Limitations of Slicing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Privacy in Data Mining</dc:title>
  <dc:creator>NIMMAGADDA, SAIVENKATANI</dc:creator>
  <cp:lastModifiedBy>NIMMAGADDA, SAIVENKATANI</cp:lastModifiedBy>
  <cp:revision>2</cp:revision>
  <dcterms:created xsi:type="dcterms:W3CDTF">2019-04-04T06:06:44Z</dcterms:created>
  <dcterms:modified xsi:type="dcterms:W3CDTF">2019-04-04T06:13:31Z</dcterms:modified>
</cp:coreProperties>
</file>