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4" r:id="rId1"/>
  </p:sldMasterIdLst>
  <p:notesMasterIdLst>
    <p:notesMasterId r:id="rId24"/>
  </p:notesMasterIdLst>
  <p:sldIdLst>
    <p:sldId id="256" r:id="rId2"/>
    <p:sldId id="272" r:id="rId3"/>
    <p:sldId id="276" r:id="rId4"/>
    <p:sldId id="283" r:id="rId5"/>
    <p:sldId id="267" r:id="rId6"/>
    <p:sldId id="259" r:id="rId7"/>
    <p:sldId id="260" r:id="rId8"/>
    <p:sldId id="261" r:id="rId9"/>
    <p:sldId id="273" r:id="rId10"/>
    <p:sldId id="277" r:id="rId11"/>
    <p:sldId id="262" r:id="rId12"/>
    <p:sldId id="263" r:id="rId13"/>
    <p:sldId id="264" r:id="rId14"/>
    <p:sldId id="278" r:id="rId15"/>
    <p:sldId id="265" r:id="rId16"/>
    <p:sldId id="266" r:id="rId17"/>
    <p:sldId id="282" r:id="rId18"/>
    <p:sldId id="280" r:id="rId19"/>
    <p:sldId id="268" r:id="rId20"/>
    <p:sldId id="269" r:id="rId21"/>
    <p:sldId id="270" r:id="rId22"/>
    <p:sldId id="281" r:id="rId23"/>
  </p:sldIdLst>
  <p:sldSz cx="12192000" cy="6858000"/>
  <p:notesSz cx="6858000" cy="9144000"/>
  <p:custShowLst>
    <p:custShow name="Custom Show 1" id="0">
      <p:sldLst>
        <p:sld r:id="rId2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A855315-8883-1C43-9573-8C3B44D08112}">
          <p14:sldIdLst>
            <p14:sldId id="256"/>
            <p14:sldId id="272"/>
            <p14:sldId id="276"/>
            <p14:sldId id="283"/>
            <p14:sldId id="267"/>
            <p14:sldId id="259"/>
            <p14:sldId id="260"/>
            <p14:sldId id="261"/>
            <p14:sldId id="273"/>
            <p14:sldId id="277"/>
            <p14:sldId id="262"/>
            <p14:sldId id="263"/>
            <p14:sldId id="264"/>
            <p14:sldId id="278"/>
            <p14:sldId id="265"/>
            <p14:sldId id="266"/>
            <p14:sldId id="282"/>
            <p14:sldId id="280"/>
            <p14:sldId id="268"/>
            <p14:sldId id="269"/>
            <p14:sldId id="270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0"/>
    <p:restoredTop sz="91321"/>
  </p:normalViewPr>
  <p:slideViewPr>
    <p:cSldViewPr snapToGrid="0" snapToObjects="1">
      <p:cViewPr varScale="1">
        <p:scale>
          <a:sx n="106" d="100"/>
          <a:sy n="106" d="100"/>
        </p:scale>
        <p:origin x="6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F052E-BF5C-C244-B280-862009E38A59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45A33-80A9-C64B-8D41-8DCD26F4E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032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085C1B27-3856-164F-8D5D-FF9DD34EFA6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041DF012-B5E0-464C-BD32-5E0860C8441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1B27-3856-164F-8D5D-FF9DD34EFA6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F012-B5E0-464C-BD32-5E0860C844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1B27-3856-164F-8D5D-FF9DD34EFA6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F012-B5E0-464C-BD32-5E0860C844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1B27-3856-164F-8D5D-FF9DD34EFA6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F012-B5E0-464C-BD32-5E0860C844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1B27-3856-164F-8D5D-FF9DD34EFA6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F012-B5E0-464C-BD32-5E0860C844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1B27-3856-164F-8D5D-FF9DD34EFA6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F012-B5E0-464C-BD32-5E0860C844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1B27-3856-164F-8D5D-FF9DD34EFA6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F012-B5E0-464C-BD32-5E0860C844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1B27-3856-164F-8D5D-FF9DD34EFA6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F012-B5E0-464C-BD32-5E0860C84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1B27-3856-164F-8D5D-FF9DD34EFA6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F012-B5E0-464C-BD32-5E0860C844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1B27-3856-164F-8D5D-FF9DD34EFA6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F012-B5E0-464C-BD32-5E0860C844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1B27-3856-164F-8D5D-FF9DD34EFA6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F012-B5E0-464C-BD32-5E0860C844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1B27-3856-164F-8D5D-FF9DD34EFA6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F012-B5E0-464C-BD32-5E0860C844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1B27-3856-164F-8D5D-FF9DD34EFA6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F012-B5E0-464C-BD32-5E0860C844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1B27-3856-164F-8D5D-FF9DD34EFA6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F012-B5E0-464C-BD32-5E0860C844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1B27-3856-164F-8D5D-FF9DD34EFA6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F012-B5E0-464C-BD32-5E0860C844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1B27-3856-164F-8D5D-FF9DD34EFA6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F012-B5E0-464C-BD32-5E0860C844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1B27-3856-164F-8D5D-FF9DD34EFA6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F012-B5E0-464C-BD32-5E0860C844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85C1B27-3856-164F-8D5D-FF9DD34EFA6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41DF012-B5E0-464C-BD32-5E0860C84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73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  <p:sldLayoutId id="21474840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0343" y="680575"/>
            <a:ext cx="10058400" cy="142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latin typeface="Calibri" charset="0"/>
                <a:ea typeface="Calibri" charset="0"/>
                <a:cs typeface="Calibri" charset="0"/>
              </a:rPr>
              <a:t>AIQL: Enabling Efficient Attack Investigation from System Monitoring Data</a:t>
            </a:r>
            <a:endParaRPr lang="en-US" sz="40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1485" y="2584779"/>
            <a:ext cx="10058400" cy="1143000"/>
          </a:xfrm>
        </p:spPr>
        <p:txBody>
          <a:bodyPr/>
          <a:lstStyle/>
          <a:p>
            <a:pPr algn="ctr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Peng Gao</a:t>
            </a:r>
            <a:r>
              <a:rPr lang="en-US" baseline="30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Xusheng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Xiao</a:t>
            </a:r>
            <a:r>
              <a:rPr lang="en-US" baseline="30000" dirty="0" smtClean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Zhichun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Li</a:t>
            </a:r>
            <a:r>
              <a:rPr lang="en-US" baseline="30000" dirty="0" smtClean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Kangkook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Jee</a:t>
            </a:r>
            <a:r>
              <a:rPr lang="en-US" baseline="30000" dirty="0" smtClean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Fengyuan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Xu</a:t>
            </a:r>
            <a:r>
              <a:rPr lang="en-US" baseline="30000" dirty="0" smtClean="0"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Sanjeev R. Kulkarni</a:t>
            </a:r>
            <a:r>
              <a:rPr lang="en-US" baseline="30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Prateek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Mittal</a:t>
            </a:r>
            <a:r>
              <a:rPr lang="en-US" baseline="30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baseline="30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4560" y="3853543"/>
            <a:ext cx="8425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altLang="zh-CN" dirty="0" smtClean="0">
                <a:latin typeface="Calibri" charset="0"/>
                <a:ea typeface="Calibri" charset="0"/>
                <a:cs typeface="Calibri" charset="0"/>
              </a:rPr>
              <a:t>.</a:t>
            </a:r>
            <a:r>
              <a:rPr lang="zh-CN" alt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Princeton University </a:t>
            </a:r>
          </a:p>
          <a:p>
            <a:pPr algn="ctr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altLang="zh-CN" dirty="0" smtClean="0">
                <a:latin typeface="Calibri" charset="0"/>
                <a:ea typeface="Calibri" charset="0"/>
                <a:cs typeface="Calibri" charset="0"/>
              </a:rPr>
              <a:t>.</a:t>
            </a:r>
            <a:r>
              <a:rPr lang="zh-CN" alt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Case Western Reserve University </a:t>
            </a:r>
          </a:p>
          <a:p>
            <a:pPr algn="ctr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altLang="zh-CN" dirty="0" smtClean="0">
                <a:latin typeface="Calibri" charset="0"/>
                <a:ea typeface="Calibri" charset="0"/>
                <a:cs typeface="Calibri" charset="0"/>
              </a:rPr>
              <a:t>.</a:t>
            </a:r>
            <a:r>
              <a:rPr lang="zh-CN" alt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NEC Laboratories America, Inc. </a:t>
            </a:r>
          </a:p>
          <a:p>
            <a:pPr algn="ctr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altLang="zh-CN" dirty="0" smtClean="0">
                <a:latin typeface="Calibri" charset="0"/>
                <a:ea typeface="Calibri" charset="0"/>
                <a:cs typeface="Calibri" charset="0"/>
              </a:rPr>
              <a:t>.</a:t>
            </a:r>
            <a:r>
              <a:rPr lang="zh-CN" alt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National Key Lab for Novel Software Technology, Nanjing University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2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0"/>
    </mc:Choice>
    <mc:Fallback xmlns="">
      <p:transition spd="slow" advTm="12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895643"/>
          </a:xfrm>
        </p:spPr>
        <p:txBody>
          <a:bodyPr/>
          <a:lstStyle/>
          <a:p>
            <a:pPr algn="ctr"/>
            <a:r>
              <a:rPr lang="en-US" b="1" dirty="0"/>
              <a:t>Multi-event AIQL Query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83" y="1617247"/>
            <a:ext cx="5080000" cy="3213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84739" y="4970488"/>
            <a:ext cx="10396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Multiple system events involved in the attack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Temporal order of events: e1-&gt;e2-&gt;e3-&gt;e4</a:t>
            </a:r>
            <a:endParaRPr lang="en-US" sz="2800" dirty="0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05"/>
    </mc:Choice>
    <mc:Fallback xmlns="">
      <p:transition spd="slow" advTm="58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724525"/>
          </a:xfrm>
        </p:spPr>
        <p:txBody>
          <a:bodyPr/>
          <a:lstStyle/>
          <a:p>
            <a:pPr algn="ctr"/>
            <a:r>
              <a:rPr lang="en-US" dirty="0"/>
              <a:t>Multi-event AIQL Query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9239" y="4129392"/>
            <a:ext cx="106080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Global constraints: e.g., agent ID, time window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Event pattern: &lt;subject, operation, object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&gt;</a:t>
            </a:r>
            <a:r>
              <a:rPr lang="zh-CN" altLang="en-US" sz="2400" dirty="0" smtClean="0"/>
              <a:t> </a:t>
            </a: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Temporal relationship: e.g., enforce the event order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Attribute relationship: e.g., two events linked by the same entity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Syntax shortcuts: e.g., context-aware attribute inference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10" y="1633208"/>
            <a:ext cx="6921500" cy="21971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17785" y="1814732"/>
            <a:ext cx="5894363" cy="46423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02190" y="2926080"/>
            <a:ext cx="3910819" cy="2532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36"/>
    </mc:Choice>
    <mc:Fallback xmlns="">
      <p:transition spd="slow" advTm="84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874426"/>
          </a:xfrm>
        </p:spPr>
        <p:txBody>
          <a:bodyPr/>
          <a:lstStyle/>
          <a:p>
            <a:pPr algn="ctr"/>
            <a:r>
              <a:rPr lang="en-US" b="1" dirty="0"/>
              <a:t>Dependency AIQL Query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753" y="1610636"/>
            <a:ext cx="6896100" cy="2171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9258" y="5096528"/>
            <a:ext cx="85993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Dependency tracking direction: forward/backward, -&gt;/&lt;-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Cross host dependency tracking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12" y="1610636"/>
            <a:ext cx="4660900" cy="3261086"/>
          </a:xfrm>
          <a:prstGeom prst="rect">
            <a:avLst/>
          </a:prstGeom>
        </p:spPr>
      </p:pic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79"/>
    </mc:Choice>
    <mc:Fallback xmlns="">
      <p:transition spd="slow" advTm="59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55080"/>
            <a:ext cx="10131425" cy="1209623"/>
          </a:xfrm>
        </p:spPr>
        <p:txBody>
          <a:bodyPr/>
          <a:lstStyle/>
          <a:p>
            <a:pPr algn="ctr"/>
            <a:r>
              <a:rPr lang="en-US" b="1" dirty="0"/>
              <a:t>Anomaly AIQL Query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063" y="1697104"/>
            <a:ext cx="6870700" cy="19304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303357" y="4922373"/>
            <a:ext cx="8405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Sliding windows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Access to history states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Frequency-based anomaly models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63" y="1484919"/>
            <a:ext cx="3492500" cy="3162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01994" y="2124222"/>
            <a:ext cx="1800664" cy="1969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01994" y="3281819"/>
            <a:ext cx="5824806" cy="2254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8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62"/>
    </mc:Choice>
    <mc:Fallback xmlns="">
      <p:transition spd="slow" advTm="43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" y="905023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Query </a:t>
            </a:r>
            <a:r>
              <a:rPr lang="en-US" b="1" dirty="0" smtClean="0"/>
              <a:t>execution</a:t>
            </a:r>
            <a:r>
              <a:rPr lang="en-US" sz="4000" b="1" dirty="0" smtClean="0"/>
              <a:t> engine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73225" y="2602522"/>
            <a:ext cx="932688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Execution of Multi-event Query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Domain-specific optimizations</a:t>
            </a:r>
          </a:p>
          <a:p>
            <a:endParaRPr lang="en-US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81"/>
    </mc:Choice>
    <mc:Fallback xmlns="">
      <p:transition spd="slow" advTm="31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814466"/>
          </a:xfrm>
        </p:spPr>
        <p:txBody>
          <a:bodyPr/>
          <a:lstStyle/>
          <a:p>
            <a:r>
              <a:rPr lang="en-US" b="1" dirty="0"/>
              <a:t>Execution of </a:t>
            </a:r>
            <a:r>
              <a:rPr lang="en-US" b="1" dirty="0" smtClean="0"/>
              <a:t>Multi-event </a:t>
            </a:r>
            <a:r>
              <a:rPr lang="en-US" b="1" dirty="0"/>
              <a:t>Query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50" y="1573967"/>
            <a:ext cx="7602095" cy="29174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9220" y="4829702"/>
            <a:ext cx="8644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Synthesize a SQL data query for every event pattern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Schedule the data queries using domain-specific optimizations</a:t>
            </a:r>
            <a:endParaRPr lang="en-US" sz="2400" dirty="0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5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24"/>
    </mc:Choice>
    <mc:Fallback xmlns="">
      <p:transition spd="slow" advTm="32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1189220"/>
          </a:xfrm>
        </p:spPr>
        <p:txBody>
          <a:bodyPr/>
          <a:lstStyle/>
          <a:p>
            <a:r>
              <a:rPr lang="en-US" dirty="0"/>
              <a:t>Data Query Scheduler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547447"/>
            <a:ext cx="10131425" cy="424375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Relationship-based scheduling</a:t>
            </a:r>
          </a:p>
          <a:p>
            <a:pPr lvl="1"/>
            <a:r>
              <a:rPr lang="en-US" sz="2800" dirty="0" smtClean="0"/>
              <a:t>Leverage </a:t>
            </a:r>
            <a:r>
              <a:rPr lang="en-US" sz="2800" dirty="0"/>
              <a:t>event relationships for optimizing search </a:t>
            </a:r>
            <a:r>
              <a:rPr lang="en-US" sz="2800" dirty="0" smtClean="0"/>
              <a:t>strategies</a:t>
            </a:r>
          </a:p>
          <a:p>
            <a:pPr lvl="1"/>
            <a:r>
              <a:rPr lang="en-US" sz="2800" dirty="0" smtClean="0"/>
              <a:t>Prioritize event search based on </a:t>
            </a:r>
            <a:r>
              <a:rPr lang="en-US" sz="2800" dirty="0"/>
              <a:t>estimated pruning </a:t>
            </a:r>
            <a:r>
              <a:rPr lang="en-US" sz="2800" dirty="0" smtClean="0"/>
              <a:t>power</a:t>
            </a:r>
          </a:p>
          <a:p>
            <a:pPr lvl="1"/>
            <a:r>
              <a:rPr lang="en-US" sz="2800" dirty="0"/>
              <a:t>Prune search space of related </a:t>
            </a:r>
            <a:r>
              <a:rPr lang="en-US" sz="2800" dirty="0" smtClean="0"/>
              <a:t>events</a:t>
            </a:r>
          </a:p>
          <a:p>
            <a:r>
              <a:rPr lang="en-US" sz="2800" dirty="0" smtClean="0"/>
              <a:t>Time window partition</a:t>
            </a:r>
          </a:p>
          <a:p>
            <a:endParaRPr lang="en-US" sz="2400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90"/>
    </mc:Choice>
    <mc:Fallback xmlns="">
      <p:transition spd="slow" advTm="24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window partition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360" y="1851855"/>
            <a:ext cx="6858000" cy="2832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1" y="4798705"/>
            <a:ext cx="92178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charset="0"/>
              <a:buChar char="•"/>
            </a:pPr>
            <a:r>
              <a:rPr lang="en-US" sz="2200" dirty="0" smtClean="0"/>
              <a:t>Leverage temporal properties of the data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200" dirty="0" smtClean="0"/>
              <a:t>Partition the time window of a data query into subqueries with smaller time windows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200" dirty="0" smtClean="0"/>
              <a:t>Execute the subqueries in parallel</a:t>
            </a:r>
            <a:endParaRPr lang="en-US" sz="2200" dirty="0"/>
          </a:p>
        </p:txBody>
      </p:sp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2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74"/>
    </mc:Choice>
    <mc:Fallback xmlns="">
      <p:transition spd="slow" advTm="42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452469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Evaluation</a:t>
            </a:r>
            <a:endParaRPr lang="en-US" sz="4000" b="1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9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9"/>
    </mc:Choice>
    <mc:Fallback xmlns="">
      <p:transition spd="slow" advTm="3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663" y="302491"/>
            <a:ext cx="10131425" cy="114424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Conciseness Evaluation: 19 queries on four major types of attack behaviors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2" y="1509428"/>
            <a:ext cx="10058400" cy="28378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2" y="4409980"/>
            <a:ext cx="109015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dirty="0"/>
              <a:t>conciseness improvements of AIQL over SQL, Neo4j Cypher, and </a:t>
            </a:r>
            <a:r>
              <a:rPr lang="en-US" sz="2400" dirty="0" err="1"/>
              <a:t>Splunk</a:t>
            </a:r>
            <a:r>
              <a:rPr lang="en-US" sz="2400" dirty="0"/>
              <a:t> SPL are: </a:t>
            </a: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the </a:t>
            </a:r>
            <a:r>
              <a:rPr lang="en-US" sz="2400" dirty="0"/>
              <a:t>number of </a:t>
            </a:r>
            <a:r>
              <a:rPr lang="en-US" sz="2400" dirty="0" smtClean="0"/>
              <a:t>constraints: 3.0x, 2.4x, and 4.2x;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the number of words : 3.9x</a:t>
            </a:r>
            <a:r>
              <a:rPr lang="en-US" sz="2400" dirty="0"/>
              <a:t>, </a:t>
            </a:r>
            <a:r>
              <a:rPr lang="en-US" sz="2400" dirty="0" smtClean="0"/>
              <a:t>3.1x, and 3.8x;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the number of characters : 5.3x</a:t>
            </a:r>
            <a:r>
              <a:rPr lang="en-US" sz="2400" dirty="0"/>
              <a:t>, 4.7x, and </a:t>
            </a:r>
            <a:r>
              <a:rPr lang="en-US" sz="2400" dirty="0" smtClean="0"/>
              <a:t>4.7x.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  <a:p>
            <a:endParaRPr lang="en-US" sz="2400" dirty="0" smtClean="0">
              <a:latin typeface="Calibri" charset="0"/>
              <a:ea typeface="Calibri" charset="0"/>
              <a:cs typeface="Calibri" charset="0"/>
            </a:endParaRPr>
          </a:p>
          <a:p>
            <a:endParaRPr lang="en-US" sz="2400" dirty="0">
              <a:latin typeface="Calibri" charset="0"/>
              <a:ea typeface="Calibri" charset="0"/>
              <a:cs typeface="Calibri" charset="0"/>
            </a:endParaRPr>
          </a:p>
          <a:p>
            <a:endParaRPr lang="en-US" sz="2400" dirty="0" smtClean="0">
              <a:latin typeface="Calibri" charset="0"/>
              <a:ea typeface="Calibri" charset="0"/>
              <a:cs typeface="Calibri" charset="0"/>
            </a:endParaRPr>
          </a:p>
          <a:p>
            <a:endParaRPr lang="en-US" sz="24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2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92"/>
    </mc:Choice>
    <mc:Fallback xmlns="">
      <p:transition spd="slow" advTm="34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771" y="196647"/>
            <a:ext cx="10131425" cy="1174954"/>
          </a:xfrm>
        </p:spPr>
        <p:txBody>
          <a:bodyPr/>
          <a:lstStyle/>
          <a:p>
            <a:r>
              <a:rPr lang="en-US" b="1" dirty="0" smtClean="0"/>
              <a:t>advanced PERSISTANT THREAT (apt) ATTACKS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210461"/>
            <a:ext cx="6350000" cy="309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31" y="1383615"/>
            <a:ext cx="4552785" cy="23817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4619" y="4748981"/>
            <a:ext cx="9748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C</a:t>
            </a:r>
            <a:r>
              <a:rPr lang="en-US" sz="2400" dirty="0" smtClean="0"/>
              <a:t>onducted </a:t>
            </a:r>
            <a:r>
              <a:rPr lang="en-US" sz="2400" dirty="0"/>
              <a:t>in multiple steps, involving many individual attack steps across many hosts. </a:t>
            </a: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Each individual </a:t>
            </a:r>
            <a:r>
              <a:rPr lang="en-US" sz="2400" dirty="0"/>
              <a:t>step is not suspicious enough, and the attack keep </a:t>
            </a:r>
            <a:r>
              <a:rPr lang="en-US" sz="2400" dirty="0" smtClean="0"/>
              <a:t>stealthy  </a:t>
            </a:r>
            <a:r>
              <a:rPr lang="en-US" sz="2400" dirty="0"/>
              <a:t>for a long period of time. </a:t>
            </a:r>
          </a:p>
        </p:txBody>
      </p:sp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9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69"/>
    </mc:Choice>
    <mc:Fallback xmlns="">
      <p:transition spd="slow" advTm="72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88" y="319037"/>
            <a:ext cx="10131425" cy="814465"/>
          </a:xfrm>
        </p:spPr>
        <p:txBody>
          <a:bodyPr>
            <a:normAutofit/>
          </a:bodyPr>
          <a:lstStyle/>
          <a:p>
            <a:r>
              <a:rPr lang="en-US" dirty="0"/>
              <a:t>Scheduling Efficiency in </a:t>
            </a:r>
            <a:r>
              <a:rPr lang="en-US" dirty="0" smtClean="0"/>
              <a:t>the Optimized </a:t>
            </a:r>
            <a:r>
              <a:rPr lang="en-US" dirty="0"/>
              <a:t>Storage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116479"/>
            <a:ext cx="10058400" cy="2084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3999461"/>
            <a:ext cx="10058400" cy="20822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1" y="3360851"/>
            <a:ext cx="83682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Efficiency in PostgreSQL: 40X speedup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784393" y="6273621"/>
            <a:ext cx="7010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Efficiency in </a:t>
            </a:r>
            <a:r>
              <a:rPr lang="en-US" sz="2400" dirty="0" err="1" smtClean="0"/>
              <a:t>Greenplum</a:t>
            </a:r>
            <a:r>
              <a:rPr lang="en-US" sz="2400" dirty="0" smtClean="0"/>
              <a:t>: 16X speedup</a:t>
            </a:r>
            <a:endParaRPr lang="en-US" sz="2400" dirty="0"/>
          </a:p>
        </p:txBody>
      </p:sp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1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58"/>
    </mc:Choice>
    <mc:Fallback xmlns="">
      <p:transition spd="slow" advTm="23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Conclusion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275" y="1776307"/>
            <a:ext cx="10131425" cy="364913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AIQL is a </a:t>
            </a:r>
            <a:r>
              <a:rPr lang="en-US" sz="2800" dirty="0"/>
              <a:t>system for efficient attack investigation from system monitoring </a:t>
            </a:r>
            <a:r>
              <a:rPr lang="en-US" sz="2800" dirty="0" smtClean="0"/>
              <a:t>data</a:t>
            </a:r>
          </a:p>
          <a:p>
            <a:pPr lvl="1"/>
            <a:r>
              <a:rPr lang="en-US" sz="2800" dirty="0" smtClean="0"/>
              <a:t>Expressive </a:t>
            </a:r>
            <a:r>
              <a:rPr lang="en-US" sz="2800" dirty="0"/>
              <a:t>and concise domain-specific query language </a:t>
            </a:r>
            <a:endParaRPr lang="en-US" sz="2800" dirty="0" smtClean="0"/>
          </a:p>
          <a:p>
            <a:pPr lvl="1"/>
            <a:r>
              <a:rPr lang="en-US" sz="2800" dirty="0" smtClean="0"/>
              <a:t>Efficient </a:t>
            </a:r>
            <a:r>
              <a:rPr lang="en-US" sz="2800" dirty="0"/>
              <a:t>query execution based on domain-specific data characteristics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4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03"/>
    </mc:Choice>
    <mc:Fallback xmlns="">
      <p:transition spd="slow" advTm="19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6992"/>
            <a:ext cx="10131425" cy="36491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/>
              <a:t>Thank you!</a:t>
            </a:r>
            <a:endParaRPr lang="en-US" sz="48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9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4"/>
    </mc:Choice>
    <mc:Fallback xmlns="">
      <p:transition spd="slow" advTm="3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Ubiquitous System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Record system behaviors from kernel</a:t>
            </a:r>
          </a:p>
          <a:p>
            <a:r>
              <a:rPr lang="en-US" sz="2800" dirty="0" smtClean="0"/>
              <a:t>Enable attack investigation via query collected data</a:t>
            </a:r>
            <a:endParaRPr lang="en-US" sz="2800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2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57"/>
    </mc:Choice>
    <mc:Fallback xmlns="">
      <p:transition spd="slow" advTm="54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994117"/>
          </a:xfrm>
        </p:spPr>
        <p:txBody>
          <a:bodyPr/>
          <a:lstStyle/>
          <a:p>
            <a:r>
              <a:rPr lang="en-US" b="1" dirty="0" smtClean="0"/>
              <a:t>Challenge </a:t>
            </a:r>
            <a:r>
              <a:rPr lang="en-US" b="1" dirty="0"/>
              <a:t>1: Attack Behavior Specification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33" y="1603717"/>
            <a:ext cx="10058400" cy="24638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1403" y="4320011"/>
            <a:ext cx="101052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Multi-step attack: multiple system activities and their relationships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Dependency tracking: chaining constraints among system activities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Abnormal system behavior: sliding windows and statistical aggregation methods</a:t>
            </a:r>
            <a:endParaRPr lang="en-US" sz="2400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8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68"/>
    </mc:Choice>
    <mc:Fallback xmlns="">
      <p:transition spd="slow" advTm="108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934387"/>
          </a:xfrm>
        </p:spPr>
        <p:txBody>
          <a:bodyPr/>
          <a:lstStyle/>
          <a:p>
            <a:r>
              <a:rPr lang="en-US" dirty="0"/>
              <a:t>Challenge 2: Timely “Big Data” Security Analysis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Collect and store system monitoring data for hosts in an organization (~50 GB for 100 hosts per day) </a:t>
            </a:r>
            <a:endParaRPr lang="en-US" sz="2800" dirty="0" smtClean="0"/>
          </a:p>
          <a:p>
            <a:pPr lvl="1"/>
            <a:r>
              <a:rPr lang="en-US" sz="2600" dirty="0" smtClean="0"/>
              <a:t>Data </a:t>
            </a:r>
            <a:r>
              <a:rPr lang="en-US" sz="2600" dirty="0"/>
              <a:t>storage optimization </a:t>
            </a:r>
            <a:endParaRPr lang="en-US" sz="2600" dirty="0" smtClean="0"/>
          </a:p>
          <a:p>
            <a:r>
              <a:rPr lang="en-US" sz="2800" dirty="0" smtClean="0"/>
              <a:t> </a:t>
            </a:r>
            <a:r>
              <a:rPr lang="en-US" sz="2800" dirty="0"/>
              <a:t>Query data in a central server for attack investigation </a:t>
            </a:r>
          </a:p>
          <a:p>
            <a:pPr lvl="1"/>
            <a:r>
              <a:rPr lang="en-US" sz="2600" dirty="0" smtClean="0"/>
              <a:t>Query </a:t>
            </a:r>
            <a:r>
              <a:rPr lang="en-US" sz="2600" dirty="0"/>
              <a:t>execution optimization</a:t>
            </a: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8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49"/>
    </mc:Choice>
    <mc:Fallback xmlns="">
      <p:transition spd="slow" advTm="43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792" y="354767"/>
            <a:ext cx="10131425" cy="934387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 smtClean="0"/>
              <a:t>AIQL System ARCHITECTURE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34" y="1199214"/>
            <a:ext cx="10058400" cy="21885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9744" y="3626346"/>
            <a:ext cx="1180225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Novel query system for attack investigation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Built on top of existing mature tools 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 smtClean="0"/>
              <a:t> System-level monitoring tools: </a:t>
            </a:r>
            <a:r>
              <a:rPr lang="en-US" sz="2000" dirty="0" err="1" smtClean="0"/>
              <a:t>auditd</a:t>
            </a:r>
            <a:r>
              <a:rPr lang="en-US" sz="2000" dirty="0" smtClean="0"/>
              <a:t>, ETW, </a:t>
            </a:r>
            <a:r>
              <a:rPr lang="en-US" sz="2000" dirty="0" err="1" smtClean="0"/>
              <a:t>DTrace</a:t>
            </a:r>
            <a:r>
              <a:rPr lang="en-US" sz="2000" dirty="0" smtClean="0"/>
              <a:t> 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 smtClean="0"/>
              <a:t> Relational databases: PostgreSQL, </a:t>
            </a:r>
            <a:r>
              <a:rPr lang="en-US" sz="2000" dirty="0" err="1" smtClean="0"/>
              <a:t>Greenplum</a:t>
            </a:r>
            <a:r>
              <a:rPr lang="en-US" sz="2000" dirty="0" smtClean="0"/>
              <a:t> </a:t>
            </a: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System Components </a:t>
            </a:r>
            <a:r>
              <a:rPr lang="en-US" altLang="zh-CN" sz="2400" dirty="0" smtClean="0"/>
              <a:t>-</a:t>
            </a:r>
            <a:r>
              <a:rPr lang="en-US" sz="2400" dirty="0" smtClean="0"/>
              <a:t>System Optimizations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Data Collection and Storage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Domain-Specific Query Language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Query Execution Engine</a:t>
            </a:r>
            <a:endParaRPr lang="en-US" sz="2400" dirty="0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4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14"/>
    </mc:Choice>
    <mc:Fallback xmlns="">
      <p:transition spd="slow" advTm="92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09801"/>
            <a:ext cx="10131425" cy="844446"/>
          </a:xfrm>
        </p:spPr>
        <p:txBody>
          <a:bodyPr/>
          <a:lstStyle/>
          <a:p>
            <a:pPr algn="ctr"/>
            <a:r>
              <a:rPr lang="en-US" b="1" dirty="0" smtClean="0"/>
              <a:t>Data Collection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99214"/>
            <a:ext cx="10131425" cy="2158585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/>
              <a:t>Data collection agent: system calls as a sequence of system </a:t>
            </a:r>
            <a:r>
              <a:rPr lang="en-US" sz="2400" dirty="0" smtClean="0"/>
              <a:t>events</a:t>
            </a:r>
          </a:p>
          <a:p>
            <a:pPr lvl="1"/>
            <a:r>
              <a:rPr lang="en-US" altLang="zh-CN" sz="2400" dirty="0" smtClean="0"/>
              <a:t>Windows: </a:t>
            </a:r>
            <a:r>
              <a:rPr lang="en-US" sz="2400" dirty="0"/>
              <a:t>Event Tracing for Windows (</a:t>
            </a:r>
            <a:r>
              <a:rPr lang="en-US" sz="2400" dirty="0" smtClean="0"/>
              <a:t>ETW)</a:t>
            </a:r>
          </a:p>
          <a:p>
            <a:pPr lvl="1"/>
            <a:r>
              <a:rPr lang="en-US" sz="2400" dirty="0"/>
              <a:t>Linux:  Audit Framework (</a:t>
            </a:r>
            <a:r>
              <a:rPr lang="en-US" sz="2400" dirty="0" err="1"/>
              <a:t>auditd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/>
              <a:t>Mac: </a:t>
            </a:r>
            <a:r>
              <a:rPr lang="en-US" sz="2400" dirty="0" err="1" smtClean="0"/>
              <a:t>Dtrace</a:t>
            </a:r>
            <a:endParaRPr lang="en-US" sz="2400" dirty="0" smtClean="0"/>
          </a:p>
          <a:p>
            <a:r>
              <a:rPr lang="en-US" sz="2400" dirty="0" smtClean="0"/>
              <a:t>System Event: &lt;subject, operation, object&gt;</a:t>
            </a:r>
          </a:p>
          <a:p>
            <a:r>
              <a:rPr lang="en-US" sz="2400" dirty="0" smtClean="0"/>
              <a:t>Collect critical attributes for security analysis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8" y="3297837"/>
            <a:ext cx="6273800" cy="144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8" y="5093325"/>
            <a:ext cx="6273800" cy="1155700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40"/>
    </mc:Choice>
    <mc:Fallback xmlns="">
      <p:transition spd="slow" advTm="64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Data storage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1528995" y="2012193"/>
            <a:ext cx="963867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Store data in relational databases powered by PostgreSQL 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/>
              <a:t>Challenges in handling high ingestion rate of massive system monitoring data</a:t>
            </a: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Data storage optimizations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/>
              <a:t>Time and Space Partitioning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err="1" smtClean="0"/>
              <a:t>Hypertable</a:t>
            </a:r>
            <a:r>
              <a:rPr lang="en-US" sz="2800" dirty="0" smtClean="0"/>
              <a:t>: scale the data storage using MPP( massively parallel processing) databases </a:t>
            </a:r>
            <a:r>
              <a:rPr lang="en-US" sz="2800" dirty="0" err="1" smtClean="0"/>
              <a:t>Greenplum</a:t>
            </a:r>
            <a:endParaRPr lang="en-US" sz="2800" dirty="0" smtClean="0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4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04"/>
    </mc:Choice>
    <mc:Fallback xmlns="">
      <p:transition spd="slow" advTm="101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1048043"/>
            <a:ext cx="9229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Query </a:t>
            </a:r>
            <a:r>
              <a:rPr lang="en-US" sz="3600" b="1" dirty="0" smtClean="0"/>
              <a:t>Language</a:t>
            </a:r>
            <a:r>
              <a:rPr lang="en-US" sz="4000" b="1" dirty="0" smtClean="0"/>
              <a:t> Design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66092" y="2532185"/>
            <a:ext cx="101287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Multi-event AIQL Query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Dependency AIQL Query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Anomaly AIQL Query</a:t>
            </a:r>
            <a:endParaRPr lang="en-US" sz="2800" dirty="0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5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90"/>
    </mc:Choice>
    <mc:Fallback xmlns="">
      <p:transition spd="slow" advTm="21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5497</TotalTime>
  <Words>594</Words>
  <Application>Microsoft Office PowerPoint</Application>
  <PresentationFormat>Widescreen</PresentationFormat>
  <Paragraphs>95</Paragraphs>
  <Slides>22</Slides>
  <Notes>0</Notes>
  <HiddenSlides>0</HiddenSlides>
  <MMClips>22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  <vt:variant>
        <vt:lpstr>Custom Shows</vt:lpstr>
      </vt:variant>
      <vt:variant>
        <vt:i4>1</vt:i4>
      </vt:variant>
    </vt:vector>
  </HeadingPairs>
  <TitlesOfParts>
    <vt:vector size="28" baseType="lpstr">
      <vt:lpstr>宋体</vt:lpstr>
      <vt:lpstr>Arial</vt:lpstr>
      <vt:lpstr>Calibri</vt:lpstr>
      <vt:lpstr>Calibri Light</vt:lpstr>
      <vt:lpstr>Celestial</vt:lpstr>
      <vt:lpstr>AIQL: Enabling Efficient Attack Investigation from System Monitoring Data</vt:lpstr>
      <vt:lpstr>advanced PERSISTANT THREAT (apt) ATTACKS</vt:lpstr>
      <vt:lpstr>Ubiquitous System Monitoring</vt:lpstr>
      <vt:lpstr>Challenge 1: Attack Behavior Specification</vt:lpstr>
      <vt:lpstr>Challenge 2: Timely “Big Data” Security Analysis</vt:lpstr>
      <vt:lpstr>AIQL System ARCHITECTURE</vt:lpstr>
      <vt:lpstr>Data Collection</vt:lpstr>
      <vt:lpstr>Data storage</vt:lpstr>
      <vt:lpstr>PowerPoint Presentation</vt:lpstr>
      <vt:lpstr>Multi-event AIQL Query</vt:lpstr>
      <vt:lpstr>Multi-event AIQL Query</vt:lpstr>
      <vt:lpstr>Dependency AIQL Query</vt:lpstr>
      <vt:lpstr>Anomaly AIQL Query</vt:lpstr>
      <vt:lpstr>Query execution engine</vt:lpstr>
      <vt:lpstr>Execution of Multi-event Query</vt:lpstr>
      <vt:lpstr>Data Query Scheduler</vt:lpstr>
      <vt:lpstr>Time window partition</vt:lpstr>
      <vt:lpstr>Evaluation</vt:lpstr>
      <vt:lpstr>Conciseness Evaluation: 19 queries on four major types of attack behaviors</vt:lpstr>
      <vt:lpstr>Scheduling Efficiency in the Optimized Storage</vt:lpstr>
      <vt:lpstr>Conclusion</vt:lpstr>
      <vt:lpstr>PowerPoint Presentation</vt:lpstr>
      <vt:lpstr>Custom Show 1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ZHANG, YAN</dc:creator>
  <cp:lastModifiedBy>FARKAS, CSILLA</cp:lastModifiedBy>
  <cp:revision>51</cp:revision>
  <dcterms:created xsi:type="dcterms:W3CDTF">2019-04-05T05:20:55Z</dcterms:created>
  <dcterms:modified xsi:type="dcterms:W3CDTF">2019-04-09T14:20:35Z</dcterms:modified>
</cp:coreProperties>
</file>