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13" r:id="rId1"/>
  </p:sldMasterIdLst>
  <p:sldIdLst>
    <p:sldId id="256" r:id="rId2"/>
    <p:sldId id="260" r:id="rId3"/>
    <p:sldId id="259" r:id="rId4"/>
    <p:sldId id="276" r:id="rId5"/>
    <p:sldId id="261" r:id="rId6"/>
    <p:sldId id="262" r:id="rId7"/>
    <p:sldId id="264" r:id="rId8"/>
    <p:sldId id="263" r:id="rId9"/>
    <p:sldId id="257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8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2490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223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823592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80297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921223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58008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623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894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574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460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255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0383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71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4121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686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4/9/2019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86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9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4" r:id="rId1"/>
    <p:sldLayoutId id="2147484115" r:id="rId2"/>
    <p:sldLayoutId id="2147484116" r:id="rId3"/>
    <p:sldLayoutId id="2147484117" r:id="rId4"/>
    <p:sldLayoutId id="2147484118" r:id="rId5"/>
    <p:sldLayoutId id="2147484119" r:id="rId6"/>
    <p:sldLayoutId id="2147484120" r:id="rId7"/>
    <p:sldLayoutId id="2147484121" r:id="rId8"/>
    <p:sldLayoutId id="2147484122" r:id="rId9"/>
    <p:sldLayoutId id="2147484123" r:id="rId10"/>
    <p:sldLayoutId id="2147484124" r:id="rId11"/>
    <p:sldLayoutId id="2147484125" r:id="rId12"/>
    <p:sldLayoutId id="2147484126" r:id="rId13"/>
    <p:sldLayoutId id="2147484127" r:id="rId14"/>
    <p:sldLayoutId id="2147484128" r:id="rId15"/>
    <p:sldLayoutId id="2147484129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2799979.280001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3199478.3199503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1134285.113441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45/2699026.269912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45/2674632.2674638" TargetMode="External"/><Relationship Id="rId2" Type="http://schemas.openxmlformats.org/officeDocument/2006/relationships/hyperlink" Target="https://www.owasp.org/images/7/72/OWASP_Top_10-2017_(en).pdf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akedsecurity.sophos.com/2018/02/19/hackers-sentenced-for-sql-injections-that-cost-300-million/" TargetMode="External"/><Relationship Id="rId4" Type="http://schemas.openxmlformats.org/officeDocument/2006/relationships/hyperlink" Target="https://www.bbc.com/news/uk-england-stoke-staffordshire-46264327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64A4EE-DC93-4F43-95D2-C1355396DA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322" y="2173357"/>
            <a:ext cx="8836681" cy="1877479"/>
          </a:xfrm>
        </p:spPr>
        <p:txBody>
          <a:bodyPr/>
          <a:lstStyle/>
          <a:p>
            <a:r>
              <a:rPr lang="en-US" dirty="0"/>
              <a:t>Database Intrusion Detection in Web Applications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A74AC-2B64-4E7B-8178-71C0C04092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Matt Heightland</a:t>
            </a:r>
          </a:p>
          <a:p>
            <a:r>
              <a:rPr lang="en-US" dirty="0"/>
              <a:t>CSCE 824 Section J60</a:t>
            </a:r>
          </a:p>
        </p:txBody>
      </p:sp>
    </p:spTree>
    <p:extLst>
      <p:ext uri="{BB962C8B-B14F-4D97-AF65-F5344CB8AC3E}">
        <p14:creationId xmlns:p14="http://schemas.microsoft.com/office/powerpoint/2010/main" val="2987623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405140-A6F3-41C6-9275-812DC6F69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Intrusion Detection Systems (IDS) and 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9BCC06-2315-4423-9E85-BDC1C57F0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machine learning techniques to discern between legitimate SQL queries and malicious SQL injection attacks</a:t>
            </a:r>
          </a:p>
          <a:p>
            <a:r>
              <a:rPr lang="en-US" dirty="0"/>
              <a:t>Can determine the type of attack and the appropriate action to take based on the type of SQL injection attacks described above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13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523635-C59D-414A-ADAD-7FC4E0F67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7032C3-A0D7-4554-98A4-525D1C816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Naghmeh Moradpoor Sheykhkanloo. 2015. SQL-IDS: evaluation of SQLi attack detection and classification based on machine learning techniques. In </a:t>
            </a:r>
            <a:r>
              <a:rPr lang="en-US" i="1" dirty="0"/>
              <a:t>Proceedings of the 8th International Conference on Security of Information and Networks</a:t>
            </a:r>
            <a:r>
              <a:rPr lang="en-US" dirty="0"/>
              <a:t> (SIN '15). ACM, New York, NY, USA, 258-266. DOI: </a:t>
            </a:r>
            <a:r>
              <a:rPr lang="en-US" u="sng" dirty="0">
                <a:hlinkClick r:id="rId2"/>
              </a:rPr>
              <a:t>https://doi.org/10.1145/2799979.2800011</a:t>
            </a:r>
            <a:endParaRPr lang="en-US" u="sng" dirty="0"/>
          </a:p>
          <a:p>
            <a:r>
              <a:rPr lang="en-US" dirty="0"/>
              <a:t>Defines signatures for each type of attack</a:t>
            </a:r>
          </a:p>
          <a:p>
            <a:r>
              <a:rPr lang="en-US" dirty="0"/>
              <a:t>Used during the machine learning ‘teaching’ phase</a:t>
            </a:r>
          </a:p>
          <a:p>
            <a:endParaRPr lang="en-US" u="sng" dirty="0"/>
          </a:p>
          <a:p>
            <a:endParaRPr lang="en-US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7E5B9A-760D-4893-AB42-14AE1BB3B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D03F60-80ED-4BDE-A0DD-0BEA332A0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Yong Fang, Jiayi Peng, Liang Liu, and Cheng Huang. 2018. WOVSQLI: Detection of SQL Injection Behaviors Using Word Vector and LSTM. In </a:t>
            </a:r>
            <a:r>
              <a:rPr lang="en-US" i="1" dirty="0"/>
              <a:t>Proceedings of the 2nd International Conference on Cryptography, Security and Privacy</a:t>
            </a:r>
            <a:r>
              <a:rPr lang="en-US" dirty="0"/>
              <a:t> (ICCSP 2018). ACM, New York, NY, USA, 170-174. DOI: </a:t>
            </a:r>
            <a:r>
              <a:rPr lang="en-US" u="sng" dirty="0">
                <a:hlinkClick r:id="rId2"/>
              </a:rPr>
              <a:t>https://doi.org/10.1145/3199478.3199503</a:t>
            </a:r>
            <a:endParaRPr lang="en-US" u="sng" dirty="0"/>
          </a:p>
          <a:p>
            <a:r>
              <a:rPr lang="en-US" dirty="0"/>
              <a:t>Uses tokenization and Long Short-Term Memory neural networks in order to detect malicious SQL queries </a:t>
            </a:r>
          </a:p>
        </p:txBody>
      </p:sp>
    </p:spTree>
    <p:extLst>
      <p:ext uri="{BB962C8B-B14F-4D97-AF65-F5344CB8AC3E}">
        <p14:creationId xmlns:p14="http://schemas.microsoft.com/office/powerpoint/2010/main" val="3496473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481F88-5614-426E-9506-CAB8219C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A5BEB26-0DFC-4647-B0C8-905C0F678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William G. J. Halfond and Alessandro Orso. 2006. Preventing SQL injection attacks using AMNESIA. In </a:t>
            </a:r>
            <a:r>
              <a:rPr lang="en-US" i="1" dirty="0"/>
              <a:t>Proceedings of the 28th international conference on Software engineering</a:t>
            </a:r>
            <a:r>
              <a:rPr lang="en-US" dirty="0"/>
              <a:t> (ICSE '06). ACM, New York, NY, USA, 795-798. DOI: </a:t>
            </a:r>
            <a:r>
              <a:rPr lang="en-US" u="sng" dirty="0">
                <a:hlinkClick r:id="rId2"/>
              </a:rPr>
              <a:t>https://doi.org/10.1145/1134285.1134416</a:t>
            </a:r>
            <a:endParaRPr lang="en-US" u="sng" dirty="0"/>
          </a:p>
          <a:p>
            <a:r>
              <a:rPr lang="en-US" dirty="0"/>
              <a:t>Code-based approach by determining statistically likely queries that can be generated by an application and comparing it with real-time queries</a:t>
            </a:r>
          </a:p>
        </p:txBody>
      </p:sp>
    </p:spTree>
    <p:extLst>
      <p:ext uri="{BB962C8B-B14F-4D97-AF65-F5344CB8AC3E}">
        <p14:creationId xmlns:p14="http://schemas.microsoft.com/office/powerpoint/2010/main" val="3840666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C6F65A-2100-457C-B5F8-2360603D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Anomalous Queries on Relation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1969B8-5EAD-48F3-B2B1-DFC503C65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Mohammad Saiful Islam, Mehmet Kuzu, and Murat Kantarcioglu. 2015. A Dynamic Approach to Detect Anomalous Queries on Relational Databases. In </a:t>
            </a:r>
            <a:r>
              <a:rPr lang="en-US" i="1" dirty="0"/>
              <a:t>Proceedings of the 5th ACM Conference on Data and Application Security and Privacy</a:t>
            </a:r>
            <a:r>
              <a:rPr lang="en-US" dirty="0"/>
              <a:t> (CODASPY '15). ACM, New York, NY, USA, 245-252. DOI: </a:t>
            </a:r>
            <a:r>
              <a:rPr lang="en-US" u="sng" dirty="0">
                <a:hlinkClick r:id="rId2"/>
              </a:rPr>
              <a:t>https://doi.org/10.1145/2699026.2699120</a:t>
            </a:r>
            <a:endParaRPr lang="en-US" u="sng" dirty="0"/>
          </a:p>
          <a:p>
            <a:r>
              <a:rPr lang="en-US" dirty="0"/>
              <a:t>Uses access control mechanisms already present in some Database Management Systems (DBMS)</a:t>
            </a:r>
          </a:p>
          <a:p>
            <a:r>
              <a:rPr lang="en-US" dirty="0"/>
              <a:t>Each attribute in a database is given a ‘sensitivity score’ based on the level of protection of the data </a:t>
            </a:r>
          </a:p>
        </p:txBody>
      </p:sp>
    </p:spTree>
    <p:extLst>
      <p:ext uri="{BB962C8B-B14F-4D97-AF65-F5344CB8AC3E}">
        <p14:creationId xmlns:p14="http://schemas.microsoft.com/office/powerpoint/2010/main" val="13350498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2D0A65-2EAA-4F22-9819-3CDDFCB7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Anomalous Queries on Relation 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6F1235-D449-44F1-AF62-E1DE9F5C8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query result will be given an overall sensitivity score based on a combination of each individual attribute’s score</a:t>
            </a:r>
          </a:p>
          <a:p>
            <a:r>
              <a:rPr lang="en-US" dirty="0"/>
              <a:t>Hidden Markov Models (HMM) are trained with clean query sensitivity scores that represent normal user behavior</a:t>
            </a:r>
          </a:p>
          <a:p>
            <a:r>
              <a:rPr lang="en-US" dirty="0"/>
              <a:t>During the detection phase, each query is assigned an anomaly score from the HMM depending on the sensitivity score</a:t>
            </a:r>
          </a:p>
          <a:p>
            <a:r>
              <a:rPr lang="en-US" dirty="0"/>
              <a:t>Queries with a higher sensitivity score are more likely to be SQL injection attacks than queries that are after less sensitive data</a:t>
            </a:r>
          </a:p>
        </p:txBody>
      </p:sp>
    </p:spTree>
    <p:extLst>
      <p:ext uri="{BB962C8B-B14F-4D97-AF65-F5344CB8AC3E}">
        <p14:creationId xmlns:p14="http://schemas.microsoft.com/office/powerpoint/2010/main" val="310551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EC0890-C93A-4A36-8322-53B34EFD8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Anomalous Queries on Relation Databases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154D85-E3BE-4243-B492-67620AE1B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Authors also assume that the underlying Relational Database Management System (RDBMS) has Role Based Access Control (RBAC) in place</a:t>
            </a:r>
          </a:p>
          <a:p>
            <a:r>
              <a:rPr lang="en-US" dirty="0"/>
              <a:t>Roles are used to build usage profiles that are used within the intrusion detection system</a:t>
            </a:r>
          </a:p>
          <a:p>
            <a:r>
              <a:rPr lang="en-US" dirty="0"/>
              <a:t>HMM is trained with respect to each role for a given valid query set</a:t>
            </a:r>
          </a:p>
          <a:p>
            <a:r>
              <a:rPr lang="en-US" dirty="0"/>
              <a:t>For each query set and role, the sensitivity score is calculated and a ‘role threshold’ is created</a:t>
            </a:r>
          </a:p>
          <a:p>
            <a:r>
              <a:rPr lang="en-US" dirty="0"/>
              <a:t>Role threshold is used to help determine whether a query is appropriate for the role of the user running the query</a:t>
            </a:r>
          </a:p>
          <a:p>
            <a:pPr lvl="1"/>
            <a:r>
              <a:rPr lang="en-US" dirty="0"/>
              <a:t>If it is not appropriate, it is flagged as an anomaly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091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D9308E-7B42-477A-A3F1-88AC6058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8ADAEE-7A1E-46E2-9451-006E374C8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Integrate security into the early stages of the Software Development Lifecycle</a:t>
            </a:r>
          </a:p>
          <a:p>
            <a:r>
              <a:rPr lang="en-US" dirty="0"/>
              <a:t>Sanitize Inputs</a:t>
            </a:r>
          </a:p>
          <a:p>
            <a:r>
              <a:rPr lang="en-US" dirty="0"/>
              <a:t>Escape special characters</a:t>
            </a:r>
          </a:p>
          <a:p>
            <a:r>
              <a:rPr lang="en-US" dirty="0"/>
              <a:t>Use of a safe API that avoids the interpreter or a provides parametrized interface </a:t>
            </a:r>
          </a:p>
          <a:p>
            <a:r>
              <a:rPr lang="en-US" dirty="0"/>
              <a:t>Use LIMIT commands within SQL to limit mass disclosure</a:t>
            </a:r>
          </a:p>
          <a:p>
            <a:endParaRPr lang="en-US" dirty="0"/>
          </a:p>
          <a:p>
            <a:r>
              <a:rPr lang="en-US" dirty="0"/>
              <a:t>What about legacy applications?</a:t>
            </a:r>
          </a:p>
        </p:txBody>
      </p:sp>
    </p:spTree>
    <p:extLst>
      <p:ext uri="{BB962C8B-B14F-4D97-AF65-F5344CB8AC3E}">
        <p14:creationId xmlns:p14="http://schemas.microsoft.com/office/powerpoint/2010/main" val="2532974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140BB4-E178-4493-8EB2-83AB0FE0C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of Investigated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678072-EE94-4998-8256-73A4DA6FC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Investigate machine learning-based intrusion detection systems combined with access control mechanisms</a:t>
            </a:r>
          </a:p>
          <a:p>
            <a:r>
              <a:rPr lang="en-US" dirty="0"/>
              <a:t>Queries can be flagged by a suitable intrusion detection system (similar to those mentioned above), and an appropriate de-elevation of access rights can be conducted for the account conducting the SQL query</a:t>
            </a:r>
          </a:p>
        </p:txBody>
      </p:sp>
    </p:spTree>
    <p:extLst>
      <p:ext uri="{BB962C8B-B14F-4D97-AF65-F5344CB8AC3E}">
        <p14:creationId xmlns:p14="http://schemas.microsoft.com/office/powerpoint/2010/main" val="772659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490839-261D-4CAC-828E-B10520096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of Investigated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4FF85B-DE57-4DA0-87FB-4FFBDC0AD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 A user attempts to drop a table, in an area of code that is not intended to have that feature, their security level will be changed such that they will no longer be able to modify any database entries</a:t>
            </a:r>
          </a:p>
          <a:p>
            <a:r>
              <a:rPr lang="en-US" dirty="0"/>
              <a:t>Example:  An SQL injection attack is attempted at login.  The machine learning-based IDS detects the attack, and prevents the user’s session from ever authenticating by not allowing the session to run queries on the database.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1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6F6BD1-E947-43C6-804D-CEDEFC4ED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Web-Based Application Security Risks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CB4A7D2-EDD1-4FCA-8809-32068362F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10 List produced by OWASP (Open Web Application Security Project)</a:t>
            </a:r>
          </a:p>
          <a:p>
            <a:r>
              <a:rPr lang="en-US" dirty="0"/>
              <a:t>Threats include</a:t>
            </a:r>
          </a:p>
          <a:p>
            <a:pPr lvl="1"/>
            <a:r>
              <a:rPr lang="en-US" dirty="0"/>
              <a:t>Injection</a:t>
            </a:r>
          </a:p>
          <a:p>
            <a:pPr lvl="1"/>
            <a:r>
              <a:rPr lang="en-US" dirty="0"/>
              <a:t>Broken Authentication</a:t>
            </a:r>
          </a:p>
          <a:p>
            <a:pPr lvl="1"/>
            <a:r>
              <a:rPr lang="en-US" dirty="0"/>
              <a:t>XML External Entities (XXE)</a:t>
            </a:r>
          </a:p>
          <a:p>
            <a:pPr lvl="1"/>
            <a:r>
              <a:rPr lang="en-US" dirty="0"/>
              <a:t>Cross-Site Scripting</a:t>
            </a:r>
          </a:p>
        </p:txBody>
      </p:sp>
    </p:spTree>
    <p:extLst>
      <p:ext uri="{BB962C8B-B14F-4D97-AF65-F5344CB8AC3E}">
        <p14:creationId xmlns:p14="http://schemas.microsoft.com/office/powerpoint/2010/main" val="1355126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ABDE4F-3DF6-4A86-8DFF-C25615F36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	(not mentioned above)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8483A0-006B-4C51-AA7A-AABB69DC2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[1] OWASP.  Open Web Application Security Project.  OWASP Top 10 – 2017 The Ten Most Critical Web Application Security Risks.  Retrieved February 21, 2019.   </a:t>
            </a:r>
            <a:r>
              <a:rPr lang="en-US" u="sng" dirty="0">
                <a:hlinkClick r:id="rId2"/>
              </a:rPr>
              <a:t>https://www.owasp.org/images/7/72/OWASP_Top_10-2017_%28en%29.pdf.pdf</a:t>
            </a:r>
            <a:endParaRPr lang="en-US" u="sng" dirty="0"/>
          </a:p>
          <a:p>
            <a:r>
              <a:rPr lang="en-US" dirty="0"/>
              <a:t>[2] Navdeep Kaur and Parminder Kaur. 2014. Mitigation of SQL Injection Attacks using Threat Modeling. </a:t>
            </a:r>
            <a:r>
              <a:rPr lang="en-US" i="1" dirty="0"/>
              <a:t>SIGSOFT Softw. Eng. Notes</a:t>
            </a:r>
            <a:r>
              <a:rPr lang="en-US" dirty="0"/>
              <a:t> 39, 6 (December 2014), 1-6. DOI: </a:t>
            </a:r>
            <a:r>
              <a:rPr lang="en-US" u="sng" dirty="0">
                <a:hlinkClick r:id="rId3"/>
              </a:rPr>
              <a:t>http://dx.doi.org/10.1145/2674632.2674638</a:t>
            </a:r>
            <a:endParaRPr lang="en-US" u="sng" dirty="0"/>
          </a:p>
          <a:p>
            <a:r>
              <a:rPr lang="en-US" dirty="0"/>
              <a:t>[3]  TalkTalk hack attack: Friends jailed for cyber-crimes.  November 19, 2018.  Retrieved March 31, 2019 from </a:t>
            </a:r>
            <a:r>
              <a:rPr lang="en-US" u="sng" dirty="0">
                <a:hlinkClick r:id="rId4"/>
              </a:rPr>
              <a:t>https://www.bbc.com/news/uk-england-stoke-staffordshire-46264327</a:t>
            </a:r>
            <a:endParaRPr lang="en-US" dirty="0"/>
          </a:p>
          <a:p>
            <a:r>
              <a:rPr lang="en-US" dirty="0"/>
              <a:t>[4]  Hackers sentenced for SQL injection that cost $300 million.  February 19, 2018.  Retrieved March 31, 2019 from </a:t>
            </a:r>
            <a:r>
              <a:rPr lang="en-US" u="sng" dirty="0">
                <a:hlinkClick r:id="rId5"/>
              </a:rPr>
              <a:t>https://nakedsecurity.sophos.com/2018/02/19/hackers-sentenced-for-sql-injections-that-cost-300-million/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CDF965-1C81-4726-88AB-1516C0301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Web-Based Application Vulnerabilities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BCE8C4-093E-4B88-A850-67FB7AD59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According to the OWASP Top Ten Most Critical Web Application Security Risks, injection attacks are the number one security risk facing web applications.</a:t>
            </a:r>
          </a:p>
          <a:p>
            <a:r>
              <a:rPr lang="en-US" dirty="0"/>
              <a:t>Injection vulnerabilities can be found in:</a:t>
            </a:r>
          </a:p>
          <a:p>
            <a:pPr lvl="1"/>
            <a:r>
              <a:rPr lang="en-US" dirty="0"/>
              <a:t>SQL </a:t>
            </a:r>
          </a:p>
          <a:p>
            <a:pPr lvl="1"/>
            <a:r>
              <a:rPr lang="en-US" dirty="0"/>
              <a:t>LDAP</a:t>
            </a:r>
          </a:p>
          <a:p>
            <a:pPr lvl="1"/>
            <a:r>
              <a:rPr lang="en-US" dirty="0"/>
              <a:t>XML Parsers</a:t>
            </a:r>
          </a:p>
          <a:p>
            <a:pPr lvl="1"/>
            <a:r>
              <a:rPr lang="en-US" dirty="0"/>
              <a:t>SMTP Headers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 Since this is a very broad topic, I will be looking into SQL Injection Attacks</a:t>
            </a:r>
          </a:p>
        </p:txBody>
      </p:sp>
    </p:spTree>
    <p:extLst>
      <p:ext uri="{BB962C8B-B14F-4D97-AF65-F5344CB8AC3E}">
        <p14:creationId xmlns:p14="http://schemas.microsoft.com/office/powerpoint/2010/main" val="1352316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6DD3EA-03E9-4E82-88D4-03AF3CAE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FFDC6E-5950-4729-95FA-BE25E7A18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individuals were just sentenced in the UK related to the TalkTalk telcom data breach [3]</a:t>
            </a:r>
          </a:p>
          <a:p>
            <a:pPr lvl="1"/>
            <a:r>
              <a:rPr lang="en-US" dirty="0"/>
              <a:t>This breach used SQL injection attacks to obtain personal information for over 157,000 customers</a:t>
            </a:r>
          </a:p>
          <a:p>
            <a:pPr lvl="1"/>
            <a:r>
              <a:rPr lang="en-US" dirty="0"/>
              <a:t>Company reports that it cost them £</a:t>
            </a:r>
            <a:r>
              <a:rPr lang="en-US"/>
              <a:t>77m (~$100.7 million)</a:t>
            </a:r>
            <a:endParaRPr lang="en-US" dirty="0"/>
          </a:p>
          <a:p>
            <a:r>
              <a:rPr lang="en-US" dirty="0"/>
              <a:t>One of largest ever credit card disclosure breaches, Heartland Payment Systems, was possible, in part, by SQL injection vulnerabilities [4]</a:t>
            </a:r>
          </a:p>
          <a:p>
            <a:pPr lvl="1"/>
            <a:r>
              <a:rPr lang="en-US" dirty="0"/>
              <a:t>Attack affected around 130 million customers and was reported to have cost the affected companies over $300 million  </a:t>
            </a:r>
          </a:p>
        </p:txBody>
      </p:sp>
    </p:spTree>
    <p:extLst>
      <p:ext uri="{BB962C8B-B14F-4D97-AF65-F5344CB8AC3E}">
        <p14:creationId xmlns:p14="http://schemas.microsoft.com/office/powerpoint/2010/main" val="3241049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0DF1ED-6D44-4D12-9B55-7F5C9796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SQL Injection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BB7AC3-40A9-4EED-83D5-0B80650FC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95536" cy="4087811"/>
          </a:xfrm>
        </p:spPr>
        <p:txBody>
          <a:bodyPr>
            <a:normAutofit/>
          </a:bodyPr>
          <a:lstStyle/>
          <a:p>
            <a:r>
              <a:rPr lang="en-US" dirty="0"/>
              <a:t>Eight different types of attacks (depending on the author)</a:t>
            </a:r>
          </a:p>
          <a:p>
            <a:r>
              <a:rPr lang="en-US" dirty="0"/>
              <a:t>Tautologies</a:t>
            </a:r>
          </a:p>
          <a:p>
            <a:pPr lvl="1"/>
            <a:r>
              <a:rPr lang="en-US" dirty="0"/>
              <a:t>Used to bypass authentication, identify injectable parameters, and/or to extract data</a:t>
            </a:r>
          </a:p>
          <a:p>
            <a:pPr lvl="1"/>
            <a:r>
              <a:rPr lang="en-US" dirty="0"/>
              <a:t>Attacks use a WHERE clause condition which always evaluates to true</a:t>
            </a:r>
          </a:p>
          <a:p>
            <a:pPr lvl="1"/>
            <a:r>
              <a:rPr lang="en-US" dirty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Web Application uses the following SQL statement for authentication:</a:t>
            </a:r>
          </a:p>
          <a:p>
            <a:pPr marL="914400" lvl="2" indent="0">
              <a:buNone/>
            </a:pPr>
            <a:r>
              <a:rPr lang="en-US" dirty="0"/>
              <a:t>	SELECT Profile FROM Accounts WHERE username = ‘id_input’ AND password  = ‘passwd_input’;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malicious party could enter ‘ or 1=1;-- as either the username or password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This will result in the following query:</a:t>
            </a:r>
          </a:p>
          <a:p>
            <a:pPr marL="914400" lvl="2" indent="0">
              <a:buNone/>
            </a:pPr>
            <a:r>
              <a:rPr lang="en-US" dirty="0"/>
              <a:t>	SELECT Profile FROM Accounts WHERE username = ‘Matt’ AND password  = ‘’ OR 1=1; --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79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33E784-07CE-4049-8CCD-DD631A94C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SQL Injection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DB9EF8-9FA5-47C4-8C22-479B83BB4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Logically Incorrect Queries</a:t>
            </a:r>
          </a:p>
          <a:p>
            <a:pPr lvl="1"/>
            <a:r>
              <a:rPr lang="en-US" dirty="0"/>
              <a:t>Used to identify injectable parameters, perform database fingerprinting, and extract data from a database</a:t>
            </a:r>
          </a:p>
          <a:p>
            <a:pPr lvl="1"/>
            <a:r>
              <a:rPr lang="en-US" dirty="0"/>
              <a:t>Attacks include causing invalid conversions, incorrect logic, or by using an AND operator to perform incorrect queries</a:t>
            </a:r>
          </a:p>
          <a:p>
            <a:r>
              <a:rPr lang="en-US" dirty="0"/>
              <a:t>Piggy-Backed Queries</a:t>
            </a:r>
          </a:p>
          <a:p>
            <a:pPr lvl="1"/>
            <a:r>
              <a:rPr lang="en-US" dirty="0"/>
              <a:t>Used to extract data, modify data, perform Denial of Service (DoS) attacks, and/or execute remote commands on a database </a:t>
            </a:r>
          </a:p>
          <a:p>
            <a:pPr lvl="1"/>
            <a:r>
              <a:rPr lang="en-US" dirty="0"/>
              <a:t>Takes advantage of the fact that a database has been misconfigured to allow multiple statements to be executed in one query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819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622218-845B-4386-A550-22C99A23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SQL Injection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245D63-C14B-4A58-848F-6EE13D463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Union Queries</a:t>
            </a:r>
          </a:p>
          <a:p>
            <a:pPr lvl="1"/>
            <a:r>
              <a:rPr lang="en-US" dirty="0"/>
              <a:t>Used to bypass authentication or extract data by merging two separate SQL SELECT statements in to a single UNION SELECT</a:t>
            </a:r>
          </a:p>
          <a:p>
            <a:pPr lvl="1"/>
            <a:r>
              <a:rPr lang="en-US" dirty="0"/>
              <a:t>Allows the malicious party to obtain more data from the database than what was originally intended by the application developer</a:t>
            </a:r>
          </a:p>
          <a:p>
            <a:r>
              <a:rPr lang="en-US" dirty="0"/>
              <a:t>Stored Procedures</a:t>
            </a:r>
          </a:p>
          <a:p>
            <a:pPr lvl="1"/>
            <a:r>
              <a:rPr lang="en-US" dirty="0"/>
              <a:t>Used to escalate privilege, conduct DoS attacks, and to run remote commands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071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3F92C2-A2BF-4E7C-8DDA-C6EDD81B3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SQL Injection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3E6673-D2A1-49EA-A8C8-3A5EA7267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Inference Blind Attacks</a:t>
            </a:r>
          </a:p>
          <a:p>
            <a:pPr lvl="1"/>
            <a:r>
              <a:rPr lang="en-US" dirty="0"/>
              <a:t>Used to force a database to throw an error by asking true-false questions</a:t>
            </a:r>
          </a:p>
          <a:p>
            <a:pPr lvl="1"/>
            <a:r>
              <a:rPr lang="en-US" dirty="0"/>
              <a:t>Gives an attacker inside knowledge of how the database is configured based on its response</a:t>
            </a:r>
          </a:p>
          <a:p>
            <a:r>
              <a:rPr lang="en-US" dirty="0"/>
              <a:t>Inference Timing Attacks</a:t>
            </a:r>
          </a:p>
          <a:p>
            <a:pPr lvl="1"/>
            <a:r>
              <a:rPr lang="en-US" dirty="0"/>
              <a:t>Conducted by inserting a time delay into a query, in order to determine the difference between a true or false answer from a database</a:t>
            </a:r>
          </a:p>
          <a:p>
            <a:r>
              <a:rPr lang="en-US" dirty="0"/>
              <a:t>Alternate Encoding</a:t>
            </a:r>
          </a:p>
          <a:p>
            <a:pPr lvl="1"/>
            <a:r>
              <a:rPr lang="en-US" dirty="0"/>
              <a:t>Attempts to hide their injected commands by encoding their input with ASCII, hexadecimal, or Unicode character encodings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85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3EBB35-C5B7-4977-A3AB-13644EBC3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Little Bobby Tables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FB0AD60-A195-4375-8605-F11DC8C039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5194" y="2594477"/>
            <a:ext cx="8396982" cy="26798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DBBF845-1E8A-45AF-94D5-28EB2AA3488E}"/>
              </a:ext>
            </a:extLst>
          </p:cNvPr>
          <p:cNvSpPr txBox="1"/>
          <p:nvPr/>
        </p:nvSpPr>
        <p:spPr>
          <a:xfrm>
            <a:off x="1364974" y="5698435"/>
            <a:ext cx="7050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 https://xkcd.com/327/</a:t>
            </a:r>
          </a:p>
        </p:txBody>
      </p:sp>
    </p:spTree>
    <p:extLst>
      <p:ext uri="{BB962C8B-B14F-4D97-AF65-F5344CB8AC3E}">
        <p14:creationId xmlns:p14="http://schemas.microsoft.com/office/powerpoint/2010/main" val="3364171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236</TotalTime>
  <Words>1367</Words>
  <Application>Microsoft Office PowerPoint</Application>
  <PresentationFormat>Widescreen</PresentationFormat>
  <Paragraphs>108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Database Intrusion Detection in Web Applications</vt:lpstr>
      <vt:lpstr>Web-Based Application Security Risks </vt:lpstr>
      <vt:lpstr>Web-Based Application Vulnerabilities </vt:lpstr>
      <vt:lpstr>Relevance?</vt:lpstr>
      <vt:lpstr>Types of SQL Injection Attacks</vt:lpstr>
      <vt:lpstr>Types of SQL Injection Attacks</vt:lpstr>
      <vt:lpstr>Types of SQL Injection Attacks</vt:lpstr>
      <vt:lpstr>Types of SQL Injection Attacks</vt:lpstr>
      <vt:lpstr>Little Bobby Tables</vt:lpstr>
      <vt:lpstr>Intrusion Detection Systems (IDS) and Machine Learning</vt:lpstr>
      <vt:lpstr>Machine Learning IDS</vt:lpstr>
      <vt:lpstr>Machine Learning IDS</vt:lpstr>
      <vt:lpstr>Machine Learning IDS</vt:lpstr>
      <vt:lpstr>Anomalous Queries on Relation Databases</vt:lpstr>
      <vt:lpstr>Anomalous Queries on Relation Databases</vt:lpstr>
      <vt:lpstr>Anomalous Queries on Relation Databases </vt:lpstr>
      <vt:lpstr>Solutions</vt:lpstr>
      <vt:lpstr>Extension of Investigated Work</vt:lpstr>
      <vt:lpstr>Extension of Investigated Work</vt:lpstr>
      <vt:lpstr>References (not mentioned above)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HEIGHTLAND, MATT</dc:creator>
  <cp:lastModifiedBy>FARKAS, CSILLA</cp:lastModifiedBy>
  <cp:revision>25</cp:revision>
  <dcterms:created xsi:type="dcterms:W3CDTF">2019-04-04T20:30:59Z</dcterms:created>
  <dcterms:modified xsi:type="dcterms:W3CDTF">2019-04-09T14:25:11Z</dcterms:modified>
</cp:coreProperties>
</file>