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5143500" type="screen16x9"/>
  <p:notesSz cx="6858000" cy="9144000"/>
  <p:embeddedFontLst>
    <p:embeddedFont>
      <p:font typeface="Roboto" panose="020B060402020202020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896C12B-00CA-4857-A962-70D9FF28CD19}">
  <a:tblStyle styleId="{3896C12B-00CA-4857-A962-70D9FF28CD1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730"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55d00b4de4_0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55d00b4de4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55d00b4de4_0_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55d00b4de4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55d00b4de4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55d00b4de4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55d00b4de4_0_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55d00b4de4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55d00b4de4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55d00b4de4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4e0e36f367_0_1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4e0e36f367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55c5b9a327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55c5b9a327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55d00b4de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55d00b4de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4e0e36f367_0_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4e0e36f367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4e0e36f367_0_2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4e0e36f367_0_2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Adding dimensions… king - man + woman = queen</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4e0e36f367_0_2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4e0e36f367_0_2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Netflix was a mail service. We’ve come a long way in a short time and are not equipped to handle it</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55c5b9a327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55c5b9a327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55c5b9a327_0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55c5b9a327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55c54f880a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55c54f880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4e0e36f367_0_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4e0e36f367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55c54f880a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55c54f880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Info from wifi signals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55c5b9a327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55c5b9a327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Info from wifi signals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4e0e36f367_0_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4e0e36f367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55d00b4de4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55d00b4de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55c5b9a327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55c5b9a327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55c5b9a327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55c5b9a327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Works with unpacking tools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55d00b4de4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55d00b4de4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bitblaze.cs.berkeley.edu/"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hyperlink" Target="https://en.wikipedia.org/wiki/List_of_tools_for_static_code_analysis" TargetMode="External"/><Relationship Id="rId5" Type="http://schemas.openxmlformats.org/officeDocument/2006/relationships/hyperlink" Target="https://www.grammatech.com/products/binary-analysis" TargetMode="External"/><Relationship Id="rId4" Type="http://schemas.openxmlformats.org/officeDocument/2006/relationships/hyperlink" Target="https://github.com/BinaryAnalysisPlatform"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dl-acm-org.pallas2.tcl.sc.edu/citation.cfm?id=2401672" TargetMode="External"/><Relationship Id="rId3" Type="http://schemas.openxmlformats.org/officeDocument/2006/relationships/hyperlink" Target="https://pixabay.com/en/smartphone-mobile-phone-display-1717163/" TargetMode="External"/><Relationship Id="rId7" Type="http://schemas.openxmlformats.org/officeDocument/2006/relationships/hyperlink" Target="https://commons.wikimedia.org/wiki/File:X86_Assembly_Listing_for_ComplexAdd.png" TargetMode="External"/><Relationship Id="rId12" Type="http://schemas.openxmlformats.org/officeDocument/2006/relationships/hyperlink" Target="https://www.synopsys.com/software-integrity/resources/knowledge-database/binary-code.html"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 Id="rId6" Type="http://schemas.openxmlformats.org/officeDocument/2006/relationships/hyperlink" Target="https://commons.wikimedia.org/wiki/File:W65C816S_Machine_Code_Monitor.jpeg" TargetMode="External"/><Relationship Id="rId11" Type="http://schemas.openxmlformats.org/officeDocument/2006/relationships/hyperlink" Target="https://www.preemptive.com/obfuscation" TargetMode="External"/><Relationship Id="rId5" Type="http://schemas.openxmlformats.org/officeDocument/2006/relationships/hyperlink" Target="https://www.flickr.com/photos/121483302@N02/14019907992" TargetMode="External"/><Relationship Id="rId10" Type="http://schemas.openxmlformats.org/officeDocument/2006/relationships/hyperlink" Target="https://www.wandera.com/mobile-security/mobile-malware/malware-on-android/" TargetMode="External"/><Relationship Id="rId4" Type="http://schemas.openxmlformats.org/officeDocument/2006/relationships/hyperlink" Target="https://pixabay.com/en/laptop-black-blue-screen-monitor-33521/" TargetMode="External"/><Relationship Id="rId9" Type="http://schemas.openxmlformats.org/officeDocument/2006/relationships/hyperlink" Target="https://www.gartner.com/en/newsroom/press-releases/2017-02-07-gartner-says-8-billion-connected-things-will-be-in-use-in-2017-up-31-percent-from-2016"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2417075"/>
            <a:ext cx="8222100" cy="93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Program &amp; Application Security . . . </a:t>
            </a:r>
            <a:endParaRPr/>
          </a:p>
          <a:p>
            <a:pPr marL="0" lvl="0" indent="0" algn="l" rtl="0">
              <a:spcBef>
                <a:spcPts val="0"/>
              </a:spcBef>
              <a:spcAft>
                <a:spcPts val="0"/>
              </a:spcAft>
              <a:buNone/>
            </a:pPr>
            <a:r>
              <a:rPr lang="en" sz="3600"/>
              <a:t>Through Binary Code Analysis</a:t>
            </a:r>
            <a:endParaRPr sz="3600"/>
          </a:p>
        </p:txBody>
      </p:sp>
      <p:sp>
        <p:nvSpPr>
          <p:cNvPr id="68" name="Google Shape;68;p13"/>
          <p:cNvSpPr txBox="1">
            <a:spLocks noGrp="1"/>
          </p:cNvSpPr>
          <p:nvPr>
            <p:ph type="subTitle" idx="1"/>
          </p:nvPr>
        </p:nvSpPr>
        <p:spPr>
          <a:xfrm>
            <a:off x="390525" y="3611080"/>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Kim Redmond</a:t>
            </a:r>
            <a:endParaRPr/>
          </a:p>
          <a:p>
            <a:pPr marL="0" lvl="0" indent="0" algn="l" rtl="0">
              <a:spcBef>
                <a:spcPts val="0"/>
              </a:spcBef>
              <a:spcAft>
                <a:spcPts val="0"/>
              </a:spcAft>
              <a:buNone/>
            </a:pPr>
            <a:r>
              <a:rPr lang="en"/>
              <a:t>April 2, 2019</a:t>
            </a:r>
            <a:endParaRPr/>
          </a:p>
          <a:p>
            <a:pPr marL="0" lvl="0" indent="0" algn="l" rtl="0">
              <a:spcBef>
                <a:spcPts val="0"/>
              </a:spcBef>
              <a:spcAft>
                <a:spcPts val="0"/>
              </a:spcAft>
              <a:buNone/>
            </a:pPr>
            <a:r>
              <a:rPr lang="en"/>
              <a:t>USC Department of Computer Science &amp; Engineering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pic>
        <p:nvPicPr>
          <p:cNvPr id="131" name="Google Shape;131;p22"/>
          <p:cNvPicPr preferRelativeResize="0"/>
          <p:nvPr/>
        </p:nvPicPr>
        <p:blipFill>
          <a:blip r:embed="rId3">
            <a:alphaModFix/>
          </a:blip>
          <a:stretch>
            <a:fillRect/>
          </a:stretch>
        </p:blipFill>
        <p:spPr>
          <a:xfrm>
            <a:off x="0" y="697588"/>
            <a:ext cx="4663275" cy="3748325"/>
          </a:xfrm>
          <a:prstGeom prst="rect">
            <a:avLst/>
          </a:prstGeom>
          <a:noFill/>
          <a:ln>
            <a:noFill/>
          </a:ln>
        </p:spPr>
      </p:pic>
      <p:pic>
        <p:nvPicPr>
          <p:cNvPr id="132" name="Google Shape;132;p22"/>
          <p:cNvPicPr preferRelativeResize="0"/>
          <p:nvPr/>
        </p:nvPicPr>
        <p:blipFill>
          <a:blip r:embed="rId4">
            <a:alphaModFix/>
          </a:blip>
          <a:stretch>
            <a:fillRect/>
          </a:stretch>
        </p:blipFill>
        <p:spPr>
          <a:xfrm>
            <a:off x="4663275" y="788701"/>
            <a:ext cx="4480725" cy="35661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3"/>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Block Similarity</a:t>
            </a:r>
            <a:endParaRPr/>
          </a:p>
        </p:txBody>
      </p:sp>
      <p:sp>
        <p:nvSpPr>
          <p:cNvPr id="138" name="Google Shape;138;p23"/>
          <p:cNvSpPr txBox="1">
            <a:spLocks noGrp="1"/>
          </p:cNvSpPr>
          <p:nvPr>
            <p:ph type="body" idx="1"/>
          </p:nvPr>
        </p:nvSpPr>
        <p:spPr>
          <a:xfrm>
            <a:off x="471900" y="1919075"/>
            <a:ext cx="4908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Each </a:t>
            </a:r>
            <a:r>
              <a:rPr lang="en" b="1">
                <a:solidFill>
                  <a:srgbClr val="000000"/>
                </a:solidFill>
              </a:rPr>
              <a:t>B</a:t>
            </a:r>
            <a:r>
              <a:rPr lang="en">
                <a:solidFill>
                  <a:srgbClr val="000000"/>
                </a:solidFill>
              </a:rPr>
              <a:t> is a set of opcodes; operands are file-dependent and disregarded.</a:t>
            </a:r>
            <a:endParaRPr>
              <a:solidFill>
                <a:srgbClr val="000000"/>
              </a:solidFill>
            </a:endParaRPr>
          </a:p>
          <a:p>
            <a:pPr marL="0" lvl="0" indent="0" algn="l" rtl="0">
              <a:spcBef>
                <a:spcPts val="1600"/>
              </a:spcBef>
              <a:spcAft>
                <a:spcPts val="0"/>
              </a:spcAft>
              <a:buNone/>
            </a:pPr>
            <a:r>
              <a:rPr lang="en">
                <a:solidFill>
                  <a:srgbClr val="000000"/>
                </a:solidFill>
              </a:rPr>
              <a:t>Each set element is a 2-gram of consecutive opcodes (i.e., MOV, JMP).</a:t>
            </a:r>
            <a:endParaRPr>
              <a:solidFill>
                <a:srgbClr val="000000"/>
              </a:solidFill>
            </a:endParaRPr>
          </a:p>
          <a:p>
            <a:pPr marL="0" lvl="0" indent="0" algn="l" rtl="0">
              <a:spcBef>
                <a:spcPts val="1600"/>
              </a:spcBef>
              <a:spcAft>
                <a:spcPts val="1600"/>
              </a:spcAft>
              <a:buNone/>
            </a:pPr>
            <a:r>
              <a:rPr lang="en">
                <a:solidFill>
                  <a:srgbClr val="000000"/>
                </a:solidFill>
              </a:rPr>
              <a:t>NgramSet is the full set of instruction sequences from a block.</a:t>
            </a:r>
            <a:endParaRPr>
              <a:solidFill>
                <a:srgbClr val="000000"/>
              </a:solidFill>
            </a:endParaRPr>
          </a:p>
        </p:txBody>
      </p:sp>
      <p:pic>
        <p:nvPicPr>
          <p:cNvPr id="139" name="Google Shape;139;p23"/>
          <p:cNvPicPr preferRelativeResize="0"/>
          <p:nvPr/>
        </p:nvPicPr>
        <p:blipFill>
          <a:blip r:embed="rId3">
            <a:alphaModFix/>
          </a:blip>
          <a:stretch>
            <a:fillRect/>
          </a:stretch>
        </p:blipFill>
        <p:spPr>
          <a:xfrm>
            <a:off x="6369900" y="2290763"/>
            <a:ext cx="2324100" cy="561975"/>
          </a:xfrm>
          <a:prstGeom prst="rect">
            <a:avLst/>
          </a:prstGeom>
          <a:noFill/>
          <a:ln>
            <a:noFill/>
          </a:ln>
        </p:spPr>
      </p:pic>
      <p:pic>
        <p:nvPicPr>
          <p:cNvPr id="140" name="Google Shape;140;p23"/>
          <p:cNvPicPr preferRelativeResize="0"/>
          <p:nvPr/>
        </p:nvPicPr>
        <p:blipFill>
          <a:blip r:embed="rId4">
            <a:alphaModFix/>
          </a:blip>
          <a:stretch>
            <a:fillRect/>
          </a:stretch>
        </p:blipFill>
        <p:spPr>
          <a:xfrm>
            <a:off x="5720099" y="3430675"/>
            <a:ext cx="3305625" cy="6574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Block Similarity</a:t>
            </a:r>
            <a:endParaRPr/>
          </a:p>
        </p:txBody>
      </p:sp>
      <p:sp>
        <p:nvSpPr>
          <p:cNvPr id="146" name="Google Shape;146;p24"/>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Similarities between two block sets are then aggregated.</a:t>
            </a:r>
            <a:endParaRPr>
              <a:solidFill>
                <a:srgbClr val="000000"/>
              </a:solidFill>
            </a:endParaRPr>
          </a:p>
          <a:p>
            <a:pPr marL="0" lvl="0" indent="0" algn="l" rtl="0">
              <a:spcBef>
                <a:spcPts val="1600"/>
              </a:spcBef>
              <a:spcAft>
                <a:spcPts val="0"/>
              </a:spcAft>
              <a:buNone/>
            </a:pPr>
            <a:r>
              <a:rPr lang="en">
                <a:solidFill>
                  <a:srgbClr val="000000"/>
                </a:solidFill>
              </a:rPr>
              <a:t>Each block from Set1 is compared with each block from Set2. Similarity scores are added to a table (right).</a:t>
            </a:r>
            <a:endParaRPr>
              <a:solidFill>
                <a:srgbClr val="000000"/>
              </a:solidFill>
            </a:endParaRPr>
          </a:p>
          <a:p>
            <a:pPr marL="0" lvl="0" indent="0" algn="l" rtl="0">
              <a:spcBef>
                <a:spcPts val="1600"/>
              </a:spcBef>
              <a:spcAft>
                <a:spcPts val="1600"/>
              </a:spcAft>
              <a:buNone/>
            </a:pPr>
            <a:r>
              <a:rPr lang="en">
                <a:solidFill>
                  <a:srgbClr val="000000"/>
                </a:solidFill>
              </a:rPr>
              <a:t>The Hungarian algorithm calculates the max similarity sum based on the highest sum of edge weights (scores) for a node (block).</a:t>
            </a:r>
            <a:endParaRPr>
              <a:solidFill>
                <a:srgbClr val="000000"/>
              </a:solidFill>
            </a:endParaRPr>
          </a:p>
        </p:txBody>
      </p:sp>
      <p:pic>
        <p:nvPicPr>
          <p:cNvPr id="147" name="Google Shape;147;p24"/>
          <p:cNvPicPr preferRelativeResize="0"/>
          <p:nvPr/>
        </p:nvPicPr>
        <p:blipFill>
          <a:blip r:embed="rId3">
            <a:alphaModFix/>
          </a:blip>
          <a:stretch>
            <a:fillRect/>
          </a:stretch>
        </p:blipFill>
        <p:spPr>
          <a:xfrm>
            <a:off x="4838950" y="363700"/>
            <a:ext cx="2506667" cy="2710200"/>
          </a:xfrm>
          <a:prstGeom prst="rect">
            <a:avLst/>
          </a:prstGeom>
          <a:noFill/>
          <a:ln>
            <a:noFill/>
          </a:ln>
        </p:spPr>
      </p:pic>
      <p:pic>
        <p:nvPicPr>
          <p:cNvPr id="148" name="Google Shape;148;p24"/>
          <p:cNvPicPr preferRelativeResize="0"/>
          <p:nvPr/>
        </p:nvPicPr>
        <p:blipFill>
          <a:blip r:embed="rId4">
            <a:alphaModFix/>
          </a:blip>
          <a:stretch>
            <a:fillRect/>
          </a:stretch>
        </p:blipFill>
        <p:spPr>
          <a:xfrm>
            <a:off x="6670500" y="3178525"/>
            <a:ext cx="2023500" cy="17919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Results</a:t>
            </a:r>
            <a:endParaRPr/>
          </a:p>
        </p:txBody>
      </p:sp>
      <p:sp>
        <p:nvSpPr>
          <p:cNvPr id="154" name="Google Shape;154;p25"/>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High similarity scores were computed for malware contained in the same family (e.g., trojans). And correspondingly, similarities were much lower when comparing different malware families.</a:t>
            </a:r>
            <a:endParaRPr>
              <a:solidFill>
                <a:srgbClr val="000000"/>
              </a:solidFill>
            </a:endParaRPr>
          </a:p>
          <a:p>
            <a:pPr marL="0" lvl="0" indent="0" algn="l" rtl="0">
              <a:spcBef>
                <a:spcPts val="1600"/>
              </a:spcBef>
              <a:spcAft>
                <a:spcPts val="0"/>
              </a:spcAft>
              <a:buNone/>
            </a:pPr>
            <a:r>
              <a:rPr lang="en">
                <a:solidFill>
                  <a:srgbClr val="000000"/>
                </a:solidFill>
              </a:rPr>
              <a:t>To reduce overhead, the results also conclude that </a:t>
            </a:r>
            <a:r>
              <a:rPr lang="en" b="1">
                <a:solidFill>
                  <a:srgbClr val="000000"/>
                </a:solidFill>
              </a:rPr>
              <a:t>76%</a:t>
            </a:r>
            <a:r>
              <a:rPr lang="en">
                <a:solidFill>
                  <a:srgbClr val="000000"/>
                </a:solidFill>
              </a:rPr>
              <a:t> of a file’s original blocks are excluded from evaluation.</a:t>
            </a:r>
            <a:endParaRPr>
              <a:solidFill>
                <a:srgbClr val="000000"/>
              </a:solidFill>
            </a:endParaRPr>
          </a:p>
          <a:p>
            <a:pPr marL="0" lvl="0" indent="0" algn="l" rtl="0">
              <a:spcBef>
                <a:spcPts val="1600"/>
              </a:spcBef>
              <a:spcAft>
                <a:spcPts val="1600"/>
              </a:spcAft>
              <a:buNone/>
            </a:pPr>
            <a:r>
              <a:rPr lang="en" b="1">
                <a:solidFill>
                  <a:srgbClr val="000000"/>
                </a:solidFill>
              </a:rPr>
              <a:t>However…</a:t>
            </a:r>
            <a:r>
              <a:rPr lang="en">
                <a:solidFill>
                  <a:srgbClr val="000000"/>
                </a:solidFill>
              </a:rPr>
              <a:t> this research only examines similarities for pre-computed malware examples.</a:t>
            </a:r>
            <a:endParaRPr>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6"/>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Machine Learning</a:t>
            </a:r>
            <a:endParaRPr/>
          </a:p>
        </p:txBody>
      </p:sp>
      <p:sp>
        <p:nvSpPr>
          <p:cNvPr id="160" name="Google Shape;160;p26"/>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Another Approach</a:t>
            </a:r>
            <a:endParaRPr/>
          </a:p>
        </p:txBody>
      </p:sp>
      <p:sp>
        <p:nvSpPr>
          <p:cNvPr id="161" name="Google Shape;161;p26"/>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As malware continues to evolve and dodge detection…</a:t>
            </a:r>
            <a:endParaRPr/>
          </a:p>
          <a:p>
            <a:pPr marL="0" lvl="0" indent="0" algn="l" rtl="0">
              <a:spcBef>
                <a:spcPts val="1600"/>
              </a:spcBef>
              <a:spcAft>
                <a:spcPts val="1600"/>
              </a:spcAft>
              <a:buNone/>
            </a:pPr>
            <a:r>
              <a:rPr lang="en"/>
              <a:t>What’s a method that can keep up with identifying new malware?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Machine Learning Approaches</a:t>
            </a:r>
            <a:endParaRPr/>
          </a:p>
        </p:txBody>
      </p:sp>
      <p:sp>
        <p:nvSpPr>
          <p:cNvPr id="167" name="Google Shape;167;p27"/>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Some attempts have been made using machine learning:</a:t>
            </a:r>
            <a:endParaRPr>
              <a:solidFill>
                <a:srgbClr val="000000"/>
              </a:solidFill>
            </a:endParaRPr>
          </a:p>
          <a:p>
            <a:pPr marL="457200" lvl="0" indent="-342900" algn="l" rtl="0">
              <a:spcBef>
                <a:spcPts val="1600"/>
              </a:spcBef>
              <a:spcAft>
                <a:spcPts val="0"/>
              </a:spcAft>
              <a:buClr>
                <a:srgbClr val="000000"/>
              </a:buClr>
              <a:buSzPts val="1800"/>
              <a:buChar char="●"/>
            </a:pPr>
            <a:r>
              <a:rPr lang="en">
                <a:solidFill>
                  <a:srgbClr val="0000FF"/>
                </a:solidFill>
              </a:rPr>
              <a:t>Instruction2vec</a:t>
            </a:r>
            <a:r>
              <a:rPr lang="en">
                <a:solidFill>
                  <a:srgbClr val="000000"/>
                </a:solidFill>
              </a:rPr>
              <a:t> represents instructions as feature vectors</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FF"/>
                </a:solidFill>
              </a:rPr>
              <a:t>Asm2Vec</a:t>
            </a:r>
            <a:r>
              <a:rPr lang="en">
                <a:solidFill>
                  <a:srgbClr val="000000"/>
                </a:solidFill>
              </a:rPr>
              <a:t> creates vectors for assembly functions</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FF"/>
                </a:solidFill>
              </a:rPr>
              <a:t>Innereye-BB</a:t>
            </a:r>
            <a:r>
              <a:rPr lang="en">
                <a:solidFill>
                  <a:srgbClr val="000000"/>
                </a:solidFill>
              </a:rPr>
              <a:t> can convert basic blocks into vectors for multiple architectures, but each architecture must first be separately trained</a:t>
            </a:r>
            <a:endParaRPr>
              <a:solidFill>
                <a:srgbClr val="000000"/>
              </a:solidFill>
            </a:endParaRPr>
          </a:p>
          <a:p>
            <a:pPr marL="0" lvl="0" indent="0" algn="l" rtl="0">
              <a:spcBef>
                <a:spcPts val="1600"/>
              </a:spcBef>
              <a:spcAft>
                <a:spcPts val="1600"/>
              </a:spcAft>
              <a:buNone/>
            </a:pPr>
            <a:r>
              <a:rPr lang="en">
                <a:solidFill>
                  <a:srgbClr val="000000"/>
                </a:solidFill>
              </a:rPr>
              <a:t>...But some models exploit statistics, not semantics, of manually chosen features. Some only work on one architecture. And some are too broad!</a:t>
            </a:r>
            <a:endParaRPr>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Natural Language Processing</a:t>
            </a:r>
            <a:endParaRPr/>
          </a:p>
        </p:txBody>
      </p:sp>
      <p:sp>
        <p:nvSpPr>
          <p:cNvPr id="173" name="Google Shape;173;p28"/>
          <p:cNvSpPr txBox="1">
            <a:spLocks noGrp="1"/>
          </p:cNvSpPr>
          <p:nvPr>
            <p:ph type="body" idx="1"/>
          </p:nvPr>
        </p:nvSpPr>
        <p:spPr>
          <a:xfrm>
            <a:off x="471900" y="1919075"/>
            <a:ext cx="8222100" cy="828000"/>
          </a:xfrm>
          <a:prstGeom prst="rect">
            <a:avLst/>
          </a:prstGeom>
          <a:ln w="28575" cap="flat" cmpd="sng">
            <a:solidFill>
              <a:srgbClr val="666666"/>
            </a:solidFill>
            <a:prstDash val="dash"/>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1600"/>
              </a:spcAft>
              <a:buNone/>
            </a:pPr>
            <a:r>
              <a:rPr lang="en" b="1">
                <a:solidFill>
                  <a:srgbClr val="000000"/>
                </a:solidFill>
              </a:rPr>
              <a:t>NLP</a:t>
            </a:r>
            <a:r>
              <a:rPr lang="en">
                <a:solidFill>
                  <a:srgbClr val="000000"/>
                </a:solidFill>
              </a:rPr>
              <a:t>: a field of machine learning that </a:t>
            </a:r>
            <a:r>
              <a:rPr lang="en">
                <a:solidFill>
                  <a:srgbClr val="4A86E8"/>
                </a:solidFill>
              </a:rPr>
              <a:t>processes and analyzes text</a:t>
            </a:r>
            <a:r>
              <a:rPr lang="en">
                <a:solidFill>
                  <a:srgbClr val="000000"/>
                </a:solidFill>
              </a:rPr>
              <a:t>.</a:t>
            </a:r>
            <a:br>
              <a:rPr lang="en">
                <a:solidFill>
                  <a:srgbClr val="000000"/>
                </a:solidFill>
              </a:rPr>
            </a:br>
            <a:r>
              <a:rPr lang="en">
                <a:solidFill>
                  <a:srgbClr val="000000"/>
                </a:solidFill>
              </a:rPr>
              <a:t>Efficient at extracting </a:t>
            </a:r>
            <a:r>
              <a:rPr lang="en">
                <a:solidFill>
                  <a:srgbClr val="4A86E8"/>
                </a:solidFill>
              </a:rPr>
              <a:t>semantic meaning</a:t>
            </a:r>
            <a:r>
              <a:rPr lang="en">
                <a:solidFill>
                  <a:srgbClr val="000000"/>
                </a:solidFill>
              </a:rPr>
              <a:t> from words and documents.</a:t>
            </a:r>
            <a:endParaRPr>
              <a:solidFill>
                <a:srgbClr val="000000"/>
              </a:solidFill>
            </a:endParaRPr>
          </a:p>
        </p:txBody>
      </p:sp>
      <p:sp>
        <p:nvSpPr>
          <p:cNvPr id="174" name="Google Shape;174;p28"/>
          <p:cNvSpPr txBox="1"/>
          <p:nvPr/>
        </p:nvSpPr>
        <p:spPr>
          <a:xfrm>
            <a:off x="463475" y="2995675"/>
            <a:ext cx="8222100" cy="1713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800">
                <a:latin typeface="Roboto"/>
                <a:ea typeface="Roboto"/>
                <a:cs typeface="Roboto"/>
                <a:sym typeface="Roboto"/>
              </a:rPr>
              <a:t>If we regard assembly as a </a:t>
            </a:r>
            <a:r>
              <a:rPr lang="en" sz="1800" i="1">
                <a:latin typeface="Roboto"/>
                <a:ea typeface="Roboto"/>
                <a:cs typeface="Roboto"/>
                <a:sym typeface="Roboto"/>
              </a:rPr>
              <a:t>language</a:t>
            </a:r>
            <a:r>
              <a:rPr lang="en" sz="1800">
                <a:latin typeface="Roboto"/>
                <a:ea typeface="Roboto"/>
                <a:cs typeface="Roboto"/>
                <a:sym typeface="Roboto"/>
              </a:rPr>
              <a:t> and assembly instructions as </a:t>
            </a:r>
            <a:r>
              <a:rPr lang="en" sz="1800" i="1">
                <a:latin typeface="Roboto"/>
                <a:ea typeface="Roboto"/>
                <a:cs typeface="Roboto"/>
                <a:sym typeface="Roboto"/>
              </a:rPr>
              <a:t>words</a:t>
            </a:r>
            <a:r>
              <a:rPr lang="en" sz="1800">
                <a:latin typeface="Roboto"/>
                <a:ea typeface="Roboto"/>
                <a:cs typeface="Roboto"/>
                <a:sym typeface="Roboto"/>
              </a:rPr>
              <a:t>, then we can analyze disassembled binaries as if they were documents.</a:t>
            </a:r>
            <a:endParaRPr sz="1800">
              <a:latin typeface="Roboto"/>
              <a:ea typeface="Roboto"/>
              <a:cs typeface="Roboto"/>
              <a:sym typeface="Roboto"/>
            </a:endParaRPr>
          </a:p>
          <a:p>
            <a:pPr marL="0" lvl="0" indent="0" algn="l" rtl="0">
              <a:lnSpc>
                <a:spcPct val="115000"/>
              </a:lnSpc>
              <a:spcBef>
                <a:spcPts val="1600"/>
              </a:spcBef>
              <a:spcAft>
                <a:spcPts val="1600"/>
              </a:spcAft>
              <a:buNone/>
            </a:pPr>
            <a:r>
              <a:rPr lang="en" sz="1800">
                <a:latin typeface="Roboto"/>
                <a:ea typeface="Roboto"/>
                <a:cs typeface="Roboto"/>
                <a:sym typeface="Roboto"/>
              </a:rPr>
              <a:t>We can use binaries to train a model, and learn how each instruction is unique. Then we can figure out how they contribute to the program!</a:t>
            </a:r>
            <a:endParaRPr>
              <a:latin typeface="Roboto"/>
              <a:ea typeface="Roboto"/>
              <a:cs typeface="Roboto"/>
              <a:sym typeface="Roboto"/>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Word Embeddings</a:t>
            </a:r>
            <a:endParaRPr/>
          </a:p>
        </p:txBody>
      </p:sp>
      <p:sp>
        <p:nvSpPr>
          <p:cNvPr id="180" name="Google Shape;180;p29"/>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a:solidFill>
                  <a:srgbClr val="000000"/>
                </a:solidFill>
              </a:rPr>
              <a:t>Word embeddings are </a:t>
            </a:r>
            <a:r>
              <a:rPr lang="en" b="1">
                <a:solidFill>
                  <a:srgbClr val="000000"/>
                </a:solidFill>
              </a:rPr>
              <a:t>high-dimensional vectors</a:t>
            </a:r>
            <a:r>
              <a:rPr lang="en">
                <a:solidFill>
                  <a:srgbClr val="000000"/>
                </a:solidFill>
              </a:rPr>
              <a:t> that encode word meanings.</a:t>
            </a:r>
            <a:endParaRPr>
              <a:solidFill>
                <a:srgbClr val="000000"/>
              </a:solidFill>
            </a:endParaRPr>
          </a:p>
          <a:p>
            <a:pPr marL="0" lvl="0" indent="0" algn="l" rtl="0">
              <a:spcBef>
                <a:spcPts val="1600"/>
              </a:spcBef>
              <a:spcAft>
                <a:spcPts val="0"/>
              </a:spcAft>
              <a:buNone/>
            </a:pPr>
            <a:r>
              <a:rPr lang="en">
                <a:solidFill>
                  <a:srgbClr val="000000"/>
                </a:solidFill>
              </a:rPr>
              <a:t>A simple example is one-hot encoding. Given a dictionary of 100 words, each word occupies one dimension out of 100 in an all-0 vector.</a:t>
            </a:r>
            <a:endParaRPr>
              <a:solidFill>
                <a:srgbClr val="000000"/>
              </a:solidFill>
            </a:endParaRPr>
          </a:p>
          <a:p>
            <a:pPr marL="0" lvl="0" indent="0" algn="l" rtl="0">
              <a:spcBef>
                <a:spcPts val="1600"/>
              </a:spcBef>
              <a:spcAft>
                <a:spcPts val="0"/>
              </a:spcAft>
              <a:buNone/>
            </a:pPr>
            <a:r>
              <a:rPr lang="en">
                <a:solidFill>
                  <a:srgbClr val="000000"/>
                </a:solidFill>
              </a:rPr>
              <a:t>Consider a document about animals:</a:t>
            </a:r>
            <a:endParaRPr>
              <a:solidFill>
                <a:srgbClr val="000000"/>
              </a:solidFill>
            </a:endParaRPr>
          </a:p>
          <a:p>
            <a:pPr marL="0" lvl="0" indent="0" algn="l" rtl="0">
              <a:spcBef>
                <a:spcPts val="1600"/>
              </a:spcBef>
              <a:spcAft>
                <a:spcPts val="0"/>
              </a:spcAft>
              <a:buNone/>
            </a:pPr>
            <a:r>
              <a:rPr lang="en">
                <a:solidFill>
                  <a:srgbClr val="FF0000"/>
                </a:solidFill>
              </a:rPr>
              <a:t>Cat</a:t>
            </a:r>
            <a:r>
              <a:rPr lang="en">
                <a:solidFill>
                  <a:srgbClr val="000000"/>
                </a:solidFill>
              </a:rPr>
              <a:t> = 	[ 1 0 0 0 0 … ]				</a:t>
            </a:r>
            <a:r>
              <a:rPr lang="en">
                <a:solidFill>
                  <a:srgbClr val="9900FF"/>
                </a:solidFill>
              </a:rPr>
              <a:t>Bird</a:t>
            </a:r>
            <a:r>
              <a:rPr lang="en">
                <a:solidFill>
                  <a:srgbClr val="000000"/>
                </a:solidFill>
              </a:rPr>
              <a:t> = 	[ 0 0 1 0 0 … ]</a:t>
            </a:r>
            <a:endParaRPr>
              <a:solidFill>
                <a:srgbClr val="000000"/>
              </a:solidFill>
            </a:endParaRPr>
          </a:p>
          <a:p>
            <a:pPr marL="0" lvl="0" indent="0" algn="l" rtl="0">
              <a:spcBef>
                <a:spcPts val="1600"/>
              </a:spcBef>
              <a:spcAft>
                <a:spcPts val="1600"/>
              </a:spcAft>
              <a:buNone/>
            </a:pPr>
            <a:r>
              <a:rPr lang="en">
                <a:solidFill>
                  <a:srgbClr val="0000FF"/>
                </a:solidFill>
              </a:rPr>
              <a:t>Dog</a:t>
            </a:r>
            <a:r>
              <a:rPr lang="en">
                <a:solidFill>
                  <a:srgbClr val="000000"/>
                </a:solidFill>
              </a:rPr>
              <a:t> = 	[ 0 1 0 0 0 … ]				</a:t>
            </a:r>
            <a:r>
              <a:rPr lang="en">
                <a:solidFill>
                  <a:srgbClr val="FF00FF"/>
                </a:solidFill>
              </a:rPr>
              <a:t>Pig</a:t>
            </a:r>
            <a:r>
              <a:rPr lang="en">
                <a:solidFill>
                  <a:srgbClr val="000000"/>
                </a:solidFill>
              </a:rPr>
              <a:t> = 	[ 0 0 0 1 0 … ]</a:t>
            </a:r>
            <a:endParaRPr>
              <a:solidFill>
                <a:srgbClr val="0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0"/>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Word Embeddings</a:t>
            </a:r>
            <a:endParaRPr/>
          </a:p>
        </p:txBody>
      </p:sp>
      <p:sp>
        <p:nvSpPr>
          <p:cNvPr id="186" name="Google Shape;186;p30"/>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0000"/>
                </a:solidFill>
              </a:rPr>
              <a:t>Cat</a:t>
            </a:r>
            <a:r>
              <a:rPr lang="en">
                <a:solidFill>
                  <a:srgbClr val="000000"/>
                </a:solidFill>
              </a:rPr>
              <a:t> = 	[ 3 0 0 0 0 … ]				</a:t>
            </a:r>
            <a:r>
              <a:rPr lang="en">
                <a:solidFill>
                  <a:srgbClr val="9900FF"/>
                </a:solidFill>
              </a:rPr>
              <a:t>Bird</a:t>
            </a:r>
            <a:r>
              <a:rPr lang="en">
                <a:solidFill>
                  <a:srgbClr val="000000"/>
                </a:solidFill>
              </a:rPr>
              <a:t> = 	[ 0 0 3 0 0 … ]</a:t>
            </a:r>
            <a:endParaRPr>
              <a:solidFill>
                <a:srgbClr val="000000"/>
              </a:solidFill>
            </a:endParaRPr>
          </a:p>
          <a:p>
            <a:pPr marL="0" lvl="0" indent="0" algn="l" rtl="0">
              <a:spcBef>
                <a:spcPts val="1600"/>
              </a:spcBef>
              <a:spcAft>
                <a:spcPts val="0"/>
              </a:spcAft>
              <a:buNone/>
            </a:pPr>
            <a:r>
              <a:rPr lang="en">
                <a:solidFill>
                  <a:srgbClr val="0000FF"/>
                </a:solidFill>
              </a:rPr>
              <a:t>Dog</a:t>
            </a:r>
            <a:r>
              <a:rPr lang="en">
                <a:solidFill>
                  <a:srgbClr val="000000"/>
                </a:solidFill>
              </a:rPr>
              <a:t> = 	[ 0 1 0 0 0 … ]				</a:t>
            </a:r>
            <a:r>
              <a:rPr lang="en">
                <a:solidFill>
                  <a:srgbClr val="FF00FF"/>
                </a:solidFill>
              </a:rPr>
              <a:t>Pig</a:t>
            </a:r>
            <a:r>
              <a:rPr lang="en">
                <a:solidFill>
                  <a:srgbClr val="000000"/>
                </a:solidFill>
              </a:rPr>
              <a:t> = 	[ 0 0 0 5 0 … ]</a:t>
            </a:r>
            <a:endParaRPr>
              <a:solidFill>
                <a:srgbClr val="000000"/>
              </a:solidFill>
            </a:endParaRPr>
          </a:p>
          <a:p>
            <a:pPr marL="0" lvl="0" indent="0" algn="l" rtl="0">
              <a:spcBef>
                <a:spcPts val="1600"/>
              </a:spcBef>
              <a:spcAft>
                <a:spcPts val="0"/>
              </a:spcAft>
              <a:buNone/>
            </a:pPr>
            <a:r>
              <a:rPr lang="en">
                <a:solidFill>
                  <a:srgbClr val="000000"/>
                </a:solidFill>
              </a:rPr>
              <a:t>If you treat each dimension as a </a:t>
            </a:r>
            <a:r>
              <a:rPr lang="en" b="1">
                <a:solidFill>
                  <a:srgbClr val="000000"/>
                </a:solidFill>
              </a:rPr>
              <a:t>count </a:t>
            </a:r>
            <a:r>
              <a:rPr lang="en">
                <a:solidFill>
                  <a:srgbClr val="000000"/>
                </a:solidFill>
              </a:rPr>
              <a:t>of how often that animal appears in the document, then the resulting vector could express them all!</a:t>
            </a:r>
            <a:endParaRPr>
              <a:solidFill>
                <a:srgbClr val="000000"/>
              </a:solidFill>
            </a:endParaRPr>
          </a:p>
          <a:p>
            <a:pPr marL="0" lvl="0" indent="0" algn="ctr" rtl="0">
              <a:spcBef>
                <a:spcPts val="1600"/>
              </a:spcBef>
              <a:spcAft>
                <a:spcPts val="0"/>
              </a:spcAft>
              <a:buNone/>
            </a:pPr>
            <a:r>
              <a:rPr lang="en" b="1">
                <a:solidFill>
                  <a:srgbClr val="000000"/>
                </a:solidFill>
              </a:rPr>
              <a:t>Document embedding</a:t>
            </a:r>
            <a:r>
              <a:rPr lang="en">
                <a:solidFill>
                  <a:srgbClr val="000000"/>
                </a:solidFill>
              </a:rPr>
              <a:t> = [ </a:t>
            </a:r>
            <a:r>
              <a:rPr lang="en">
                <a:solidFill>
                  <a:srgbClr val="FF0000"/>
                </a:solidFill>
              </a:rPr>
              <a:t>3</a:t>
            </a:r>
            <a:r>
              <a:rPr lang="en">
                <a:solidFill>
                  <a:srgbClr val="000000"/>
                </a:solidFill>
              </a:rPr>
              <a:t> </a:t>
            </a:r>
            <a:r>
              <a:rPr lang="en">
                <a:solidFill>
                  <a:srgbClr val="0000FF"/>
                </a:solidFill>
              </a:rPr>
              <a:t>1</a:t>
            </a:r>
            <a:r>
              <a:rPr lang="en">
                <a:solidFill>
                  <a:srgbClr val="000000"/>
                </a:solidFill>
              </a:rPr>
              <a:t> </a:t>
            </a:r>
            <a:r>
              <a:rPr lang="en">
                <a:solidFill>
                  <a:srgbClr val="9900FF"/>
                </a:solidFill>
              </a:rPr>
              <a:t>3</a:t>
            </a:r>
            <a:r>
              <a:rPr lang="en">
                <a:solidFill>
                  <a:srgbClr val="000000"/>
                </a:solidFill>
              </a:rPr>
              <a:t> </a:t>
            </a:r>
            <a:r>
              <a:rPr lang="en">
                <a:solidFill>
                  <a:srgbClr val="FF00FF"/>
                </a:solidFill>
              </a:rPr>
              <a:t>5</a:t>
            </a:r>
            <a:r>
              <a:rPr lang="en">
                <a:solidFill>
                  <a:srgbClr val="000000"/>
                </a:solidFill>
              </a:rPr>
              <a:t> … ]    </a:t>
            </a:r>
            <a:r>
              <a:rPr lang="en" i="1">
                <a:solidFill>
                  <a:srgbClr val="000000"/>
                </a:solidFill>
              </a:rPr>
              <a:t>(but what does this mean?)</a:t>
            </a:r>
            <a:endParaRPr i="1">
              <a:solidFill>
                <a:srgbClr val="000000"/>
              </a:solidFill>
            </a:endParaRPr>
          </a:p>
          <a:p>
            <a:pPr marL="0" lvl="0" indent="0" algn="l" rtl="0">
              <a:spcBef>
                <a:spcPts val="1600"/>
              </a:spcBef>
              <a:spcAft>
                <a:spcPts val="1600"/>
              </a:spcAft>
              <a:buNone/>
            </a:pPr>
            <a:r>
              <a:rPr lang="en">
                <a:solidFill>
                  <a:srgbClr val="000000"/>
                </a:solidFill>
              </a:rPr>
              <a:t>This also does not tell us how </a:t>
            </a:r>
            <a:r>
              <a:rPr lang="en" i="1">
                <a:solidFill>
                  <a:srgbClr val="000000"/>
                </a:solidFill>
              </a:rPr>
              <a:t>words</a:t>
            </a:r>
            <a:r>
              <a:rPr lang="en">
                <a:solidFill>
                  <a:srgbClr val="000000"/>
                </a:solidFill>
              </a:rPr>
              <a:t> are similar or different.</a:t>
            </a:r>
            <a:endParaRPr>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1"/>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Word Embeddings</a:t>
            </a:r>
            <a:endParaRPr/>
          </a:p>
        </p:txBody>
      </p:sp>
      <p:sp>
        <p:nvSpPr>
          <p:cNvPr id="192" name="Google Shape;192;p31"/>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a:solidFill>
                  <a:srgbClr val="000000"/>
                </a:solidFill>
              </a:rPr>
              <a:t>In order to reflect what words </a:t>
            </a:r>
            <a:r>
              <a:rPr lang="en" i="1">
                <a:solidFill>
                  <a:srgbClr val="000000"/>
                </a:solidFill>
              </a:rPr>
              <a:t>mean</a:t>
            </a:r>
            <a:r>
              <a:rPr lang="en">
                <a:solidFill>
                  <a:srgbClr val="000000"/>
                </a:solidFill>
              </a:rPr>
              <a:t>, dimensions can encode statistical patterns of how words are distributed across a text.</a:t>
            </a:r>
            <a:endParaRPr>
              <a:solidFill>
                <a:srgbClr val="000000"/>
              </a:solidFill>
            </a:endParaRPr>
          </a:p>
          <a:p>
            <a:pPr marL="0" lvl="0" indent="0" algn="l" rtl="0">
              <a:spcBef>
                <a:spcPts val="1600"/>
              </a:spcBef>
              <a:spcAft>
                <a:spcPts val="0"/>
              </a:spcAft>
              <a:buClr>
                <a:srgbClr val="000000"/>
              </a:buClr>
              <a:buSzPts val="1100"/>
              <a:buFont typeface="Arial"/>
              <a:buNone/>
            </a:pPr>
            <a:r>
              <a:rPr lang="en">
                <a:solidFill>
                  <a:srgbClr val="000000"/>
                </a:solidFill>
              </a:rPr>
              <a:t>In unsupervised word embedding models, word clusters are used to “learn” what kinds of words tend to appear together as neighbors.</a:t>
            </a:r>
            <a:endParaRPr>
              <a:solidFill>
                <a:srgbClr val="000000"/>
              </a:solidFill>
            </a:endParaRPr>
          </a:p>
          <a:p>
            <a:pPr marL="0" lvl="0" indent="0" algn="l" rtl="0">
              <a:spcBef>
                <a:spcPts val="1600"/>
              </a:spcBef>
              <a:spcAft>
                <a:spcPts val="1600"/>
              </a:spcAft>
              <a:buNone/>
            </a:pPr>
            <a:r>
              <a:rPr lang="en" b="1">
                <a:solidFill>
                  <a:srgbClr val="000000"/>
                </a:solidFill>
              </a:rPr>
              <a:t>Insight</a:t>
            </a:r>
            <a:r>
              <a:rPr lang="en">
                <a:solidFill>
                  <a:srgbClr val="000000"/>
                </a:solidFill>
              </a:rPr>
              <a:t>: if two different words tend to appear in the </a:t>
            </a:r>
            <a:r>
              <a:rPr lang="en" i="1">
                <a:solidFill>
                  <a:srgbClr val="000000"/>
                </a:solidFill>
              </a:rPr>
              <a:t>same </a:t>
            </a:r>
            <a:r>
              <a:rPr lang="en">
                <a:solidFill>
                  <a:srgbClr val="000000"/>
                </a:solidFill>
              </a:rPr>
              <a:t>contexts, then those words are probably similar in meaning.</a:t>
            </a:r>
            <a:endParaRPr/>
          </a:p>
        </p:txBody>
      </p:sp>
      <p:pic>
        <p:nvPicPr>
          <p:cNvPr id="193" name="Google Shape;193;p31"/>
          <p:cNvPicPr preferRelativeResize="0"/>
          <p:nvPr/>
        </p:nvPicPr>
        <p:blipFill>
          <a:blip r:embed="rId3">
            <a:alphaModFix/>
          </a:blip>
          <a:stretch>
            <a:fillRect/>
          </a:stretch>
        </p:blipFill>
        <p:spPr>
          <a:xfrm>
            <a:off x="5146513" y="1919075"/>
            <a:ext cx="3095386" cy="2710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body" idx="1"/>
          </p:nvPr>
        </p:nvSpPr>
        <p:spPr>
          <a:xfrm>
            <a:off x="226075" y="283075"/>
            <a:ext cx="2808000" cy="434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By 2020, there will be </a:t>
            </a:r>
            <a:r>
              <a:rPr lang="en" sz="1400" b="1"/>
              <a:t>20 billion</a:t>
            </a:r>
            <a:r>
              <a:rPr lang="en" sz="1400"/>
              <a:t> connected devices worldwide.</a:t>
            </a:r>
            <a:endParaRPr sz="1400"/>
          </a:p>
          <a:p>
            <a:pPr marL="0" lvl="0" indent="0" algn="l" rtl="0">
              <a:spcBef>
                <a:spcPts val="1600"/>
              </a:spcBef>
              <a:spcAft>
                <a:spcPts val="0"/>
              </a:spcAft>
              <a:buNone/>
            </a:pPr>
            <a:r>
              <a:rPr lang="en" sz="1400"/>
              <a:t>All these devices use software. We have programs and apps on smartphones, laptops, trackers, etc. We often don’t know if they exploit our data or have hidden vulnerabilities.</a:t>
            </a:r>
            <a:endParaRPr sz="1400"/>
          </a:p>
          <a:p>
            <a:pPr marL="0" lvl="0" indent="0" algn="l" rtl="0">
              <a:spcBef>
                <a:spcPts val="1600"/>
              </a:spcBef>
              <a:spcAft>
                <a:spcPts val="0"/>
              </a:spcAft>
              <a:buNone/>
            </a:pPr>
            <a:r>
              <a:rPr lang="en" sz="1400" u="sng"/>
              <a:t>Is our data safe?</a:t>
            </a:r>
            <a:endParaRPr sz="1400" u="sng"/>
          </a:p>
          <a:p>
            <a:pPr marL="0" lvl="0" indent="0" algn="l" rtl="0">
              <a:spcBef>
                <a:spcPts val="1600"/>
              </a:spcBef>
              <a:spcAft>
                <a:spcPts val="0"/>
              </a:spcAft>
              <a:buNone/>
            </a:pPr>
            <a:r>
              <a:rPr lang="en" sz="1400"/>
              <a:t>What are the </a:t>
            </a:r>
            <a:r>
              <a:rPr lang="en" sz="1400" i="1"/>
              <a:t>risks </a:t>
            </a:r>
            <a:r>
              <a:rPr lang="en" sz="1400"/>
              <a:t>involved with these applications?</a:t>
            </a:r>
            <a:endParaRPr sz="1400"/>
          </a:p>
          <a:p>
            <a:pPr marL="0" lvl="0" indent="0" algn="l" rtl="0">
              <a:spcBef>
                <a:spcPts val="1600"/>
              </a:spcBef>
              <a:spcAft>
                <a:spcPts val="1600"/>
              </a:spcAft>
              <a:buNone/>
            </a:pPr>
            <a:r>
              <a:rPr lang="en" sz="1400"/>
              <a:t>How do we analyze </a:t>
            </a:r>
            <a:r>
              <a:rPr lang="en" sz="1400" i="1"/>
              <a:t>closed-source</a:t>
            </a:r>
            <a:r>
              <a:rPr lang="en" sz="1400"/>
              <a:t> software for security vulnerabilities?</a:t>
            </a:r>
            <a:endParaRPr sz="1400"/>
          </a:p>
        </p:txBody>
      </p:sp>
      <p:pic>
        <p:nvPicPr>
          <p:cNvPr id="74" name="Google Shape;74;p14"/>
          <p:cNvPicPr preferRelativeResize="0"/>
          <p:nvPr/>
        </p:nvPicPr>
        <p:blipFill>
          <a:blip r:embed="rId3">
            <a:alphaModFix/>
          </a:blip>
          <a:stretch>
            <a:fillRect/>
          </a:stretch>
        </p:blipFill>
        <p:spPr>
          <a:xfrm>
            <a:off x="3572550" y="283075"/>
            <a:ext cx="3800225" cy="3553450"/>
          </a:xfrm>
          <a:prstGeom prst="rect">
            <a:avLst/>
          </a:prstGeom>
          <a:noFill/>
          <a:ln>
            <a:noFill/>
          </a:ln>
        </p:spPr>
      </p:pic>
      <p:pic>
        <p:nvPicPr>
          <p:cNvPr id="75" name="Google Shape;75;p14"/>
          <p:cNvPicPr preferRelativeResize="0"/>
          <p:nvPr/>
        </p:nvPicPr>
        <p:blipFill>
          <a:blip r:embed="rId4">
            <a:alphaModFix/>
          </a:blip>
          <a:stretch>
            <a:fillRect/>
          </a:stretch>
        </p:blipFill>
        <p:spPr>
          <a:xfrm>
            <a:off x="4657800" y="3360349"/>
            <a:ext cx="2590426" cy="1206675"/>
          </a:xfrm>
          <a:prstGeom prst="rect">
            <a:avLst/>
          </a:prstGeom>
          <a:noFill/>
          <a:ln>
            <a:noFill/>
          </a:ln>
        </p:spPr>
      </p:pic>
      <p:pic>
        <p:nvPicPr>
          <p:cNvPr id="76" name="Google Shape;76;p14"/>
          <p:cNvPicPr preferRelativeResize="0"/>
          <p:nvPr/>
        </p:nvPicPr>
        <p:blipFill>
          <a:blip r:embed="rId5">
            <a:alphaModFix/>
          </a:blip>
          <a:stretch>
            <a:fillRect/>
          </a:stretch>
        </p:blipFill>
        <p:spPr>
          <a:xfrm>
            <a:off x="6152275" y="1252975"/>
            <a:ext cx="2991724" cy="2991724"/>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2"/>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Instruction Embeddings</a:t>
            </a:r>
            <a:endParaRPr/>
          </a:p>
        </p:txBody>
      </p:sp>
      <p:sp>
        <p:nvSpPr>
          <p:cNvPr id="199" name="Google Shape;199;p32"/>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We can apply this logic to assembly language to generate instruction embeddings. Instructions are generally composed of </a:t>
            </a:r>
            <a:r>
              <a:rPr lang="en">
                <a:solidFill>
                  <a:srgbClr val="0000FF"/>
                </a:solidFill>
              </a:rPr>
              <a:t>opcodes</a:t>
            </a:r>
            <a:r>
              <a:rPr lang="en">
                <a:solidFill>
                  <a:srgbClr val="000000"/>
                </a:solidFill>
              </a:rPr>
              <a:t> and </a:t>
            </a:r>
            <a:r>
              <a:rPr lang="en">
                <a:solidFill>
                  <a:srgbClr val="FF0000"/>
                </a:solidFill>
              </a:rPr>
              <a:t>operands</a:t>
            </a:r>
            <a:r>
              <a:rPr lang="en">
                <a:solidFill>
                  <a:srgbClr val="000000"/>
                </a:solidFill>
              </a:rPr>
              <a:t>:</a:t>
            </a:r>
            <a:endParaRPr>
              <a:solidFill>
                <a:srgbClr val="000000"/>
              </a:solidFill>
            </a:endParaRPr>
          </a:p>
          <a:p>
            <a:pPr marL="0" lvl="0" indent="0" algn="ctr" rtl="0">
              <a:spcBef>
                <a:spcPts val="1600"/>
              </a:spcBef>
              <a:spcAft>
                <a:spcPts val="0"/>
              </a:spcAft>
              <a:buNone/>
            </a:pPr>
            <a:r>
              <a:rPr lang="en">
                <a:solidFill>
                  <a:srgbClr val="0000FF"/>
                </a:solidFill>
              </a:rPr>
              <a:t>ADD</a:t>
            </a:r>
            <a:r>
              <a:rPr lang="en">
                <a:solidFill>
                  <a:srgbClr val="000000"/>
                </a:solidFill>
              </a:rPr>
              <a:t> </a:t>
            </a:r>
            <a:r>
              <a:rPr lang="en">
                <a:solidFill>
                  <a:srgbClr val="FF0000"/>
                </a:solidFill>
              </a:rPr>
              <a:t>SP, SP, 0</a:t>
            </a:r>
            <a:endParaRPr>
              <a:solidFill>
                <a:srgbClr val="FF0000"/>
              </a:solidFill>
            </a:endParaRPr>
          </a:p>
          <a:p>
            <a:pPr marL="0" lvl="0" indent="0" algn="l" rtl="0">
              <a:spcBef>
                <a:spcPts val="1600"/>
              </a:spcBef>
              <a:spcAft>
                <a:spcPts val="1600"/>
              </a:spcAft>
              <a:buNone/>
            </a:pPr>
            <a:r>
              <a:rPr lang="en">
                <a:solidFill>
                  <a:srgbClr val="000000"/>
                </a:solidFill>
              </a:rPr>
              <a:t>When training on disassembled binary, an embedding model should learn how the opcodes are distinct and how operands tend to appear in certain orders within code blocks. Put together, the combination of instruction embeddings for a program should reflect what that program does.</a:t>
            </a:r>
            <a:endParaRPr>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3"/>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What This Means for Malware</a:t>
            </a:r>
            <a:endParaRPr/>
          </a:p>
        </p:txBody>
      </p:sp>
      <p:sp>
        <p:nvSpPr>
          <p:cNvPr id="205" name="Google Shape;205;p33"/>
          <p:cNvSpPr txBox="1">
            <a:spLocks noGrp="1"/>
          </p:cNvSpPr>
          <p:nvPr>
            <p:ph type="body" idx="1"/>
          </p:nvPr>
        </p:nvSpPr>
        <p:spPr>
          <a:xfrm>
            <a:off x="471900" y="1919075"/>
            <a:ext cx="3360300" cy="27045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000000"/>
                </a:solidFill>
              </a:rPr>
              <a:t>If each instruction has a unique embedding, and each program a unique embedding signature, then a </a:t>
            </a:r>
            <a:r>
              <a:rPr lang="en" i="1">
                <a:solidFill>
                  <a:srgbClr val="000000"/>
                </a:solidFill>
              </a:rPr>
              <a:t>vulnerable</a:t>
            </a:r>
            <a:r>
              <a:rPr lang="en">
                <a:solidFill>
                  <a:srgbClr val="000000"/>
                </a:solidFill>
              </a:rPr>
              <a:t> program should have a distinct signature from similar, </a:t>
            </a:r>
            <a:r>
              <a:rPr lang="en" i="1">
                <a:solidFill>
                  <a:srgbClr val="000000"/>
                </a:solidFill>
              </a:rPr>
              <a:t>secure</a:t>
            </a:r>
            <a:r>
              <a:rPr lang="en">
                <a:solidFill>
                  <a:srgbClr val="000000"/>
                </a:solidFill>
              </a:rPr>
              <a:t> programs. Machine learning could detect . . .</a:t>
            </a:r>
            <a:endParaRPr>
              <a:solidFill>
                <a:srgbClr val="000000"/>
              </a:solidFill>
            </a:endParaRPr>
          </a:p>
        </p:txBody>
      </p:sp>
      <p:sp>
        <p:nvSpPr>
          <p:cNvPr id="206" name="Google Shape;206;p33"/>
          <p:cNvSpPr txBox="1"/>
          <p:nvPr/>
        </p:nvSpPr>
        <p:spPr>
          <a:xfrm>
            <a:off x="4285200" y="1918925"/>
            <a:ext cx="4408800" cy="27045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000000"/>
              </a:buClr>
              <a:buSzPts val="1800"/>
              <a:buFont typeface="Roboto"/>
              <a:buChar char="●"/>
            </a:pPr>
            <a:r>
              <a:rPr lang="en" sz="1800">
                <a:latin typeface="Roboto"/>
                <a:ea typeface="Roboto"/>
                <a:cs typeface="Roboto"/>
                <a:sym typeface="Roboto"/>
              </a:rPr>
              <a:t>Programs with vulnerabilities vs those with none</a:t>
            </a:r>
            <a:endParaRPr sz="1800">
              <a:latin typeface="Roboto"/>
              <a:ea typeface="Roboto"/>
              <a:cs typeface="Roboto"/>
              <a:sym typeface="Roboto"/>
            </a:endParaRPr>
          </a:p>
          <a:p>
            <a:pPr marL="457200" lvl="0" indent="-342900" algn="l" rtl="0">
              <a:lnSpc>
                <a:spcPct val="115000"/>
              </a:lnSpc>
              <a:spcBef>
                <a:spcPts val="0"/>
              </a:spcBef>
              <a:spcAft>
                <a:spcPts val="0"/>
              </a:spcAft>
              <a:buClr>
                <a:srgbClr val="000000"/>
              </a:buClr>
              <a:buSzPts val="1800"/>
              <a:buFont typeface="Roboto"/>
              <a:buChar char="●"/>
            </a:pPr>
            <a:r>
              <a:rPr lang="en" sz="1800">
                <a:latin typeface="Roboto"/>
                <a:ea typeface="Roboto"/>
                <a:cs typeface="Roboto"/>
                <a:sym typeface="Roboto"/>
              </a:rPr>
              <a:t>Obfuscated malware, which will have a certain execution but achieve it with different instruction patterns</a:t>
            </a:r>
            <a:endParaRPr sz="1800">
              <a:latin typeface="Roboto"/>
              <a:ea typeface="Roboto"/>
              <a:cs typeface="Roboto"/>
              <a:sym typeface="Roboto"/>
            </a:endParaRPr>
          </a:p>
          <a:p>
            <a:pPr marL="457200" lvl="0" indent="-342900" algn="l" rtl="0">
              <a:lnSpc>
                <a:spcPct val="115000"/>
              </a:lnSpc>
              <a:spcBef>
                <a:spcPts val="0"/>
              </a:spcBef>
              <a:spcAft>
                <a:spcPts val="0"/>
              </a:spcAft>
              <a:buClr>
                <a:srgbClr val="000000"/>
              </a:buClr>
              <a:buSzPts val="1800"/>
              <a:buFont typeface="Roboto"/>
              <a:buChar char="●"/>
            </a:pPr>
            <a:r>
              <a:rPr lang="en" sz="1800">
                <a:latin typeface="Roboto"/>
                <a:ea typeface="Roboto"/>
                <a:cs typeface="Roboto"/>
                <a:sym typeface="Roboto"/>
              </a:rPr>
              <a:t>When vulnerabilities are distributed in sections of a program</a:t>
            </a:r>
            <a:endParaRPr sz="1800">
              <a:latin typeface="Roboto"/>
              <a:ea typeface="Roboto"/>
              <a:cs typeface="Roboto"/>
              <a:sym typeface="Roboto"/>
            </a:endParaRPr>
          </a:p>
          <a:p>
            <a:pPr marL="457200" lvl="0" indent="-342900" algn="l" rtl="0">
              <a:lnSpc>
                <a:spcPct val="115000"/>
              </a:lnSpc>
              <a:spcBef>
                <a:spcPts val="0"/>
              </a:spcBef>
              <a:spcAft>
                <a:spcPts val="0"/>
              </a:spcAft>
              <a:buClr>
                <a:srgbClr val="000000"/>
              </a:buClr>
              <a:buSzPts val="1800"/>
              <a:buFont typeface="Roboto"/>
              <a:buChar char="●"/>
            </a:pPr>
            <a:r>
              <a:rPr lang="en" sz="1800">
                <a:latin typeface="Roboto"/>
                <a:ea typeface="Roboto"/>
                <a:cs typeface="Roboto"/>
                <a:sym typeface="Roboto"/>
              </a:rPr>
              <a:t>Transformation patterns for malware</a:t>
            </a:r>
            <a:endParaRPr>
              <a:latin typeface="Roboto"/>
              <a:ea typeface="Roboto"/>
              <a:cs typeface="Roboto"/>
              <a:sym typeface="Roboto"/>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BCA Tools</a:t>
            </a:r>
            <a:endParaRPr/>
          </a:p>
        </p:txBody>
      </p:sp>
      <p:sp>
        <p:nvSpPr>
          <p:cNvPr id="212" name="Google Shape;212;p3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hlinkClick r:id="rId3"/>
              </a:rPr>
              <a:t>http://bitblaze.cs.berkeley.edu/</a:t>
            </a:r>
            <a:endParaRPr>
              <a:solidFill>
                <a:srgbClr val="000000"/>
              </a:solidFill>
            </a:endParaRPr>
          </a:p>
          <a:p>
            <a:pPr marL="0" lvl="0" indent="0" algn="l" rtl="0">
              <a:spcBef>
                <a:spcPts val="1600"/>
              </a:spcBef>
              <a:spcAft>
                <a:spcPts val="0"/>
              </a:spcAft>
              <a:buNone/>
            </a:pPr>
            <a:r>
              <a:rPr lang="en" u="sng">
                <a:solidFill>
                  <a:schemeClr val="hlink"/>
                </a:solidFill>
                <a:hlinkClick r:id="rId4"/>
              </a:rPr>
              <a:t>https://github.com/BinaryAnalysisPlatform</a:t>
            </a:r>
            <a:endParaRPr>
              <a:solidFill>
                <a:srgbClr val="000000"/>
              </a:solidFill>
            </a:endParaRPr>
          </a:p>
          <a:p>
            <a:pPr marL="0" lvl="0" indent="0" algn="l" rtl="0">
              <a:spcBef>
                <a:spcPts val="1600"/>
              </a:spcBef>
              <a:spcAft>
                <a:spcPts val="0"/>
              </a:spcAft>
              <a:buNone/>
            </a:pPr>
            <a:r>
              <a:rPr lang="en" u="sng">
                <a:solidFill>
                  <a:schemeClr val="hlink"/>
                </a:solidFill>
                <a:hlinkClick r:id="rId5"/>
              </a:rPr>
              <a:t>https://www.grammatech.com/products/binary-analysis</a:t>
            </a:r>
            <a:r>
              <a:rPr lang="en">
                <a:solidFill>
                  <a:srgbClr val="000000"/>
                </a:solidFill>
              </a:rPr>
              <a:t> </a:t>
            </a:r>
            <a:endParaRPr>
              <a:solidFill>
                <a:srgbClr val="000000"/>
              </a:solidFill>
            </a:endParaRPr>
          </a:p>
          <a:p>
            <a:pPr marL="0" lvl="0" indent="0" algn="l" rtl="0">
              <a:spcBef>
                <a:spcPts val="1600"/>
              </a:spcBef>
              <a:spcAft>
                <a:spcPts val="0"/>
              </a:spcAft>
              <a:buNone/>
            </a:pPr>
            <a:r>
              <a:rPr lang="en" u="sng">
                <a:solidFill>
                  <a:schemeClr val="hlink"/>
                </a:solidFill>
                <a:hlinkClick r:id="rId6"/>
              </a:rPr>
              <a:t>https://en.wikipedia.org/wiki/List_of_tools_for_static_code_analysis</a:t>
            </a:r>
            <a:r>
              <a:rPr lang="en">
                <a:solidFill>
                  <a:srgbClr val="000000"/>
                </a:solidFill>
              </a:rPr>
              <a:t> </a:t>
            </a:r>
            <a:endParaRPr>
              <a:solidFill>
                <a:srgbClr val="000000"/>
              </a:solidFill>
            </a:endParaRPr>
          </a:p>
          <a:p>
            <a:pPr marL="0" lvl="0" indent="0" algn="l" rtl="0">
              <a:spcBef>
                <a:spcPts val="1600"/>
              </a:spcBef>
              <a:spcAft>
                <a:spcPts val="1600"/>
              </a:spcAft>
              <a:buNone/>
            </a:pPr>
            <a:endParaRPr>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5"/>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Images, Resources, and References</a:t>
            </a:r>
            <a:endParaRPr/>
          </a:p>
        </p:txBody>
      </p:sp>
      <p:sp>
        <p:nvSpPr>
          <p:cNvPr id="218" name="Google Shape;218;p35"/>
          <p:cNvSpPr txBox="1"/>
          <p:nvPr/>
        </p:nvSpPr>
        <p:spPr>
          <a:xfrm>
            <a:off x="161900" y="841625"/>
            <a:ext cx="8826600" cy="403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[2]: </a:t>
            </a:r>
            <a:r>
              <a:rPr lang="en" u="sng">
                <a:solidFill>
                  <a:schemeClr val="hlink"/>
                </a:solidFill>
                <a:hlinkClick r:id="rId3"/>
              </a:rPr>
              <a:t>https://pixabay.com/en/smartphone-mobile-phone-display-1717163/</a:t>
            </a:r>
            <a:r>
              <a:rPr lang="en"/>
              <a:t>, </a:t>
            </a:r>
            <a:r>
              <a:rPr lang="en" u="sng">
                <a:solidFill>
                  <a:schemeClr val="hlink"/>
                </a:solidFill>
                <a:hlinkClick r:id="rId4"/>
              </a:rPr>
              <a:t>https://pixabay.com/en/laptop-black-blue-screen-monitor-33521/</a:t>
            </a:r>
            <a:r>
              <a:rPr lang="en"/>
              <a:t>, </a:t>
            </a:r>
            <a:r>
              <a:rPr lang="en" u="sng">
                <a:solidFill>
                  <a:schemeClr val="hlink"/>
                </a:solidFill>
                <a:hlinkClick r:id="rId5"/>
              </a:rPr>
              <a:t>https://www.flickr.com/photos/121483302@N02/14019907992</a:t>
            </a:r>
            <a:endParaRPr/>
          </a:p>
          <a:p>
            <a:pPr marL="0" lvl="0" indent="0" algn="l" rtl="0">
              <a:spcBef>
                <a:spcPts val="0"/>
              </a:spcBef>
              <a:spcAft>
                <a:spcPts val="0"/>
              </a:spcAft>
              <a:buNone/>
            </a:pPr>
            <a:endParaRPr/>
          </a:p>
          <a:p>
            <a:pPr marL="0" lvl="0" indent="0" algn="l" rtl="0">
              <a:spcBef>
                <a:spcPts val="0"/>
              </a:spcBef>
              <a:spcAft>
                <a:spcPts val="0"/>
              </a:spcAft>
              <a:buNone/>
            </a:pPr>
            <a:r>
              <a:rPr lang="en"/>
              <a:t>[3]: </a:t>
            </a:r>
            <a:r>
              <a:rPr lang="en" u="sng">
                <a:solidFill>
                  <a:schemeClr val="hlink"/>
                </a:solidFill>
                <a:hlinkClick r:id="rId6"/>
              </a:rPr>
              <a:t>https://commons.wikimedia.org/wiki/File:W65C816S_Machine_Code_Monitor.jpeg</a:t>
            </a:r>
            <a:r>
              <a:rPr lang="en"/>
              <a:t>, </a:t>
            </a:r>
            <a:r>
              <a:rPr lang="en" u="sng">
                <a:solidFill>
                  <a:schemeClr val="hlink"/>
                </a:solidFill>
                <a:hlinkClick r:id="rId7"/>
              </a:rPr>
              <a:t>https://commons.wikimedia.org/wiki/File:X86_Assembly_Listing_for_ComplexAdd.png</a:t>
            </a:r>
            <a:r>
              <a:rPr lang="en"/>
              <a:t> </a:t>
            </a:r>
            <a:endParaRPr/>
          </a:p>
          <a:p>
            <a:pPr marL="0" lvl="0" indent="0" algn="l" rtl="0">
              <a:spcBef>
                <a:spcPts val="0"/>
              </a:spcBef>
              <a:spcAft>
                <a:spcPts val="0"/>
              </a:spcAft>
              <a:buNone/>
            </a:pPr>
            <a:endParaRPr/>
          </a:p>
          <a:p>
            <a:pPr marL="0" lvl="0" indent="0" algn="l" rtl="0">
              <a:spcBef>
                <a:spcPts val="0"/>
              </a:spcBef>
              <a:spcAft>
                <a:spcPts val="0"/>
              </a:spcAft>
              <a:buNone/>
            </a:pPr>
            <a:r>
              <a:rPr lang="en"/>
              <a:t>Kang, Boojoong, et al. "Malware classification method via binary content comparison." Proceedings of the 2012 ACM Research in Applied Computation Symposium. ACM, 2012. </a:t>
            </a:r>
            <a:r>
              <a:rPr lang="en" u="sng">
                <a:solidFill>
                  <a:srgbClr val="800080"/>
                </a:solidFill>
                <a:hlinkClick r:id="rId8"/>
              </a:rPr>
              <a:t>https://dl-acm-org.pallas2.tcl.sc.edu/citation.cfm?id=2401672</a:t>
            </a:r>
            <a:endParaRPr/>
          </a:p>
          <a:p>
            <a:pPr marL="0" lvl="0" indent="0" algn="l" rtl="0">
              <a:spcBef>
                <a:spcPts val="0"/>
              </a:spcBef>
              <a:spcAft>
                <a:spcPts val="0"/>
              </a:spcAft>
              <a:buNone/>
            </a:pPr>
            <a:endParaRPr/>
          </a:p>
          <a:p>
            <a:pPr marL="0" lvl="0" indent="0" algn="l" rtl="0">
              <a:spcBef>
                <a:spcPts val="0"/>
              </a:spcBef>
              <a:spcAft>
                <a:spcPts val="0"/>
              </a:spcAft>
              <a:buNone/>
            </a:pPr>
            <a:r>
              <a:rPr lang="en"/>
              <a:t>Vectors: S. Gouws, Y. Bengio, and G. Corrado, “Bilbowa: Fast bilingual distributed representations without word alignments,” in International Conference on Machine Learning, 2015, pp. 748–756.</a:t>
            </a:r>
            <a:br>
              <a:rPr lang="en"/>
            </a:br>
            <a:endParaRPr/>
          </a:p>
          <a:p>
            <a:pPr marL="457200" lvl="0" indent="-317500" algn="l" rtl="0">
              <a:spcBef>
                <a:spcPts val="0"/>
              </a:spcBef>
              <a:spcAft>
                <a:spcPts val="0"/>
              </a:spcAft>
              <a:buSzPts val="1400"/>
              <a:buFont typeface="Roboto"/>
              <a:buAutoNum type="arabicPeriod"/>
            </a:pPr>
            <a:r>
              <a:rPr lang="en" u="sng">
                <a:solidFill>
                  <a:schemeClr val="accent5"/>
                </a:solidFill>
                <a:latin typeface="Roboto"/>
                <a:ea typeface="Roboto"/>
                <a:cs typeface="Roboto"/>
                <a:sym typeface="Roboto"/>
                <a:hlinkClick r:id="rId9"/>
              </a:rPr>
              <a:t>https://www.gartner.com/en/newsroom/press-releases/2017-02-07-gartner-says-8-billion-connected-things-will-be-in-use-in-2017-up-31-percent-from-2016</a:t>
            </a:r>
            <a:endParaRPr>
              <a:latin typeface="Roboto"/>
              <a:ea typeface="Roboto"/>
              <a:cs typeface="Roboto"/>
              <a:sym typeface="Roboto"/>
            </a:endParaRPr>
          </a:p>
          <a:p>
            <a:pPr marL="457200" lvl="0" indent="-317500" algn="l" rtl="0">
              <a:spcBef>
                <a:spcPts val="0"/>
              </a:spcBef>
              <a:spcAft>
                <a:spcPts val="0"/>
              </a:spcAft>
              <a:buSzPts val="1400"/>
              <a:buFont typeface="Roboto"/>
              <a:buAutoNum type="arabicPeriod"/>
            </a:pPr>
            <a:r>
              <a:rPr lang="en" u="sng">
                <a:solidFill>
                  <a:schemeClr val="accent5"/>
                </a:solidFill>
                <a:latin typeface="Roboto"/>
                <a:ea typeface="Roboto"/>
                <a:cs typeface="Roboto"/>
                <a:sym typeface="Roboto"/>
                <a:hlinkClick r:id="rId10"/>
              </a:rPr>
              <a:t>https://www.wandera.com/mobile-security/mobile-malware/malware-on-android/</a:t>
            </a:r>
            <a:endParaRPr>
              <a:latin typeface="Roboto"/>
              <a:ea typeface="Roboto"/>
              <a:cs typeface="Roboto"/>
              <a:sym typeface="Roboto"/>
            </a:endParaRPr>
          </a:p>
          <a:p>
            <a:pPr marL="457200" lvl="0" indent="-317500" algn="l" rtl="0">
              <a:spcBef>
                <a:spcPts val="0"/>
              </a:spcBef>
              <a:spcAft>
                <a:spcPts val="0"/>
              </a:spcAft>
              <a:buSzPts val="1400"/>
              <a:buFont typeface="Roboto"/>
              <a:buAutoNum type="arabicPeriod"/>
            </a:pPr>
            <a:r>
              <a:rPr lang="en" u="sng">
                <a:solidFill>
                  <a:schemeClr val="accent5"/>
                </a:solidFill>
                <a:latin typeface="Roboto"/>
                <a:ea typeface="Roboto"/>
                <a:cs typeface="Roboto"/>
                <a:sym typeface="Roboto"/>
                <a:hlinkClick r:id="rId11"/>
              </a:rPr>
              <a:t>https://www.preemptive.com/obfuscation</a:t>
            </a:r>
            <a:endParaRPr>
              <a:latin typeface="Roboto"/>
              <a:ea typeface="Roboto"/>
              <a:cs typeface="Roboto"/>
              <a:sym typeface="Roboto"/>
            </a:endParaRPr>
          </a:p>
          <a:p>
            <a:pPr marL="457200" lvl="0" indent="-317500" algn="l" rtl="0">
              <a:spcBef>
                <a:spcPts val="0"/>
              </a:spcBef>
              <a:spcAft>
                <a:spcPts val="0"/>
              </a:spcAft>
              <a:buSzPts val="1400"/>
              <a:buFont typeface="Roboto"/>
              <a:buAutoNum type="arabicPeriod"/>
            </a:pPr>
            <a:r>
              <a:rPr lang="en" u="sng">
                <a:solidFill>
                  <a:schemeClr val="accent5"/>
                </a:solidFill>
                <a:latin typeface="Roboto"/>
                <a:ea typeface="Roboto"/>
                <a:cs typeface="Roboto"/>
                <a:sym typeface="Roboto"/>
                <a:hlinkClick r:id="rId12"/>
              </a:rPr>
              <a:t>https://www.synopsys.com/software-integrity/resources/knowledge-database/binary-code.html</a:t>
            </a:r>
            <a:r>
              <a:rPr lang="en">
                <a:latin typeface="Roboto"/>
                <a:ea typeface="Roboto"/>
                <a:cs typeface="Roboto"/>
                <a:sym typeface="Roboto"/>
              </a:rPr>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5"/>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Security Risks</a:t>
            </a:r>
            <a:endParaRPr/>
          </a:p>
        </p:txBody>
      </p:sp>
      <p:sp>
        <p:nvSpPr>
          <p:cNvPr id="82" name="Google Shape;82;p15"/>
          <p:cNvSpPr txBox="1"/>
          <p:nvPr/>
        </p:nvSpPr>
        <p:spPr>
          <a:xfrm>
            <a:off x="134175" y="798975"/>
            <a:ext cx="2663100" cy="4177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Roboto"/>
                <a:ea typeface="Roboto"/>
                <a:cs typeface="Roboto"/>
                <a:sym typeface="Roboto"/>
              </a:rPr>
              <a:t>Android.</a:t>
            </a:r>
            <a:r>
              <a:rPr lang="en">
                <a:latin typeface="Roboto"/>
                <a:ea typeface="Roboto"/>
                <a:cs typeface="Roboto"/>
                <a:sym typeface="Roboto"/>
              </a:rPr>
              <a:t> ~40 million global malware attacks in 2016:</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Infected apps</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Adware</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Banker malware</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Sideloading</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Trojans</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b="1">
                <a:latin typeface="Roboto"/>
                <a:ea typeface="Roboto"/>
                <a:cs typeface="Roboto"/>
                <a:sym typeface="Roboto"/>
              </a:rPr>
              <a:t>iOS.</a:t>
            </a:r>
            <a:r>
              <a:rPr lang="en">
                <a:latin typeface="Roboto"/>
                <a:ea typeface="Roboto"/>
                <a:cs typeface="Roboto"/>
                <a:sym typeface="Roboto"/>
              </a:rPr>
              <a:t> Also not immune to application vulnerabilities. </a:t>
            </a:r>
            <a:r>
              <a:rPr lang="en" i="1">
                <a:latin typeface="Roboto"/>
                <a:ea typeface="Roboto"/>
                <a:cs typeface="Roboto"/>
                <a:sym typeface="Roboto"/>
              </a:rPr>
              <a:t>XcodeGhost</a:t>
            </a:r>
            <a:r>
              <a:rPr lang="en">
                <a:latin typeface="Roboto"/>
                <a:ea typeface="Roboto"/>
                <a:cs typeface="Roboto"/>
                <a:sym typeface="Roboto"/>
              </a:rPr>
              <a:t> sent device info to C&amp;C server, which could hijack actions and perform reads/writes. Noticed by iOS developers.</a:t>
            </a:r>
            <a:endParaRPr>
              <a:latin typeface="Roboto"/>
              <a:ea typeface="Roboto"/>
              <a:cs typeface="Roboto"/>
              <a:sym typeface="Roboto"/>
            </a:endParaRPr>
          </a:p>
        </p:txBody>
      </p:sp>
      <p:sp>
        <p:nvSpPr>
          <p:cNvPr id="83" name="Google Shape;83;p15"/>
          <p:cNvSpPr txBox="1"/>
          <p:nvPr/>
        </p:nvSpPr>
        <p:spPr>
          <a:xfrm>
            <a:off x="3173525" y="798975"/>
            <a:ext cx="5855100" cy="3159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Roboto"/>
                <a:ea typeface="Roboto"/>
                <a:cs typeface="Roboto"/>
                <a:sym typeface="Roboto"/>
              </a:rPr>
              <a:t>Code Obfuscation. </a:t>
            </a:r>
            <a:r>
              <a:rPr lang="en">
                <a:latin typeface="Roboto"/>
                <a:ea typeface="Roboto"/>
                <a:cs typeface="Roboto"/>
                <a:sym typeface="Roboto"/>
              </a:rPr>
              <a:t>Malware is more creative. As many previous  security methods have identified malicious code signatures, or bug signatures, code is getting obfuscated so it is harder to detect.</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Packing</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Control flow changes</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Junk code</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Encryption</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Polymorphism</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Trigger-based behaviors</a:t>
            </a:r>
            <a:endParaRPr>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Security Risks</a:t>
            </a:r>
            <a:endParaRPr/>
          </a:p>
        </p:txBody>
      </p:sp>
      <p:sp>
        <p:nvSpPr>
          <p:cNvPr id="89" name="Google Shape;89;p16"/>
          <p:cNvSpPr txBox="1"/>
          <p:nvPr/>
        </p:nvSpPr>
        <p:spPr>
          <a:xfrm>
            <a:off x="134175" y="798975"/>
            <a:ext cx="2663100" cy="4177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Roboto"/>
                <a:ea typeface="Roboto"/>
                <a:cs typeface="Roboto"/>
                <a:sym typeface="Roboto"/>
              </a:rPr>
              <a:t>Android.</a:t>
            </a:r>
            <a:r>
              <a:rPr lang="en">
                <a:latin typeface="Roboto"/>
                <a:ea typeface="Roboto"/>
                <a:cs typeface="Roboto"/>
                <a:sym typeface="Roboto"/>
              </a:rPr>
              <a:t> ~40 million global malware attacks in 2016:</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Infected apps</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Adware</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Banker malware</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Sideloading</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Trojans</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b="1">
                <a:latin typeface="Roboto"/>
                <a:ea typeface="Roboto"/>
                <a:cs typeface="Roboto"/>
                <a:sym typeface="Roboto"/>
              </a:rPr>
              <a:t>iOS.</a:t>
            </a:r>
            <a:r>
              <a:rPr lang="en">
                <a:latin typeface="Roboto"/>
                <a:ea typeface="Roboto"/>
                <a:cs typeface="Roboto"/>
                <a:sym typeface="Roboto"/>
              </a:rPr>
              <a:t> Also not immune to application vulnerabilities. </a:t>
            </a:r>
            <a:r>
              <a:rPr lang="en" i="1">
                <a:latin typeface="Roboto"/>
                <a:ea typeface="Roboto"/>
                <a:cs typeface="Roboto"/>
                <a:sym typeface="Roboto"/>
              </a:rPr>
              <a:t>XcodeGhost</a:t>
            </a:r>
            <a:r>
              <a:rPr lang="en">
                <a:latin typeface="Roboto"/>
                <a:ea typeface="Roboto"/>
                <a:cs typeface="Roboto"/>
                <a:sym typeface="Roboto"/>
              </a:rPr>
              <a:t> sent device info to C&amp;C server, which could hijack actions and perform reads/writes. Noticed by iOS developers.</a:t>
            </a:r>
            <a:endParaRPr>
              <a:latin typeface="Roboto"/>
              <a:ea typeface="Roboto"/>
              <a:cs typeface="Roboto"/>
              <a:sym typeface="Roboto"/>
            </a:endParaRPr>
          </a:p>
        </p:txBody>
      </p:sp>
      <p:sp>
        <p:nvSpPr>
          <p:cNvPr id="90" name="Google Shape;90;p16"/>
          <p:cNvSpPr txBox="1"/>
          <p:nvPr/>
        </p:nvSpPr>
        <p:spPr>
          <a:xfrm>
            <a:off x="3173525" y="798975"/>
            <a:ext cx="5855100" cy="3159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Roboto"/>
                <a:ea typeface="Roboto"/>
                <a:cs typeface="Roboto"/>
                <a:sym typeface="Roboto"/>
              </a:rPr>
              <a:t>Code Obfuscation. </a:t>
            </a:r>
            <a:r>
              <a:rPr lang="en">
                <a:latin typeface="Roboto"/>
                <a:ea typeface="Roboto"/>
                <a:cs typeface="Roboto"/>
                <a:sym typeface="Roboto"/>
              </a:rPr>
              <a:t>Malware is more creative. As many previous security methods have identified malicious code signatures, or bug signatures, code is getting obfuscated so it is harder to detect.</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Packing</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Control flow changes</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Junk code</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Encryption</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Polymorphism</a:t>
            </a:r>
            <a:endParaRPr>
              <a:latin typeface="Roboto"/>
              <a:ea typeface="Roboto"/>
              <a:cs typeface="Roboto"/>
              <a:sym typeface="Roboto"/>
            </a:endParaRPr>
          </a:p>
          <a:p>
            <a:pPr marL="457200" lvl="0" indent="-317500" algn="l" rtl="0">
              <a:spcBef>
                <a:spcPts val="0"/>
              </a:spcBef>
              <a:spcAft>
                <a:spcPts val="0"/>
              </a:spcAft>
              <a:buSzPts val="1400"/>
              <a:buFont typeface="Roboto"/>
              <a:buChar char="-"/>
            </a:pPr>
            <a:r>
              <a:rPr lang="en">
                <a:latin typeface="Roboto"/>
                <a:ea typeface="Roboto"/>
                <a:cs typeface="Roboto"/>
                <a:sym typeface="Roboto"/>
              </a:rPr>
              <a:t>Trigger-based behaviors</a:t>
            </a:r>
            <a:endParaRPr>
              <a:latin typeface="Roboto"/>
              <a:ea typeface="Roboto"/>
              <a:cs typeface="Roboto"/>
              <a:sym typeface="Roboto"/>
            </a:endParaRPr>
          </a:p>
        </p:txBody>
      </p:sp>
      <p:graphicFrame>
        <p:nvGraphicFramePr>
          <p:cNvPr id="91" name="Google Shape;91;p16"/>
          <p:cNvGraphicFramePr/>
          <p:nvPr/>
        </p:nvGraphicFramePr>
        <p:xfrm>
          <a:off x="3173525" y="3229100"/>
          <a:ext cx="5345500" cy="1411475"/>
        </p:xfrm>
        <a:graphic>
          <a:graphicData uri="http://schemas.openxmlformats.org/drawingml/2006/table">
            <a:tbl>
              <a:tblPr>
                <a:noFill/>
                <a:tableStyleId>{3896C12B-00CA-4857-A962-70D9FF28CD19}</a:tableStyleId>
              </a:tblPr>
              <a:tblGrid>
                <a:gridCol w="5345500">
                  <a:extLst>
                    <a:ext uri="{9D8B030D-6E8A-4147-A177-3AD203B41FA5}">
                      <a16:colId xmlns:a16="http://schemas.microsoft.com/office/drawing/2014/main" val="20000"/>
                    </a:ext>
                  </a:extLst>
                </a:gridCol>
              </a:tblGrid>
              <a:tr h="1411475">
                <a:tc>
                  <a:txBody>
                    <a:bodyPr/>
                    <a:lstStyle/>
                    <a:p>
                      <a:pPr marL="0" lvl="0" indent="0" algn="ctr" rtl="0">
                        <a:spcBef>
                          <a:spcPts val="0"/>
                        </a:spcBef>
                        <a:spcAft>
                          <a:spcPts val="0"/>
                        </a:spcAft>
                        <a:buNone/>
                      </a:pPr>
                      <a:r>
                        <a:rPr lang="en"/>
                        <a:t>Traditional analysis techniques often require source code.</a:t>
                      </a:r>
                      <a:endParaRPr/>
                    </a:p>
                    <a:p>
                      <a:pPr marL="0" lvl="0" indent="0" algn="ctr" rtl="0">
                        <a:spcBef>
                          <a:spcPts val="0"/>
                        </a:spcBef>
                        <a:spcAft>
                          <a:spcPts val="0"/>
                        </a:spcAft>
                        <a:buNone/>
                      </a:pPr>
                      <a:endParaRPr/>
                    </a:p>
                    <a:p>
                      <a:pPr marL="0" lvl="0" indent="0" algn="ctr" rtl="0">
                        <a:spcBef>
                          <a:spcPts val="0"/>
                        </a:spcBef>
                        <a:spcAft>
                          <a:spcPts val="0"/>
                        </a:spcAft>
                        <a:buNone/>
                      </a:pPr>
                      <a:r>
                        <a:rPr lang="en"/>
                        <a:t>But all we have are these executable programs . . . how do we examine them?</a:t>
                      </a:r>
                      <a:endParaRPr/>
                    </a:p>
                  </a:txBody>
                  <a:tcPr marL="91425" marR="91425" marT="91425" marB="91425">
                    <a:lnL w="38100" cap="flat" cmpd="sng">
                      <a:solidFill>
                        <a:srgbClr val="9E9E9E"/>
                      </a:solidFill>
                      <a:prstDash val="dash"/>
                      <a:round/>
                      <a:headEnd type="none" w="sm" len="sm"/>
                      <a:tailEnd type="none" w="sm" len="sm"/>
                    </a:lnL>
                    <a:lnR w="38100" cap="flat" cmpd="sng">
                      <a:solidFill>
                        <a:srgbClr val="9E9E9E"/>
                      </a:solidFill>
                      <a:prstDash val="dash"/>
                      <a:round/>
                      <a:headEnd type="none" w="sm" len="sm"/>
                      <a:tailEnd type="none" w="sm" len="sm"/>
                    </a:lnR>
                    <a:lnT w="38100" cap="flat" cmpd="sng">
                      <a:solidFill>
                        <a:srgbClr val="9E9E9E"/>
                      </a:solidFill>
                      <a:prstDash val="dash"/>
                      <a:round/>
                      <a:headEnd type="none" w="sm" len="sm"/>
                      <a:tailEnd type="none" w="sm" len="sm"/>
                    </a:lnT>
                    <a:lnB w="38100" cap="flat" cmpd="sng">
                      <a:solidFill>
                        <a:srgbClr val="9E9E9E"/>
                      </a:solidFill>
                      <a:prstDash val="dash"/>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7"/>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Closed-Source Software</a:t>
            </a:r>
            <a:endParaRPr/>
          </a:p>
        </p:txBody>
      </p:sp>
      <p:sp>
        <p:nvSpPr>
          <p:cNvPr id="97" name="Google Shape;97;p17"/>
          <p:cNvSpPr txBox="1">
            <a:spLocks noGrp="1"/>
          </p:cNvSpPr>
          <p:nvPr>
            <p:ph type="body" idx="4294967295"/>
          </p:nvPr>
        </p:nvSpPr>
        <p:spPr>
          <a:xfrm>
            <a:off x="471900" y="910775"/>
            <a:ext cx="3768900" cy="17526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1400">
                <a:solidFill>
                  <a:srgbClr val="000000"/>
                </a:solidFill>
              </a:rPr>
              <a:t>We are left with </a:t>
            </a:r>
            <a:r>
              <a:rPr lang="en" sz="1400" b="1">
                <a:solidFill>
                  <a:srgbClr val="000000"/>
                </a:solidFill>
              </a:rPr>
              <a:t>binaries </a:t>
            </a:r>
            <a:r>
              <a:rPr lang="en" sz="1400">
                <a:solidFill>
                  <a:srgbClr val="000000"/>
                </a:solidFill>
              </a:rPr>
              <a:t>after a program is compiled.</a:t>
            </a:r>
            <a:endParaRPr sz="1400">
              <a:solidFill>
                <a:srgbClr val="000000"/>
              </a:solidFill>
            </a:endParaRPr>
          </a:p>
          <a:p>
            <a:pPr marL="0" lvl="0" indent="0" algn="just" rtl="0">
              <a:spcBef>
                <a:spcPts val="1600"/>
              </a:spcBef>
              <a:spcAft>
                <a:spcPts val="1600"/>
              </a:spcAft>
              <a:buNone/>
            </a:pPr>
            <a:r>
              <a:rPr lang="en" sz="1400">
                <a:solidFill>
                  <a:srgbClr val="000000"/>
                </a:solidFill>
              </a:rPr>
              <a:t>Machine code binaries vary with architecture. When disassembled, they may be expressed in different assembly languages.</a:t>
            </a:r>
            <a:endParaRPr sz="1400">
              <a:solidFill>
                <a:srgbClr val="000000"/>
              </a:solidFill>
            </a:endParaRPr>
          </a:p>
        </p:txBody>
      </p:sp>
      <p:pic>
        <p:nvPicPr>
          <p:cNvPr id="98" name="Google Shape;98;p17"/>
          <p:cNvPicPr preferRelativeResize="0"/>
          <p:nvPr/>
        </p:nvPicPr>
        <p:blipFill>
          <a:blip r:embed="rId3">
            <a:alphaModFix/>
          </a:blip>
          <a:stretch>
            <a:fillRect/>
          </a:stretch>
        </p:blipFill>
        <p:spPr>
          <a:xfrm>
            <a:off x="4654850" y="1286900"/>
            <a:ext cx="4188276" cy="3334074"/>
          </a:xfrm>
          <a:prstGeom prst="rect">
            <a:avLst/>
          </a:prstGeom>
          <a:noFill/>
          <a:ln>
            <a:noFill/>
          </a:ln>
        </p:spPr>
      </p:pic>
      <p:pic>
        <p:nvPicPr>
          <p:cNvPr id="99" name="Google Shape;99;p17"/>
          <p:cNvPicPr preferRelativeResize="0"/>
          <p:nvPr/>
        </p:nvPicPr>
        <p:blipFill>
          <a:blip r:embed="rId4">
            <a:alphaModFix/>
          </a:blip>
          <a:stretch>
            <a:fillRect/>
          </a:stretch>
        </p:blipFill>
        <p:spPr>
          <a:xfrm>
            <a:off x="897176" y="2734350"/>
            <a:ext cx="2918343" cy="18866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What is Binary Code Analysis?</a:t>
            </a:r>
            <a:endParaRPr/>
          </a:p>
        </p:txBody>
      </p:sp>
      <p:sp>
        <p:nvSpPr>
          <p:cNvPr id="105" name="Google Shape;105;p18"/>
          <p:cNvSpPr txBox="1">
            <a:spLocks noGrp="1"/>
          </p:cNvSpPr>
          <p:nvPr>
            <p:ph type="body" idx="1"/>
          </p:nvPr>
        </p:nvSpPr>
        <p:spPr>
          <a:xfrm>
            <a:off x="471900" y="1919075"/>
            <a:ext cx="8222100" cy="1053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000000"/>
                </a:solidFill>
              </a:rPr>
              <a:t>BCA analysis is a form of </a:t>
            </a:r>
            <a:r>
              <a:rPr lang="en" i="1">
                <a:solidFill>
                  <a:srgbClr val="000000"/>
                </a:solidFill>
              </a:rPr>
              <a:t>static code analysis</a:t>
            </a:r>
            <a:r>
              <a:rPr lang="en">
                <a:solidFill>
                  <a:srgbClr val="000000"/>
                </a:solidFill>
              </a:rPr>
              <a:t> that examines compiled binaries, not source code. You can “reverse engineer” control-flow graphs from binaries, and evaluate those paths for security and correctness.</a:t>
            </a:r>
            <a:endParaRPr>
              <a:solidFill>
                <a:srgbClr val="000000"/>
              </a:solidFill>
            </a:endParaRPr>
          </a:p>
        </p:txBody>
      </p:sp>
      <p:sp>
        <p:nvSpPr>
          <p:cNvPr id="106" name="Google Shape;106;p18"/>
          <p:cNvSpPr txBox="1"/>
          <p:nvPr/>
        </p:nvSpPr>
        <p:spPr>
          <a:xfrm>
            <a:off x="517125" y="3232950"/>
            <a:ext cx="8222100" cy="1379100"/>
          </a:xfrm>
          <a:prstGeom prst="rect">
            <a:avLst/>
          </a:prstGeom>
          <a:noFill/>
          <a:ln w="28575" cap="flat" cmpd="sng">
            <a:solidFill>
              <a:srgbClr val="999999"/>
            </a:solidFill>
            <a:prstDash val="dash"/>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800" b="1">
                <a:latin typeface="Roboto"/>
                <a:ea typeface="Roboto"/>
                <a:cs typeface="Roboto"/>
                <a:sym typeface="Roboto"/>
              </a:rPr>
              <a:t>Benefits</a:t>
            </a:r>
            <a:r>
              <a:rPr lang="en" sz="1800">
                <a:latin typeface="Roboto"/>
                <a:ea typeface="Roboto"/>
                <a:cs typeface="Roboto"/>
                <a:sym typeface="Roboto"/>
              </a:rPr>
              <a:t>: source language does not matter; few possible assembly languages; identifies low-level vulnerabilities at the machine level</a:t>
            </a:r>
            <a:endParaRPr sz="1800">
              <a:latin typeface="Roboto"/>
              <a:ea typeface="Roboto"/>
              <a:cs typeface="Roboto"/>
              <a:sym typeface="Roboto"/>
            </a:endParaRPr>
          </a:p>
          <a:p>
            <a:pPr marL="0" lvl="0" indent="0" algn="l" rtl="0">
              <a:lnSpc>
                <a:spcPct val="115000"/>
              </a:lnSpc>
              <a:spcBef>
                <a:spcPts val="1600"/>
              </a:spcBef>
              <a:spcAft>
                <a:spcPts val="1600"/>
              </a:spcAft>
              <a:buNone/>
            </a:pPr>
            <a:r>
              <a:rPr lang="en" sz="1800" b="1">
                <a:latin typeface="Roboto"/>
                <a:ea typeface="Roboto"/>
                <a:cs typeface="Roboto"/>
                <a:sym typeface="Roboto"/>
              </a:rPr>
              <a:t>Discovers</a:t>
            </a:r>
            <a:r>
              <a:rPr lang="en" sz="1800">
                <a:latin typeface="Roboto"/>
                <a:ea typeface="Roboto"/>
                <a:cs typeface="Roboto"/>
                <a:sym typeface="Roboto"/>
              </a:rPr>
              <a:t>: buffer overflows, injections, backdoors, rootkits</a:t>
            </a:r>
            <a:endParaRPr>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Binary Code Analysis</a:t>
            </a:r>
            <a:endParaRPr/>
          </a:p>
        </p:txBody>
      </p:sp>
      <p:sp>
        <p:nvSpPr>
          <p:cNvPr id="112" name="Google Shape;112;p19"/>
          <p:cNvSpPr txBox="1">
            <a:spLocks noGrp="1"/>
          </p:cNvSpPr>
          <p:nvPr>
            <p:ph type="body" idx="1"/>
          </p:nvPr>
        </p:nvSpPr>
        <p:spPr>
          <a:xfrm>
            <a:off x="471900" y="1919075"/>
            <a:ext cx="39933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00"/>
                </a:solidFill>
              </a:rPr>
              <a:t>Static code analysis</a:t>
            </a:r>
            <a:endParaRPr b="1">
              <a:solidFill>
                <a:srgbClr val="000000"/>
              </a:solidFill>
            </a:endParaRPr>
          </a:p>
          <a:p>
            <a:pPr marL="457200" lvl="0" indent="-342900" algn="l" rtl="0">
              <a:spcBef>
                <a:spcPts val="1600"/>
              </a:spcBef>
              <a:spcAft>
                <a:spcPts val="0"/>
              </a:spcAft>
              <a:buClr>
                <a:srgbClr val="000000"/>
              </a:buClr>
              <a:buSzPts val="1800"/>
              <a:buChar char="●"/>
            </a:pPr>
            <a:r>
              <a:rPr lang="en">
                <a:solidFill>
                  <a:srgbClr val="000000"/>
                </a:solidFill>
              </a:rPr>
              <a:t>Symbolic execution (unscalable)</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Function/sequence vectors</a:t>
            </a:r>
            <a:endParaRPr>
              <a:solidFill>
                <a:srgbClr val="000000"/>
              </a:solidFill>
            </a:endParaRPr>
          </a:p>
          <a:p>
            <a:pPr marL="914400" lvl="1" indent="-317500" algn="l" rtl="0">
              <a:spcBef>
                <a:spcPts val="0"/>
              </a:spcBef>
              <a:spcAft>
                <a:spcPts val="0"/>
              </a:spcAft>
              <a:buClr>
                <a:srgbClr val="000000"/>
              </a:buClr>
              <a:buSzPts val="1400"/>
              <a:buChar char="○"/>
            </a:pPr>
            <a:r>
              <a:rPr lang="en">
                <a:solidFill>
                  <a:srgbClr val="000000"/>
                </a:solidFill>
              </a:rPr>
              <a:t>Bad if features chosen manually</a:t>
            </a:r>
            <a:endParaRPr>
              <a:solidFill>
                <a:srgbClr val="000000"/>
              </a:solidFill>
            </a:endParaRPr>
          </a:p>
          <a:p>
            <a:pPr marL="914400" lvl="1" indent="-317500" algn="l" rtl="0">
              <a:spcBef>
                <a:spcPts val="0"/>
              </a:spcBef>
              <a:spcAft>
                <a:spcPts val="0"/>
              </a:spcAft>
              <a:buClr>
                <a:srgbClr val="000000"/>
              </a:buClr>
              <a:buSzPts val="1400"/>
              <a:buChar char="○"/>
            </a:pPr>
            <a:r>
              <a:rPr lang="en">
                <a:solidFill>
                  <a:srgbClr val="000000"/>
                </a:solidFill>
              </a:rPr>
              <a:t>Compared to known signatures</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Instruction frequency</a:t>
            </a:r>
            <a:endParaRPr>
              <a:solidFill>
                <a:srgbClr val="000000"/>
              </a:solidFill>
            </a:endParaRPr>
          </a:p>
          <a:p>
            <a:pPr marL="914400" lvl="1" indent="-317500" algn="l" rtl="0">
              <a:spcBef>
                <a:spcPts val="0"/>
              </a:spcBef>
              <a:spcAft>
                <a:spcPts val="0"/>
              </a:spcAft>
              <a:buClr>
                <a:srgbClr val="000000"/>
              </a:buClr>
              <a:buSzPts val="1400"/>
              <a:buChar char="○"/>
            </a:pPr>
            <a:r>
              <a:rPr lang="en">
                <a:solidFill>
                  <a:srgbClr val="000000"/>
                </a:solidFill>
              </a:rPr>
              <a:t>Bad frequencies can be benign</a:t>
            </a:r>
            <a:endParaRPr>
              <a:solidFill>
                <a:srgbClr val="000000"/>
              </a:solidFill>
            </a:endParaRPr>
          </a:p>
          <a:p>
            <a:pPr marL="914400" lvl="1" indent="-317500" algn="l" rtl="0">
              <a:spcBef>
                <a:spcPts val="0"/>
              </a:spcBef>
              <a:spcAft>
                <a:spcPts val="0"/>
              </a:spcAft>
              <a:buClr>
                <a:srgbClr val="000000"/>
              </a:buClr>
              <a:buSzPts val="1400"/>
              <a:buChar char="○"/>
            </a:pPr>
            <a:r>
              <a:rPr lang="en">
                <a:solidFill>
                  <a:srgbClr val="000000"/>
                </a:solidFill>
              </a:rPr>
              <a:t>Junk code subverts this</a:t>
            </a:r>
            <a:endParaRPr>
              <a:solidFill>
                <a:srgbClr val="000000"/>
              </a:solidFill>
            </a:endParaRPr>
          </a:p>
        </p:txBody>
      </p:sp>
      <p:sp>
        <p:nvSpPr>
          <p:cNvPr id="113" name="Google Shape;113;p19"/>
          <p:cNvSpPr txBox="1"/>
          <p:nvPr/>
        </p:nvSpPr>
        <p:spPr>
          <a:xfrm>
            <a:off x="4759150" y="1919075"/>
            <a:ext cx="4193700" cy="271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latin typeface="Roboto"/>
                <a:ea typeface="Roboto"/>
                <a:cs typeface="Roboto"/>
                <a:sym typeface="Roboto"/>
              </a:rPr>
              <a:t>Dynamic Code Analysis</a:t>
            </a:r>
            <a:endParaRPr sz="1800" b="1">
              <a:latin typeface="Roboto"/>
              <a:ea typeface="Roboto"/>
              <a:cs typeface="Roboto"/>
              <a:sym typeface="Roboto"/>
            </a:endParaRPr>
          </a:p>
          <a:p>
            <a:pPr marL="0" lvl="0" indent="0" algn="l" rtl="0">
              <a:spcBef>
                <a:spcPts val="0"/>
              </a:spcBef>
              <a:spcAft>
                <a:spcPts val="0"/>
              </a:spcAft>
              <a:buNone/>
            </a:pPr>
            <a:endParaRPr sz="1800">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a:latin typeface="Roboto"/>
                <a:ea typeface="Roboto"/>
                <a:cs typeface="Roboto"/>
                <a:sym typeface="Roboto"/>
              </a:rPr>
              <a:t>Test multiple execution paths</a:t>
            </a:r>
            <a:endParaRPr sz="1800">
              <a:latin typeface="Roboto"/>
              <a:ea typeface="Roboto"/>
              <a:cs typeface="Roboto"/>
              <a:sym typeface="Roboto"/>
            </a:endParaRPr>
          </a:p>
          <a:p>
            <a:pPr marL="914400" lvl="1" indent="-317500" algn="l" rtl="0">
              <a:spcBef>
                <a:spcPts val="0"/>
              </a:spcBef>
              <a:spcAft>
                <a:spcPts val="0"/>
              </a:spcAft>
              <a:buSzPts val="1400"/>
              <a:buFont typeface="Roboto"/>
              <a:buChar char="○"/>
            </a:pPr>
            <a:r>
              <a:rPr lang="en">
                <a:latin typeface="Roboto"/>
                <a:ea typeface="Roboto"/>
                <a:cs typeface="Roboto"/>
                <a:sym typeface="Roboto"/>
              </a:rPr>
              <a:t>Precise, but tedious</a:t>
            </a:r>
            <a:endParaRPr>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a:latin typeface="Roboto"/>
                <a:ea typeface="Roboto"/>
                <a:cs typeface="Roboto"/>
                <a:sym typeface="Roboto"/>
              </a:rPr>
              <a:t>Dynamic birthmarks</a:t>
            </a:r>
            <a:endParaRPr sz="1800">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0"/>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Problems with BCA</a:t>
            </a:r>
            <a:endParaRPr/>
          </a:p>
        </p:txBody>
      </p:sp>
      <p:sp>
        <p:nvSpPr>
          <p:cNvPr id="119" name="Google Shape;119;p20"/>
          <p:cNvSpPr txBox="1">
            <a:spLocks noGrp="1"/>
          </p:cNvSpPr>
          <p:nvPr>
            <p:ph type="body" idx="4294967295"/>
          </p:nvPr>
        </p:nvSpPr>
        <p:spPr>
          <a:xfrm>
            <a:off x="400475" y="799925"/>
            <a:ext cx="8222100" cy="2210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Binary code analysis tends to have limitations:</a:t>
            </a:r>
            <a:endParaRPr>
              <a:solidFill>
                <a:srgbClr val="000000"/>
              </a:solidFill>
            </a:endParaRPr>
          </a:p>
          <a:p>
            <a:pPr marL="457200" lvl="0" indent="-342900" algn="l" rtl="0">
              <a:spcBef>
                <a:spcPts val="1600"/>
              </a:spcBef>
              <a:spcAft>
                <a:spcPts val="0"/>
              </a:spcAft>
              <a:buClr>
                <a:srgbClr val="000000"/>
              </a:buClr>
              <a:buSzPts val="1800"/>
              <a:buChar char="-"/>
            </a:pPr>
            <a:r>
              <a:rPr lang="en">
                <a:solidFill>
                  <a:srgbClr val="000000"/>
                </a:solidFill>
              </a:rPr>
              <a:t>Packed malware is unreadable until decompressed in memory</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Malicious code is assumed to have function-level signatures</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Compiler optimizations vary</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Thorough models are computationally expensive</a:t>
            </a:r>
            <a:endParaRPr>
              <a:solidFill>
                <a:srgbClr val="000000"/>
              </a:solidFill>
            </a:endParaRPr>
          </a:p>
        </p:txBody>
      </p:sp>
      <p:sp>
        <p:nvSpPr>
          <p:cNvPr id="120" name="Google Shape;120;p20"/>
          <p:cNvSpPr txBox="1"/>
          <p:nvPr/>
        </p:nvSpPr>
        <p:spPr>
          <a:xfrm>
            <a:off x="400500" y="3153825"/>
            <a:ext cx="8222100" cy="1379100"/>
          </a:xfrm>
          <a:prstGeom prst="rect">
            <a:avLst/>
          </a:prstGeom>
          <a:noFill/>
          <a:ln w="28575" cap="flat" cmpd="sng">
            <a:solidFill>
              <a:srgbClr val="999999"/>
            </a:solidFill>
            <a:prstDash val="dash"/>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 sz="1800">
                <a:latin typeface="Roboto"/>
                <a:ea typeface="Roboto"/>
                <a:cs typeface="Roboto"/>
                <a:sym typeface="Roboto"/>
              </a:rPr>
              <a:t>Kang, et al. propose a Major Block Comparison (MBC) system that </a:t>
            </a:r>
            <a:r>
              <a:rPr lang="en" sz="1800" b="1">
                <a:latin typeface="Roboto"/>
                <a:ea typeface="Roboto"/>
                <a:cs typeface="Roboto"/>
                <a:sym typeface="Roboto"/>
              </a:rPr>
              <a:t>reduces overhead </a:t>
            </a:r>
            <a:r>
              <a:rPr lang="en" sz="1800">
                <a:latin typeface="Roboto"/>
                <a:ea typeface="Roboto"/>
                <a:cs typeface="Roboto"/>
                <a:sym typeface="Roboto"/>
              </a:rPr>
              <a:t>by identifying the core parts of binaries that probably contain malware and extracting their features.</a:t>
            </a:r>
            <a:endParaRPr>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Methodology</a:t>
            </a:r>
            <a:endParaRPr/>
          </a:p>
        </p:txBody>
      </p:sp>
      <p:sp>
        <p:nvSpPr>
          <p:cNvPr id="126" name="Google Shape;126;p21"/>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AutoNum type="arabicPeriod"/>
            </a:pPr>
            <a:r>
              <a:rPr lang="en">
                <a:solidFill>
                  <a:srgbClr val="000000"/>
                </a:solidFill>
              </a:rPr>
              <a:t>Each binary is disassembled into instructions.</a:t>
            </a:r>
            <a:endParaRPr>
              <a:solidFill>
                <a:srgbClr val="000000"/>
              </a:solidFill>
            </a:endParaRPr>
          </a:p>
          <a:p>
            <a:pPr marL="457200" lvl="0" indent="-342900" algn="l" rtl="0">
              <a:spcBef>
                <a:spcPts val="0"/>
              </a:spcBef>
              <a:spcAft>
                <a:spcPts val="0"/>
              </a:spcAft>
              <a:buClr>
                <a:srgbClr val="000000"/>
              </a:buClr>
              <a:buSzPts val="1800"/>
              <a:buAutoNum type="arabicPeriod"/>
            </a:pPr>
            <a:r>
              <a:rPr lang="en">
                <a:solidFill>
                  <a:srgbClr val="000000"/>
                </a:solidFill>
              </a:rPr>
              <a:t>Instruction sequences are divided into sections based on function implementations. Each section is divided into </a:t>
            </a:r>
            <a:r>
              <a:rPr lang="en" b="1">
                <a:solidFill>
                  <a:srgbClr val="000000"/>
                </a:solidFill>
              </a:rPr>
              <a:t>blocks</a:t>
            </a:r>
            <a:r>
              <a:rPr lang="en">
                <a:solidFill>
                  <a:srgbClr val="000000"/>
                </a:solidFill>
              </a:rPr>
              <a:t>. Blocks with user-defined functions, library function or API calls, or malicious instructions are </a:t>
            </a:r>
            <a:r>
              <a:rPr lang="en" i="1">
                <a:solidFill>
                  <a:srgbClr val="000000"/>
                </a:solidFill>
              </a:rPr>
              <a:t>major blocks</a:t>
            </a:r>
            <a:r>
              <a:rPr lang="en">
                <a:solidFill>
                  <a:srgbClr val="000000"/>
                </a:solidFill>
              </a:rPr>
              <a:t>.</a:t>
            </a:r>
            <a:endParaRPr>
              <a:solidFill>
                <a:srgbClr val="000000"/>
              </a:solidFill>
            </a:endParaRPr>
          </a:p>
          <a:p>
            <a:pPr marL="457200" lvl="0" indent="-342900" algn="l" rtl="0">
              <a:spcBef>
                <a:spcPts val="0"/>
              </a:spcBef>
              <a:spcAft>
                <a:spcPts val="0"/>
              </a:spcAft>
              <a:buClr>
                <a:srgbClr val="000000"/>
              </a:buClr>
              <a:buSzPts val="1800"/>
              <a:buAutoNum type="arabicPeriod"/>
            </a:pPr>
            <a:r>
              <a:rPr lang="en">
                <a:solidFill>
                  <a:srgbClr val="000000"/>
                </a:solidFill>
              </a:rPr>
              <a:t>Major blocks with function call instructions are selected.</a:t>
            </a:r>
            <a:endParaRPr>
              <a:solidFill>
                <a:srgbClr val="000000"/>
              </a:solidFill>
            </a:endParaRPr>
          </a:p>
          <a:p>
            <a:pPr marL="457200" lvl="0" indent="-342900" algn="l" rtl="0">
              <a:spcBef>
                <a:spcPts val="0"/>
              </a:spcBef>
              <a:spcAft>
                <a:spcPts val="0"/>
              </a:spcAft>
              <a:buClr>
                <a:srgbClr val="000000"/>
              </a:buClr>
              <a:buSzPts val="1800"/>
              <a:buAutoNum type="arabicPeriod"/>
            </a:pPr>
            <a:r>
              <a:rPr lang="en">
                <a:solidFill>
                  <a:srgbClr val="000000"/>
                </a:solidFill>
              </a:rPr>
              <a:t>Their </a:t>
            </a:r>
            <a:r>
              <a:rPr lang="en" b="1">
                <a:solidFill>
                  <a:srgbClr val="000000"/>
                </a:solidFill>
              </a:rPr>
              <a:t>similarity</a:t>
            </a:r>
            <a:r>
              <a:rPr lang="en">
                <a:solidFill>
                  <a:srgbClr val="000000"/>
                </a:solidFill>
              </a:rPr>
              <a:t> is calculated with malware family blocks in the database.</a:t>
            </a:r>
            <a:endParaRPr>
              <a:solidFill>
                <a:srgbClr val="000000"/>
              </a:solidFill>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1493</Words>
  <Application>Microsoft Office PowerPoint</Application>
  <PresentationFormat>On-screen Show (16:9)</PresentationFormat>
  <Paragraphs>152</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Roboto</vt:lpstr>
      <vt:lpstr>Arial</vt:lpstr>
      <vt:lpstr>Material</vt:lpstr>
      <vt:lpstr>Program &amp; Application Security . . .  Through Binary Code Analysis</vt:lpstr>
      <vt:lpstr>PowerPoint Presentation</vt:lpstr>
      <vt:lpstr>Security Risks</vt:lpstr>
      <vt:lpstr>Security Risks</vt:lpstr>
      <vt:lpstr>Closed-Source Software</vt:lpstr>
      <vt:lpstr>What is Binary Code Analysis?</vt:lpstr>
      <vt:lpstr>Binary Code Analysis</vt:lpstr>
      <vt:lpstr>Problems with BCA</vt:lpstr>
      <vt:lpstr>Methodology</vt:lpstr>
      <vt:lpstr>PowerPoint Presentation</vt:lpstr>
      <vt:lpstr>Block Similarity</vt:lpstr>
      <vt:lpstr>Block Similarity</vt:lpstr>
      <vt:lpstr>Results</vt:lpstr>
      <vt:lpstr>Machine Learning</vt:lpstr>
      <vt:lpstr>Machine Learning Approaches</vt:lpstr>
      <vt:lpstr>Natural Language Processing</vt:lpstr>
      <vt:lpstr>Word Embeddings</vt:lpstr>
      <vt:lpstr>Word Embeddings</vt:lpstr>
      <vt:lpstr>Word Embeddings</vt:lpstr>
      <vt:lpstr>Instruction Embeddings</vt:lpstr>
      <vt:lpstr>What This Means for Malware</vt:lpstr>
      <vt:lpstr>BCA Tools</vt:lpstr>
      <vt:lpstr>Images, 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&amp; Application Security . . .  Through Binary Code Analysis</dc:title>
  <dc:creator>Kim</dc:creator>
  <cp:lastModifiedBy>Kim</cp:lastModifiedBy>
  <cp:revision>1</cp:revision>
  <dcterms:modified xsi:type="dcterms:W3CDTF">2019-04-02T12:40:34Z</dcterms:modified>
</cp:coreProperties>
</file>