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Big Data: Four Vs</a:t>
            </a:r>
            <a:endParaRPr lang="ar-IQ" dirty="0"/>
          </a:p>
        </p:txBody>
      </p:sp>
      <p:sp>
        <p:nvSpPr>
          <p:cNvPr id="3" name="Subtitle 2"/>
          <p:cNvSpPr>
            <a:spLocks noGrp="1"/>
          </p:cNvSpPr>
          <p:nvPr>
            <p:ph type="subTitle" idx="1"/>
          </p:nvPr>
        </p:nvSpPr>
        <p:spPr/>
        <p:txBody>
          <a:bodyPr/>
          <a:lstStyle/>
          <a:p>
            <a:r>
              <a:rPr lang="en-US" dirty="0" err="1" smtClean="0"/>
              <a:t>Salhuldin</a:t>
            </a:r>
            <a:r>
              <a:rPr lang="en-US" dirty="0" smtClean="0"/>
              <a:t> </a:t>
            </a:r>
            <a:r>
              <a:rPr lang="en-US" dirty="0" err="1" smtClean="0"/>
              <a:t>Alqarghuli</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Variety:</a:t>
            </a:r>
            <a:endParaRPr lang="ar-IQ" sz="4800" dirty="0"/>
          </a:p>
        </p:txBody>
      </p:sp>
      <p:sp>
        <p:nvSpPr>
          <p:cNvPr id="3" name="Text Placeholder 2"/>
          <p:cNvSpPr>
            <a:spLocks noGrp="1"/>
          </p:cNvSpPr>
          <p:nvPr>
            <p:ph type="body" idx="2"/>
          </p:nvPr>
        </p:nvSpPr>
        <p:spPr>
          <a:xfrm>
            <a:off x="685800" y="1676400"/>
            <a:ext cx="2743200" cy="4572000"/>
          </a:xfrm>
        </p:spPr>
        <p:txBody>
          <a:bodyPr/>
          <a:lstStyle/>
          <a:p>
            <a:r>
              <a:rPr lang="en-US" sz="2600" dirty="0" smtClean="0">
                <a:latin typeface="+mj-lt"/>
              </a:rPr>
              <a:t>It means the different types of data, structured data, unstructured data and semi-structured data</a:t>
            </a:r>
            <a:r>
              <a:rPr lang="en-US" sz="2600" b="1" dirty="0" smtClean="0">
                <a:latin typeface="+mj-lt"/>
              </a:rPr>
              <a:t>.</a:t>
            </a:r>
            <a:endParaRPr lang="ar-IQ" dirty="0"/>
          </a:p>
        </p:txBody>
      </p:sp>
      <p:pic>
        <p:nvPicPr>
          <p:cNvPr id="5" name="Content Placeholder 4" descr="Variety.jpg"/>
          <p:cNvPicPr>
            <a:picLocks noGrp="1" noChangeAspect="1"/>
          </p:cNvPicPr>
          <p:nvPr>
            <p:ph sz="half" idx="1"/>
          </p:nvPr>
        </p:nvPicPr>
        <p:blipFill>
          <a:blip r:embed="rId2"/>
          <a:stretch>
            <a:fillRect/>
          </a:stretch>
        </p:blipFill>
        <p:spPr>
          <a:xfrm>
            <a:off x="3575050" y="2044947"/>
            <a:ext cx="5111750" cy="383490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types:</a:t>
            </a:r>
            <a:endParaRPr lang="ar-IQ" dirty="0"/>
          </a:p>
        </p:txBody>
      </p:sp>
      <p:sp>
        <p:nvSpPr>
          <p:cNvPr id="3" name="Content Placeholder 2"/>
          <p:cNvSpPr>
            <a:spLocks noGrp="1"/>
          </p:cNvSpPr>
          <p:nvPr>
            <p:ph idx="1"/>
          </p:nvPr>
        </p:nvSpPr>
        <p:spPr/>
        <p:txBody>
          <a:bodyPr/>
          <a:lstStyle/>
          <a:p>
            <a:pPr algn="just" rtl="0">
              <a:buFont typeface="Arial" pitchFamily="34" charset="0"/>
              <a:buChar char="•"/>
            </a:pPr>
            <a:r>
              <a:rPr lang="en-US" dirty="0" smtClean="0">
                <a:latin typeface="+mj-lt"/>
              </a:rPr>
              <a:t>Structured data: data that fits into a relational database model. Organized data in tables, rows and easy to query. </a:t>
            </a:r>
          </a:p>
          <a:p>
            <a:pPr algn="just" rtl="0">
              <a:buFont typeface="Arial" pitchFamily="34" charset="0"/>
              <a:buChar char="•"/>
            </a:pPr>
            <a:r>
              <a:rPr lang="en-US" dirty="0" smtClean="0">
                <a:latin typeface="+mj-lt"/>
              </a:rPr>
              <a:t>Unstructured data: 80% of the world's data today is unstructured for example, tweets and  </a:t>
            </a:r>
            <a:r>
              <a:rPr lang="en-US" dirty="0" err="1" smtClean="0">
                <a:latin typeface="+mj-lt"/>
              </a:rPr>
              <a:t>Facebook</a:t>
            </a:r>
            <a:r>
              <a:rPr lang="en-US" dirty="0" smtClean="0">
                <a:latin typeface="+mj-lt"/>
              </a:rPr>
              <a:t> posts.</a:t>
            </a:r>
          </a:p>
          <a:p>
            <a:pPr algn="just" rtl="0">
              <a:buFont typeface="Arial" pitchFamily="34" charset="0"/>
              <a:buChar char="•"/>
            </a:pPr>
            <a:r>
              <a:rPr lang="en-US" dirty="0" smtClean="0">
                <a:latin typeface="+mj-lt"/>
              </a:rPr>
              <a:t>Semi-structured: somewhere between structured and unstructured, we can categorize various pieces but it stills not structured.</a:t>
            </a:r>
          </a:p>
          <a:p>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Evamples</a:t>
            </a:r>
            <a:r>
              <a:rPr lang="en-US" dirty="0" smtClean="0"/>
              <a:t>:</a:t>
            </a:r>
            <a:endParaRPr lang="ar-IQ" dirty="0"/>
          </a:p>
        </p:txBody>
      </p:sp>
      <p:sp>
        <p:nvSpPr>
          <p:cNvPr id="3" name="Content Placeholder 2"/>
          <p:cNvSpPr>
            <a:spLocks noGrp="1"/>
          </p:cNvSpPr>
          <p:nvPr>
            <p:ph idx="1"/>
          </p:nvPr>
        </p:nvSpPr>
        <p:spPr/>
        <p:txBody>
          <a:bodyPr/>
          <a:lstStyle/>
          <a:p>
            <a:pPr algn="just" rtl="0"/>
            <a:r>
              <a:rPr lang="en-US" dirty="0" smtClean="0">
                <a:latin typeface="+mj-lt"/>
              </a:rPr>
              <a:t>Healthcare data, </a:t>
            </a:r>
            <a:r>
              <a:rPr lang="en-US" dirty="0" err="1" smtClean="0">
                <a:latin typeface="+mj-lt"/>
              </a:rPr>
              <a:t>Facebook</a:t>
            </a:r>
            <a:r>
              <a:rPr lang="en-US" dirty="0" smtClean="0">
                <a:latin typeface="+mj-lt"/>
              </a:rPr>
              <a:t> content, </a:t>
            </a:r>
            <a:r>
              <a:rPr lang="en-US" dirty="0" err="1" smtClean="0">
                <a:latin typeface="+mj-lt"/>
              </a:rPr>
              <a:t>youtube</a:t>
            </a:r>
            <a:r>
              <a:rPr lang="en-US" dirty="0" smtClean="0">
                <a:latin typeface="+mj-lt"/>
              </a:rPr>
              <a:t> video streams , tweets, satellite sensors data, all of these types are  different data types which require special prep-work before processing.</a:t>
            </a:r>
          </a:p>
          <a:p>
            <a:pPr algn="just" rtl="0">
              <a:buNone/>
            </a:pP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Veracity:</a:t>
            </a:r>
            <a:endParaRPr lang="ar-IQ" sz="4800" dirty="0"/>
          </a:p>
        </p:txBody>
      </p:sp>
      <p:sp>
        <p:nvSpPr>
          <p:cNvPr id="3" name="Text Placeholder 2"/>
          <p:cNvSpPr>
            <a:spLocks noGrp="1"/>
          </p:cNvSpPr>
          <p:nvPr>
            <p:ph type="body" idx="2"/>
          </p:nvPr>
        </p:nvSpPr>
        <p:spPr/>
        <p:txBody>
          <a:bodyPr/>
          <a:lstStyle/>
          <a:p>
            <a:r>
              <a:rPr lang="en-US" sz="2600" dirty="0" smtClean="0">
                <a:latin typeface="+mj-lt"/>
              </a:rPr>
              <a:t>Data veracity, in general, is how accurate or truthful a data set may be.  it’s not just the quality of the data itself but how trustworthy the data source, type, and processing of it is.</a:t>
            </a:r>
          </a:p>
          <a:p>
            <a:endParaRPr lang="ar-IQ" sz="2600" dirty="0" smtClean="0">
              <a:latin typeface="+mj-lt"/>
            </a:endParaRPr>
          </a:p>
        </p:txBody>
      </p:sp>
      <p:pic>
        <p:nvPicPr>
          <p:cNvPr id="5" name="Content Placeholder 4" descr="Veracity.jpg"/>
          <p:cNvPicPr>
            <a:picLocks noGrp="1" noChangeAspect="1"/>
          </p:cNvPicPr>
          <p:nvPr>
            <p:ph sz="half" idx="1"/>
          </p:nvPr>
        </p:nvPicPr>
        <p:blipFill>
          <a:blip r:embed="rId2"/>
          <a:stretch>
            <a:fillRect/>
          </a:stretch>
        </p:blipFill>
        <p:spPr>
          <a:xfrm>
            <a:off x="3575050" y="2042770"/>
            <a:ext cx="5111750" cy="383926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just" rtl="0"/>
            <a:r>
              <a:rPr lang="en-US" dirty="0" smtClean="0">
                <a:latin typeface="+mj-lt"/>
              </a:rPr>
              <a:t>Data veracity is the one area that still has the potential for improvement and poses the biggest challenge when it comes to big data.</a:t>
            </a:r>
          </a:p>
          <a:p>
            <a:pPr algn="just" rtl="0"/>
            <a:r>
              <a:rPr lang="en-US" dirty="0" smtClean="0">
                <a:latin typeface="+mj-lt"/>
              </a:rPr>
              <a:t>veracity helps to filter through what is important and what is not, and in the end, it generates a deeper understanding of data and how to contextualize it in order to take action.</a:t>
            </a:r>
          </a:p>
          <a:p>
            <a:pPr algn="just" rtl="0"/>
            <a:r>
              <a:rPr lang="en-US" dirty="0" smtClean="0">
                <a:latin typeface="+mj-lt"/>
              </a:rPr>
              <a:t>We cannot rely on inaccurate, falsified or exaggerated data to be able to make decisions.</a:t>
            </a:r>
          </a:p>
          <a:p>
            <a:pPr algn="just" rtl="0">
              <a:buNone/>
            </a:pPr>
            <a:endParaRPr lang="en-US" dirty="0" smtClean="0">
              <a:latin typeface="+mj-lt"/>
            </a:endParaRPr>
          </a:p>
          <a:p>
            <a:pPr algn="just" rtl="0"/>
            <a:endParaRPr lang="en-US" dirty="0" smtClean="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010912"/>
          </a:xfrm>
        </p:spPr>
        <p:txBody>
          <a:bodyPr/>
          <a:lstStyle/>
          <a:p>
            <a:r>
              <a:rPr lang="en-US" dirty="0" smtClean="0"/>
              <a:t>How you might measure the customer lifetime value (CLV) impact of big data used for customer relationship management?                                                                          </a:t>
            </a:r>
            <a:br>
              <a:rPr lang="en-US" dirty="0" smtClean="0"/>
            </a:b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800" dirty="0" smtClean="0"/>
              <a:t>Volume-based value: </a:t>
            </a:r>
            <a:endParaRPr lang="ar-IQ" sz="4800" dirty="0" smtClean="0"/>
          </a:p>
        </p:txBody>
      </p:sp>
      <p:sp>
        <p:nvSpPr>
          <p:cNvPr id="3" name="Content Placeholder 2"/>
          <p:cNvSpPr>
            <a:spLocks noGrp="1"/>
          </p:cNvSpPr>
          <p:nvPr>
            <p:ph idx="1"/>
          </p:nvPr>
        </p:nvSpPr>
        <p:spPr/>
        <p:txBody>
          <a:bodyPr>
            <a:normAutofit/>
          </a:bodyPr>
          <a:lstStyle/>
          <a:p>
            <a:pPr algn="just" rtl="0">
              <a:buNone/>
            </a:pPr>
            <a:r>
              <a:rPr lang="en-US" dirty="0" smtClean="0">
                <a:latin typeface="+mj-lt"/>
              </a:rPr>
              <a:t>   The more comprehensive your 360-degree view of customers and the more historical data you have on them, the more insight you can extract from it all and, all things considered, the better decisions you can make in the process of acquiring, retaining, growing and managing those customer relationships.</a:t>
            </a:r>
            <a:endParaRPr lang="ar-IQ" dirty="0" smtClean="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800" dirty="0" smtClean="0"/>
              <a:t>Velocity-based value: </a:t>
            </a:r>
            <a:endParaRPr lang="ar-IQ" sz="4800" dirty="0" smtClean="0"/>
          </a:p>
        </p:txBody>
      </p:sp>
      <p:sp>
        <p:nvSpPr>
          <p:cNvPr id="3" name="Content Placeholder 2"/>
          <p:cNvSpPr>
            <a:spLocks noGrp="1"/>
          </p:cNvSpPr>
          <p:nvPr>
            <p:ph idx="1"/>
          </p:nvPr>
        </p:nvSpPr>
        <p:spPr/>
        <p:txBody>
          <a:bodyPr>
            <a:normAutofit/>
          </a:bodyPr>
          <a:lstStyle/>
          <a:p>
            <a:pPr algn="just" rtl="0">
              <a:buNone/>
            </a:pPr>
            <a:r>
              <a:rPr lang="en-US" dirty="0" smtClean="0">
                <a:latin typeface="+mj-lt"/>
              </a:rPr>
              <a:t>   The more customer data you can ingest rapidly into your big-data platform and the more questions that a user can pose more rapidly against that data (via queries, reports, dashboards, etc.) within a given time period prior, the more likely you are to make the right decision at the right time to achieve your customer relationship management objectives.</a:t>
            </a:r>
            <a:endParaRPr lang="ar-IQ" dirty="0" smtClean="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800" dirty="0" smtClean="0"/>
              <a:t>Variety-based value: </a:t>
            </a:r>
            <a:endParaRPr lang="ar-IQ" sz="4800" dirty="0" smtClean="0"/>
          </a:p>
        </p:txBody>
      </p:sp>
      <p:sp>
        <p:nvSpPr>
          <p:cNvPr id="3" name="Content Placeholder 2"/>
          <p:cNvSpPr>
            <a:spLocks noGrp="1"/>
          </p:cNvSpPr>
          <p:nvPr>
            <p:ph idx="1"/>
          </p:nvPr>
        </p:nvSpPr>
        <p:spPr/>
        <p:txBody>
          <a:bodyPr>
            <a:normAutofit/>
          </a:bodyPr>
          <a:lstStyle/>
          <a:p>
            <a:pPr algn="just" rtl="0">
              <a:buNone/>
            </a:pPr>
            <a:r>
              <a:rPr lang="en-US" dirty="0" smtClean="0">
                <a:latin typeface="+mj-lt"/>
              </a:rPr>
              <a:t>   The more varied customer data you have – from the CRM system, social media, call-center logs, etc. – the more nuanced portrait you have on customer profiles, desires and so on, hence the better-informed decisions you can make in engaging with them.</a:t>
            </a:r>
            <a:endParaRPr lang="ar-IQ" dirty="0" smtClean="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800" dirty="0" smtClean="0"/>
              <a:t>Veracity-based value: </a:t>
            </a:r>
            <a:endParaRPr lang="ar-IQ" sz="4800" dirty="0" smtClean="0"/>
          </a:p>
        </p:txBody>
      </p:sp>
      <p:sp>
        <p:nvSpPr>
          <p:cNvPr id="3" name="Content Placeholder 2"/>
          <p:cNvSpPr>
            <a:spLocks noGrp="1"/>
          </p:cNvSpPr>
          <p:nvPr>
            <p:ph idx="1"/>
          </p:nvPr>
        </p:nvSpPr>
        <p:spPr/>
        <p:txBody>
          <a:bodyPr>
            <a:normAutofit/>
          </a:bodyPr>
          <a:lstStyle/>
          <a:p>
            <a:pPr algn="just" rtl="0">
              <a:buNone/>
            </a:pPr>
            <a:r>
              <a:rPr lang="en-US" dirty="0" smtClean="0">
                <a:latin typeface="+mj-lt"/>
              </a:rPr>
              <a:t>   The more consolidated, conformed, cleansed, consistent current the data you have on customers, the more likely you are to make the right decisions based on the most accurate data.</a:t>
            </a:r>
            <a:endParaRPr lang="ar-IQ" dirty="0" smtClean="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Big Data ?</a:t>
            </a:r>
            <a:endParaRPr lang="ar-IQ" dirty="0"/>
          </a:p>
        </p:txBody>
      </p:sp>
      <p:sp>
        <p:nvSpPr>
          <p:cNvPr id="3" name="Content Placeholder 2"/>
          <p:cNvSpPr>
            <a:spLocks noGrp="1"/>
          </p:cNvSpPr>
          <p:nvPr>
            <p:ph idx="1"/>
          </p:nvPr>
        </p:nvSpPr>
        <p:spPr/>
        <p:txBody>
          <a:bodyPr/>
          <a:lstStyle/>
          <a:p>
            <a:pPr algn="l" rtl="0"/>
            <a:r>
              <a:rPr lang="en-US" dirty="0" smtClean="0">
                <a:latin typeface="+mj-lt"/>
              </a:rPr>
              <a:t>Big data is any collection of data that is too big to be analyzed with conventional data management.</a:t>
            </a:r>
          </a:p>
          <a:p>
            <a:pPr algn="l" rtl="0">
              <a:buNone/>
            </a:pPr>
            <a:endParaRPr lang="en-US" dirty="0" smtClean="0">
              <a:latin typeface="+mj-lt"/>
            </a:endParaRPr>
          </a:p>
          <a:p>
            <a:pPr algn="l" rtl="0">
              <a:buNone/>
            </a:pPr>
            <a:endParaRPr lang="en-US" dirty="0" smtClean="0">
              <a:latin typeface="+mj-lt"/>
            </a:endParaRPr>
          </a:p>
          <a:p>
            <a:pPr algn="l" rtl="0"/>
            <a:r>
              <a:rPr lang="en-US" dirty="0" smtClean="0">
                <a:latin typeface="+mj-lt"/>
              </a:rPr>
              <a:t>The term big data remains difficult to understand because it means so many different things depending on who you are.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ar-IQ" dirty="0"/>
          </a:p>
        </p:txBody>
      </p:sp>
      <p:sp>
        <p:nvSpPr>
          <p:cNvPr id="3" name="Content Placeholder 2"/>
          <p:cNvSpPr>
            <a:spLocks noGrp="1"/>
          </p:cNvSpPr>
          <p:nvPr>
            <p:ph idx="1"/>
          </p:nvPr>
        </p:nvSpPr>
        <p:spPr/>
        <p:txBody>
          <a:bodyPr>
            <a:normAutofit/>
          </a:bodyPr>
          <a:lstStyle/>
          <a:p>
            <a:pPr algn="l" rtl="0"/>
            <a:r>
              <a:rPr lang="en-US" dirty="0" smtClean="0">
                <a:latin typeface="+mj-lt"/>
              </a:rPr>
              <a:t>https://enterprisersproject.com/sites/default/files/Data's%20Credibility%20Problem.pdf</a:t>
            </a:r>
          </a:p>
          <a:p>
            <a:pPr algn="l" rtl="0"/>
            <a:r>
              <a:rPr lang="en-US" dirty="0" smtClean="0">
                <a:latin typeface="+mj-lt"/>
              </a:rPr>
              <a:t>https://ir.lib.uwo.ca/cgi/viewcontent.cgi?article=1267&amp;context=fimspub</a:t>
            </a:r>
          </a:p>
          <a:p>
            <a:pPr algn="l" rtl="0"/>
            <a:r>
              <a:rPr lang="en-US" dirty="0" smtClean="0">
                <a:latin typeface="+mj-lt"/>
              </a:rPr>
              <a:t>https://www.ibmbigdatahub.com/infographic/four-vs-big-data</a:t>
            </a:r>
          </a:p>
          <a:p>
            <a:pPr algn="l" rtl="0"/>
            <a:r>
              <a:rPr lang="en-US" dirty="0" smtClean="0">
                <a:latin typeface="+mj-lt"/>
              </a:rPr>
              <a:t>https://www.dummies.com/careers/find-a-job/the-4-vs-of-big-data</a:t>
            </a:r>
          </a:p>
          <a:p>
            <a:pPr algn="l" rtl="0">
              <a:buNone/>
            </a:pPr>
            <a:endParaRPr lang="en-US" dirty="0" smtClean="0">
              <a:latin typeface="+mj-lt"/>
            </a:endParaRPr>
          </a:p>
          <a:p>
            <a:pPr algn="l" rtl="0"/>
            <a:endParaRPr lang="ar-IQ" dirty="0" smtClean="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029712"/>
          </a:xfrm>
        </p:spPr>
        <p:txBody>
          <a:bodyPr>
            <a:normAutofit/>
          </a:bodyPr>
          <a:lstStyle/>
          <a:p>
            <a:pPr algn="ctr"/>
            <a:r>
              <a:rPr lang="en-US" sz="6600" dirty="0" smtClean="0"/>
              <a:t>Thank you</a:t>
            </a:r>
            <a:endParaRPr lang="ar-IQ" sz="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Vs</a:t>
            </a:r>
            <a:endParaRPr lang="ar-IQ" dirty="0"/>
          </a:p>
        </p:txBody>
      </p:sp>
      <p:pic>
        <p:nvPicPr>
          <p:cNvPr id="4" name="Content Placeholder 3" descr="4-Vs-of-big-data.jpg"/>
          <p:cNvPicPr>
            <a:picLocks noGrp="1" noChangeAspect="1"/>
          </p:cNvPicPr>
          <p:nvPr>
            <p:ph idx="1"/>
          </p:nvPr>
        </p:nvPicPr>
        <p:blipFill>
          <a:blip r:embed="rId2" cstate="print"/>
          <a:stretch>
            <a:fillRect/>
          </a:stretch>
        </p:blipFill>
        <p:spPr>
          <a:xfrm>
            <a:off x="999479" y="1935163"/>
            <a:ext cx="7145041" cy="43894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ar-IQ" dirty="0"/>
          </a:p>
        </p:txBody>
      </p:sp>
      <p:sp>
        <p:nvSpPr>
          <p:cNvPr id="3" name="Content Placeholder 2"/>
          <p:cNvSpPr>
            <a:spLocks noGrp="1"/>
          </p:cNvSpPr>
          <p:nvPr>
            <p:ph idx="1"/>
          </p:nvPr>
        </p:nvSpPr>
        <p:spPr>
          <a:xfrm>
            <a:off x="457200" y="1905000"/>
            <a:ext cx="8229600" cy="4389120"/>
          </a:xfrm>
        </p:spPr>
        <p:txBody>
          <a:bodyPr/>
          <a:lstStyle/>
          <a:p>
            <a:pPr algn="l" rtl="0"/>
            <a:r>
              <a:rPr lang="en-US" dirty="0" smtClean="0">
                <a:latin typeface="+mj-lt"/>
              </a:rPr>
              <a:t>Four Vs are created by IBM to provide a general mechanism for identifying various big data challenges:</a:t>
            </a:r>
          </a:p>
          <a:p>
            <a:pPr algn="l" rtl="0">
              <a:buNone/>
            </a:pPr>
            <a:endParaRPr lang="en-US" dirty="0" smtClean="0">
              <a:latin typeface="+mj-lt"/>
            </a:endParaRPr>
          </a:p>
          <a:p>
            <a:pPr algn="l" rtl="0">
              <a:buFont typeface="Arial" pitchFamily="34" charset="0"/>
              <a:buChar char="•"/>
            </a:pPr>
            <a:r>
              <a:rPr lang="en-US" dirty="0" smtClean="0">
                <a:latin typeface="+mj-lt"/>
              </a:rPr>
              <a:t>Volume</a:t>
            </a:r>
          </a:p>
          <a:p>
            <a:pPr algn="l" rtl="0">
              <a:buFont typeface="Arial" pitchFamily="34" charset="0"/>
              <a:buChar char="•"/>
            </a:pPr>
            <a:r>
              <a:rPr lang="en-US" dirty="0" smtClean="0">
                <a:latin typeface="+mj-lt"/>
              </a:rPr>
              <a:t>Velocity</a:t>
            </a:r>
          </a:p>
          <a:p>
            <a:pPr algn="l" rtl="0">
              <a:buFont typeface="Arial" pitchFamily="34" charset="0"/>
              <a:buChar char="•"/>
            </a:pPr>
            <a:r>
              <a:rPr lang="en-US" dirty="0" smtClean="0">
                <a:latin typeface="+mj-lt"/>
              </a:rPr>
              <a:t>Variety</a:t>
            </a:r>
          </a:p>
          <a:p>
            <a:pPr algn="l" rtl="0">
              <a:buFont typeface="Arial" pitchFamily="34" charset="0"/>
              <a:buChar char="•"/>
            </a:pPr>
            <a:r>
              <a:rPr lang="en-US" dirty="0" smtClean="0">
                <a:latin typeface="+mj-lt"/>
              </a:rPr>
              <a:t>Veracity</a:t>
            </a:r>
          </a:p>
          <a:p>
            <a:pPr algn="l" rtl="0"/>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Volume:</a:t>
            </a:r>
            <a:endParaRPr lang="ar-IQ" sz="4800" dirty="0"/>
          </a:p>
        </p:txBody>
      </p:sp>
      <p:sp>
        <p:nvSpPr>
          <p:cNvPr id="3" name="Text Placeholder 2"/>
          <p:cNvSpPr>
            <a:spLocks noGrp="1"/>
          </p:cNvSpPr>
          <p:nvPr>
            <p:ph type="body" idx="2"/>
          </p:nvPr>
        </p:nvSpPr>
        <p:spPr/>
        <p:txBody>
          <a:bodyPr/>
          <a:lstStyle/>
          <a:p>
            <a:pPr algn="just"/>
            <a:r>
              <a:rPr lang="en-US" sz="2600" dirty="0" smtClean="0">
                <a:latin typeface="+mj-lt"/>
              </a:rPr>
              <a:t>Volume refers to the amount of data (Size of the data).      </a:t>
            </a:r>
            <a:endParaRPr lang="ar-IQ" sz="2600" dirty="0" smtClean="0">
              <a:latin typeface="+mj-lt"/>
            </a:endParaRPr>
          </a:p>
        </p:txBody>
      </p:sp>
      <p:pic>
        <p:nvPicPr>
          <p:cNvPr id="5" name="Content Placeholder 4" descr="Volume.jpg"/>
          <p:cNvPicPr>
            <a:picLocks noGrp="1" noChangeAspect="1"/>
          </p:cNvPicPr>
          <p:nvPr>
            <p:ph sz="half" idx="1"/>
          </p:nvPr>
        </p:nvPicPr>
        <p:blipFill>
          <a:blip r:embed="rId2"/>
          <a:stretch>
            <a:fillRect/>
          </a:stretch>
        </p:blipFill>
        <p:spPr>
          <a:xfrm>
            <a:off x="3575050" y="2044947"/>
            <a:ext cx="5111750" cy="383490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Example</a:t>
            </a:r>
            <a:endParaRPr lang="ar-IQ" sz="4800" dirty="0"/>
          </a:p>
        </p:txBody>
      </p:sp>
      <p:sp>
        <p:nvSpPr>
          <p:cNvPr id="6" name="Content Placeholder 5"/>
          <p:cNvSpPr>
            <a:spLocks noGrp="1"/>
          </p:cNvSpPr>
          <p:nvPr>
            <p:ph idx="1"/>
          </p:nvPr>
        </p:nvSpPr>
        <p:spPr/>
        <p:txBody>
          <a:bodyPr>
            <a:normAutofit/>
          </a:bodyPr>
          <a:lstStyle/>
          <a:p>
            <a:pPr algn="just" rtl="0">
              <a:buNone/>
            </a:pPr>
            <a:r>
              <a:rPr lang="en-US" dirty="0" smtClean="0">
                <a:latin typeface="+mj-lt"/>
              </a:rPr>
              <a:t>    40 </a:t>
            </a:r>
            <a:r>
              <a:rPr lang="en-US" dirty="0" err="1" smtClean="0">
                <a:latin typeface="+mj-lt"/>
              </a:rPr>
              <a:t>Zettabytes</a:t>
            </a:r>
            <a:r>
              <a:rPr lang="en-US" dirty="0" smtClean="0">
                <a:latin typeface="+mj-lt"/>
              </a:rPr>
              <a:t> will be created in 2020, one </a:t>
            </a:r>
            <a:r>
              <a:rPr lang="en-US" dirty="0" err="1" smtClean="0">
                <a:latin typeface="+mj-lt"/>
              </a:rPr>
              <a:t>zetabyte</a:t>
            </a:r>
            <a:r>
              <a:rPr lang="en-US" dirty="0" smtClean="0">
                <a:latin typeface="+mj-lt"/>
              </a:rPr>
              <a:t> equals 1000 </a:t>
            </a:r>
            <a:r>
              <a:rPr lang="en-US" dirty="0" err="1" smtClean="0">
                <a:latin typeface="+mj-lt"/>
              </a:rPr>
              <a:t>exabytes</a:t>
            </a:r>
            <a:r>
              <a:rPr lang="en-US" dirty="0" smtClean="0">
                <a:latin typeface="+mj-lt"/>
              </a:rPr>
              <a:t>, five </a:t>
            </a:r>
            <a:r>
              <a:rPr lang="en-US" dirty="0" err="1" smtClean="0">
                <a:latin typeface="+mj-lt"/>
              </a:rPr>
              <a:t>exabytes</a:t>
            </a:r>
            <a:r>
              <a:rPr lang="en-US" dirty="0" smtClean="0">
                <a:latin typeface="+mj-lt"/>
              </a:rPr>
              <a:t> equal to all the words ever spoken by mankind.</a:t>
            </a:r>
            <a:endParaRPr lang="ar-IQ" dirty="0" smtClean="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More examples</a:t>
            </a:r>
            <a:endParaRPr lang="ar-IQ" sz="4800" dirty="0"/>
          </a:p>
        </p:txBody>
      </p:sp>
      <p:sp>
        <p:nvSpPr>
          <p:cNvPr id="3" name="Content Placeholder 2"/>
          <p:cNvSpPr>
            <a:spLocks noGrp="1"/>
          </p:cNvSpPr>
          <p:nvPr>
            <p:ph idx="1"/>
          </p:nvPr>
        </p:nvSpPr>
        <p:spPr/>
        <p:txBody>
          <a:bodyPr/>
          <a:lstStyle/>
          <a:p>
            <a:pPr lvl="0" algn="just" rtl="0"/>
            <a:r>
              <a:rPr lang="en-US" dirty="0" smtClean="0">
                <a:latin typeface="+mj-lt"/>
              </a:rPr>
              <a:t>Analysts predict that by 2020, there will be 5,200 gigabytes of data on every person in the world.</a:t>
            </a:r>
          </a:p>
          <a:p>
            <a:pPr lvl="0" algn="just" rtl="0"/>
            <a:r>
              <a:rPr lang="en-US" dirty="0" smtClean="0">
                <a:latin typeface="+mj-lt"/>
              </a:rPr>
              <a:t>On average, people send about 500 millions tweets per day.</a:t>
            </a:r>
          </a:p>
          <a:p>
            <a:pPr lvl="0" algn="just" rtl="0"/>
            <a:r>
              <a:rPr lang="en-US" dirty="0" err="1" smtClean="0">
                <a:latin typeface="+mj-lt"/>
              </a:rPr>
              <a:t>Walmart</a:t>
            </a:r>
            <a:r>
              <a:rPr lang="en-US" dirty="0" smtClean="0">
                <a:latin typeface="+mj-lt"/>
              </a:rPr>
              <a:t> processes one million customer transactions per hour.</a:t>
            </a:r>
          </a:p>
          <a:p>
            <a:pPr lvl="0" algn="just" rtl="0"/>
            <a:r>
              <a:rPr lang="en-US" dirty="0" smtClean="0">
                <a:latin typeface="+mj-lt"/>
              </a:rPr>
              <a:t>Amazon sells 600 items per second.</a:t>
            </a:r>
          </a:p>
          <a:p>
            <a:pPr algn="l" rtl="0"/>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Velocity:</a:t>
            </a:r>
            <a:endParaRPr lang="ar-IQ" sz="4800" dirty="0"/>
          </a:p>
        </p:txBody>
      </p:sp>
      <p:sp>
        <p:nvSpPr>
          <p:cNvPr id="3" name="Text Placeholder 2"/>
          <p:cNvSpPr>
            <a:spLocks noGrp="1"/>
          </p:cNvSpPr>
          <p:nvPr>
            <p:ph type="body" idx="2"/>
          </p:nvPr>
        </p:nvSpPr>
        <p:spPr/>
        <p:txBody>
          <a:bodyPr>
            <a:normAutofit fontScale="92500" lnSpcReduction="20000"/>
          </a:bodyPr>
          <a:lstStyle/>
          <a:p>
            <a:pPr marL="274320" indent="-274320" algn="just" rtl="0">
              <a:buFont typeface="Wingdings 2"/>
              <a:buChar char=""/>
            </a:pPr>
            <a:r>
              <a:rPr lang="en-US" sz="2800" dirty="0" smtClean="0">
                <a:latin typeface="+mj-lt"/>
              </a:rPr>
              <a:t>Velocity is the measure of how fast the data is coming in or the speed and rate that the data is moving around as well as how fast you need to be able to analyze and utilize this data.</a:t>
            </a:r>
          </a:p>
          <a:p>
            <a:pPr marL="274320" indent="-274320" algn="just" rtl="0"/>
            <a:r>
              <a:rPr lang="en-US" sz="2800" dirty="0" smtClean="0">
                <a:latin typeface="+mj-lt"/>
              </a:rPr>
              <a:t>                    </a:t>
            </a:r>
            <a:endParaRPr lang="ar-IQ" sz="2800" dirty="0" smtClean="0">
              <a:latin typeface="+mj-lt"/>
            </a:endParaRPr>
          </a:p>
        </p:txBody>
      </p:sp>
      <p:pic>
        <p:nvPicPr>
          <p:cNvPr id="5" name="Content Placeholder 4" descr="Velocity.jpg"/>
          <p:cNvPicPr>
            <a:picLocks noGrp="1" noChangeAspect="1"/>
          </p:cNvPicPr>
          <p:nvPr>
            <p:ph sz="half" idx="1"/>
          </p:nvPr>
        </p:nvPicPr>
        <p:blipFill>
          <a:blip r:embed="rId2"/>
          <a:stretch>
            <a:fillRect/>
          </a:stretch>
        </p:blipFill>
        <p:spPr>
          <a:xfrm>
            <a:off x="3575050" y="2119792"/>
            <a:ext cx="5111750" cy="368521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Examples:</a:t>
            </a:r>
            <a:endParaRPr lang="ar-IQ" sz="4800" dirty="0"/>
          </a:p>
        </p:txBody>
      </p:sp>
      <p:sp>
        <p:nvSpPr>
          <p:cNvPr id="3" name="Content Placeholder 2"/>
          <p:cNvSpPr>
            <a:spLocks noGrp="1"/>
          </p:cNvSpPr>
          <p:nvPr>
            <p:ph idx="1"/>
          </p:nvPr>
        </p:nvSpPr>
        <p:spPr/>
        <p:txBody>
          <a:bodyPr>
            <a:normAutofit/>
          </a:bodyPr>
          <a:lstStyle/>
          <a:p>
            <a:pPr algn="just" rtl="0">
              <a:buFont typeface="Arial" pitchFamily="34" charset="0"/>
              <a:buChar char="•"/>
            </a:pPr>
            <a:r>
              <a:rPr lang="en-US" dirty="0" smtClean="0">
                <a:latin typeface="+mj-lt"/>
              </a:rPr>
              <a:t>Modern cars have an excess of 100 sensors all piping data to a central network for processing and analysis and this is part of IOT movement.</a:t>
            </a:r>
          </a:p>
          <a:p>
            <a:pPr algn="just" rtl="0">
              <a:buNone/>
            </a:pPr>
            <a:endParaRPr lang="en-US" dirty="0" smtClean="0">
              <a:latin typeface="+mj-lt"/>
            </a:endParaRPr>
          </a:p>
          <a:p>
            <a:pPr algn="just" rtl="0">
              <a:buFont typeface="Arial" pitchFamily="34" charset="0"/>
              <a:buChar char="•"/>
            </a:pPr>
            <a:r>
              <a:rPr lang="en-US" dirty="0" err="1" smtClean="0">
                <a:latin typeface="+mj-lt"/>
              </a:rPr>
              <a:t>Facebook</a:t>
            </a:r>
            <a:r>
              <a:rPr lang="en-US" dirty="0" smtClean="0">
                <a:latin typeface="+mj-lt"/>
              </a:rPr>
              <a:t> has to handle a tsunami of photographs every day. It has to ingest it all, process it, file it, and somehow, later, be able to retrieve it.</a:t>
            </a:r>
          </a:p>
          <a:p>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173</TotalTime>
  <Words>689</Words>
  <Application>Microsoft Office PowerPoint</Application>
  <PresentationFormat>On-screen Show (4:3)</PresentationFormat>
  <Paragraphs>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Big Data: Four Vs</vt:lpstr>
      <vt:lpstr>What is Big Data ?</vt:lpstr>
      <vt:lpstr>Four Vs</vt:lpstr>
      <vt:lpstr>Definition</vt:lpstr>
      <vt:lpstr>Volume:</vt:lpstr>
      <vt:lpstr>Example</vt:lpstr>
      <vt:lpstr>More examples</vt:lpstr>
      <vt:lpstr>Velocity:</vt:lpstr>
      <vt:lpstr>Examples:</vt:lpstr>
      <vt:lpstr>Variety:</vt:lpstr>
      <vt:lpstr>Three types:</vt:lpstr>
      <vt:lpstr>Evamples:</vt:lpstr>
      <vt:lpstr>Veracity:</vt:lpstr>
      <vt:lpstr>Slide 14</vt:lpstr>
      <vt:lpstr>How you might measure the customer lifetime value (CLV) impact of big data used for customer relationship management?                                                                           </vt:lpstr>
      <vt:lpstr>Volume-based value: </vt:lpstr>
      <vt:lpstr>Velocity-based value: </vt:lpstr>
      <vt:lpstr>Variety-based value: </vt:lpstr>
      <vt:lpstr>Veracity-based value: </vt:lpstr>
      <vt:lpstr>Resources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Four Vs</dc:title>
  <dc:creator>sedorf</dc:creator>
  <cp:lastModifiedBy>sedorf</cp:lastModifiedBy>
  <cp:revision>34</cp:revision>
  <dcterms:created xsi:type="dcterms:W3CDTF">2006-08-16T00:00:00Z</dcterms:created>
  <dcterms:modified xsi:type="dcterms:W3CDTF">2019-04-04T00:56:13Z</dcterms:modified>
</cp:coreProperties>
</file>