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/>
      <a:tcStyle>
        <a:tcBdr/>
        <a:fill>
          <a:solidFill>
            <a:srgbClr val="4E4E4E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0F0F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6565">
              <a:alpha val="75000"/>
            </a:srgb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0F0F0"/>
              </a:solidFill>
              <a:prstDash val="solid"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/>
      <a:tcStyle>
        <a:tcBdr/>
        <a:fill>
          <a:solidFill>
            <a:srgbClr val="909090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6350" cap="flat">
              <a:solidFill>
                <a:srgbClr val="484745"/>
              </a:solidFill>
              <a:prstDash val="solid"/>
              <a:miter lim="400000"/>
            </a:ln>
          </a:left>
          <a:right>
            <a:ln w="6350" cap="flat">
              <a:solidFill>
                <a:srgbClr val="5E5D5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6350" cap="flat">
              <a:solidFill>
                <a:srgbClr val="5E5D5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5E5D5B"/>
              </a:solidFill>
              <a:prstDash val="solid"/>
              <a:miter lim="400000"/>
            </a:ln>
          </a:top>
          <a:bottom>
            <a:ln w="6350" cap="flat">
              <a:solidFill>
                <a:srgbClr val="484745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484745"/>
              </a:solidFill>
              <a:prstDash val="solid"/>
              <a:miter lim="400000"/>
            </a:ln>
          </a:top>
          <a:bottom>
            <a:ln w="6350" cap="flat">
              <a:solidFill>
                <a:srgbClr val="5E5D5B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D4D4D"/>
          </a:solidFill>
        </a:fill>
      </a:tcStyle>
    </a:wholeTbl>
    <a:band2H>
      <a:tcTxStyle/>
      <a:tcStyle>
        <a:tcBdr/>
        <a:fill>
          <a:solidFill>
            <a:srgbClr val="5A5A5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-1022247"/>
              <a:satOff val="34289"/>
              <a:lumOff val="-18384"/>
            </a:scheme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/>
          </a:solidFill>
        </a:fill>
      </a:tcStyle>
    </a:wholeTbl>
    <a:band2H>
      <a:tcTxStyle/>
      <a:tcStyle>
        <a:tcBdr/>
        <a:fill>
          <a:solidFill>
            <a:srgbClr val="7D7D7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C5C5B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2828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2A7A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96663"/>
              <a:satOff val="-16428"/>
              <a:lumOff val="3004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D5D"/>
          </a:solidFill>
        </a:fill>
      </a:tcStyle>
    </a:wholeTbl>
    <a:band2H>
      <a:tcTxStyle/>
      <a:tcStyle>
        <a:tcBdr/>
        <a:fill>
          <a:solidFill>
            <a:srgbClr val="69696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6350" cap="flat">
              <a:solidFill>
                <a:srgbClr val="FFFFFF"/>
              </a:solidFill>
              <a:prstDash val="solid"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635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8787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87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10000"/>
            </a:srgbClr>
          </a:solidFill>
        </a:fill>
      </a:tcStyle>
    </a:wholeTbl>
    <a:band2H>
      <a:tcTxStyle/>
      <a:tcStyle>
        <a:tcBdr/>
        <a:fill>
          <a:solidFill>
            <a:srgbClr val="888888">
              <a:alpha val="1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0F0F0"/>
              </a:solidFill>
              <a:prstDash val="solid"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06" y="19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X, ANDREW S" userId="S::asc1@email.sc.edu::f8377dff-f21b-4ecf-a320-47b166e8341a" providerId="AD" clId="Web-{489F1482-6BAA-4C3C-9E90-080EC3363C14}"/>
    <pc:docChg chg="modSld">
      <pc:chgData name="COX, ANDREW S" userId="S::asc1@email.sc.edu::f8377dff-f21b-4ecf-a320-47b166e8341a" providerId="AD" clId="Web-{489F1482-6BAA-4C3C-9E90-080EC3363C14}" dt="2019-04-16T16:30:26.625" v="0" actId="1076"/>
      <pc:docMkLst>
        <pc:docMk/>
      </pc:docMkLst>
      <pc:sldChg chg="modSp">
        <pc:chgData name="COX, ANDREW S" userId="S::asc1@email.sc.edu::f8377dff-f21b-4ecf-a320-47b166e8341a" providerId="AD" clId="Web-{489F1482-6BAA-4C3C-9E90-080EC3363C14}" dt="2019-04-16T16:30:26.625" v="0" actId="1076"/>
        <pc:sldMkLst>
          <pc:docMk/>
          <pc:sldMk cId="0" sldId="264"/>
        </pc:sldMkLst>
        <pc:spChg chg="mod">
          <ac:chgData name="COX, ANDREW S" userId="S::asc1@email.sc.edu::f8377dff-f21b-4ecf-a320-47b166e8341a" providerId="AD" clId="Web-{489F1482-6BAA-4C3C-9E90-080EC3363C14}" dt="2019-04-16T16:30:26.625" v="0" actId="1076"/>
          <ac:spMkLst>
            <pc:docMk/>
            <pc:sldMk cId="0" sldId="264"/>
            <ac:spMk id="17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981311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762000" y="2463800"/>
            <a:ext cx="11480800" cy="2540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2000" y="5156200"/>
            <a:ext cx="11480800" cy="863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 anchor="t"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05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24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30530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600" b="1">
                <a:solidFill>
                  <a:srgbClr val="FFFFFF"/>
                </a:solidFill>
                <a:effectLst>
                  <a:outerShdw blurRad="50800" dist="25400" dir="5400000" rotWithShape="0">
                    <a:srgbClr val="020202"/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141703583_2880x1921.jpeg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41703583_2880x1921.jpeg"/>
          <p:cNvSpPr>
            <a:spLocks noGrp="1"/>
          </p:cNvSpPr>
          <p:nvPr>
            <p:ph type="pic" idx="13"/>
          </p:nvPr>
        </p:nvSpPr>
        <p:spPr>
          <a:xfrm>
            <a:off x="1104900" y="758938"/>
            <a:ext cx="10795000" cy="5943601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762000" y="6883400"/>
            <a:ext cx="11480800" cy="10795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2000" y="8128000"/>
            <a:ext cx="114808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74600"/>
          </a:xfrm>
          <a:prstGeom prst="rect">
            <a:avLst/>
          </a:prstGeom>
        </p:spPr>
        <p:txBody>
          <a:bodyPr anchor="t"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762000" y="3517900"/>
            <a:ext cx="11480800" cy="2717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 anchor="t"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654800" y="419100"/>
            <a:ext cx="5588000" cy="8648700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762000" y="419100"/>
            <a:ext cx="5384800" cy="4597400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2000" y="5245100"/>
            <a:ext cx="5384800" cy="381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 anchor="t"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654800" y="2374900"/>
            <a:ext cx="5588000" cy="6807200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62000" y="2374900"/>
            <a:ext cx="5384800" cy="6807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>
                <a:srgbClr val="EBEBEB"/>
              </a:buClr>
              <a:defRPr sz="2800"/>
            </a:lvl1pPr>
            <a:lvl2pPr marL="685800" indent="-342900">
              <a:spcBef>
                <a:spcPts val="3200"/>
              </a:spcBef>
              <a:buClr>
                <a:srgbClr val="EBEBEB"/>
              </a:buClr>
              <a:defRPr sz="2800"/>
            </a:lvl2pPr>
            <a:lvl3pPr marL="1028700" indent="-342900">
              <a:spcBef>
                <a:spcPts val="3200"/>
              </a:spcBef>
              <a:buClr>
                <a:srgbClr val="EBEBEB"/>
              </a:buClr>
              <a:defRPr sz="2800"/>
            </a:lvl3pPr>
            <a:lvl4pPr marL="1371600" indent="-342900">
              <a:spcBef>
                <a:spcPts val="3200"/>
              </a:spcBef>
              <a:buClr>
                <a:srgbClr val="EBEBEB"/>
              </a:buClr>
              <a:defRPr sz="2800"/>
            </a:lvl4pPr>
            <a:lvl5pPr marL="1714500" indent="-342900">
              <a:spcBef>
                <a:spcPts val="3200"/>
              </a:spcBef>
              <a:buClr>
                <a:srgbClr val="EBEBEB"/>
              </a:buClr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762000" y="965200"/>
            <a:ext cx="11480800" cy="78232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680200" y="5626100"/>
            <a:ext cx="5588000" cy="3441700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half" idx="14"/>
          </p:nvPr>
        </p:nvSpPr>
        <p:spPr>
          <a:xfrm>
            <a:off x="6680200" y="419100"/>
            <a:ext cx="5588000" cy="4914900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762000" y="419100"/>
            <a:ext cx="5588000" cy="8648700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762000" y="203200"/>
            <a:ext cx="1148080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5150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4064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8128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12192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16256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20320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24384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28448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32512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36576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1812.10961" TargetMode="External"/><Relationship Id="rId2" Type="http://schemas.openxmlformats.org/officeDocument/2006/relationships/hyperlink" Target="http://privacyandsecurityconference.pt/proceedings.html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lipart-library.com/clipart/LidoBAEdT.htm" TargetMode="External"/><Relationship Id="rId7" Type="http://schemas.openxmlformats.org/officeDocument/2006/relationships/hyperlink" Target="http://openclipart.org/detail/296461/security-camera" TargetMode="External"/><Relationship Id="rId2" Type="http://schemas.openxmlformats.org/officeDocument/2006/relationships/hyperlink" Target="http://www.apple.com/shop/buy-iphone/iphone-8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mayoclinic.org/tests-procedures/pacemaker/about/pac-20384689" TargetMode="External"/><Relationship Id="rId5" Type="http://schemas.openxmlformats.org/officeDocument/2006/relationships/hyperlink" Target="http://clipartpng.com/?768,modern-smartwatch-png-clipart" TargetMode="External"/><Relationship Id="rId4" Type="http://schemas.openxmlformats.org/officeDocument/2006/relationships/hyperlink" Target="http://www.kisspng.com/png-thermostat-computer-icons-clip-art-1907585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Internet of Things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Internet of Things</a:t>
            </a:r>
          </a:p>
        </p:txBody>
      </p:sp>
      <p:sp>
        <p:nvSpPr>
          <p:cNvPr id="120" name="Andrew Cox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Andrew Cox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3" name="Roles (College Example)"/>
          <p:cNvGraphicFramePr/>
          <p:nvPr>
            <p:extLst>
              <p:ext uri="{D42A27DB-BD31-4B8C-83A1-F6EECF244321}">
                <p14:modId xmlns:p14="http://schemas.microsoft.com/office/powerpoint/2010/main" val="1981390752"/>
              </p:ext>
            </p:extLst>
          </p:nvPr>
        </p:nvGraphicFramePr>
        <p:xfrm>
          <a:off x="927100" y="2374900"/>
          <a:ext cx="5575299" cy="5800441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1858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8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8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0448">
                <a:tc gridSpan="3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 dirty="0">
                          <a:solidFill>
                            <a:srgbClr val="FFFFFF"/>
                          </a:solidFill>
                          <a:effectLst>
                            <a:outerShdw blurRad="508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Helvetica Neue Medium"/>
                        </a:rPr>
                        <a:t>Roles (College Example)</a:t>
                      </a:r>
                    </a:p>
                  </a:txBody>
                  <a:tcPr marL="50800" marR="50800" marT="50800" marB="50800" anchor="ctr" horzOverflow="overflow">
                    <a:lnL/>
                    <a:lnR/>
                    <a:lnT/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577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cap="all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Helvetica Neue Medium"/>
                        </a:rPr>
                        <a:t>Roles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635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solidFill>
                      <a:srgbClr val="1861A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cap="all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rPr>
                        <a:t>Permissions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FFFFFF"/>
                      </a:solidFill>
                      <a:miter lim="400000"/>
                    </a:lnL>
                    <a:lnR w="635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solidFill>
                      <a:srgbClr val="1861A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cap="all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rPr>
                        <a:t>Objects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solidFill>
                      <a:srgbClr val="1861A1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77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cap="all" dirty="0" err="1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Helvetica Neue Medium"/>
                        </a:rPr>
                        <a:t>Dept_Head</a:t>
                      </a:r>
                      <a:endParaRPr cap="all" dirty="0">
                        <a:solidFill>
                          <a:srgbClr val="FFFFFF"/>
                        </a:solidFill>
                        <a:effectLst>
                          <a:outerShdw blurRad="25400" dist="25400" dir="5400000" rotWithShape="0">
                            <a:srgbClr val="000000">
                              <a:alpha val="30000"/>
                            </a:srgbClr>
                          </a:outerShdw>
                        </a:effectLst>
                        <a:sym typeface="Helvetica Neue Medium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635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635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R,W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FFFFFF"/>
                      </a:solidFill>
                      <a:miter lim="400000"/>
                    </a:lnL>
                    <a:lnR w="635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635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All Data for All Students in the Department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6350">
                      <a:solidFill>
                        <a:srgbClr val="FFFFFF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920">
                <a:tc rowSpan="2"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cap="all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Helvetica Neue Medium"/>
                        </a:rPr>
                        <a:t>Advisor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R</a:t>
                      </a:r>
                    </a:p>
                  </a:txBody>
                  <a:tcPr marL="50800" marR="50800" marT="50800" marB="5080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All Data for Their Advisees</a:t>
                      </a:r>
                    </a:p>
                  </a:txBody>
                  <a:tcPr marL="50800" marR="50800" marT="50800" marB="5080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7812">
                <a:tc vMerge="1">
                  <a:txBody>
                    <a:bodyPr/>
                    <a:lstStyle/>
                    <a:p>
                      <a:pPr defTabSz="914400">
                        <a:defRPr sz="2000" cap="all"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Helvetica Neue Medium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R,W</a:t>
                      </a:r>
                    </a:p>
                  </a:txBody>
                  <a:tcPr marL="50800" marR="50800" marT="50800" marB="5080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Courses for Their Advisees (Overrides)</a:t>
                      </a:r>
                    </a:p>
                  </a:txBody>
                  <a:tcPr marL="50800" marR="50800" marT="50800" marB="5080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solidFill>
                        <a:srgbClr val="FFFFFF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992">
                <a:tc rowSpan="2"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cap="all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Helvetica Neue Medium"/>
                        </a:rPr>
                        <a:t>Instructor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miter lim="400000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R,W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FFFFFF"/>
                      </a:solidFill>
                      <a:miter lim="400000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miter lim="400000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Rosters for Their Courses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6350">
                      <a:solidFill>
                        <a:srgbClr val="FFFFFF"/>
                      </a:solidFill>
                      <a:miter lim="400000"/>
                    </a:lnT>
                    <a:lnB w="6350">
                      <a:solidFill>
                        <a:srgbClr val="FFFFFF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96">
                <a:tc vMerge="1">
                  <a:txBody>
                    <a:bodyPr/>
                    <a:lstStyle/>
                    <a:p>
                      <a:pPr defTabSz="914400">
                        <a:defRPr sz="2400" cap="all"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Helvetica Neue Medium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6350">
                      <a:solidFill>
                        <a:srgbClr val="FFFFFF"/>
                      </a:solidFill>
                      <a:miter lim="400000"/>
                    </a:lnR>
                    <a:lnT w="6350">
                      <a:solidFill>
                        <a:srgbClr val="FFFFFF"/>
                      </a:solidFill>
                      <a:miter lim="400000"/>
                    </a:lnT>
                    <a:lnB w="6350">
                      <a:solidFill>
                        <a:srgbClr val="FFFFFF"/>
                      </a:solidFill>
                      <a:miter lim="400000"/>
                    </a:lnB>
                  </a:tcPr>
                </a:tc>
                <a:tc vMerge="1">
                  <a:txBody>
                    <a:bodyPr/>
                    <a:lstStyle/>
                    <a:p>
                      <a:pPr defTabSz="914400">
                        <a:defRPr sz="2600"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Grades</a:t>
                      </a:r>
                    </a:p>
                  </a:txBody>
                  <a:tcPr marL="50800" marR="50800" marT="50800" marB="5080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solidFill>
                        <a:srgbClr val="FFFFFF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4228">
                <a:tc rowSpan="2"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cap="all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Helvetica Neue Medium"/>
                        </a:rPr>
                        <a:t>Student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miter lim="400000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R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FFFFFF"/>
                      </a:solidFill>
                      <a:miter lim="400000"/>
                    </a:lnL>
                    <a:lnR w="6350">
                      <a:solidFill>
                        <a:srgbClr val="FFFFFF"/>
                      </a:solidFill>
                      <a:miter lim="400000"/>
                    </a:lnR>
                    <a:lnT w="6350">
                      <a:solidFill>
                        <a:srgbClr val="FFFFFF"/>
                      </a:solidFill>
                      <a:miter lim="400000"/>
                    </a:lnT>
                    <a:lnB w="635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Their Own Courses and Grades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6350">
                      <a:solidFill>
                        <a:srgbClr val="FFFFFF"/>
                      </a:solidFill>
                      <a:miter lim="400000"/>
                    </a:lnT>
                    <a:lnB w="6350">
                      <a:solidFill>
                        <a:srgbClr val="FFFFFF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74228">
                <a:tc vMerge="1">
                  <a:txBody>
                    <a:bodyPr/>
                    <a:lstStyle/>
                    <a:p>
                      <a:pPr defTabSz="914400">
                        <a:defRPr sz="2400" cap="all"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Helvetica Neue Medium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6350">
                      <a:solidFill>
                        <a:srgbClr val="FFFFFF"/>
                      </a:solidFill>
                      <a:miter lim="400000"/>
                    </a:lnR>
                    <a:lnT w="635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R,W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FFFFFF"/>
                      </a:solidFill>
                      <a:miter lim="400000"/>
                    </a:lnL>
                    <a:lnR w="6350">
                      <a:solidFill>
                        <a:srgbClr val="FFFFFF"/>
                      </a:solidFill>
                      <a:miter lim="400000"/>
                    </a:lnR>
                    <a:lnT w="635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Personal Information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635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74" name="Access Control (RBAC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Access Control (RBAC)</a:t>
            </a:r>
          </a:p>
        </p:txBody>
      </p:sp>
      <p:sp>
        <p:nvSpPr>
          <p:cNvPr id="175" name="Permissions are grouped by &quot;roles.&quot; Each user is assigned a role which allows them to access different resources.…"/>
          <p:cNvSpPr txBox="1">
            <a:spLocks noGrp="1"/>
          </p:cNvSpPr>
          <p:nvPr>
            <p:ph type="body" sz="half" idx="1"/>
          </p:nvPr>
        </p:nvSpPr>
        <p:spPr>
          <a:xfrm>
            <a:off x="6654800" y="2374900"/>
            <a:ext cx="5384800" cy="6807200"/>
          </a:xfrm>
          <a:prstGeom prst="rect">
            <a:avLst/>
          </a:prstGeom>
        </p:spPr>
        <p:txBody>
          <a:bodyPr/>
          <a:lstStyle/>
          <a:p>
            <a:r>
              <a:t>Permissions are grouped by "roles." Each user is assigned a role which allows them to access different resources.</a:t>
            </a:r>
          </a:p>
          <a:p>
            <a:r>
              <a:t>RBAC is primarily used in businesses/organizations.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Access Control (ABAC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Access Control (ABAC)</a:t>
            </a:r>
          </a:p>
        </p:txBody>
      </p:sp>
      <p:sp>
        <p:nvSpPr>
          <p:cNvPr id="178" name="ABAC regulates access to data based on multiple attributes (e.g. time, location, device, etc.)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defRPr sz="2800"/>
            </a:pPr>
            <a:r>
              <a:rPr b="1">
                <a:latin typeface="+mn-lt"/>
                <a:ea typeface="+mn-ea"/>
                <a:cs typeface="+mn-cs"/>
                <a:sym typeface="Helvetica Neue"/>
              </a:rPr>
              <a:t>ABAC</a:t>
            </a:r>
            <a:r>
              <a:t> regulates access to data based on multiple attributes (e.g. time, location, device, etc.).</a:t>
            </a:r>
          </a:p>
          <a:p>
            <a:pPr marL="342900" indent="-342900">
              <a:spcBef>
                <a:spcPts val="3200"/>
              </a:spcBef>
              <a:buClr>
                <a:srgbClr val="EBEBEB"/>
              </a:buClr>
              <a:defRPr sz="2800"/>
            </a:pPr>
            <a:r>
              <a:t>This can be used to implement all three access control models previously discussed.</a:t>
            </a:r>
          </a:p>
          <a:p>
            <a:pPr marL="342900" indent="-342900">
              <a:spcBef>
                <a:spcPts val="3200"/>
              </a:spcBef>
              <a:buClr>
                <a:srgbClr val="EBEBEB"/>
              </a:buClr>
              <a:defRPr sz="2800" b="1">
                <a:latin typeface="+mn-lt"/>
                <a:ea typeface="+mn-ea"/>
                <a:cs typeface="+mn-cs"/>
                <a:sym typeface="Helvetica Neue"/>
              </a:defRPr>
            </a:pPr>
            <a:r>
              <a:t>"Due to its flexibility, the ABAC model has been widely used for implementing access control for IoT." (</a:t>
            </a:r>
            <a:r>
              <a:rPr u="sng">
                <a:hlinkClick r:id="rId2" action="ppaction://hlinksldjump"/>
              </a:rPr>
              <a:t>Bertin, 2019</a:t>
            </a:r>
            <a:r>
              <a:t>)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Issues with Access Contr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Issues with Access Control</a:t>
            </a:r>
          </a:p>
        </p:txBody>
      </p:sp>
      <p:sp>
        <p:nvSpPr>
          <p:cNvPr id="181" name="Even though the ABAC model can check for multiple attributes to prevent unauthorized access, it is still limited when using IoT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Even though the ABAC model can check for multiple attributes to prevent unauthorized access, it is still limited when using IoT.</a:t>
            </a:r>
          </a:p>
          <a:p>
            <a:r>
              <a:t>Most IoT devices have limited processing capabilities and might not be able to provide the necessary attributes. They might also be formatted differently.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ferenc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References</a:t>
            </a:r>
          </a:p>
        </p:txBody>
      </p:sp>
      <p:sp>
        <p:nvSpPr>
          <p:cNvPr id="184" name="Ferreira, Roberto. &quot;Internet of Things: Privacy and Security Implications.&quot; Proceedings of the Digital Privacy and Security Conference, 2019, privacyandsecurityconference.pt/proceedings.html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1479" indent="-411479" defTabSz="525779">
              <a:spcBef>
                <a:spcPts val="3700"/>
              </a:spcBef>
              <a:buSzTx/>
              <a:buNone/>
              <a:defRPr sz="3059">
                <a:effectLst>
                  <a:outerShdw blurRad="45720" dist="22860" dir="5400000" rotWithShape="0">
                    <a:srgbClr val="000000"/>
                  </a:outerShdw>
                </a:effectLst>
              </a:defRPr>
            </a:pPr>
            <a:r>
              <a:t>Ferreira, Roberto. "Internet of Things: Privacy and Security Implications." </a:t>
            </a:r>
            <a:r>
              <a:rPr i="1">
                <a:latin typeface="+mn-lt"/>
                <a:ea typeface="+mn-ea"/>
                <a:cs typeface="+mn-cs"/>
                <a:sym typeface="Helvetica Neue"/>
              </a:rPr>
              <a:t>Proceedings of the Digital Privacy and Security Conference</a:t>
            </a:r>
            <a:r>
              <a:t>, 2019, </a:t>
            </a:r>
            <a:r>
              <a:rPr u="sng">
                <a:hlinkClick r:id="rId2"/>
              </a:rPr>
              <a:t>privacyandsecurityconference.pt/proceedings.html</a:t>
            </a:r>
            <a:r>
              <a:t>.</a:t>
            </a:r>
          </a:p>
          <a:p>
            <a:pPr marL="411479" indent="-411479" defTabSz="525779">
              <a:spcBef>
                <a:spcPts val="3700"/>
              </a:spcBef>
              <a:buSzTx/>
              <a:buNone/>
              <a:defRPr sz="3059">
                <a:effectLst>
                  <a:outerShdw blurRad="45720" dist="22860" dir="5400000" rotWithShape="0">
                    <a:srgbClr val="000000"/>
                  </a:outerShdw>
                </a:effectLst>
              </a:defRPr>
            </a:pPr>
            <a:r>
              <a:t>Bertin, Emmanuel, et al. "Access Control in the Internet of Things: a Survey of Existing Approaches and Open Research Questions." </a:t>
            </a:r>
            <a:r>
              <a:rPr i="1">
                <a:latin typeface="+mn-lt"/>
                <a:ea typeface="+mn-ea"/>
                <a:cs typeface="+mn-cs"/>
                <a:sym typeface="Helvetica Neue"/>
              </a:rPr>
              <a:t>Annals of Telecommunications</a:t>
            </a:r>
            <a:r>
              <a:t>, 2019, doi:10.1007/s12243-019-00709-7.</a:t>
            </a:r>
          </a:p>
          <a:p>
            <a:pPr marL="411479" indent="-411479" defTabSz="525779">
              <a:spcBef>
                <a:spcPts val="3700"/>
              </a:spcBef>
              <a:buSzTx/>
              <a:buNone/>
              <a:defRPr sz="3059">
                <a:effectLst>
                  <a:outerShdw blurRad="45720" dist="22860" dir="5400000" rotWithShape="0">
                    <a:srgbClr val="000000"/>
                  </a:outerShdw>
                </a:effectLst>
              </a:defRPr>
            </a:pPr>
            <a:r>
              <a:t>Belim, Sergey, et al. "A Precedent Approach to Assigning Access Rights."</a:t>
            </a:r>
            <a:r>
              <a:rPr i="1">
                <a:latin typeface="+mn-lt"/>
                <a:ea typeface="+mn-ea"/>
                <a:cs typeface="+mn-cs"/>
                <a:sym typeface="Helvetica Neue"/>
              </a:rPr>
              <a:t> Cornell University</a:t>
            </a:r>
            <a:r>
              <a:t>, 2018, </a:t>
            </a:r>
            <a:r>
              <a:rPr u="sng">
                <a:hlinkClick r:id="rId3"/>
              </a:rPr>
              <a:t>arxiv.org/abs/1812.10961</a:t>
            </a:r>
            <a:r>
              <a:t>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References (cont.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References (cont.)</a:t>
            </a:r>
          </a:p>
        </p:txBody>
      </p:sp>
      <p:sp>
        <p:nvSpPr>
          <p:cNvPr id="187" name="&quot;IPhone 8.&quot; Buy IPhone 8 and IPhone 8 Plus - Apple, www.apple.com/shop/buy-iphone/iphone-8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78892" indent="-278892" defTabSz="356362">
              <a:spcBef>
                <a:spcPts val="2500"/>
              </a:spcBef>
              <a:buSzTx/>
              <a:buNone/>
              <a:defRPr sz="2074">
                <a:effectLst>
                  <a:outerShdw blurRad="30988" dist="15494" dir="5400000" rotWithShape="0">
                    <a:srgbClr val="000000"/>
                  </a:outerShdw>
                </a:effectLst>
              </a:defRPr>
            </a:pPr>
            <a:r>
              <a:t>"IPhone 8." </a:t>
            </a:r>
            <a:r>
              <a:rPr i="1">
                <a:latin typeface="+mn-lt"/>
                <a:ea typeface="+mn-ea"/>
                <a:cs typeface="+mn-cs"/>
                <a:sym typeface="Helvetica Neue"/>
              </a:rPr>
              <a:t>Buy IPhone 8 and IPhone 8 Plus - Apple</a:t>
            </a:r>
            <a:r>
              <a:t>, </a:t>
            </a:r>
            <a:r>
              <a:rPr u="sng">
                <a:hlinkClick r:id="rId2"/>
              </a:rPr>
              <a:t>www.apple.com/shop/buy-iphone/iphone-8</a:t>
            </a:r>
            <a:r>
              <a:t>.</a:t>
            </a:r>
          </a:p>
          <a:p>
            <a:pPr marL="278892" indent="-278892" defTabSz="356362">
              <a:spcBef>
                <a:spcPts val="2500"/>
              </a:spcBef>
              <a:buSzTx/>
              <a:buNone/>
              <a:defRPr sz="2074">
                <a:effectLst>
                  <a:outerShdw blurRad="30988" dist="15494" dir="5400000" rotWithShape="0">
                    <a:srgbClr val="000000"/>
                  </a:outerShdw>
                </a:effectLst>
              </a:defRPr>
            </a:pPr>
            <a:r>
              <a:t>"Cartoon Light Switch #1581757." </a:t>
            </a:r>
            <a:r>
              <a:rPr i="1">
                <a:latin typeface="+mn-lt"/>
                <a:ea typeface="+mn-ea"/>
                <a:cs typeface="+mn-cs"/>
                <a:sym typeface="Helvetica Neue"/>
              </a:rPr>
              <a:t>Clipart Library</a:t>
            </a:r>
            <a:r>
              <a:t>, </a:t>
            </a:r>
            <a:r>
              <a:rPr u="sng">
                <a:hlinkClick r:id="rId3"/>
              </a:rPr>
              <a:t>clipart-library.com/clipart/LidoBAEdT.htm</a:t>
            </a:r>
            <a:r>
              <a:t>.</a:t>
            </a:r>
          </a:p>
          <a:p>
            <a:pPr marL="278892" indent="-278892" defTabSz="356362">
              <a:spcBef>
                <a:spcPts val="2500"/>
              </a:spcBef>
              <a:buSzTx/>
              <a:buNone/>
              <a:defRPr sz="2074">
                <a:effectLst>
                  <a:outerShdw blurRad="30988" dist="15494" dir="5400000" rotWithShape="0">
                    <a:srgbClr val="000000"/>
                  </a:outerShdw>
                </a:effectLst>
              </a:defRPr>
            </a:pPr>
            <a:r>
              <a:t>Johnett. "A Thermostat Clipart." </a:t>
            </a:r>
            <a:r>
              <a:rPr i="1">
                <a:latin typeface="+mn-lt"/>
                <a:ea typeface="+mn-ea"/>
                <a:cs typeface="+mn-cs"/>
                <a:sym typeface="Helvetica Neue"/>
              </a:rPr>
              <a:t>Kisspng</a:t>
            </a:r>
            <a:r>
              <a:t>, </a:t>
            </a:r>
            <a:r>
              <a:rPr u="sng">
                <a:hlinkClick r:id="rId4"/>
              </a:rPr>
              <a:t>www.kisspng.com/png-thermostat-computer-icons-clip-art-1907585/</a:t>
            </a:r>
            <a:r>
              <a:t>.</a:t>
            </a:r>
          </a:p>
          <a:p>
            <a:pPr marL="278892" indent="-278892" defTabSz="356362">
              <a:spcBef>
                <a:spcPts val="2500"/>
              </a:spcBef>
              <a:buSzTx/>
              <a:buNone/>
              <a:defRPr sz="2074">
                <a:effectLst>
                  <a:outerShdw blurRad="30988" dist="15494" dir="5400000" rotWithShape="0">
                    <a:srgbClr val="000000"/>
                  </a:outerShdw>
                </a:effectLst>
              </a:defRPr>
            </a:pPr>
            <a:r>
              <a:t>"Modern SmartWatch PNG Clipart." </a:t>
            </a:r>
            <a:r>
              <a:rPr i="1">
                <a:latin typeface="+mn-lt"/>
                <a:ea typeface="+mn-ea"/>
                <a:cs typeface="+mn-cs"/>
                <a:sym typeface="Helvetica Neue"/>
              </a:rPr>
              <a:t>Clipart PNG Pictures</a:t>
            </a:r>
            <a:r>
              <a:t>, </a:t>
            </a:r>
            <a:r>
              <a:rPr u="sng">
                <a:hlinkClick r:id="rId5"/>
              </a:rPr>
              <a:t>clipartpng.com/?768,modern-smartwatch-png-clipart</a:t>
            </a:r>
            <a:r>
              <a:t>.</a:t>
            </a:r>
          </a:p>
          <a:p>
            <a:pPr marL="278892" indent="-278892" defTabSz="356362">
              <a:spcBef>
                <a:spcPts val="2500"/>
              </a:spcBef>
              <a:buSzTx/>
              <a:buNone/>
              <a:defRPr sz="2074">
                <a:effectLst>
                  <a:outerShdw blurRad="30988" dist="15494" dir="5400000" rotWithShape="0">
                    <a:srgbClr val="000000"/>
                  </a:outerShdw>
                </a:effectLst>
              </a:defRPr>
            </a:pPr>
            <a:r>
              <a:t>"Pacemaker." </a:t>
            </a:r>
            <a:r>
              <a:rPr i="1">
                <a:latin typeface="+mn-lt"/>
                <a:ea typeface="+mn-ea"/>
                <a:cs typeface="+mn-cs"/>
                <a:sym typeface="Helvetica Neue"/>
              </a:rPr>
              <a:t>Pacemaker - Mayo Clinic</a:t>
            </a:r>
            <a:r>
              <a:t>, Mayo Foundation for Medical Education and Research, 2019, </a:t>
            </a:r>
            <a:r>
              <a:rPr u="sng">
                <a:hlinkClick r:id="rId6"/>
              </a:rPr>
              <a:t>www.mayoclinic.org/tests-procedures/pacemaker/about/pac-20384689</a:t>
            </a:r>
            <a:r>
              <a:t>.</a:t>
            </a:r>
          </a:p>
          <a:p>
            <a:pPr marL="278892" indent="-278892" defTabSz="356362">
              <a:spcBef>
                <a:spcPts val="2500"/>
              </a:spcBef>
              <a:buSzTx/>
              <a:buNone/>
              <a:defRPr sz="2074">
                <a:effectLst>
                  <a:outerShdw blurRad="30988" dist="15494" dir="5400000" rotWithShape="0">
                    <a:srgbClr val="000000"/>
                  </a:outerShdw>
                </a:effectLst>
              </a:defRPr>
            </a:pPr>
            <a:r>
              <a:t>Oksmith. "Security Camera (#1)." </a:t>
            </a:r>
            <a:r>
              <a:rPr i="1">
                <a:latin typeface="+mn-lt"/>
                <a:ea typeface="+mn-ea"/>
                <a:cs typeface="+mn-cs"/>
                <a:sym typeface="Helvetica Neue"/>
              </a:rPr>
              <a:t>OpenClipart</a:t>
            </a:r>
            <a:r>
              <a:t>, 11 Feb. 2018, </a:t>
            </a:r>
            <a:r>
              <a:rPr u="sng">
                <a:hlinkClick r:id="rId7"/>
              </a:rPr>
              <a:t>openclipart.org/detail/296461/security-camera</a:t>
            </a:r>
            <a:r>
              <a:t>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Outli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Outline</a:t>
            </a:r>
          </a:p>
        </p:txBody>
      </p:sp>
      <p:sp>
        <p:nvSpPr>
          <p:cNvPr id="123" name="Overview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Overview</a:t>
            </a:r>
          </a:p>
          <a:p>
            <a:r>
              <a:t>Applications</a:t>
            </a:r>
          </a:p>
          <a:p>
            <a:r>
              <a:t>Security Concerns</a:t>
            </a:r>
          </a:p>
          <a:p>
            <a:r>
              <a:t>Security of Data Storage</a:t>
            </a:r>
          </a:p>
          <a:p>
            <a:r>
              <a:t>Access Control</a:t>
            </a:r>
          </a:p>
          <a:p>
            <a:r>
              <a:t>References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"/>
          <p:cNvSpPr/>
          <p:nvPr/>
        </p:nvSpPr>
        <p:spPr>
          <a:xfrm>
            <a:off x="10527627" y="4702118"/>
            <a:ext cx="1804073" cy="266342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126" name="lightswitch.jpg" descr="lightswitch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9125" y="1915120"/>
            <a:ext cx="1463729" cy="2146277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127" name="iphone8-select-2019-family.jpg" descr="iphone8-select-2019-family.jpg"/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l="12523" t="10356" r="12523"/>
          <a:stretch>
            <a:fillRect/>
          </a:stretch>
        </p:blipFill>
        <p:spPr>
          <a:xfrm>
            <a:off x="6946900" y="2374900"/>
            <a:ext cx="2050149" cy="2941270"/>
          </a:xfrm>
          <a:prstGeom prst="rect">
            <a:avLst/>
          </a:prstGeom>
        </p:spPr>
      </p:pic>
      <p:sp>
        <p:nvSpPr>
          <p:cNvPr id="128" name="Overview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Overview</a:t>
            </a:r>
          </a:p>
        </p:txBody>
      </p:sp>
      <p:sp>
        <p:nvSpPr>
          <p:cNvPr id="129" name="The Internet of Things (IoT) is a network of physical objects, each of which transmits data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Internet of Things (IoT) is a network of physical objects, each of which transmits data</a:t>
            </a:r>
          </a:p>
        </p:txBody>
      </p:sp>
      <p:pic>
        <p:nvPicPr>
          <p:cNvPr id="130" name="kisspng-thermostat-computer-icons-clip-art-5af2922af0fbd8.3799145215258465709871.png" descr="kisspng-thermostat-computer-icons-clip-art-5af2922af0fbd8.379914521525846570987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690225" y="4702118"/>
            <a:ext cx="1641462" cy="2663300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131" name="Line"/>
          <p:cNvSpPr/>
          <p:nvPr/>
        </p:nvSpPr>
        <p:spPr>
          <a:xfrm flipV="1">
            <a:off x="9251040" y="3318470"/>
            <a:ext cx="1276588" cy="244228"/>
          </a:xfrm>
          <a:prstGeom prst="line">
            <a:avLst/>
          </a:prstGeom>
          <a:ln w="1270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132" name="Modern_SmartWatch_PNG_Clipart-768.png" descr="Modern_SmartWatch_PNG_Clipart-768.png"/>
          <p:cNvPicPr>
            <a:picLocks noChangeAspect="1"/>
          </p:cNvPicPr>
          <p:nvPr/>
        </p:nvPicPr>
        <p:blipFill>
          <a:blip r:embed="rId5"/>
          <a:srcRect t="14338" b="14338"/>
          <a:stretch>
            <a:fillRect/>
          </a:stretch>
        </p:blipFill>
        <p:spPr>
          <a:xfrm>
            <a:off x="7446962" y="7001384"/>
            <a:ext cx="1550357" cy="1888617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133" name="Line"/>
          <p:cNvSpPr/>
          <p:nvPr/>
        </p:nvSpPr>
        <p:spPr>
          <a:xfrm>
            <a:off x="9275175" y="5084749"/>
            <a:ext cx="1092537" cy="753965"/>
          </a:xfrm>
          <a:prstGeom prst="line">
            <a:avLst/>
          </a:prstGeom>
          <a:ln w="1270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34" name="Line"/>
          <p:cNvSpPr/>
          <p:nvPr/>
        </p:nvSpPr>
        <p:spPr>
          <a:xfrm>
            <a:off x="8126356" y="5487862"/>
            <a:ext cx="1" cy="1341800"/>
          </a:xfrm>
          <a:prstGeom prst="line">
            <a:avLst/>
          </a:prstGeom>
          <a:ln w="1270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acemaker.jpg" descr="pacemaker.jp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1493" r="1493"/>
          <a:stretch>
            <a:fillRect/>
          </a:stretch>
        </p:blipFill>
        <p:spPr>
          <a:xfrm>
            <a:off x="762000" y="4337050"/>
            <a:ext cx="2469528" cy="3530597"/>
          </a:xfrm>
          <a:prstGeom prst="rect">
            <a:avLst/>
          </a:prstGeom>
        </p:spPr>
      </p:pic>
      <p:sp>
        <p:nvSpPr>
          <p:cNvPr id="137" name="Applica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Applications</a:t>
            </a:r>
          </a:p>
        </p:txBody>
      </p:sp>
      <p:sp>
        <p:nvSpPr>
          <p:cNvPr id="138" name="Personal…"/>
          <p:cNvSpPr txBox="1">
            <a:spLocks noGrp="1"/>
          </p:cNvSpPr>
          <p:nvPr>
            <p:ph type="body" sz="half" idx="1"/>
          </p:nvPr>
        </p:nvSpPr>
        <p:spPr>
          <a:xfrm>
            <a:off x="6654800" y="2374900"/>
            <a:ext cx="5384800" cy="6807200"/>
          </a:xfrm>
          <a:prstGeom prst="rect">
            <a:avLst/>
          </a:prstGeom>
        </p:spPr>
        <p:txBody>
          <a:bodyPr/>
          <a:lstStyle/>
          <a:p>
            <a:r>
              <a:t>Personal</a:t>
            </a:r>
          </a:p>
          <a:p>
            <a:r>
              <a:t>Business</a:t>
            </a:r>
          </a:p>
          <a:p>
            <a:r>
              <a:t>Healthcare</a:t>
            </a:r>
          </a:p>
        </p:txBody>
      </p:sp>
      <p:sp>
        <p:nvSpPr>
          <p:cNvPr id="139" name="🏠"/>
          <p:cNvSpPr txBox="1"/>
          <p:nvPr/>
        </p:nvSpPr>
        <p:spPr>
          <a:xfrm>
            <a:off x="946149" y="2622550"/>
            <a:ext cx="1244601" cy="158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900"/>
            </a:lvl1pPr>
          </a:lstStyle>
          <a:p>
            <a:r>
              <a:t>🏠</a:t>
            </a:r>
          </a:p>
        </p:txBody>
      </p:sp>
      <p:sp>
        <p:nvSpPr>
          <p:cNvPr id="140" name="🏥"/>
          <p:cNvSpPr txBox="1"/>
          <p:nvPr/>
        </p:nvSpPr>
        <p:spPr>
          <a:xfrm>
            <a:off x="3800474" y="2749550"/>
            <a:ext cx="1244601" cy="158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900"/>
            </a:lvl1pPr>
          </a:lstStyle>
          <a:p>
            <a:r>
              <a:t>🏥</a:t>
            </a:r>
          </a:p>
        </p:txBody>
      </p:sp>
      <p:sp>
        <p:nvSpPr>
          <p:cNvPr id="141" name="📺"/>
          <p:cNvSpPr txBox="1"/>
          <p:nvPr/>
        </p:nvSpPr>
        <p:spPr>
          <a:xfrm>
            <a:off x="4067174" y="4864100"/>
            <a:ext cx="1244601" cy="158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900"/>
            </a:lvl1pPr>
          </a:lstStyle>
          <a:p>
            <a:r>
              <a:t>📺</a:t>
            </a:r>
          </a:p>
        </p:txBody>
      </p:sp>
      <p:pic>
        <p:nvPicPr>
          <p:cNvPr id="142" name="security_camera.png" descr="security_camer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56000" y="6451600"/>
            <a:ext cx="2469551" cy="1977699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143" name="Fig 1. Diagram of a Pacemaker (Mayo)."/>
          <p:cNvSpPr txBox="1"/>
          <p:nvPr/>
        </p:nvSpPr>
        <p:spPr>
          <a:xfrm>
            <a:off x="761999" y="7994650"/>
            <a:ext cx="2469358" cy="478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1200"/>
            </a:pPr>
            <a:r>
              <a:t>Fig 1. Diagram of a Pacemaker (</a:t>
            </a:r>
            <a:r>
              <a:rPr u="sng">
                <a:hlinkClick r:id="rId4" action="ppaction://hlinksldjump"/>
              </a:rPr>
              <a:t>Mayo</a:t>
            </a:r>
            <a:r>
              <a:t>).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Fig 1 - Attacks based on Phase.png" descr="Fig 1 - Attacks based on Phase.pn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6502400" y="2349500"/>
            <a:ext cx="5038471" cy="5239245"/>
          </a:xfrm>
          <a:prstGeom prst="rect">
            <a:avLst/>
          </a:prstGeom>
        </p:spPr>
      </p:pic>
      <p:sp>
        <p:nvSpPr>
          <p:cNvPr id="146" name="Security Concer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Security Concerns</a:t>
            </a:r>
          </a:p>
        </p:txBody>
      </p:sp>
      <p:sp>
        <p:nvSpPr>
          <p:cNvPr id="147" name="The primary focus of my research is the &quot;Storage&quot; Phase.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primary focus of my research is the "Storage" Phase.</a:t>
            </a:r>
          </a:p>
        </p:txBody>
      </p:sp>
      <p:sp>
        <p:nvSpPr>
          <p:cNvPr id="148" name="Fig. 2 - Attacks based on Phase (Ferreira)."/>
          <p:cNvSpPr txBox="1"/>
          <p:nvPr/>
        </p:nvSpPr>
        <p:spPr>
          <a:xfrm>
            <a:off x="6502400" y="7952962"/>
            <a:ext cx="5038329" cy="324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1500"/>
            </a:pPr>
            <a:r>
              <a:t>Fig. 2 - Attacks based on Phase (</a:t>
            </a:r>
            <a:r>
              <a:rPr u="sng">
                <a:hlinkClick r:id="rId3" action="ppaction://hlinksldjump"/>
              </a:rPr>
              <a:t>Ferreira</a:t>
            </a:r>
            <a:r>
              <a:t>).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Denial of Service (DoS)…"/>
          <p:cNvSpPr txBox="1"/>
          <p:nvPr/>
        </p:nvSpPr>
        <p:spPr>
          <a:xfrm>
            <a:off x="6654800" y="3234084"/>
            <a:ext cx="5588000" cy="5948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342900" indent="-342900" algn="l">
              <a:spcBef>
                <a:spcPts val="3200"/>
              </a:spcBef>
              <a:buClr>
                <a:srgbClr val="EBEBEB"/>
              </a:buClr>
              <a:buSzPct val="75000"/>
              <a:buChar char="•"/>
              <a:defRPr sz="2800"/>
            </a:pPr>
            <a:r>
              <a:t>Denial of Service (DoS)</a:t>
            </a:r>
          </a:p>
          <a:p>
            <a:pPr marL="342900" indent="-342900" algn="l">
              <a:spcBef>
                <a:spcPts val="3200"/>
              </a:spcBef>
              <a:buClr>
                <a:srgbClr val="EBEBEB"/>
              </a:buClr>
              <a:buSzPct val="75000"/>
              <a:buChar char="•"/>
              <a:defRPr sz="2800"/>
            </a:pPr>
            <a:r>
              <a:t>Data/Identity Theft</a:t>
            </a:r>
          </a:p>
          <a:p>
            <a:pPr marL="342900" indent="-342900" algn="l">
              <a:spcBef>
                <a:spcPts val="3200"/>
              </a:spcBef>
              <a:buClr>
                <a:srgbClr val="EBEBEB"/>
              </a:buClr>
              <a:buSzPct val="75000"/>
              <a:buChar char="•"/>
              <a:defRPr sz="2800"/>
            </a:pPr>
            <a:r>
              <a:t>Man-in-the-Middle</a:t>
            </a:r>
          </a:p>
        </p:txBody>
      </p:sp>
      <p:sp>
        <p:nvSpPr>
          <p:cNvPr id="151" name="Security of Data Storag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Security of Data Storage</a:t>
            </a:r>
          </a:p>
        </p:txBody>
      </p:sp>
      <p:sp>
        <p:nvSpPr>
          <p:cNvPr id="152" name="Lack of standardization for data storage…"/>
          <p:cNvSpPr txBox="1">
            <a:spLocks noGrp="1"/>
          </p:cNvSpPr>
          <p:nvPr>
            <p:ph type="body" sz="half" idx="1"/>
          </p:nvPr>
        </p:nvSpPr>
        <p:spPr>
          <a:xfrm>
            <a:off x="762000" y="3234084"/>
            <a:ext cx="5384800" cy="5948016"/>
          </a:xfrm>
          <a:prstGeom prst="rect">
            <a:avLst/>
          </a:prstGeom>
        </p:spPr>
        <p:txBody>
          <a:bodyPr/>
          <a:lstStyle/>
          <a:p>
            <a:pPr marL="406400" indent="-406400">
              <a:spcBef>
                <a:spcPts val="4200"/>
              </a:spcBef>
              <a:buClrTx/>
              <a:defRPr sz="3400"/>
            </a:pPr>
            <a:r>
              <a:t>Lack of standardization for data storage</a:t>
            </a:r>
          </a:p>
          <a:p>
            <a:pPr marL="406400" indent="-406400">
              <a:spcBef>
                <a:spcPts val="4200"/>
              </a:spcBef>
              <a:buClrTx/>
              <a:defRPr sz="3400"/>
            </a:pPr>
            <a:r>
              <a:t>Inability to easily determine/control the type of data being stored</a:t>
            </a:r>
          </a:p>
          <a:p>
            <a:pPr marL="406400" indent="-406400">
              <a:spcBef>
                <a:spcPts val="4200"/>
              </a:spcBef>
              <a:buClrTx/>
              <a:defRPr sz="3400"/>
            </a:pPr>
            <a:r>
              <a:t>Privacy</a:t>
            </a:r>
          </a:p>
        </p:txBody>
      </p:sp>
      <p:sp>
        <p:nvSpPr>
          <p:cNvPr id="153" name="Scope"/>
          <p:cNvSpPr txBox="1"/>
          <p:nvPr/>
        </p:nvSpPr>
        <p:spPr>
          <a:xfrm>
            <a:off x="2682036" y="2562283"/>
            <a:ext cx="1544728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Scope</a:t>
            </a:r>
          </a:p>
        </p:txBody>
      </p:sp>
      <p:sp>
        <p:nvSpPr>
          <p:cNvPr id="154" name="Attacks"/>
          <p:cNvSpPr txBox="1"/>
          <p:nvPr/>
        </p:nvSpPr>
        <p:spPr>
          <a:xfrm>
            <a:off x="8546858" y="2562283"/>
            <a:ext cx="1803884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Attacks</a:t>
            </a:r>
          </a:p>
        </p:txBody>
      </p:sp>
      <p:sp>
        <p:nvSpPr>
          <p:cNvPr id="155" name="Line"/>
          <p:cNvSpPr/>
          <p:nvPr/>
        </p:nvSpPr>
        <p:spPr>
          <a:xfrm flipV="1">
            <a:off x="6489700" y="3234084"/>
            <a:ext cx="0" cy="5612116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  <a:effectLst>
            <a:outerShdw blurRad="254000" dist="127000" dir="5400000" rotWithShape="0">
              <a:srgbClr val="000000">
                <a:alpha val="85059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Access Contr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Access Control</a:t>
            </a:r>
          </a:p>
        </p:txBody>
      </p:sp>
      <p:sp>
        <p:nvSpPr>
          <p:cNvPr id="158" name="Access controls restrict the access which machines, users, and other entities have to data and systems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8272" indent="-398272" defTabSz="572516">
              <a:spcBef>
                <a:spcPts val="4100"/>
              </a:spcBef>
              <a:defRPr sz="3332">
                <a:effectLst>
                  <a:outerShdw blurRad="49784" dist="24892" dir="5400000" rotWithShape="0">
                    <a:srgbClr val="000000"/>
                  </a:outerShdw>
                </a:effectLst>
              </a:defRPr>
            </a:pPr>
            <a:r>
              <a:rPr b="1">
                <a:latin typeface="+mn-lt"/>
                <a:ea typeface="+mn-ea"/>
                <a:cs typeface="+mn-cs"/>
                <a:sym typeface="Helvetica Neue"/>
              </a:rPr>
              <a:t>Access controls</a:t>
            </a:r>
            <a:r>
              <a:t> restrict the access which machines, users, and other entities have to data and systems.</a:t>
            </a:r>
          </a:p>
          <a:p>
            <a:pPr marL="398272" indent="-398272" defTabSz="572516">
              <a:spcBef>
                <a:spcPts val="4100"/>
              </a:spcBef>
              <a:defRPr sz="3332">
                <a:effectLst>
                  <a:outerShdw blurRad="49784" dist="24892" dir="5400000" rotWithShape="0">
                    <a:srgbClr val="000000"/>
                  </a:outerShdw>
                </a:effectLst>
              </a:defRPr>
            </a:pPr>
            <a:r>
              <a:t>Primary Models:</a:t>
            </a:r>
          </a:p>
          <a:p>
            <a:pPr marL="846327" indent="-398272" defTabSz="572516">
              <a:spcBef>
                <a:spcPts val="4100"/>
              </a:spcBef>
              <a:buChar char="-"/>
              <a:defRPr sz="3332">
                <a:effectLst>
                  <a:outerShdw blurRad="49784" dist="24892" dir="5400000" rotWithShape="0">
                    <a:srgbClr val="000000"/>
                  </a:outerShdw>
                </a:effectLst>
              </a:defRPr>
            </a:pPr>
            <a:r>
              <a:t>Mandatory Access Control (MAC)</a:t>
            </a:r>
          </a:p>
          <a:p>
            <a:pPr marL="846327" indent="-398272" defTabSz="572516">
              <a:spcBef>
                <a:spcPts val="4100"/>
              </a:spcBef>
              <a:buChar char="-"/>
              <a:defRPr sz="3332">
                <a:effectLst>
                  <a:outerShdw blurRad="49784" dist="24892" dir="5400000" rotWithShape="0">
                    <a:srgbClr val="000000"/>
                  </a:outerShdw>
                </a:effectLst>
              </a:defRPr>
            </a:pPr>
            <a:r>
              <a:t>Discretionary Access Control (DAC)</a:t>
            </a:r>
          </a:p>
          <a:p>
            <a:pPr marL="846327" indent="-398272" defTabSz="572516">
              <a:spcBef>
                <a:spcPts val="4100"/>
              </a:spcBef>
              <a:buChar char="-"/>
              <a:defRPr sz="3332">
                <a:effectLst>
                  <a:outerShdw blurRad="49784" dist="24892" dir="5400000" rotWithShape="0">
                    <a:srgbClr val="000000"/>
                  </a:outerShdw>
                </a:effectLst>
              </a:defRPr>
            </a:pPr>
            <a:r>
              <a:t>Role-Based Access Control (RBAC)</a:t>
            </a:r>
          </a:p>
          <a:p>
            <a:pPr marL="846327" indent="-398272" defTabSz="572516">
              <a:spcBef>
                <a:spcPts val="4100"/>
              </a:spcBef>
              <a:buChar char="-"/>
              <a:defRPr sz="3332">
                <a:effectLst>
                  <a:outerShdw blurRad="49784" dist="24892" dir="5400000" rotWithShape="0">
                    <a:srgbClr val="000000"/>
                  </a:outerShdw>
                </a:effectLst>
              </a:defRPr>
            </a:pPr>
            <a:r>
              <a:t>Attribute-Based Access Control (ABAC)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" name="Table"/>
          <p:cNvGraphicFramePr/>
          <p:nvPr/>
        </p:nvGraphicFramePr>
        <p:xfrm>
          <a:off x="762000" y="3276600"/>
          <a:ext cx="5575300" cy="5003800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076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cap="all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Helvetica Neue Medium"/>
                        </a:rPr>
                        <a:t>User_ID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0F0F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cap="all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Helvetica Neue Medium"/>
                        </a:rPr>
                        <a:t>PERMISSIONS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F0F0F0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076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cap="all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Helvetica Neue Medium"/>
                        </a:rPr>
                        <a:t>Andrew (OWNER)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R,W,E,D,AC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F0F0F0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076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cap="all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Helvetica Neue Medium"/>
                        </a:rPr>
                        <a:t>Adam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R,E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F0F0F0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076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cap="all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Helvetica Neue Medium"/>
                        </a:rPr>
                        <a:t>REBEcca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R,W,E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F0F0F0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076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cap="all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Helvetica Neue Medium"/>
                        </a:rPr>
                        <a:t>Sam</a:t>
                      </a:r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F0F0F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E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F0F0F0"/>
                      </a:solidFill>
                      <a:miter lim="400000"/>
                    </a:lnR>
                    <a:lnB w="12700">
                      <a:solidFill>
                        <a:srgbClr val="F0F0F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1" name="Access Control (DAC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Access Control (DAC)</a:t>
            </a:r>
          </a:p>
        </p:txBody>
      </p:sp>
      <p:sp>
        <p:nvSpPr>
          <p:cNvPr id="162" name="Control over data access is granted to the data's owner.…"/>
          <p:cNvSpPr txBox="1">
            <a:spLocks noGrp="1"/>
          </p:cNvSpPr>
          <p:nvPr>
            <p:ph type="body" sz="half" idx="1"/>
          </p:nvPr>
        </p:nvSpPr>
        <p:spPr>
          <a:xfrm>
            <a:off x="6654800" y="2349500"/>
            <a:ext cx="5384800" cy="6807200"/>
          </a:xfrm>
          <a:prstGeom prst="rect">
            <a:avLst/>
          </a:prstGeom>
        </p:spPr>
        <p:txBody>
          <a:bodyPr/>
          <a:lstStyle/>
          <a:p>
            <a:r>
              <a:t>Control over data access is granted to the data's owner.</a:t>
            </a:r>
          </a:p>
          <a:p>
            <a:r>
              <a:t>Access is typically regulated through an </a:t>
            </a:r>
            <a:r>
              <a:rPr b="1">
                <a:latin typeface="+mn-lt"/>
                <a:ea typeface="+mn-ea"/>
                <a:cs typeface="+mn-cs"/>
                <a:sym typeface="Helvetica Neue"/>
              </a:rPr>
              <a:t>access control list</a:t>
            </a:r>
            <a:r>
              <a:t> (ACL).</a:t>
            </a:r>
          </a:p>
        </p:txBody>
      </p:sp>
      <p:sp>
        <p:nvSpPr>
          <p:cNvPr id="163" name="Example of an ACL for a Single Object"/>
          <p:cNvSpPr txBox="1"/>
          <p:nvPr/>
        </p:nvSpPr>
        <p:spPr>
          <a:xfrm>
            <a:off x="762000" y="2321714"/>
            <a:ext cx="5575300" cy="954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800"/>
            </a:lvl1pPr>
          </a:lstStyle>
          <a:p>
            <a:r>
              <a:t>Example of an ACL for a Single Object</a:t>
            </a:r>
          </a:p>
        </p:txBody>
      </p:sp>
      <p:sp>
        <p:nvSpPr>
          <p:cNvPr id="164" name="Key: R = &quot;read&quot;; W = &quot;write&quot;; E = &quot;execute&quot;; D = &quot;delete&quot;; AC = &quot;access control&quot;"/>
          <p:cNvSpPr txBox="1"/>
          <p:nvPr/>
        </p:nvSpPr>
        <p:spPr>
          <a:xfrm>
            <a:off x="762000" y="8489581"/>
            <a:ext cx="5575300" cy="754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100"/>
            </a:lvl1pPr>
          </a:lstStyle>
          <a:p>
            <a:r>
              <a:t>Key: R = "read"; W = "write"; E = "execute"; D = "delete"; AC = "access control"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Access Control (MAC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Access Control (MAC)</a:t>
            </a:r>
          </a:p>
        </p:txBody>
      </p:sp>
      <p:sp>
        <p:nvSpPr>
          <p:cNvPr id="167" name="The highest level of control over all data/resources is granted to the system administrator.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highest level of control over all data/resources is granted to the system administrator.</a:t>
            </a:r>
          </a:p>
          <a:p>
            <a:r>
              <a:t>The security model is standardized.</a:t>
            </a:r>
          </a:p>
        </p:txBody>
      </p:sp>
      <p:graphicFrame>
        <p:nvGraphicFramePr>
          <p:cNvPr id="168" name="Table"/>
          <p:cNvGraphicFramePr/>
          <p:nvPr/>
        </p:nvGraphicFramePr>
        <p:xfrm>
          <a:off x="6667500" y="3389907"/>
          <a:ext cx="5575300" cy="2458720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26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cap="all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Helvetica Neue Medium"/>
                        </a:rPr>
                        <a:t>Users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0F0F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cap="all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Helvetica Neue Medium"/>
                        </a:rPr>
                        <a:t>Security Level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F0F0F0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26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cap="all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Helvetica Neue Medium"/>
                        </a:rPr>
                        <a:t>ADAM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TS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F0F0F0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26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cap="all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Helvetica Neue Medium"/>
                        </a:rPr>
                        <a:t>REBECCA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F0F0F0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26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cap="all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Helvetica Neue Medium"/>
                        </a:rPr>
                        <a:t>JOE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C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F0F0F0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26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cap="all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Helvetica Neue Medium"/>
                        </a:rPr>
                        <a:t>Sam</a:t>
                      </a:r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F0F0F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F0F0F0"/>
                      </a:solidFill>
                      <a:miter lim="400000"/>
                    </a:lnR>
                    <a:lnB w="12700">
                      <a:solidFill>
                        <a:srgbClr val="F0F0F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9" name="DAC Security Example"/>
          <p:cNvSpPr txBox="1"/>
          <p:nvPr/>
        </p:nvSpPr>
        <p:spPr>
          <a:xfrm>
            <a:off x="6870788" y="2530628"/>
            <a:ext cx="5156023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DAC Security Example</a:t>
            </a:r>
          </a:p>
        </p:txBody>
      </p:sp>
      <p:sp>
        <p:nvSpPr>
          <p:cNvPr id="170" name="Key: TS = &quot;Top Secret&quot;; S = &quot;Secret&quot;; C = &quot;Confidential&quot;…"/>
          <p:cNvSpPr txBox="1"/>
          <p:nvPr/>
        </p:nvSpPr>
        <p:spPr>
          <a:xfrm>
            <a:off x="6538124" y="8286183"/>
            <a:ext cx="5821364" cy="1311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600"/>
            </a:pPr>
            <a:r>
              <a:t>Key: TS = "Top Secret"; S = "Secret"; C = "Confidential"</a:t>
            </a:r>
          </a:p>
          <a:p>
            <a:pPr>
              <a:defRPr sz="2600"/>
            </a:pPr>
            <a:r>
              <a:t>TS &gt; S &gt; C</a:t>
            </a:r>
          </a:p>
        </p:txBody>
      </p:sp>
      <p:graphicFrame>
        <p:nvGraphicFramePr>
          <p:cNvPr id="171" name="Table"/>
          <p:cNvGraphicFramePr/>
          <p:nvPr/>
        </p:nvGraphicFramePr>
        <p:xfrm>
          <a:off x="6673850" y="5778500"/>
          <a:ext cx="5575300" cy="2458720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26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cap="all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Helvetica Neue Medium"/>
                        </a:rPr>
                        <a:t>Objects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0F0F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cap="all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Helvetica Neue Medium"/>
                        </a:rPr>
                        <a:t>Security Level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F0F0F0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26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cap="all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Helvetica Neue Medium"/>
                        </a:rPr>
                        <a:t>DOC_1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TS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F0F0F0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26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cap="all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Helvetica Neue Medium"/>
                        </a:rPr>
                        <a:t>App_2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F0F0F0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26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cap="all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Helvetica Neue Medium"/>
                        </a:rPr>
                        <a:t>Doc_3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C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F0F0F0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26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cap="all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Helvetica Neue Medium"/>
                        </a:rPr>
                        <a:t>SPREADSHEET_4</a:t>
                      </a:r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F0F0F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F0F0F0"/>
                      </a:solidFill>
                      <a:miter lim="400000"/>
                    </a:lnR>
                    <a:lnB w="12700">
                      <a:solidFill>
                        <a:srgbClr val="F0F0F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2">
  <a:themeElements>
    <a:clrScheme name="New_Template2">
      <a:dk1>
        <a:srgbClr val="C000EB"/>
      </a:dk1>
      <a:lt1>
        <a:srgbClr val="EBEBEB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EBEBEB"/>
            </a:solidFill>
            <a:effectLst>
              <a:outerShdw blurRad="50800" dist="25400" dir="5400000" rotWithShape="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2">
  <a:themeElements>
    <a:clrScheme name="New_Template2">
      <a:dk1>
        <a:srgbClr val="000000"/>
      </a:dk1>
      <a:lt1>
        <a:srgbClr val="FFFFFF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EBEBEB"/>
            </a:solidFill>
            <a:effectLst>
              <a:outerShdw blurRad="50800" dist="25400" dir="5400000" rotWithShape="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689</Words>
  <Application>Microsoft Office PowerPoint</Application>
  <PresentationFormat>Custom</PresentationFormat>
  <Paragraphs>121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New_Template2</vt:lpstr>
      <vt:lpstr>Internet of Things</vt:lpstr>
      <vt:lpstr>Outline</vt:lpstr>
      <vt:lpstr>Overview</vt:lpstr>
      <vt:lpstr>Applications</vt:lpstr>
      <vt:lpstr>Security Concerns</vt:lpstr>
      <vt:lpstr>Security of Data Storage</vt:lpstr>
      <vt:lpstr>Access Control</vt:lpstr>
      <vt:lpstr>Access Control (DAC)</vt:lpstr>
      <vt:lpstr>Access Control (MAC)</vt:lpstr>
      <vt:lpstr>Access Control (RBAC)</vt:lpstr>
      <vt:lpstr>Access Control (ABAC)</vt:lpstr>
      <vt:lpstr>Issues with Access Control</vt:lpstr>
      <vt:lpstr>References</vt:lpstr>
      <vt:lpstr>References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of Things</dc:title>
  <cp:lastModifiedBy>COX, ANDREW S</cp:lastModifiedBy>
  <cp:revision>2</cp:revision>
  <dcterms:modified xsi:type="dcterms:W3CDTF">2019-04-16T16:30:26Z</dcterms:modified>
</cp:coreProperties>
</file>