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1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mar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 indent="304800">
              <a:buSzPct val="100000"/>
              <a:defRPr sz="4800"/>
            </a:lvl1pPr>
            <a:lvl2pPr algn="ctr" indent="304800">
              <a:buSzPct val="100000"/>
              <a:defRPr sz="4800"/>
            </a:lvl2pPr>
            <a:lvl3pPr algn="ctr" indent="304800">
              <a:buSzPct val="100000"/>
              <a:defRPr sz="4800"/>
            </a:lvl3pPr>
            <a:lvl4pPr algn="ctr" indent="304800">
              <a:buSzPct val="100000"/>
              <a:defRPr sz="4800"/>
            </a:lvl4pPr>
            <a:lvl5pPr algn="ctr" indent="304800">
              <a:buSzPct val="100000"/>
              <a:defRPr sz="4800"/>
            </a:lvl5pPr>
            <a:lvl6pPr algn="ctr" indent="304800">
              <a:buSzPct val="100000"/>
              <a:defRPr sz="4800"/>
            </a:lvl6pPr>
            <a:lvl7pPr algn="ctr" indent="304800">
              <a:buSzPct val="100000"/>
              <a:defRPr sz="4800"/>
            </a:lvl7pPr>
            <a:lvl8pPr algn="ctr" indent="304800">
              <a:buSzPct val="100000"/>
              <a:defRPr sz="4800"/>
            </a:lvl8pPr>
            <a:lvl9pPr algn="ctr" indent="304800">
              <a:buSzPct val="100000"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indent="-171450" marL="285750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SzPct val="100000"/>
              <a:defRPr sz="3000"/>
            </a:lvl1pPr>
            <a:lvl2pPr indent="-133350" marL="742950">
              <a:spcBef>
                <a:spcPts val="480"/>
              </a:spcBef>
              <a:buSzPct val="100000"/>
              <a:defRPr sz="2400"/>
            </a:lvl2pPr>
            <a:lvl3pPr indent="-76200" marL="1143000">
              <a:spcBef>
                <a:spcPts val="480"/>
              </a:spcBef>
              <a:buSzPct val="100000"/>
              <a:defRPr sz="2400"/>
            </a:lvl3pPr>
            <a:lvl4pPr indent="-114300" marL="1600200">
              <a:spcBef>
                <a:spcPts val="360"/>
              </a:spcBef>
              <a:buSzPct val="100000"/>
              <a:defRPr sz="1800"/>
            </a:lvl4pPr>
            <a:lvl5pPr indent="-114300" marL="2057400">
              <a:spcBef>
                <a:spcPts val="360"/>
              </a:spcBef>
              <a:buSzPct val="100000"/>
              <a:defRPr sz="1800"/>
            </a:lvl5pPr>
            <a:lvl6pPr indent="-114300" marL="2514600">
              <a:spcBef>
                <a:spcPts val="360"/>
              </a:spcBef>
              <a:buSzPct val="100000"/>
              <a:defRPr sz="1800"/>
            </a:lvl6pPr>
            <a:lvl7pPr indent="-114300" marL="2971800">
              <a:spcBef>
                <a:spcPts val="360"/>
              </a:spcBef>
              <a:buSzPct val="100000"/>
              <a:defRPr sz="1800"/>
            </a:lvl7pPr>
            <a:lvl8pPr indent="-114300" marL="3429000">
              <a:spcBef>
                <a:spcPts val="360"/>
              </a:spcBef>
              <a:buSzPct val="100000"/>
              <a:defRPr sz="1800"/>
            </a:lvl8pPr>
            <a:lvl9pPr indent="-114300" marL="3886200">
              <a:spcBef>
                <a:spcPts val="360"/>
              </a:spcBef>
              <a:buSzPct val="100000"/>
              <a:defRPr sz="18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Security Issues in Cloud Computing 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Vamshi Vivek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Load based Co residence detection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observing diﬀerences in load samples taken when externally inducing load on the</a:t>
            </a:r>
          </a:p>
          <a:p>
            <a:pPr rtl="0" lvl="0">
              <a:buClr>
                <a:schemeClr val="dk1"/>
              </a:buClr>
              <a:buSzPct val="36666"/>
              <a:buFont typeface="Arial"/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target versus when not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Load Based Co-residence detection</a:t>
            </a:r>
          </a:p>
        </p:txBody>
      </p:sp>
      <p:pic>
        <p:nvPicPr>
          <p:cNvPr id="86" name="Shape 8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422700" x="684375"/>
            <a:ext cy="2469674" cx="7667424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Shape 87"/>
          <p:cNvSpPr txBox="1"/>
          <p:nvPr/>
        </p:nvSpPr>
        <p:spPr>
          <a:xfrm>
            <a:off y="4405650" x="941000"/>
            <a:ext cy="572699" cx="7667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lang="en">
                <a:solidFill>
                  <a:schemeClr val="dk1"/>
                </a:solidFill>
              </a:rPr>
              <a:t>copyright@dl.acm.org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My project work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Takes PTP into consideration</a:t>
            </a:r>
          </a:p>
          <a:p>
            <a:r>
              <a:t/>
            </a:r>
          </a:p>
          <a:p>
            <a:pPr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Effectively disable the comparision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98" name="Shape 9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-89475" x="58725"/>
            <a:ext cy="5322449" cx="908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Content</a:t>
            </a:r>
          </a:p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An Overview of Security Issues in Cloud Computing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Side channels</a:t>
            </a:r>
          </a:p>
          <a:p>
            <a:pPr rtl="0" lvl="0" indent="-419100" marL="13716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How does it work??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/>
              <a:t>Notorious Nine</a:t>
            </a:r>
          </a:p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l" rtl="0" lvl="0">
              <a:buNone/>
            </a:pPr>
            <a:r>
              <a:rPr sz="2000" lang="en">
                <a:solidFill>
                  <a:srgbClr val="374252"/>
                </a:solidFill>
                <a:latin typeface="Alegreya"/>
                <a:ea typeface="Alegreya"/>
                <a:cs typeface="Alegreya"/>
                <a:sym typeface="Alegreya"/>
              </a:rPr>
              <a:t>Data Breach	    </a:t>
            </a:r>
          </a:p>
          <a:p>
            <a:pPr rtl="0" lvl="0">
              <a:buNone/>
            </a:pPr>
            <a:r>
              <a:rPr sz="2000" lang="en">
                <a:solidFill>
                  <a:srgbClr val="374252"/>
                </a:solidFill>
                <a:latin typeface="Alegreya"/>
                <a:ea typeface="Alegreya"/>
                <a:cs typeface="Alegreya"/>
                <a:sym typeface="Alegreya"/>
              </a:rPr>
              <a:t>				</a:t>
            </a:r>
          </a:p>
          <a:p>
            <a:pPr rtl="0" lvl="0">
              <a:buClr>
                <a:schemeClr val="dk1"/>
              </a:buClr>
              <a:buSzPct val="55000"/>
              <a:buFont typeface="Arial"/>
              <a:buNone/>
            </a:pPr>
            <a:r>
              <a:rPr sz="2000" lang="en">
                <a:solidFill>
                  <a:srgbClr val="374252"/>
                </a:solidFill>
                <a:latin typeface="Alegreya"/>
                <a:ea typeface="Alegreya"/>
                <a:cs typeface="Alegreya"/>
                <a:sym typeface="Alegreya"/>
              </a:rPr>
              <a:t>Malicious Insiders</a:t>
            </a:r>
          </a:p>
          <a:p>
            <a:r>
              <a:t/>
            </a:r>
          </a:p>
          <a:p>
            <a:pPr algn="l" rtl="0" lvl="0" indent="0" marL="0">
              <a:buClr>
                <a:schemeClr val="dk1"/>
              </a:buClr>
              <a:buSzPct val="55000"/>
              <a:buFont typeface="Arial"/>
              <a:buNone/>
            </a:pPr>
            <a:r>
              <a:rPr sz="2000" lang="en">
                <a:solidFill>
                  <a:srgbClr val="374252"/>
                </a:solidFill>
                <a:latin typeface="Alegreya"/>
                <a:ea typeface="Alegreya"/>
                <a:cs typeface="Alegreya"/>
                <a:sym typeface="Alegreya"/>
              </a:rPr>
              <a:t>Abuse of Cloud Services</a:t>
            </a:r>
          </a:p>
          <a:p>
            <a:pPr rtl="0" lvl="0">
              <a:buClr>
                <a:schemeClr val="dk1"/>
              </a:buClr>
              <a:buSzPct val="55000"/>
              <a:buFont typeface="Arial"/>
              <a:buNone/>
            </a:pPr>
            <a:r>
              <a:rPr sz="2000" lang="en">
                <a:solidFill>
                  <a:srgbClr val="374252"/>
                </a:solidFill>
                <a:latin typeface="Alegreya"/>
                <a:ea typeface="Alegreya"/>
                <a:cs typeface="Alegreya"/>
                <a:sym typeface="Alegreya"/>
              </a:rPr>
              <a:t> </a:t>
            </a:r>
          </a:p>
          <a:p>
            <a:pPr rtl="0" lvl="0" indent="0" marL="0">
              <a:buNone/>
            </a:pPr>
            <a:r>
              <a:rPr sz="2000" lang="en">
                <a:solidFill>
                  <a:srgbClr val="374252"/>
                </a:solidFill>
                <a:latin typeface="Alegreya"/>
                <a:ea typeface="Alegreya"/>
                <a:cs typeface="Alegreya"/>
                <a:sym typeface="Alegreya"/>
              </a:rPr>
              <a:t>Data Loss 		</a:t>
            </a:r>
          </a:p>
          <a:p>
            <a:r>
              <a:t/>
            </a:r>
          </a:p>
          <a:p>
            <a:pPr rtl="0" lvl="0" indent="457200" marL="2743200">
              <a:buClr>
                <a:schemeClr val="dk1"/>
              </a:buClr>
              <a:buSzPct val="55000"/>
              <a:buFont typeface="Arial"/>
              <a:buNone/>
            </a:pPr>
            <a:r>
              <a:rPr sz="2000" lang="en">
                <a:solidFill>
                  <a:srgbClr val="374252"/>
                </a:solidFill>
                <a:latin typeface="Alegreya"/>
                <a:ea typeface="Alegreya"/>
                <a:cs typeface="Alegreya"/>
                <a:sym typeface="Alegreya"/>
              </a:rPr>
              <a:t>DoS			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37" name="Shape 37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r" rtl="0" lvl="0">
              <a:buNone/>
            </a:pPr>
            <a:r>
              <a:rPr sz="2000" lang="en">
                <a:solidFill>
                  <a:srgbClr val="374252"/>
                </a:solidFill>
                <a:latin typeface="Alegreya"/>
                <a:ea typeface="Alegreya"/>
                <a:cs typeface="Alegreya"/>
                <a:sym typeface="Alegreya"/>
              </a:rPr>
              <a:t>Account Hijacking</a:t>
            </a:r>
          </a:p>
          <a:p>
            <a:r>
              <a:t/>
            </a:r>
          </a:p>
          <a:p>
            <a:pPr algn="r" rtl="0" lvl="0">
              <a:buNone/>
            </a:pPr>
            <a:r>
              <a:rPr sz="2000" lang="en">
                <a:solidFill>
                  <a:srgbClr val="374252"/>
                </a:solidFill>
                <a:latin typeface="Alegreya"/>
                <a:ea typeface="Alegreya"/>
                <a:cs typeface="Alegreya"/>
                <a:sym typeface="Alegreya"/>
              </a:rPr>
              <a:t>Insecure APIs</a:t>
            </a:r>
          </a:p>
          <a:p>
            <a:r>
              <a:t/>
            </a:r>
          </a:p>
          <a:p>
            <a:pPr algn="r" rtl="0" lvl="0">
              <a:buNone/>
            </a:pPr>
            <a:r>
              <a:rPr sz="2000" lang="en">
                <a:solidFill>
                  <a:srgbClr val="374252"/>
                </a:solidFill>
                <a:latin typeface="Alegreya"/>
                <a:ea typeface="Alegreya"/>
                <a:cs typeface="Alegreya"/>
                <a:sym typeface="Alegreya"/>
              </a:rPr>
              <a:t>Insufficient Due Diligence</a:t>
            </a:r>
          </a:p>
          <a:p>
            <a:r>
              <a:t/>
            </a:r>
          </a:p>
          <a:p>
            <a:pPr algn="r" rtl="0" lvl="0">
              <a:buNone/>
            </a:pPr>
            <a:r>
              <a:rPr sz="2000" lang="en">
                <a:solidFill>
                  <a:srgbClr val="374252"/>
                </a:solidFill>
                <a:latin typeface="Alegreya"/>
                <a:ea typeface="Alegreya"/>
                <a:cs typeface="Alegreya"/>
                <a:sym typeface="Alegreya"/>
              </a:rPr>
              <a:t>Shared Technology Issues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/>
              <a:t>Shared Technology Issues</a:t>
            </a:r>
          </a:p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chemeClr val="dk1"/>
              </a:buClr>
              <a:buSzPct val="36666"/>
              <a:buFont typeface="Arial"/>
              <a:buNone/>
            </a:pPr>
            <a:r>
              <a:rPr lang="en">
                <a:solidFill>
                  <a:srgbClr val="374252"/>
                </a:solidFill>
                <a:latin typeface="Alegreya"/>
                <a:ea typeface="Alegreya"/>
                <a:cs typeface="Alegreya"/>
                <a:sym typeface="Alegreya"/>
              </a:rPr>
              <a:t>Information about multiple tenants runs on the same server.</a:t>
            </a:r>
          </a:p>
          <a:p>
            <a:r>
              <a:t/>
            </a:r>
          </a:p>
          <a:p>
            <a:pPr rtl="0" lvl="0" indent="457200">
              <a:buClr>
                <a:schemeClr val="dk1"/>
              </a:buClr>
              <a:buSzPct val="36666"/>
              <a:buFont typeface="Arial"/>
              <a:buNone/>
            </a:pPr>
            <a:r>
              <a:rPr lang="en">
                <a:solidFill>
                  <a:srgbClr val="374252"/>
                </a:solidFill>
                <a:latin typeface="Alegreya"/>
                <a:ea typeface="Alegreya"/>
                <a:cs typeface="Alegreya"/>
                <a:sym typeface="Alegreya"/>
              </a:rPr>
              <a:t>Server divided into VMs(Virtual Machine)</a:t>
            </a:r>
          </a:p>
          <a:p>
            <a:r>
              <a:t/>
            </a:r>
          </a:p>
          <a:p>
            <a:pPr rtl="0" lvl="0" indent="457200">
              <a:buClr>
                <a:schemeClr val="dk1"/>
              </a:buClr>
              <a:buSzPct val="36666"/>
              <a:buFont typeface="Arial"/>
              <a:buNone/>
            </a:pPr>
            <a:r>
              <a:rPr lang="en">
                <a:solidFill>
                  <a:srgbClr val="374252"/>
                </a:solidFill>
                <a:latin typeface="Alegreya"/>
                <a:ea typeface="Alegreya"/>
                <a:cs typeface="Alegreya"/>
                <a:sym typeface="Alegreya"/>
              </a:rPr>
              <a:t>Problem : Co residency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Side Channels</a:t>
            </a:r>
          </a:p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1" indent="-381000" marL="914400">
              <a:buClr>
                <a:srgbClr val="000000"/>
              </a:buClr>
              <a:buSzPct val="100000"/>
              <a:buFont typeface="Alegreya"/>
              <a:buChar char="●"/>
            </a:pPr>
            <a:r>
              <a:rPr sz="2400" lang="en">
                <a:solidFill>
                  <a:srgbClr val="374252"/>
                </a:solidFill>
                <a:latin typeface="Alegreya"/>
                <a:ea typeface="Alegreya"/>
                <a:cs typeface="Alegreya"/>
                <a:sym typeface="Alegreya"/>
              </a:rPr>
              <a:t>ElectroMagnetic Emissions</a:t>
            </a:r>
          </a:p>
          <a:p>
            <a:r>
              <a:t/>
            </a:r>
          </a:p>
          <a:p>
            <a:pPr rtl="0" lvl="1" indent="-381000" marL="914400">
              <a:buClr>
                <a:srgbClr val="000000"/>
              </a:buClr>
              <a:buSzPct val="100000"/>
              <a:buFont typeface="Alegreya"/>
              <a:buChar char="●"/>
            </a:pPr>
            <a:r>
              <a:rPr sz="2400" lang="en">
                <a:solidFill>
                  <a:srgbClr val="374252"/>
                </a:solidFill>
                <a:latin typeface="Alegreya"/>
                <a:ea typeface="Alegreya"/>
                <a:cs typeface="Alegreya"/>
                <a:sym typeface="Alegreya"/>
              </a:rPr>
              <a:t>Processor Speed</a:t>
            </a:r>
          </a:p>
          <a:p>
            <a:r>
              <a:t/>
            </a:r>
          </a:p>
          <a:p>
            <a:pPr rtl="0" lvl="1" indent="-381000" marL="914400">
              <a:buClr>
                <a:srgbClr val="000000"/>
              </a:buClr>
              <a:buSzPct val="100000"/>
              <a:buFont typeface="Alegreya"/>
              <a:buChar char="●"/>
            </a:pPr>
            <a:r>
              <a:rPr sz="2400" lang="en">
                <a:solidFill>
                  <a:srgbClr val="374252"/>
                </a:solidFill>
                <a:latin typeface="Alegreya"/>
                <a:ea typeface="Alegreya"/>
                <a:cs typeface="Alegreya"/>
                <a:sym typeface="Alegreya"/>
              </a:rPr>
              <a:t>Cache response</a:t>
            </a:r>
          </a:p>
          <a:p>
            <a:r>
              <a:t/>
            </a:r>
          </a:p>
          <a:p>
            <a:pPr rtl="0" lvl="0">
              <a:buNone/>
            </a:pPr>
            <a:r>
              <a:rPr sz="2400" lang="en">
                <a:solidFill>
                  <a:srgbClr val="374252"/>
                </a:solidFill>
                <a:latin typeface="Alegreya"/>
                <a:ea typeface="Alegreya"/>
                <a:cs typeface="Alegreya"/>
                <a:sym typeface="Alegreya"/>
              </a:rPr>
              <a:t>Two steps in the attack :</a:t>
            </a:r>
          </a:p>
          <a:p>
            <a:pPr rtl="0" lvl="0">
              <a:buClr>
                <a:schemeClr val="dk1"/>
              </a:buClr>
              <a:buSzPct val="45833"/>
              <a:buFont typeface="Arial"/>
              <a:buNone/>
            </a:pPr>
            <a:r>
              <a:rPr sz="2400" lang="en">
                <a:solidFill>
                  <a:srgbClr val="374252"/>
                </a:solidFill>
                <a:latin typeface="Alegreya"/>
                <a:ea typeface="Alegreya"/>
                <a:cs typeface="Alegreya"/>
                <a:sym typeface="Alegreya"/>
              </a:rPr>
              <a:t>	Placement 			&amp; 		Extraction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>
                <a:latin typeface="Corsiva"/>
                <a:ea typeface="Corsiva"/>
                <a:cs typeface="Corsiva"/>
                <a:sym typeface="Corsiva"/>
              </a:rPr>
              <a:t>Placement</a:t>
            </a:r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Invest some more dollars-- 40%</a:t>
            </a:r>
          </a:p>
          <a:p>
            <a:r>
              <a:t/>
            </a:r>
          </a:p>
          <a:p>
            <a:pPr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Domain</a:t>
            </a:r>
            <a:r>
              <a:rPr b="1" lang="en">
                <a:latin typeface="Alegreya"/>
                <a:ea typeface="Alegreya"/>
                <a:cs typeface="Alegreya"/>
                <a:sym typeface="Alegreya"/>
              </a:rPr>
              <a:t> </a:t>
            </a:r>
            <a:r>
              <a:rPr b="1" lang="en">
                <a:latin typeface="Droid Serif"/>
                <a:ea typeface="Droid Serif"/>
                <a:cs typeface="Droid Serif"/>
                <a:sym typeface="Droid Serif"/>
              </a:rPr>
              <a:t>0</a:t>
            </a:r>
            <a:r>
              <a:rPr lang="en">
                <a:latin typeface="Alegreya"/>
                <a:ea typeface="Alegreya"/>
                <a:cs typeface="Alegreya"/>
                <a:sym typeface="Alegreya"/>
              </a:rPr>
              <a:t> -responsible for mapping physical resource and access control rights.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/>
              <a:t>Virtual Machines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1007675" x="414425"/>
            <a:ext cy="4199999" cx="85251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unique account - user email </a:t>
            </a:r>
          </a:p>
          <a:p>
            <a:pPr rtl="0" lvl="0"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	--one or more VM images</a:t>
            </a:r>
          </a:p>
          <a:p>
            <a:pPr rtl="0" lvl="0"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3 degrees of Freedom</a:t>
            </a:r>
          </a:p>
          <a:p>
            <a:pPr rtl="0" lvl="0" indent="-419100" marL="914400">
              <a:buClr>
                <a:srgbClr val="000000"/>
              </a:buClr>
              <a:buSzPct val="100000"/>
              <a:buFont typeface="Alegreya"/>
              <a:buAutoNum type="arabicPeriod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Region</a:t>
            </a:r>
          </a:p>
          <a:p>
            <a:pPr rtl="0" lvl="0" indent="-419100" marL="914400">
              <a:buClr>
                <a:srgbClr val="000000"/>
              </a:buClr>
              <a:buSzPct val="100000"/>
              <a:buFont typeface="Alegreya"/>
              <a:buAutoNum type="arabicPeriod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available zone</a:t>
            </a:r>
          </a:p>
          <a:p>
            <a:pPr rtl="0" lvl="0" indent="-419100" marL="914400">
              <a:buClr>
                <a:srgbClr val="000000"/>
              </a:buClr>
              <a:buSzPct val="100000"/>
              <a:buFont typeface="Alegreya"/>
              <a:buAutoNum type="arabicPeriod"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instance type</a:t>
            </a:r>
          </a:p>
          <a:p>
            <a:pPr rtl="0" lvl="0"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Each available zone use separate physical infrastructure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Exploiting Placements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1.Brute Force Attack</a:t>
            </a:r>
          </a:p>
          <a:p>
            <a:pPr rtl="0" lvl="0"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	Not effective when targeting a single victim.</a:t>
            </a:r>
          </a:p>
          <a:p>
            <a:pPr rtl="0" lvl="0">
              <a:buNone/>
            </a:pPr>
            <a:r>
              <a:rPr lang="en">
                <a:latin typeface="Alegreya"/>
                <a:ea typeface="Alegreya"/>
                <a:cs typeface="Alegreya"/>
                <a:sym typeface="Alegreya"/>
              </a:rPr>
              <a:t>2. Instance Flooding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Cache response based attacks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lang="en">
                <a:solidFill>
                  <a:srgbClr val="374252"/>
                </a:solidFill>
                <a:latin typeface="Trebuchet MS"/>
                <a:ea typeface="Trebuchet MS"/>
                <a:cs typeface="Trebuchet MS"/>
                <a:sym typeface="Trebuchet MS"/>
              </a:rPr>
              <a:t>Two VMs</a:t>
            </a:r>
          </a:p>
          <a:p>
            <a:r>
              <a:t/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rgbClr val="374252"/>
                </a:solidFill>
                <a:latin typeface="Trebuchet MS"/>
                <a:ea typeface="Trebuchet MS"/>
                <a:cs typeface="Trebuchet MS"/>
                <a:sym typeface="Trebuchet MS"/>
              </a:rPr>
              <a:t>Victim   and Adversary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chemeClr val="dk1"/>
                </a:solidFill>
              </a:rPr>
              <a:t>copyright@IEEE Computer Society</a:t>
            </a:r>
          </a:p>
          <a:p>
            <a:r>
              <a:t/>
            </a:r>
          </a:p>
          <a:p>
            <a:r>
              <a:t/>
            </a:r>
          </a:p>
        </p:txBody>
      </p:sp>
      <p:pic>
        <p:nvPicPr>
          <p:cNvPr id="74" name="Shape 7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307075" x="359337"/>
            <a:ext cy="3725699" cx="4110487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 name="light-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