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0A7E1D74-7A21-4B53-AE3C-130E8E7EE31C}">
  <a:tblStyle styleId="{0A7E1D74-7A21-4B53-AE3C-130E8E7EE31C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15902A03-A15D-4863-B45B-9AFCDD5EE4E1}" styleName="Table_1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6" d="100"/>
          <a:sy n="126" d="100"/>
        </p:scale>
        <p:origin x="-108" y="-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761031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 rot="10800000" flipH="1">
            <a:off x="0" y="3093234"/>
            <a:ext cx="8458200" cy="7124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300757"/>
            <a:ext cx="7772400" cy="1684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1pPr>
            <a:lvl2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2pPr>
            <a:lvl3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3pPr>
            <a:lvl4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4pPr>
            <a:lvl5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5pPr>
            <a:lvl6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6pPr>
            <a:lvl7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7pPr>
            <a:lvl8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8pPr>
            <a:lvl9pPr indent="457200"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marL="0">
              <a:spcBef>
                <a:spcPts val="0"/>
              </a:spcBef>
              <a:buClr>
                <a:schemeClr val="lt2"/>
              </a:buClr>
              <a:buNone/>
              <a:defRPr b="1">
                <a:solidFill>
                  <a:schemeClr val="lt2"/>
                </a:solidFill>
              </a:defRPr>
            </a:lvl1pPr>
            <a:lvl2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2pPr>
            <a:lvl3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3pPr>
            <a:lvl4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4pPr>
            <a:lvl5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5pPr>
            <a:lvl6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6pPr>
            <a:lvl7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7pPr>
            <a:lvl8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8pPr>
            <a:lvl9pPr marL="0" indent="19050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4030200" cy="346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56667" y="1461908"/>
            <a:ext cx="4030200" cy="346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4406309"/>
            <a:ext cx="8686800" cy="5195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indent="152400">
              <a:spcBef>
                <a:spcPts val="0"/>
              </a:spcBef>
              <a:buClr>
                <a:schemeClr val="lt1"/>
              </a:buClr>
              <a:buSzPct val="100000"/>
              <a:buNone/>
              <a:defRPr sz="2400" b="1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1pPr>
            <a:lvl2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2pPr>
            <a:lvl3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3pPr>
            <a:lvl4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4pPr>
            <a:lvl5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5pPr>
            <a:lvl6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6pPr>
            <a:lvl7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7pPr>
            <a:lvl8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8pPr>
            <a:lvl9pPr marL="0" indent="304800"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2"/>
              </a:buClr>
              <a:buSzPct val="100000"/>
              <a:defRPr sz="3000">
                <a:solidFill>
                  <a:schemeClr val="dk2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xfrm>
            <a:off x="685800" y="794675"/>
            <a:ext cx="7772400" cy="2261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/>
              <a:t>Spam Image Detection based on Geographic Area Preference</a:t>
            </a:r>
          </a:p>
        </p:txBody>
      </p:sp>
      <p:sp>
        <p:nvSpPr>
          <p:cNvPr id="29" name="Shape 29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r">
              <a:buNone/>
            </a:pPr>
            <a:r>
              <a:rPr lang="en" sz="2400"/>
              <a:t>Theppatorn Rhujittawiwat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Detection Techniques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Optical character recognition based detection (OCR)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Visual features based detection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Image properties based detection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Spammer based detection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OCR Based Detection (1)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How OCR processing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Clean up the image; remove noises, smoothing edge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Detect lines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Character segmentation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Pattern recognition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OCR Based Detection (2)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828800" lvl="0" indent="457200" rtl="0">
              <a:buNone/>
            </a:pPr>
            <a:r>
              <a:rPr lang="en" sz="1200"/>
              <a:t>
</a:t>
            </a:r>
          </a:p>
          <a:p>
            <a:pPr marL="1828800" indent="457200">
              <a:buNone/>
            </a:pPr>
            <a:r>
              <a:rPr lang="en" sz="1200"/>
              <a:t>Figure 2: Character segmentation</a:t>
            </a:r>
          </a:p>
        </p:txBody>
      </p:sp>
      <p:pic>
        <p:nvPicPr>
          <p:cNvPr id="99" name="Shape 9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274580" y="2296380"/>
            <a:ext cx="5731124" cy="1511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Proposed Approach (2)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Collect the line pattern of the filtering words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Use those pattern in the process of OCR instead of transforming the image into text and apply the filtering words 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Conclusion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Spam is one of the major problem of electronic communication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Each area have different distribution of spam topics</a:t>
            </a:r>
          </a:p>
          <a:p>
            <a:pPr marL="457200" lvl="0" indent="-4191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It is possible to use this characteristic to reduce the computational cost of spam detection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Questions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Introduction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Spam problem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~70% of electronic mails are spam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60-80 billion spam messages are sent daily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The worldwide expenses to deal with spam problem are estimated to cost ~$20 billion per year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How to detect spam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Rule-based filtering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Pattern detection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Checksum-based filtering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Enforcing RFC standards</a:t>
            </a:r>
          </a:p>
          <a:p>
            <a:pPr marL="457200" lvl="0" indent="-4191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Others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Proposed Approach (1)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Each area have different kind of popular spam topics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Each spam filtering word have different efficiency in different area</a:t>
            </a:r>
          </a:p>
          <a:p>
            <a:pPr marL="457200" lvl="0" indent="-4191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Using only high efficiency filtering words can reduce the computational cost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Area Comparison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lvl="0" indent="457200" rtl="0">
              <a:buNone/>
            </a:pPr>
            <a:r>
              <a:rPr lang="en" sz="1200"/>
              <a:t>Table 1: Comparing spam images by category</a:t>
            </a:r>
          </a:p>
          <a:p>
            <a:endParaRPr lang="en" sz="1200"/>
          </a:p>
          <a:p>
            <a:endParaRPr lang="en" sz="1200"/>
          </a:p>
          <a:p>
            <a:endParaRPr lang="en" sz="1200"/>
          </a:p>
          <a:p>
            <a:endParaRPr lang="en" sz="1200"/>
          </a:p>
          <a:p>
            <a:endParaRPr lang="en" sz="1200"/>
          </a:p>
          <a:p>
            <a:pPr marL="914400" indent="457200">
              <a:buNone/>
            </a:pPr>
            <a:r>
              <a:rPr lang="en" sz="1200"/>
              <a:t>Table 2: Comparing finance and health between Thailand and United States</a:t>
            </a:r>
          </a:p>
        </p:txBody>
      </p:sp>
      <p:graphicFrame>
        <p:nvGraphicFramePr>
          <p:cNvPr id="54" name="Shape 54"/>
          <p:cNvGraphicFramePr/>
          <p:nvPr/>
        </p:nvGraphicFramePr>
        <p:xfrm>
          <a:off x="858625" y="186216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{0A7E1D74-7A21-4B53-AE3C-130E8E7EE31C}</a:tableStyleId>
              </a:tblPr>
              <a:tblGrid>
                <a:gridCol w="1118275"/>
                <a:gridCol w="1004750"/>
                <a:gridCol w="1109575"/>
                <a:gridCol w="952350"/>
                <a:gridCol w="856300"/>
                <a:gridCol w="786450"/>
                <a:gridCol w="847500"/>
                <a:gridCol w="751550"/>
              </a:tblGrid>
              <a:tr h="381000">
                <a:tc>
                  <a:txBody>
                    <a:bodyPr/>
                    <a:lstStyle/>
                    <a:p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Accessory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Adult content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Education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Finance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Health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Computer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Other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Thailand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4.52%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0%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0%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67.90%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24.69%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0%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2.88%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United States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12.77%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14.66%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2.68%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9.47%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40.62%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7.88%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11.92%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graphicFrame>
        <p:nvGraphicFramePr>
          <p:cNvPr id="55" name="Shape 55"/>
          <p:cNvGraphicFramePr/>
          <p:nvPr/>
        </p:nvGraphicFramePr>
        <p:xfrm>
          <a:off x="830250" y="3450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{15902A03-A15D-4863-B45B-9AFCDD5EE4E1}</a:tableStyleId>
              </a:tblPr>
              <a:tblGrid>
                <a:gridCol w="1325525"/>
                <a:gridCol w="1570075"/>
                <a:gridCol w="1404150"/>
                <a:gridCol w="1447775"/>
                <a:gridCol w="1421600"/>
              </a:tblGrid>
              <a:tr h="381000">
                <a:tc>
                  <a:txBody>
                    <a:bodyPr/>
                    <a:lstStyle/>
                    <a:p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Average annual household income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Health care cost per person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Prevalence of obesity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Consumer price index (Jan, 2014)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Thailand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$8654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$202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8.5%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106.46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/>
                        <a:t>United States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$50,054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$8608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31.8%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233.916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Result (1)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dk1"/>
                </a:solidFill>
              </a:rPr>
              <a:t>The average income of population in US is 578.39% of those in Thailand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dk1"/>
                </a:solidFill>
              </a:rPr>
              <a:t>The consumer price of US is 219.72% of Thailand so the population in US have 263.32% purchasing power of those in Thailand.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Result (2)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The health care cost in US is 3361.39% of Thailand</a:t>
            </a:r>
          </a:p>
          <a:p>
            <a:pPr marL="457200" lvl="0" indent="-4191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The obesity problem in US is 374.12% of Thailand.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Result (3)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Each area have different distribution of spam topics</a:t>
            </a:r>
          </a:p>
          <a:p>
            <a:pPr marL="457200" lvl="0" indent="-4191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The distribution of spam topics does reflect the topics that are the problems of those area or look appealing for the population in those area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Spam Image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286000" indent="457200">
              <a:buNone/>
            </a:pPr>
            <a:r>
              <a:rPr lang="en" sz="1200"/>
              <a:t>Figure 1: Spam image</a:t>
            </a:r>
          </a:p>
        </p:txBody>
      </p:sp>
      <p:pic>
        <p:nvPicPr>
          <p:cNvPr id="80" name="Shape 8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231000" y="1878825"/>
            <a:ext cx="3960399" cy="316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modern">
  <a:themeElements>
    <a:clrScheme name="Custom 348">
      <a:dk1>
        <a:srgbClr val="000000"/>
      </a:dk1>
      <a:lt1>
        <a:srgbClr val="FFFFFF"/>
      </a:lt1>
      <a:dk2>
        <a:srgbClr val="191919"/>
      </a:dk2>
      <a:lt2>
        <a:srgbClr val="CCCCCC"/>
      </a:lt2>
      <a:accent1>
        <a:srgbClr val="7E5554"/>
      </a:accent1>
      <a:accent2>
        <a:srgbClr val="910A10"/>
      </a:accent2>
      <a:accent3>
        <a:srgbClr val="84294D"/>
      </a:accent3>
      <a:accent4>
        <a:srgbClr val="DA823B"/>
      </a:accent4>
      <a:accent5>
        <a:srgbClr val="625D3C"/>
      </a:accent5>
      <a:accent6>
        <a:srgbClr val="00384A"/>
      </a:accent6>
      <a:hlink>
        <a:srgbClr val="227A78"/>
      </a:hlink>
      <a:folHlink>
        <a:srgbClr val="39474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425</Words>
  <Application>Microsoft Office PowerPoint</Application>
  <PresentationFormat>On-screen Show (16:9)</PresentationFormat>
  <Paragraphs>95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modern</vt:lpstr>
      <vt:lpstr>Spam Image Detection based on Geographic Area Preference</vt:lpstr>
      <vt:lpstr>Introduction</vt:lpstr>
      <vt:lpstr>How to detect spam</vt:lpstr>
      <vt:lpstr>Proposed Approach (1)</vt:lpstr>
      <vt:lpstr>Area Comparison</vt:lpstr>
      <vt:lpstr>Result (1)</vt:lpstr>
      <vt:lpstr>Result (2)</vt:lpstr>
      <vt:lpstr>Result (3)</vt:lpstr>
      <vt:lpstr>Spam Image</vt:lpstr>
      <vt:lpstr>Detection Techniques</vt:lpstr>
      <vt:lpstr>OCR Based Detection (1)</vt:lpstr>
      <vt:lpstr>OCR Based Detection (2)</vt:lpstr>
      <vt:lpstr>Proposed Approach (2)</vt:lpstr>
      <vt:lpstr>Conclusion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Spam Image Detection based on Geographic Area Preference</dc:title>
  <dc:creator>FARKAS, CSILLA</dc:creator>
  <cp:lastModifiedBy>FARKAS, CSILLA</cp:lastModifiedBy>
  <cp:revision>1</cp:revision>
  <dcterms:modified xsi:type="dcterms:W3CDTF">2014-04-28T20:13:10Z</dcterms:modified>
</cp:coreProperties>
</file>