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68" r:id="rId13"/>
    <p:sldId id="270" r:id="rId14"/>
    <p:sldId id="267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40" autoAdjust="0"/>
  </p:normalViewPr>
  <p:slideViewPr>
    <p:cSldViewPr snapToGrid="0" snapToObjects="1">
      <p:cViewPr>
        <p:scale>
          <a:sx n="85" d="100"/>
          <a:sy n="85" d="100"/>
        </p:scale>
        <p:origin x="-13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8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5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3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6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2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3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1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3781B-C556-9141-B5D6-7D31194B9E08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F0263-1412-544E-B9EC-7992EAAFA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1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209" y="2130425"/>
            <a:ext cx="8285546" cy="147002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XML Rewrite Attacks in The Context of SOAP Messages, Evaluating The </a:t>
            </a: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Current Solutions</a:t>
            </a:r>
            <a:endParaRPr lang="en-US" sz="4000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4425"/>
            <a:ext cx="6400800" cy="1193343"/>
          </a:xfrm>
        </p:spPr>
        <p:txBody>
          <a:bodyPr/>
          <a:lstStyle/>
          <a:p>
            <a:r>
              <a:rPr lang="en-US" dirty="0" smtClean="0"/>
              <a:t>AHMED ALGHAMDI</a:t>
            </a:r>
          </a:p>
          <a:p>
            <a:r>
              <a:rPr lang="en-US" dirty="0" smtClean="0"/>
              <a:t>CSCE </a:t>
            </a:r>
            <a:r>
              <a:rPr lang="en-US" dirty="0" smtClean="0"/>
              <a:t>813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64800" y="3890181"/>
            <a:ext cx="5570011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60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7999" y="1299885"/>
            <a:ext cx="798715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The Available Solutions:-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1- The </a:t>
            </a:r>
            <a:r>
              <a:rPr lang="en-US" sz="2400" dirty="0">
                <a:solidFill>
                  <a:schemeClr val="accent1"/>
                </a:solidFill>
                <a:latin typeface="Times New Roman"/>
                <a:cs typeface="Times New Roman"/>
              </a:rPr>
              <a:t>formal solution </a:t>
            </a:r>
            <a:r>
              <a:rPr lang="en-US" sz="24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: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- Create </a:t>
            </a:r>
            <a:r>
              <a:rPr lang="en-US" sz="2000" dirty="0">
                <a:latin typeface="Times New Roman"/>
                <a:cs typeface="Times New Roman"/>
              </a:rPr>
              <a:t>new context- sensitive signature (CSS), to use in place of the regular context-free signature (CFS</a:t>
            </a:r>
            <a:r>
              <a:rPr lang="en-US" sz="2000" dirty="0" smtClean="0">
                <a:latin typeface="Times New Roman"/>
                <a:cs typeface="Times New Roman"/>
              </a:rPr>
              <a:t>).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- Generate </a:t>
            </a:r>
            <a:r>
              <a:rPr lang="en-US" sz="2000" dirty="0">
                <a:latin typeface="Times New Roman"/>
                <a:cs typeface="Times New Roman"/>
              </a:rPr>
              <a:t>context to allow the context of the signed elements to be captured at the same time as </a:t>
            </a:r>
            <a:r>
              <a:rPr lang="en-US" sz="2000" dirty="0" smtClean="0">
                <a:latin typeface="Times New Roman"/>
                <a:cs typeface="Times New Roman"/>
              </a:rPr>
              <a:t>signing.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- The limitation: </a:t>
            </a:r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>
                <a:latin typeface="Times New Roman"/>
                <a:cs typeface="Times New Roman"/>
              </a:rPr>
              <a:t>T</a:t>
            </a:r>
            <a:r>
              <a:rPr lang="en-US" sz="2000" dirty="0" smtClean="0">
                <a:latin typeface="Times New Roman"/>
                <a:cs typeface="Times New Roman"/>
              </a:rPr>
              <a:t>he </a:t>
            </a:r>
            <a:r>
              <a:rPr lang="en-US" sz="2000" dirty="0">
                <a:latin typeface="Times New Roman"/>
                <a:cs typeface="Times New Roman"/>
              </a:rPr>
              <a:t>context of the signed message can be lost in some situations, when the context in the reference element of the signature must be stored before signing. </a:t>
            </a:r>
            <a:endParaRPr lang="en-US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</p:spTree>
    <p:extLst>
      <p:ext uri="{BB962C8B-B14F-4D97-AF65-F5344CB8AC3E}">
        <p14:creationId xmlns:p14="http://schemas.microsoft.com/office/powerpoint/2010/main" val="150607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2827" y="1180356"/>
            <a:ext cx="7658445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4F81BD"/>
                </a:solidFill>
                <a:latin typeface="Times New Roman"/>
                <a:cs typeface="Times New Roman"/>
              </a:rPr>
              <a:t>2-The Inline </a:t>
            </a:r>
            <a:r>
              <a:rPr lang="en-US" sz="2400" dirty="0">
                <a:solidFill>
                  <a:srgbClr val="4F81BD"/>
                </a:solidFill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solidFill>
                  <a:srgbClr val="4F81BD"/>
                </a:solidFill>
                <a:latin typeface="Times New Roman"/>
                <a:cs typeface="Times New Roman"/>
              </a:rPr>
              <a:t>pproach (SOAP Accounts) :-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- Adding a </a:t>
            </a:r>
            <a:r>
              <a:rPr lang="en-US" sz="2000" dirty="0">
                <a:latin typeface="Times New Roman"/>
                <a:cs typeface="Times New Roman"/>
              </a:rPr>
              <a:t>new element </a:t>
            </a:r>
            <a:r>
              <a:rPr lang="en-US" sz="2000" dirty="0" smtClean="0">
                <a:latin typeface="Times New Roman"/>
                <a:cs typeface="Times New Roman"/>
              </a:rPr>
              <a:t>called </a:t>
            </a:r>
            <a:r>
              <a:rPr lang="en-US" sz="2000" dirty="0">
                <a:latin typeface="Times New Roman"/>
                <a:cs typeface="Times New Roman"/>
              </a:rPr>
              <a:t>SOAP 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account </a:t>
            </a:r>
            <a:r>
              <a:rPr lang="en-US" sz="2000" dirty="0">
                <a:latin typeface="Times New Roman"/>
                <a:cs typeface="Times New Roman"/>
              </a:rPr>
              <a:t>to the </a:t>
            </a:r>
            <a:r>
              <a:rPr lang="en-US" sz="2000" dirty="0" smtClean="0">
                <a:latin typeface="Times New Roman"/>
                <a:cs typeface="Times New Roman"/>
              </a:rPr>
              <a:t>header </a:t>
            </a:r>
            <a:r>
              <a:rPr lang="en-US" sz="2000" dirty="0">
                <a:latin typeface="Times New Roman"/>
                <a:cs typeface="Times New Roman"/>
              </a:rPr>
              <a:t>of the </a:t>
            </a:r>
            <a:r>
              <a:rPr lang="en-US" sz="2000" dirty="0" smtClean="0">
                <a:latin typeface="Times New Roman"/>
                <a:cs typeface="Times New Roman"/>
              </a:rPr>
              <a:t>outgoing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SOAP </a:t>
            </a:r>
            <a:r>
              <a:rPr lang="en-US" sz="2000" dirty="0" smtClean="0">
                <a:latin typeface="Times New Roman"/>
                <a:cs typeface="Times New Roman"/>
              </a:rPr>
              <a:t>message.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- SOAP </a:t>
            </a:r>
            <a:r>
              <a:rPr lang="en-US" sz="2000" dirty="0">
                <a:latin typeface="Times New Roman"/>
                <a:cs typeface="Times New Roman"/>
              </a:rPr>
              <a:t>account records the element 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structure </a:t>
            </a:r>
            <a:r>
              <a:rPr lang="en-US" sz="2000" dirty="0">
                <a:latin typeface="Times New Roman"/>
                <a:cs typeface="Times New Roman"/>
              </a:rPr>
              <a:t>information of the SOAP 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message.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Screen Shot 2014-04-21 at 8.14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476" y="1558251"/>
            <a:ext cx="3701675" cy="35710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77655" y="5079997"/>
            <a:ext cx="2160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Source: [3]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5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1767" y="1329769"/>
            <a:ext cx="727635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The limitations:-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In </a:t>
            </a:r>
            <a:r>
              <a:rPr lang="en-US" sz="2000" dirty="0">
                <a:latin typeface="Times New Roman"/>
                <a:cs typeface="Times New Roman"/>
              </a:rPr>
              <a:t>this solution all the parent elements of signed elements are not uniquely identified. 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SOAP account itself is vulnerable for some types of rewrite </a:t>
            </a:r>
            <a:r>
              <a:rPr lang="en-US" sz="2000" dirty="0" smtClean="0">
                <a:latin typeface="Times New Roman"/>
                <a:cs typeface="Times New Roman"/>
              </a:rPr>
              <a:t>attack. </a:t>
            </a:r>
            <a:r>
              <a:rPr lang="en-US" sz="2000" dirty="0">
                <a:latin typeface="Times New Roman"/>
                <a:cs typeface="Times New Roman"/>
              </a:rPr>
              <a:t>The numbers of SOAP account elements are not specified and cannot be fixed. </a:t>
            </a:r>
          </a:p>
          <a:p>
            <a:pPr marL="342900" indent="-342900">
              <a:buFont typeface="Arial"/>
              <a:buChar char="•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This solution does not detect the replay attack. 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</p:spTree>
    <p:extLst>
      <p:ext uri="{BB962C8B-B14F-4D97-AF65-F5344CB8AC3E}">
        <p14:creationId xmlns:p14="http://schemas.microsoft.com/office/powerpoint/2010/main" val="294259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32118" y="1434353"/>
            <a:ext cx="75751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To avoid SOAP Account vulnerability there are three </a:t>
            </a:r>
            <a:r>
              <a:rPr lang="en-US" sz="2400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recommendations: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To prevent the attacker from creating a fake header to wrap elements, more information about the depth of each signed element should be </a:t>
            </a:r>
            <a:r>
              <a:rPr lang="en-US" sz="2000" dirty="0" smtClean="0">
                <a:latin typeface="Times New Roman"/>
                <a:cs typeface="Times New Roman"/>
              </a:rPr>
              <a:t>stored.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We </a:t>
            </a:r>
            <a:r>
              <a:rPr lang="en-US" sz="2000" dirty="0">
                <a:latin typeface="Times New Roman"/>
                <a:cs typeface="Times New Roman"/>
              </a:rPr>
              <a:t>have to store information for the parent for each signed element. </a:t>
            </a:r>
            <a:endParaRPr lang="en-US" sz="2000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endParaRPr lang="en-US" sz="2000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/>
                <a:cs typeface="Times New Roman"/>
              </a:rPr>
              <a:t>The element's parent should be uniquely identified. This will help detect fake elements inserted by an attacker </a:t>
            </a:r>
            <a:endParaRPr lang="en-US" sz="2000" dirty="0" smtClean="0">
              <a:effectLst/>
              <a:latin typeface="Times New Roman"/>
              <a:cs typeface="Times New Roman"/>
            </a:endParaRPr>
          </a:p>
          <a:p>
            <a:endParaRPr lang="en-US" sz="2000" dirty="0" smtClean="0">
              <a:effectLst/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</p:spTree>
    <p:extLst>
      <p:ext uri="{BB962C8B-B14F-4D97-AF65-F5344CB8AC3E}">
        <p14:creationId xmlns:p14="http://schemas.microsoft.com/office/powerpoint/2010/main" val="3954981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6484" y="1105650"/>
            <a:ext cx="7675869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Mohammad </a:t>
            </a:r>
            <a:r>
              <a:rPr lang="en-US" dirty="0" err="1">
                <a:latin typeface="Times New Roman"/>
                <a:cs typeface="Times New Roman"/>
              </a:rPr>
              <a:t>Ashiqur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Rahaman</a:t>
            </a:r>
            <a:r>
              <a:rPr lang="en-US" dirty="0">
                <a:latin typeface="Times New Roman"/>
                <a:cs typeface="Times New Roman"/>
              </a:rPr>
              <a:t>, Andreas </a:t>
            </a:r>
            <a:r>
              <a:rPr lang="en-US" dirty="0" err="1">
                <a:latin typeface="Times New Roman"/>
                <a:cs typeface="Times New Roman"/>
              </a:rPr>
              <a:t>Schaad</a:t>
            </a:r>
            <a:r>
              <a:rPr lang="en-US" dirty="0">
                <a:latin typeface="Times New Roman"/>
                <a:cs typeface="Times New Roman"/>
              </a:rPr>
              <a:t>, and Maarten </a:t>
            </a:r>
            <a:r>
              <a:rPr lang="en-US" dirty="0" err="1">
                <a:latin typeface="Times New Roman"/>
                <a:cs typeface="Times New Roman"/>
              </a:rPr>
              <a:t>Rits</a:t>
            </a:r>
            <a:r>
              <a:rPr lang="en-US" dirty="0">
                <a:latin typeface="Times New Roman"/>
                <a:cs typeface="Times New Roman"/>
              </a:rPr>
              <a:t>. 2006</a:t>
            </a:r>
            <a:r>
              <a:rPr lang="en-US" dirty="0" smtClean="0">
                <a:latin typeface="Times New Roman"/>
                <a:cs typeface="Times New Roman"/>
              </a:rPr>
              <a:t>. Towards </a:t>
            </a:r>
            <a:r>
              <a:rPr lang="en-US" dirty="0">
                <a:latin typeface="Times New Roman"/>
                <a:cs typeface="Times New Roman"/>
              </a:rPr>
              <a:t>secure SOAP message exchange in a SOA. In Proceedings of the 3rd ACM workshop on Secure web services (SWS '06). ACM, New York, NY, USA, 77-84.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Michael </a:t>
            </a:r>
            <a:r>
              <a:rPr lang="en-US" dirty="0">
                <a:latin typeface="Times New Roman"/>
                <a:cs typeface="Times New Roman"/>
              </a:rPr>
              <a:t>McIntosh and Paula </a:t>
            </a:r>
            <a:r>
              <a:rPr lang="en-US" dirty="0" err="1">
                <a:latin typeface="Times New Roman"/>
                <a:cs typeface="Times New Roman"/>
              </a:rPr>
              <a:t>Austel</a:t>
            </a:r>
            <a:r>
              <a:rPr lang="en-US" dirty="0">
                <a:latin typeface="Times New Roman"/>
                <a:cs typeface="Times New Roman"/>
              </a:rPr>
              <a:t>. 2005. XML signature element wrapping attacks and countermeasures. In Proceedings of the 2005 workshop on Secure web services (SWS '05). ACM, New York, NY, USA, 20-27.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M</a:t>
            </a:r>
            <a:r>
              <a:rPr lang="en-US" dirty="0">
                <a:latin typeface="Times New Roman"/>
                <a:cs typeface="Times New Roman"/>
              </a:rPr>
              <a:t>. A. </a:t>
            </a:r>
            <a:r>
              <a:rPr lang="en-US" dirty="0" err="1">
                <a:latin typeface="Times New Roman"/>
                <a:cs typeface="Times New Roman"/>
              </a:rPr>
              <a:t>Rahaman</a:t>
            </a:r>
            <a:r>
              <a:rPr lang="en-US" dirty="0">
                <a:latin typeface="Times New Roman"/>
                <a:cs typeface="Times New Roman"/>
              </a:rPr>
              <a:t>, R. Marten, and A. </a:t>
            </a:r>
            <a:r>
              <a:rPr lang="en-US" dirty="0" err="1">
                <a:latin typeface="Times New Roman"/>
                <a:cs typeface="Times New Roman"/>
              </a:rPr>
              <a:t>Schaad</a:t>
            </a:r>
            <a:r>
              <a:rPr lang="en-US" dirty="0">
                <a:latin typeface="Times New Roman"/>
                <a:cs typeface="Times New Roman"/>
              </a:rPr>
              <a:t>. An inline approach for secure soap requests and early validation. OWASP </a:t>
            </a:r>
            <a:r>
              <a:rPr lang="en-US" dirty="0" err="1">
                <a:latin typeface="Times New Roman"/>
                <a:cs typeface="Times New Roman"/>
              </a:rPr>
              <a:t>AppSec</a:t>
            </a:r>
            <a:r>
              <a:rPr lang="en-US" dirty="0">
                <a:latin typeface="Times New Roman"/>
                <a:cs typeface="Times New Roman"/>
              </a:rPr>
              <a:t> Europe, 2006.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Mike </a:t>
            </a:r>
            <a:r>
              <a:rPr lang="en-US" dirty="0">
                <a:latin typeface="Times New Roman"/>
                <a:cs typeface="Times New Roman"/>
              </a:rPr>
              <a:t>P. </a:t>
            </a:r>
            <a:r>
              <a:rPr lang="en-US" dirty="0" err="1">
                <a:latin typeface="Times New Roman"/>
                <a:cs typeface="Times New Roman"/>
              </a:rPr>
              <a:t>Papazoglou</a:t>
            </a:r>
            <a:r>
              <a:rPr lang="en-US" dirty="0">
                <a:latin typeface="Times New Roman"/>
                <a:cs typeface="Times New Roman"/>
              </a:rPr>
              <a:t> and Willem-Jan </a:t>
            </a:r>
            <a:r>
              <a:rPr lang="en-US" dirty="0" err="1">
                <a:latin typeface="Times New Roman"/>
                <a:cs typeface="Times New Roman"/>
              </a:rPr>
              <a:t>Heuvel</a:t>
            </a:r>
            <a:r>
              <a:rPr lang="en-US" dirty="0">
                <a:latin typeface="Times New Roman"/>
                <a:cs typeface="Times New Roman"/>
              </a:rPr>
              <a:t>. 2007. Service oriented architectures: approaches, technologies and research issues. The VLDB Journal 16, 3 (July 2007), 389-415.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Times New Roman"/>
                <a:cs typeface="Times New Roman"/>
              </a:rPr>
              <a:t>Smriti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Kumar </a:t>
            </a:r>
            <a:r>
              <a:rPr lang="en-US" dirty="0" err="1">
                <a:latin typeface="Times New Roman"/>
                <a:cs typeface="Times New Roman"/>
              </a:rPr>
              <a:t>Sinha</a:t>
            </a:r>
            <a:r>
              <a:rPr lang="en-US" dirty="0">
                <a:latin typeface="Times New Roman"/>
                <a:cs typeface="Times New Roman"/>
              </a:rPr>
              <a:t> and </a:t>
            </a:r>
            <a:r>
              <a:rPr lang="en-US" dirty="0" err="1">
                <a:latin typeface="Times New Roman"/>
                <a:cs typeface="Times New Roman"/>
              </a:rPr>
              <a:t>Azzedine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Benameur</a:t>
            </a:r>
            <a:r>
              <a:rPr lang="en-US" dirty="0">
                <a:latin typeface="Times New Roman"/>
                <a:cs typeface="Times New Roman"/>
              </a:rPr>
              <a:t>. 2008. A formal solution to rewriting attacks on SOAP messages. In Proceedings of the 2008 ACM workshop on Secure web services (SWS '08). ACM, New York, NY, USA, 53-60.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6484" y="313767"/>
            <a:ext cx="2984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710417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6484" y="1090709"/>
            <a:ext cx="7765516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Fenet</a:t>
            </a:r>
            <a:r>
              <a:rPr lang="en-US" dirty="0">
                <a:latin typeface="Times New Roman"/>
                <a:cs typeface="Times New Roman"/>
              </a:rPr>
              <a:t>, A. </a:t>
            </a:r>
            <a:r>
              <a:rPr lang="en-US" dirty="0" err="1">
                <a:latin typeface="Times New Roman"/>
                <a:cs typeface="Times New Roman"/>
              </a:rPr>
              <a:t>Benameur</a:t>
            </a:r>
            <a:r>
              <a:rPr lang="en-US" dirty="0">
                <a:latin typeface="Times New Roman"/>
                <a:cs typeface="Times New Roman"/>
              </a:rPr>
              <a:t> and F. A. </a:t>
            </a:r>
            <a:r>
              <a:rPr lang="en-US" dirty="0" err="1">
                <a:latin typeface="Times New Roman"/>
                <a:cs typeface="Times New Roman"/>
              </a:rPr>
              <a:t>Kadir</a:t>
            </a:r>
            <a:r>
              <a:rPr lang="en-US" dirty="0">
                <a:latin typeface="Times New Roman"/>
                <a:cs typeface="Times New Roman"/>
              </a:rPr>
              <a:t>, “XML Rewriting Attacks: Existing Solutions and their Limitations”, Proceeding of the International Conference on Applied Computing, (2008) April; </a:t>
            </a:r>
            <a:r>
              <a:rPr lang="en-US" dirty="0" err="1">
                <a:latin typeface="Times New Roman"/>
                <a:cs typeface="Times New Roman"/>
              </a:rPr>
              <a:t>Algavre</a:t>
            </a:r>
            <a:r>
              <a:rPr lang="en-US" dirty="0">
                <a:latin typeface="Times New Roman"/>
                <a:cs typeface="Times New Roman"/>
              </a:rPr>
              <a:t>, Portugal.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S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Gajek</a:t>
            </a:r>
            <a:r>
              <a:rPr lang="en-US" dirty="0">
                <a:latin typeface="Times New Roman"/>
                <a:cs typeface="Times New Roman"/>
              </a:rPr>
              <a:t>, M. Jensen, L. Liao, and J. </a:t>
            </a:r>
            <a:r>
              <a:rPr lang="en-US" dirty="0" err="1">
                <a:latin typeface="Times New Roman"/>
                <a:cs typeface="Times New Roman"/>
              </a:rPr>
              <a:t>Schwenk</a:t>
            </a:r>
            <a:r>
              <a:rPr lang="en-US" dirty="0">
                <a:latin typeface="Times New Roman"/>
                <a:cs typeface="Times New Roman"/>
              </a:rPr>
              <a:t>, "Analysis of signature </a:t>
            </a:r>
            <a:r>
              <a:rPr lang="en-US" dirty="0" smtClean="0">
                <a:latin typeface="Times New Roman"/>
                <a:cs typeface="Times New Roman"/>
              </a:rPr>
              <a:t>wrapping attacks </a:t>
            </a:r>
            <a:r>
              <a:rPr lang="en-US" dirty="0">
                <a:latin typeface="Times New Roman"/>
                <a:cs typeface="Times New Roman"/>
              </a:rPr>
              <a:t>and countermeasures," in ICWS, 2009, pp. 575-582. </a:t>
            </a: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SOAP Security Extensions: Digital Signature http://www.w3.org/TR/SOAP-</a:t>
            </a:r>
            <a:r>
              <a:rPr lang="en-US" dirty="0" err="1" smtClean="0">
                <a:latin typeface="Times New Roman"/>
                <a:cs typeface="Times New Roman"/>
              </a:rPr>
              <a:t>dsig</a:t>
            </a:r>
            <a:r>
              <a:rPr lang="en-US" dirty="0" smtClean="0">
                <a:latin typeface="Times New Roman"/>
                <a:cs typeface="Times New Roman"/>
              </a:rPr>
              <a:t>/#</a:t>
            </a:r>
            <a:r>
              <a:rPr lang="en-US" dirty="0">
                <a:latin typeface="Times New Roman"/>
                <a:cs typeface="Times New Roman"/>
              </a:rPr>
              <a:t>XML-Signature. 2/25/2014.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IBM </a:t>
            </a:r>
            <a:r>
              <a:rPr lang="en-US" dirty="0">
                <a:latin typeface="Times New Roman"/>
                <a:cs typeface="Times New Roman"/>
              </a:rPr>
              <a:t>Software Information Center, CICS Transaction Server for z/OS  </a:t>
            </a:r>
            <a:r>
              <a:rPr lang="en-US" dirty="0" smtClean="0">
                <a:latin typeface="Times New Roman"/>
                <a:cs typeface="Times New Roman"/>
              </a:rPr>
              <a:t>http</a:t>
            </a:r>
            <a:r>
              <a:rPr lang="en-US" dirty="0">
                <a:latin typeface="Times New Roman"/>
                <a:cs typeface="Times New Roman"/>
              </a:rPr>
              <a:t>://</a:t>
            </a:r>
            <a:r>
              <a:rPr lang="en-US" dirty="0" err="1">
                <a:latin typeface="Times New Roman"/>
                <a:cs typeface="Times New Roman"/>
              </a:rPr>
              <a:t>publib.boulder.ibm.com</a:t>
            </a:r>
            <a:r>
              <a:rPr lang="en-US" dirty="0">
                <a:latin typeface="Times New Roman"/>
                <a:cs typeface="Times New Roman"/>
              </a:rPr>
              <a:t>/</a:t>
            </a:r>
            <a:r>
              <a:rPr lang="en-US" dirty="0" err="1">
                <a:latin typeface="Times New Roman"/>
                <a:cs typeface="Times New Roman"/>
              </a:rPr>
              <a:t>infocenter</a:t>
            </a:r>
            <a:r>
              <a:rPr lang="en-US" dirty="0">
                <a:latin typeface="Times New Roman"/>
                <a:cs typeface="Times New Roman"/>
              </a:rPr>
              <a:t>/</a:t>
            </a:r>
            <a:r>
              <a:rPr lang="en-US" dirty="0" err="1">
                <a:latin typeface="Times New Roman"/>
                <a:cs typeface="Times New Roman"/>
              </a:rPr>
              <a:t>cicsts</a:t>
            </a:r>
            <a:r>
              <a:rPr lang="en-US" dirty="0">
                <a:latin typeface="Times New Roman"/>
                <a:cs typeface="Times New Roman"/>
              </a:rPr>
              <a:t>/v3r1/</a:t>
            </a:r>
            <a:r>
              <a:rPr lang="en-US" dirty="0" err="1">
                <a:latin typeface="Times New Roman"/>
                <a:cs typeface="Times New Roman"/>
              </a:rPr>
              <a:t>index.jsp?topic</a:t>
            </a:r>
            <a:r>
              <a:rPr lang="en-US" dirty="0">
                <a:latin typeface="Times New Roman"/>
                <a:cs typeface="Times New Roman"/>
              </a:rPr>
              <a:t>=%</a:t>
            </a:r>
            <a:r>
              <a:rPr lang="en-US" dirty="0" smtClean="0">
                <a:latin typeface="Times New Roman"/>
                <a:cs typeface="Times New Roman"/>
              </a:rPr>
              <a:t>2Fcom.ibm.cics.ts31</a:t>
            </a:r>
            <a:r>
              <a:rPr lang="en-US" dirty="0">
                <a:latin typeface="Times New Roman"/>
                <a:cs typeface="Times New Roman"/>
              </a:rPr>
              <a:t>.doc%2Fdfhws%2Fconcepts%</a:t>
            </a:r>
            <a:r>
              <a:rPr lang="en-US" dirty="0" smtClean="0">
                <a:latin typeface="Times New Roman"/>
                <a:cs typeface="Times New Roman"/>
              </a:rPr>
              <a:t>2Fsoa%</a:t>
            </a:r>
            <a:r>
              <a:rPr lang="en-US" dirty="0">
                <a:latin typeface="Times New Roman"/>
                <a:cs typeface="Times New Roman"/>
              </a:rPr>
              <a:t>2Fdfhws_message.h tm. 3/09/2014.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Web </a:t>
            </a:r>
            <a:r>
              <a:rPr lang="en-US" dirty="0">
                <a:latin typeface="Times New Roman"/>
                <a:cs typeface="Times New Roman"/>
              </a:rPr>
              <a:t>Services Security: What’s Required To Secure A Service-</a:t>
            </a:r>
            <a:r>
              <a:rPr lang="en-US" dirty="0" smtClean="0">
                <a:latin typeface="Times New Roman"/>
                <a:cs typeface="Times New Roman"/>
              </a:rPr>
              <a:t>Oriented Architecture </a:t>
            </a:r>
            <a:r>
              <a:rPr lang="en-US" dirty="0">
                <a:latin typeface="Times New Roman"/>
                <a:cs typeface="Times New Roman"/>
              </a:rPr>
              <a:t>http://</a:t>
            </a:r>
            <a:r>
              <a:rPr lang="en-US" dirty="0" err="1">
                <a:latin typeface="Times New Roman"/>
                <a:cs typeface="Times New Roman"/>
              </a:rPr>
              <a:t>www.oracle.com</a:t>
            </a:r>
            <a:r>
              <a:rPr lang="en-US" dirty="0">
                <a:latin typeface="Times New Roman"/>
                <a:cs typeface="Times New Roman"/>
              </a:rPr>
              <a:t>/us/products/middleware/</a:t>
            </a:r>
            <a:r>
              <a:rPr lang="en-US" dirty="0" smtClean="0">
                <a:latin typeface="Times New Roman"/>
                <a:cs typeface="Times New Roman"/>
              </a:rPr>
              <a:t>identity- management</a:t>
            </a:r>
            <a:r>
              <a:rPr lang="en-US" dirty="0">
                <a:latin typeface="Times New Roman"/>
                <a:cs typeface="Times New Roman"/>
              </a:rPr>
              <a:t>/059410.pdf. 3/2/2014.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dirty="0" smtClean="0">
                <a:latin typeface="Times New Roman"/>
                <a:cs typeface="Times New Roman"/>
              </a:rPr>
              <a:t>Faisal </a:t>
            </a:r>
            <a:r>
              <a:rPr lang="en-US" dirty="0">
                <a:latin typeface="Times New Roman"/>
                <a:cs typeface="Times New Roman"/>
              </a:rPr>
              <a:t>Abdul </a:t>
            </a:r>
            <a:r>
              <a:rPr lang="en-US" dirty="0" err="1">
                <a:latin typeface="Times New Roman"/>
                <a:cs typeface="Times New Roman"/>
              </a:rPr>
              <a:t>Kadir</a:t>
            </a:r>
            <a:r>
              <a:rPr lang="en-US" dirty="0">
                <a:latin typeface="Times New Roman"/>
                <a:cs typeface="Times New Roman"/>
              </a:rPr>
              <a:t>,”</a:t>
            </a:r>
            <a:r>
              <a:rPr lang="en-US" dirty="0" err="1">
                <a:latin typeface="Times New Roman"/>
                <a:cs typeface="Times New Roman"/>
              </a:rPr>
              <a:t>RewritingHealer</a:t>
            </a:r>
            <a:r>
              <a:rPr lang="en-US" dirty="0">
                <a:latin typeface="Times New Roman"/>
                <a:cs typeface="Times New Roman"/>
              </a:rPr>
              <a:t>: An approach for securing web service communication”, KTH Royal Institute Of Technology, 2007. </a:t>
            </a:r>
            <a:endParaRPr lang="en-US" dirty="0" smtClean="0">
              <a:effectLst/>
              <a:latin typeface="Times New Roman"/>
              <a:cs typeface="Times New Roman"/>
            </a:endParaRPr>
          </a:p>
          <a:p>
            <a:endParaRPr lang="en-US" dirty="0" smtClean="0">
              <a:effectLst/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484" y="313767"/>
            <a:ext cx="2984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99216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59525" y="2853765"/>
            <a:ext cx="42432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Any Questions?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243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6706" y="896474"/>
            <a:ext cx="7515412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Introduction</a:t>
            </a:r>
          </a:p>
          <a:p>
            <a:r>
              <a:rPr lang="en-US" sz="3200" dirty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latin typeface="Times New Roman"/>
                <a:cs typeface="Times New Roman"/>
              </a:rPr>
              <a:t>SOA, SOAP messages, XML signature.</a:t>
            </a:r>
            <a:endParaRPr lang="en-US" sz="24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XML Rewrite Attacks</a:t>
            </a:r>
          </a:p>
          <a:p>
            <a:r>
              <a:rPr lang="en-US" sz="3200" dirty="0" smtClean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latin typeface="Times New Roman"/>
                <a:cs typeface="Times New Roman"/>
              </a:rPr>
              <a:t>XML rewrite attacks scenarios, available solutions, 	recommended solution</a:t>
            </a:r>
            <a:endParaRPr lang="en-US" sz="24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References</a:t>
            </a:r>
          </a:p>
          <a:p>
            <a:endParaRPr lang="en-US" sz="2000" dirty="0" smtClean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484" y="313767"/>
            <a:ext cx="2984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Outlines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6485" y="6032852"/>
            <a:ext cx="7878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Times New Roman"/>
                <a:ea typeface="新細明體" charset="0"/>
                <a:cs typeface="Times New Roman"/>
              </a:rPr>
              <a:t>Presentation figures are from references given on slides 15 &amp; 16.</a:t>
            </a:r>
            <a:endParaRPr lang="en-US" altLang="zh-TW" sz="2000" dirty="0">
              <a:latin typeface="Times New Roman"/>
              <a:ea typeface="新細明體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5148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5657" y="1075768"/>
            <a:ext cx="77655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SOA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( Services Oriented Architecture ) </a:t>
            </a:r>
          </a:p>
          <a:p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	- Architecture </a:t>
            </a:r>
            <a:r>
              <a:rPr lang="en-US" sz="2400" dirty="0">
                <a:latin typeface="Times New Roman"/>
                <a:cs typeface="Times New Roman"/>
              </a:rPr>
              <a:t>style to build the system as a group of web </a:t>
            </a:r>
            <a:r>
              <a:rPr lang="en-US" sz="2400" dirty="0" smtClean="0">
                <a:latin typeface="Times New Roman"/>
                <a:cs typeface="Times New Roman"/>
              </a:rPr>
              <a:t>	services.</a:t>
            </a:r>
          </a:p>
          <a:p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latin typeface="Times New Roman"/>
                <a:cs typeface="Times New Roman"/>
              </a:rPr>
              <a:t>- Group </a:t>
            </a:r>
            <a:r>
              <a:rPr lang="en-US" sz="2400" dirty="0">
                <a:latin typeface="Times New Roman"/>
                <a:cs typeface="Times New Roman"/>
              </a:rPr>
              <a:t>of rules for service encapsulation, modularity</a:t>
            </a:r>
            <a:r>
              <a:rPr lang="en-US" sz="2400" dirty="0" smtClean="0">
                <a:latin typeface="Times New Roman"/>
                <a:cs typeface="Times New Roman"/>
              </a:rPr>
              <a:t>, 	reusability and loose coupling.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 dirty="0" smtClean="0">
                <a:solidFill>
                  <a:srgbClr val="953735"/>
                </a:solidFill>
                <a:latin typeface="Times New Roman"/>
                <a:cs typeface="Times New Roman"/>
              </a:rPr>
              <a:t>SOAP</a:t>
            </a:r>
            <a:r>
              <a:rPr lang="en-US" sz="24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 (</a:t>
            </a:r>
            <a:r>
              <a:rPr lang="en-US" sz="2400" dirty="0">
                <a:solidFill>
                  <a:srgbClr val="953735"/>
                </a:solidFill>
                <a:latin typeface="Times New Roman"/>
                <a:cs typeface="Times New Roman"/>
              </a:rPr>
              <a:t>Simple Object Access </a:t>
            </a:r>
            <a:r>
              <a:rPr lang="en-US" sz="24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Protocol )</a:t>
            </a:r>
          </a:p>
          <a:p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latin typeface="Times New Roman"/>
                <a:cs typeface="Times New Roman"/>
              </a:rPr>
              <a:t>- </a:t>
            </a:r>
            <a:r>
              <a:rPr lang="en-US" sz="2400" dirty="0" smtClean="0"/>
              <a:t>XML</a:t>
            </a:r>
            <a:r>
              <a:rPr lang="en-US" sz="2400" dirty="0"/>
              <a:t>-based protocol to define the structure of exchanged </a:t>
            </a:r>
            <a:r>
              <a:rPr lang="en-US" sz="2400" dirty="0" smtClean="0"/>
              <a:t>	messages.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Can </a:t>
            </a:r>
            <a:r>
              <a:rPr lang="en-US" sz="2400" dirty="0"/>
              <a:t>be used with different </a:t>
            </a:r>
            <a:r>
              <a:rPr lang="en-US" sz="2400" dirty="0" smtClean="0"/>
              <a:t>underlying protocols</a:t>
            </a:r>
            <a:r>
              <a:rPr lang="en-US" sz="2400" dirty="0"/>
              <a:t>, such as </a:t>
            </a:r>
            <a:r>
              <a:rPr lang="en-US" sz="2400" dirty="0" smtClean="0"/>
              <a:t>	HTTP.</a:t>
            </a:r>
            <a:endParaRPr lang="en-US" sz="2400" dirty="0" smtClean="0">
              <a:latin typeface="Times New Roman"/>
              <a:cs typeface="Times New Roman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6484" y="313767"/>
            <a:ext cx="335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46957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76942" y="1180358"/>
            <a:ext cx="60362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SOAP Messages:</a:t>
            </a:r>
          </a:p>
          <a:p>
            <a:endParaRPr lang="en-US" sz="2400" dirty="0" smtClean="0">
              <a:solidFill>
                <a:srgbClr val="953735"/>
              </a:solidFill>
              <a:latin typeface="Times New Roman"/>
              <a:cs typeface="Times New Roman"/>
            </a:endParaRP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&lt;Envelope&gt;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: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The root element. 	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Times New Roman"/>
                <a:cs typeface="Times New Roman"/>
              </a:rPr>
              <a:t>	Contains </a:t>
            </a:r>
            <a:r>
              <a:rPr lang="en-US" sz="2000" dirty="0">
                <a:latin typeface="Times New Roman"/>
                <a:cs typeface="Times New Roman"/>
              </a:rPr>
              <a:t>two </a:t>
            </a:r>
            <a:r>
              <a:rPr lang="en-US" sz="2000" dirty="0" smtClean="0">
                <a:latin typeface="Times New Roman"/>
                <a:cs typeface="Times New Roman"/>
              </a:rPr>
              <a:t>elements: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- &lt;</a:t>
            </a:r>
            <a:r>
              <a:rPr lang="en-US" sz="2400" dirty="0">
                <a:solidFill>
                  <a:srgbClr val="31859C"/>
                </a:solidFill>
                <a:latin typeface="Times New Roman"/>
                <a:cs typeface="Times New Roman"/>
              </a:rPr>
              <a:t>Header</a:t>
            </a:r>
            <a:r>
              <a:rPr lang="en-US" sz="24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&gt;</a:t>
            </a:r>
            <a:r>
              <a:rPr lang="en-US" sz="2400" dirty="0" smtClean="0">
                <a:latin typeface="Times New Roman"/>
                <a:cs typeface="Times New Roman"/>
              </a:rPr>
              <a:t> element: (optional)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 		</a:t>
            </a:r>
            <a:r>
              <a:rPr lang="en-US" sz="2000" dirty="0" smtClean="0">
                <a:latin typeface="Times New Roman"/>
                <a:cs typeface="Times New Roman"/>
              </a:rPr>
              <a:t>Contains information </a:t>
            </a:r>
            <a:r>
              <a:rPr lang="en-US" sz="2000" dirty="0">
                <a:latin typeface="Times New Roman"/>
                <a:cs typeface="Times New Roman"/>
              </a:rPr>
              <a:t>that will </a:t>
            </a:r>
            <a:r>
              <a:rPr lang="en-US" sz="2000" dirty="0" smtClean="0">
                <a:latin typeface="Times New Roman"/>
                <a:cs typeface="Times New Roman"/>
              </a:rPr>
              <a:t>be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	 	processed by </a:t>
            </a:r>
            <a:r>
              <a:rPr lang="en-US" sz="2000" dirty="0">
                <a:latin typeface="Times New Roman"/>
                <a:cs typeface="Times New Roman"/>
              </a:rPr>
              <a:t>SOAP </a:t>
            </a:r>
            <a:r>
              <a:rPr lang="en-US" sz="2000" dirty="0" smtClean="0">
                <a:latin typeface="Times New Roman"/>
                <a:cs typeface="Times New Roman"/>
              </a:rPr>
              <a:t>nodes</a:t>
            </a:r>
          </a:p>
          <a:p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 	during 	transmission</a:t>
            </a:r>
            <a:r>
              <a:rPr lang="en-US" sz="2000" dirty="0">
                <a:latin typeface="Times New Roman"/>
                <a:cs typeface="Times New Roman"/>
              </a:rPr>
              <a:t>. 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	</a:t>
            </a:r>
            <a:r>
              <a:rPr lang="en-US" sz="24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- &lt;</a:t>
            </a:r>
            <a:r>
              <a:rPr lang="en-US" sz="2400" dirty="0">
                <a:solidFill>
                  <a:srgbClr val="31859C"/>
                </a:solidFill>
                <a:latin typeface="Times New Roman"/>
                <a:cs typeface="Times New Roman"/>
              </a:rPr>
              <a:t>Body</a:t>
            </a:r>
            <a:r>
              <a:rPr lang="en-US" sz="2400" dirty="0" smtClean="0">
                <a:solidFill>
                  <a:srgbClr val="31859C"/>
                </a:solidFill>
                <a:latin typeface="Times New Roman"/>
                <a:cs typeface="Times New Roman"/>
              </a:rPr>
              <a:t>&gt; </a:t>
            </a:r>
            <a:r>
              <a:rPr lang="en-US" sz="2400" dirty="0" smtClean="0">
                <a:latin typeface="Times New Roman"/>
                <a:cs typeface="Times New Roman"/>
              </a:rPr>
              <a:t>element: (mandatory)</a:t>
            </a:r>
          </a:p>
          <a:p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 	Contains call and response information.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968" y="1691339"/>
            <a:ext cx="2794000" cy="2984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84" y="313767"/>
            <a:ext cx="335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35059" y="4691531"/>
            <a:ext cx="2160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Source: Wikipedia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1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52133" y="1299886"/>
            <a:ext cx="68242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XML signature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: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 - </a:t>
            </a:r>
            <a:r>
              <a:rPr lang="en-US" sz="2000" dirty="0" smtClean="0">
                <a:latin typeface="Times New Roman"/>
                <a:cs typeface="Times New Roman"/>
              </a:rPr>
              <a:t>Digital signature </a:t>
            </a:r>
            <a:r>
              <a:rPr lang="en-US" sz="2000" dirty="0">
                <a:latin typeface="Times New Roman"/>
                <a:cs typeface="Times New Roman"/>
              </a:rPr>
              <a:t>used to </a:t>
            </a:r>
            <a:r>
              <a:rPr lang="en-US" sz="2000" dirty="0" smtClean="0">
                <a:latin typeface="Times New Roman"/>
                <a:cs typeface="Times New Roman"/>
              </a:rPr>
              <a:t>provide</a:t>
            </a:r>
          </a:p>
          <a:p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    authentication </a:t>
            </a:r>
            <a:r>
              <a:rPr lang="en-US" sz="2000" dirty="0">
                <a:latin typeface="Times New Roman"/>
                <a:cs typeface="Times New Roman"/>
              </a:rPr>
              <a:t>and integrity for </a:t>
            </a:r>
            <a:endParaRPr lang="en-US" sz="20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     SOAP messages. 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    - Applied </a:t>
            </a:r>
            <a:r>
              <a:rPr lang="en-US" sz="2000" dirty="0">
                <a:latin typeface="Times New Roman"/>
                <a:cs typeface="Times New Roman"/>
              </a:rPr>
              <a:t>to specific parts of the </a:t>
            </a:r>
            <a:r>
              <a:rPr lang="en-US" sz="2000" dirty="0" smtClean="0">
                <a:latin typeface="Times New Roman"/>
                <a:cs typeface="Times New Roman"/>
              </a:rPr>
              <a:t>SOAP 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  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message </a:t>
            </a:r>
            <a:r>
              <a:rPr lang="en-US" sz="2000" dirty="0">
                <a:latin typeface="Times New Roman"/>
                <a:cs typeface="Times New Roman"/>
              </a:rPr>
              <a:t>or the </a:t>
            </a:r>
            <a:r>
              <a:rPr lang="en-US" sz="2000" dirty="0" smtClean="0">
                <a:latin typeface="Times New Roman"/>
                <a:cs typeface="Times New Roman"/>
              </a:rPr>
              <a:t>whole message</a:t>
            </a:r>
            <a:r>
              <a:rPr lang="en-US" sz="2000" dirty="0">
                <a:latin typeface="Times New Roman"/>
                <a:cs typeface="Times New Roman"/>
              </a:rPr>
              <a:t>. </a:t>
            </a:r>
            <a:endParaRPr lang="en-US" sz="2000" dirty="0" smtClean="0">
              <a:latin typeface="Times New Roman"/>
              <a:cs typeface="Times New Roman"/>
            </a:endParaRP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    - It </a:t>
            </a:r>
            <a:r>
              <a:rPr lang="en-US" sz="2000" dirty="0">
                <a:latin typeface="Times New Roman"/>
                <a:cs typeface="Times New Roman"/>
              </a:rPr>
              <a:t>refers to the signed object </a:t>
            </a:r>
            <a:r>
              <a:rPr lang="en-US" sz="2000" dirty="0" smtClean="0">
                <a:latin typeface="Times New Roman"/>
                <a:cs typeface="Times New Roman"/>
              </a:rPr>
              <a:t>without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     any </a:t>
            </a:r>
            <a:r>
              <a:rPr lang="en-US" sz="2000" dirty="0">
                <a:latin typeface="Times New Roman"/>
                <a:cs typeface="Times New Roman"/>
              </a:rPr>
              <a:t>further information </a:t>
            </a:r>
            <a:r>
              <a:rPr lang="en-US" sz="2000" dirty="0" smtClean="0">
                <a:latin typeface="Times New Roman"/>
                <a:cs typeface="Times New Roman"/>
              </a:rPr>
              <a:t>about</a:t>
            </a:r>
          </a:p>
          <a:p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    </a:t>
            </a:r>
            <a:r>
              <a:rPr lang="en-US" sz="2000" dirty="0">
                <a:latin typeface="Times New Roman"/>
                <a:cs typeface="Times New Roman"/>
              </a:rPr>
              <a:t>its location 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pic>
        <p:nvPicPr>
          <p:cNvPr id="3" name="Picture 2" descr="Screen Shot 2014-04-21 at 4.28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995" y="1475445"/>
            <a:ext cx="3810000" cy="3365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84" y="313767"/>
            <a:ext cx="335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6483" y="6129879"/>
            <a:ext cx="5479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Source: [5], 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from references given on slides 15 &amp; 16 )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13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6484" y="1225180"/>
            <a:ext cx="6032340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953735"/>
                </a:solidFill>
                <a:latin typeface="Times New Roman"/>
                <a:cs typeface="Times New Roman"/>
              </a:rPr>
              <a:t>XML rewrite attacks </a:t>
            </a:r>
            <a:r>
              <a:rPr lang="en-US" sz="2400" dirty="0" smtClean="0">
                <a:solidFill>
                  <a:srgbClr val="953735"/>
                </a:solidFill>
                <a:latin typeface="Times New Roman"/>
                <a:cs typeface="Times New Roman"/>
              </a:rPr>
              <a:t>:</a:t>
            </a:r>
          </a:p>
          <a:p>
            <a:r>
              <a:rPr lang="en-US" sz="2000" dirty="0">
                <a:latin typeface="Times New Roman"/>
                <a:cs typeface="Times New Roman"/>
              </a:rPr>
              <a:t>A</a:t>
            </a:r>
            <a:r>
              <a:rPr lang="en-US" sz="2000" dirty="0" smtClean="0">
                <a:latin typeface="Times New Roman"/>
                <a:cs typeface="Times New Roman"/>
              </a:rPr>
              <a:t>dding </a:t>
            </a:r>
            <a:r>
              <a:rPr lang="en-US" sz="2000" dirty="0">
                <a:latin typeface="Times New Roman"/>
                <a:cs typeface="Times New Roman"/>
              </a:rPr>
              <a:t>new elements to the SOAP header without compromising the contents of the message. </a:t>
            </a:r>
            <a:endParaRPr lang="en-US" sz="2000" dirty="0" smtClean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Redirection attack: 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- The </a:t>
            </a:r>
            <a:r>
              <a:rPr lang="en-US" sz="2000" dirty="0">
                <a:latin typeface="Times New Roman"/>
                <a:cs typeface="Times New Roman"/>
              </a:rPr>
              <a:t>attacker inserts a </a:t>
            </a:r>
            <a:r>
              <a:rPr lang="en-US" sz="2000" dirty="0" smtClean="0">
                <a:latin typeface="Times New Roman"/>
                <a:cs typeface="Times New Roman"/>
              </a:rPr>
              <a:t>new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element </a:t>
            </a:r>
            <a:r>
              <a:rPr lang="en-US" sz="2000" dirty="0">
                <a:latin typeface="Times New Roman"/>
                <a:cs typeface="Times New Roman"/>
              </a:rPr>
              <a:t>into the </a:t>
            </a:r>
            <a:r>
              <a:rPr lang="en-US" sz="2000" dirty="0" smtClean="0">
                <a:latin typeface="Times New Roman"/>
                <a:cs typeface="Times New Roman"/>
              </a:rPr>
              <a:t>message’s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header </a:t>
            </a:r>
            <a:r>
              <a:rPr lang="en-US" sz="2000" dirty="0">
                <a:latin typeface="Times New Roman"/>
                <a:cs typeface="Times New Roman"/>
              </a:rPr>
              <a:t>to direct the </a:t>
            </a:r>
            <a:r>
              <a:rPr lang="en-US" sz="2000" dirty="0" smtClean="0">
                <a:latin typeface="Times New Roman"/>
                <a:cs typeface="Times New Roman"/>
              </a:rPr>
              <a:t>message</a:t>
            </a:r>
          </a:p>
          <a:p>
            <a:r>
              <a:rPr lang="en-US" sz="2000" dirty="0" smtClean="0">
                <a:latin typeface="Times New Roman"/>
                <a:cs typeface="Times New Roman"/>
              </a:rPr>
              <a:t>to </a:t>
            </a:r>
            <a:r>
              <a:rPr lang="en-US" sz="2000" dirty="0">
                <a:latin typeface="Times New Roman"/>
                <a:cs typeface="Times New Roman"/>
              </a:rPr>
              <a:t>other </a:t>
            </a:r>
            <a:r>
              <a:rPr lang="en-US" sz="2000" dirty="0" smtClean="0">
                <a:latin typeface="Times New Roman"/>
                <a:cs typeface="Times New Roman"/>
              </a:rPr>
              <a:t>addresses. </a:t>
            </a:r>
            <a:endParaRPr lang="en-US" sz="2000" dirty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</p:txBody>
      </p:sp>
      <p:pic>
        <p:nvPicPr>
          <p:cNvPr id="3" name="Picture 2" descr="Screen Shot 2014-04-21 at 4.49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765" y="2241176"/>
            <a:ext cx="5109883" cy="35410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</p:spTree>
    <p:extLst>
      <p:ext uri="{BB962C8B-B14F-4D97-AF65-F5344CB8AC3E}">
        <p14:creationId xmlns:p14="http://schemas.microsoft.com/office/powerpoint/2010/main" val="189239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Screen Shot 2014-04-21 at 4.58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249" y="1479176"/>
            <a:ext cx="4990353" cy="4243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7767" y="1100276"/>
            <a:ext cx="5378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SOAP message after XML rewrite attack: 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485" y="6155765"/>
            <a:ext cx="5330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Source: [6],  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from references given on slides 15 &amp; 16 )</a:t>
            </a:r>
          </a:p>
        </p:txBody>
      </p:sp>
    </p:spTree>
    <p:extLst>
      <p:ext uri="{BB962C8B-B14F-4D97-AF65-F5344CB8AC3E}">
        <p14:creationId xmlns:p14="http://schemas.microsoft.com/office/powerpoint/2010/main" val="2346261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5876337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1768" y="1299885"/>
            <a:ext cx="2764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 startAt="2"/>
            </a:pPr>
            <a:r>
              <a:rPr lang="en-US" sz="2000" dirty="0">
                <a:solidFill>
                  <a:srgbClr val="558ED5"/>
                </a:solidFill>
                <a:latin typeface="Times New Roman"/>
                <a:cs typeface="Times New Roman"/>
              </a:rPr>
              <a:t>Replay Attack: </a:t>
            </a:r>
            <a:endParaRPr lang="en-US" sz="2000" dirty="0" smtClean="0">
              <a:solidFill>
                <a:srgbClr val="558ED5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 descr="Screen Shot 2014-04-21 at 5.05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176" y="1714040"/>
            <a:ext cx="7380942" cy="4058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</p:spTree>
    <p:extLst>
      <p:ext uri="{BB962C8B-B14F-4D97-AF65-F5344CB8AC3E}">
        <p14:creationId xmlns:p14="http://schemas.microsoft.com/office/powerpoint/2010/main" val="370353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616484" y="944108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616484" y="6085511"/>
            <a:ext cx="7878667" cy="36987"/>
          </a:xfrm>
          <a:prstGeom prst="line">
            <a:avLst/>
          </a:prstGeom>
          <a:ln w="57150" cap="rnd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6484" y="313767"/>
            <a:ext cx="540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XML Rewrite Attacks</a:t>
            </a:r>
          </a:p>
        </p:txBody>
      </p:sp>
      <p:pic>
        <p:nvPicPr>
          <p:cNvPr id="2" name="Picture 1" descr="Screen Shot 2014-04-21 at 11.17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704" y="1115218"/>
            <a:ext cx="3974353" cy="49060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239" y="1115217"/>
            <a:ext cx="3809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SOAP message after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XML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rewrite attack: 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6485" y="6260353"/>
            <a:ext cx="5509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Source: [5], </a:t>
            </a:r>
            <a:r>
              <a:rPr lang="en-US" altLang="zh-TW" dirty="0" smtClean="0">
                <a:latin typeface="Times New Roman"/>
                <a:ea typeface="新細明體" charset="0"/>
                <a:cs typeface="Times New Roman"/>
              </a:rPr>
              <a:t>from references given on slides 15 &amp; 16 )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4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947</Words>
  <Application>Microsoft Macintosh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XML Rewrite Attacks in The Context of SOAP Messages, Evaluating The Current 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Rewrite Attacks in The Context of SOAP Messages, Evaluating The Current Solutions.</dc:title>
  <dc:creator>Ahmed</dc:creator>
  <cp:lastModifiedBy>Ahmed</cp:lastModifiedBy>
  <cp:revision>30</cp:revision>
  <dcterms:created xsi:type="dcterms:W3CDTF">2014-04-21T03:26:45Z</dcterms:created>
  <dcterms:modified xsi:type="dcterms:W3CDTF">2014-04-23T14:26:24Z</dcterms:modified>
</cp:coreProperties>
</file>