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75" r:id="rId5"/>
    <p:sldId id="260" r:id="rId6"/>
    <p:sldId id="261" r:id="rId7"/>
    <p:sldId id="262" r:id="rId8"/>
    <p:sldId id="280" r:id="rId9"/>
    <p:sldId id="276" r:id="rId10"/>
    <p:sldId id="277" r:id="rId11"/>
    <p:sldId id="278" r:id="rId12"/>
    <p:sldId id="279" r:id="rId13"/>
    <p:sldId id="281" r:id="rId14"/>
    <p:sldId id="282" r:id="rId15"/>
    <p:sldId id="283"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60" autoAdjust="0"/>
    <p:restoredTop sz="70916" autoAdjust="0"/>
  </p:normalViewPr>
  <p:slideViewPr>
    <p:cSldViewPr snapToGrid="0" showGuides="1">
      <p:cViewPr varScale="1">
        <p:scale>
          <a:sx n="81" d="100"/>
          <a:sy n="81" d="100"/>
        </p:scale>
        <p:origin x="1302" y="84"/>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A2EF7-2800-4727-8B4C-F719EBDC70DD}" type="datetimeFigureOut">
              <a:rPr lang="en-US" smtClean="0"/>
              <a:t>3/29/2017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336DF-3F96-4603-9D89-F53A41E62750}" type="slidenum">
              <a:rPr lang="en-US" smtClean="0"/>
              <a:t>‹#›</a:t>
            </a:fld>
            <a:endParaRPr lang="en-US"/>
          </a:p>
        </p:txBody>
      </p:sp>
    </p:spTree>
    <p:extLst>
      <p:ext uri="{BB962C8B-B14F-4D97-AF65-F5344CB8AC3E}">
        <p14:creationId xmlns:p14="http://schemas.microsoft.com/office/powerpoint/2010/main" val="1951182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randseye.com/news/clinton-supporters-rally-but-brexit-suggests-it-may-be-too-lat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cnbc.com/2016/10/28/donald-trump-will-win-the-election-and-is-more-popular-than-obama-in-2008-ai-system-finds.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Schema_(psychology)" TargetMode="External"/><Relationship Id="rId7" Type="http://schemas.openxmlformats.org/officeDocument/2006/relationships/hyperlink" Target="https://en.wikipedia.org/wiki/Impression_management"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Social_status" TargetMode="External"/><Relationship Id="rId5" Type="http://schemas.openxmlformats.org/officeDocument/2006/relationships/hyperlink" Target="https://en.wikipedia.org/wiki/Ambiguity" TargetMode="External"/><Relationship Id="rId4" Type="http://schemas.openxmlformats.org/officeDocument/2006/relationships/hyperlink" Target="https://en.wikipedia.org/wiki/Mood_(psycholog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"Actions to convey and/or deny selected information and indicators to foreign audiences to influence their emotions, </a:t>
            </a:r>
            <a:r>
              <a:rPr lang="en-US" dirty="0" err="1">
                <a:latin typeface="Calibri"/>
              </a:rPr>
              <a:t>motives,and</a:t>
            </a:r>
            <a:r>
              <a:rPr lang="en-US" dirty="0">
                <a:latin typeface="Calibri"/>
              </a:rPr>
              <a:t> objective reasoning as well as to intelligence systems and leaders at all levels to influence official estimates, ultimately resulting in foreign behaviors and official actions favorable to the originator's objectives. In various ways, perceptions management combines truth projections, operations, </a:t>
            </a:r>
            <a:r>
              <a:rPr lang="en-US" dirty="0" err="1">
                <a:latin typeface="Calibri"/>
              </a:rPr>
              <a:t>security,cover</a:t>
            </a:r>
            <a:r>
              <a:rPr lang="en-US" dirty="0">
                <a:latin typeface="Calibri"/>
              </a:rPr>
              <a:t> and deception, and psychological operations." -US Department of Defense</a:t>
            </a:r>
          </a:p>
        </p:txBody>
      </p:sp>
      <p:sp>
        <p:nvSpPr>
          <p:cNvPr id="4" name="Slide Number Placeholder 3"/>
          <p:cNvSpPr>
            <a:spLocks noGrp="1"/>
          </p:cNvSpPr>
          <p:nvPr>
            <p:ph type="sldNum" sz="quarter" idx="10"/>
          </p:nvPr>
        </p:nvSpPr>
        <p:spPr/>
        <p:txBody>
          <a:bodyPr/>
          <a:lstStyle/>
          <a:p>
            <a:fld id="{DC1336DF-3F96-4603-9D89-F53A41E62750}" type="slidenum">
              <a:rPr lang="en-US" smtClean="0"/>
              <a:t>2</a:t>
            </a:fld>
            <a:endParaRPr lang="en-US"/>
          </a:p>
        </p:txBody>
      </p:sp>
    </p:spTree>
    <p:extLst>
      <p:ext uri="{BB962C8B-B14F-4D97-AF65-F5344CB8AC3E}">
        <p14:creationId xmlns:p14="http://schemas.microsoft.com/office/powerpoint/2010/main" val="102891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fact that</a:t>
            </a:r>
            <a:r>
              <a:rPr lang="en-US" baseline="0" dirty="0"/>
              <a:t> none of the techniques discussed in the class reading made any effort to determine if there was any demographic difference between the users of Twitter and the general population of the country, we can say that demographics were not factored into the predictive models. Do the users of a particular social media site have predominant political leanings that could skew the results? What about views on particular political issues? Are there more people who are for (or against) a particular issue in the Twitter-verse as opposed to the majority of the population? </a:t>
            </a:r>
          </a:p>
          <a:p>
            <a:endParaRPr lang="en-US" baseline="0" dirty="0"/>
          </a:p>
          <a:p>
            <a:r>
              <a:rPr lang="en-US" baseline="0" dirty="0"/>
              <a:t>Failing to look into these demographic areas could have been a contributing factor to the inaccuracy of the tested predictive models.</a:t>
            </a:r>
            <a:endParaRPr lang="en-US" dirty="0"/>
          </a:p>
        </p:txBody>
      </p:sp>
      <p:sp>
        <p:nvSpPr>
          <p:cNvPr id="4" name="Slide Number Placeholder 3"/>
          <p:cNvSpPr>
            <a:spLocks noGrp="1"/>
          </p:cNvSpPr>
          <p:nvPr>
            <p:ph type="sldNum" sz="quarter" idx="10"/>
          </p:nvPr>
        </p:nvSpPr>
        <p:spPr/>
        <p:txBody>
          <a:bodyPr/>
          <a:lstStyle/>
          <a:p>
            <a:fld id="{DC1336DF-3F96-4603-9D89-F53A41E62750}" type="slidenum">
              <a:rPr lang="en-US" smtClean="0"/>
              <a:t>12</a:t>
            </a:fld>
            <a:endParaRPr lang="en-US"/>
          </a:p>
        </p:txBody>
      </p:sp>
    </p:spTree>
    <p:extLst>
      <p:ext uri="{BB962C8B-B14F-4D97-AF65-F5344CB8AC3E}">
        <p14:creationId xmlns:p14="http://schemas.microsoft.com/office/powerpoint/2010/main" val="2820988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concerns we raised is that just </a:t>
            </a:r>
            <a:r>
              <a:rPr lang="en-US" dirty="0" err="1"/>
              <a:t>analysing</a:t>
            </a:r>
            <a:r>
              <a:rPr lang="en-US" dirty="0"/>
              <a:t> twitter is not enough to get whole picture </a:t>
            </a:r>
            <a:r>
              <a:rPr lang="en-US" dirty="0" err="1"/>
              <a:t>picture</a:t>
            </a:r>
            <a:r>
              <a:rPr lang="en-US" dirty="0"/>
              <a:t> of what’s going on in politics, not everybody is on twitter, but some people prefer Facebook, Google + is getting more popular. Therefore, it makes sense to write a </a:t>
            </a:r>
            <a:r>
              <a:rPr lang="en-US" dirty="0" err="1"/>
              <a:t>webscraper</a:t>
            </a:r>
            <a:r>
              <a:rPr lang="en-US" dirty="0"/>
              <a:t> taking advantage of Google+ API, Facebook Graph API, and other less popular social media networks such </a:t>
            </a:r>
            <a:r>
              <a:rPr lang="en-US" dirty="0" err="1"/>
              <a:t>youtube</a:t>
            </a:r>
            <a:r>
              <a:rPr lang="en-US" dirty="0"/>
              <a:t>, live journal, different blogs, forums, and so on.</a:t>
            </a:r>
          </a:p>
          <a:p>
            <a:endParaRPr lang="en-US" dirty="0"/>
          </a:p>
        </p:txBody>
      </p:sp>
      <p:sp>
        <p:nvSpPr>
          <p:cNvPr id="4" name="Slide Number Placeholder 3"/>
          <p:cNvSpPr>
            <a:spLocks noGrp="1"/>
          </p:cNvSpPr>
          <p:nvPr>
            <p:ph type="sldNum" sz="quarter" idx="10"/>
          </p:nvPr>
        </p:nvSpPr>
        <p:spPr/>
        <p:txBody>
          <a:bodyPr/>
          <a:lstStyle/>
          <a:p>
            <a:fld id="{DC1336DF-3F96-4603-9D89-F53A41E62750}" type="slidenum">
              <a:rPr lang="en-US" smtClean="0"/>
              <a:t>13</a:t>
            </a:fld>
            <a:endParaRPr lang="en-US"/>
          </a:p>
        </p:txBody>
      </p:sp>
    </p:spTree>
    <p:extLst>
      <p:ext uri="{BB962C8B-B14F-4D97-AF65-F5344CB8AC3E}">
        <p14:creationId xmlns:p14="http://schemas.microsoft.com/office/powerpoint/2010/main" val="2580441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which would be nice to do is to implement machine learning algorithms. There are a couple of reasons for that: to learn from incorrect sentiment analysis from previous years such that the algorithm wouldn’t make the same mistakes again and implement sophisticated analysis to correctly understand meaning of tweets like this: “</a:t>
            </a:r>
          </a:p>
          <a:p>
            <a:r>
              <a:rPr lang="en-US" dirty="0"/>
              <a:t>I'm supporting Clinton to see her wearing striped </a:t>
            </a:r>
            <a:r>
              <a:rPr lang="en-US" dirty="0" err="1"/>
              <a:t>pyjamas</a:t>
            </a:r>
            <a:r>
              <a:rPr lang="en-US" dirty="0"/>
              <a:t>”</a:t>
            </a:r>
          </a:p>
          <a:p>
            <a:r>
              <a:rPr lang="en-US" dirty="0"/>
              <a:t> No matter how smart the machine is it finds it difficult to </a:t>
            </a:r>
            <a:r>
              <a:rPr lang="en-US" dirty="0" err="1"/>
              <a:t>realise</a:t>
            </a:r>
            <a:r>
              <a:rPr lang="en-US" dirty="0"/>
              <a:t> the person who wrote it does not really support Ms. Clinton. </a:t>
            </a:r>
          </a:p>
          <a:p>
            <a:endParaRPr lang="en-US" dirty="0"/>
          </a:p>
          <a:p>
            <a:endParaRPr lang="en-US" dirty="0"/>
          </a:p>
        </p:txBody>
      </p:sp>
      <p:sp>
        <p:nvSpPr>
          <p:cNvPr id="4" name="Slide Number Placeholder 3"/>
          <p:cNvSpPr>
            <a:spLocks noGrp="1"/>
          </p:cNvSpPr>
          <p:nvPr>
            <p:ph type="sldNum" sz="quarter" idx="10"/>
          </p:nvPr>
        </p:nvSpPr>
        <p:spPr/>
        <p:txBody>
          <a:bodyPr/>
          <a:lstStyle/>
          <a:p>
            <a:fld id="{DC1336DF-3F96-4603-9D89-F53A41E62750}" type="slidenum">
              <a:rPr lang="en-US" smtClean="0"/>
              <a:t>14</a:t>
            </a:fld>
            <a:endParaRPr lang="en-US"/>
          </a:p>
        </p:txBody>
      </p:sp>
    </p:spTree>
    <p:extLst>
      <p:ext uri="{BB962C8B-B14F-4D97-AF65-F5344CB8AC3E}">
        <p14:creationId xmlns:p14="http://schemas.microsoft.com/office/powerpoint/2010/main" val="2326635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but when we started digging deeper into this topic, we found there were some correct predictions. Not everybody was saying Ms. Clinton will win. Well, first and foremost, Mr. Trump victory was predicted back In 2000, even before he knew he would be running a campaign. It’s just a joke, we put t to entertain you guys. Speaking seriously, </a:t>
            </a:r>
            <a:r>
              <a:rPr lang="en-US" dirty="0" err="1"/>
              <a:t>BrandsEye</a:t>
            </a:r>
            <a:r>
              <a:rPr lang="en-US" dirty="0"/>
              <a:t>, a tool that looks at people's tweets, correctly predicted both the vote to leave the EU in June's referendum </a:t>
            </a:r>
            <a:r>
              <a:rPr lang="en-US" b="1" dirty="0">
                <a:hlinkClick r:id="rId3"/>
              </a:rPr>
              <a:t>and a Trump victory in the US election,</a:t>
            </a:r>
            <a:r>
              <a:rPr lang="en-US" dirty="0"/>
              <a:t> but how did it do this?</a:t>
            </a:r>
          </a:p>
          <a:p>
            <a:r>
              <a:rPr lang="en-US" dirty="0"/>
              <a:t>For both elections, </a:t>
            </a:r>
            <a:r>
              <a:rPr lang="en-US" dirty="0" err="1"/>
              <a:t>Brandseye</a:t>
            </a:r>
            <a:r>
              <a:rPr lang="en-US" dirty="0"/>
              <a:t> measured which side had more tweets in its </a:t>
            </a:r>
            <a:r>
              <a:rPr lang="en-US" dirty="0" err="1"/>
              <a:t>favour</a:t>
            </a:r>
            <a:r>
              <a:rPr lang="en-US" dirty="0"/>
              <a:t> on Twitter - predicting that the most popular of the two on the social media platform would win. </a:t>
            </a:r>
          </a:p>
          <a:p>
            <a:r>
              <a:rPr lang="en-US" dirty="0"/>
              <a:t>The company took a sample of 200,000 tweets. These tweets were then checked by a crowd-sourced army logging in from their homes. Their task was simple; when presented with a tweet, decide if it was pro-Trump or pro-Clinton. This approach is not scalable and has little to do with Computer Science, but it worked.</a:t>
            </a:r>
            <a:br>
              <a:rPr lang="en-US" dirty="0"/>
            </a:br>
            <a:endParaRPr lang="en-US" dirty="0"/>
          </a:p>
          <a:p>
            <a:r>
              <a:rPr lang="en-US" dirty="0"/>
              <a:t>Finally, An Artificial Intelligence system called </a:t>
            </a:r>
            <a:r>
              <a:rPr lang="en-US" dirty="0" err="1"/>
              <a:t>MogIA</a:t>
            </a:r>
            <a:r>
              <a:rPr lang="en-US" dirty="0"/>
              <a:t> called it for Trump as well. According </a:t>
            </a:r>
            <a:r>
              <a:rPr lang="en-US" b="1" dirty="0">
                <a:hlinkClick r:id="rId4"/>
              </a:rPr>
              <a:t>to US TV channel CNBC, </a:t>
            </a:r>
            <a:r>
              <a:rPr lang="en-US" b="1" dirty="0" err="1">
                <a:hlinkClick r:id="rId4"/>
              </a:rPr>
              <a:t>MogIA</a:t>
            </a:r>
            <a:r>
              <a:rPr lang="en-US" b="1" dirty="0">
                <a:hlinkClick r:id="rId4"/>
              </a:rPr>
              <a:t> was developed</a:t>
            </a:r>
            <a:r>
              <a:rPr lang="en-US" dirty="0"/>
              <a:t> by innovator </a:t>
            </a:r>
            <a:r>
              <a:rPr lang="en-US" dirty="0" err="1"/>
              <a:t>Sanjiv</a:t>
            </a:r>
            <a:r>
              <a:rPr lang="en-US" dirty="0"/>
              <a:t> Rai and has correctly predicted all US elections since 2004.</a:t>
            </a:r>
          </a:p>
          <a:p>
            <a:r>
              <a:rPr lang="en-US" dirty="0" err="1"/>
              <a:t>Mogia</a:t>
            </a:r>
            <a:r>
              <a:rPr lang="en-US" dirty="0"/>
              <a:t> measures engagement data from sites like Google, Facebook and Twitter. For example how many people read a Trump tweet or watched a Trump Facebook Live? It takes in 20 million data points from public platforms including Google, Facebook, Twitter and YouTube in the U.S. and then analyzes the information to create predictions. Exactly as we were proposing, and this algorithm has never been wrong yet. </a:t>
            </a:r>
          </a:p>
          <a:p>
            <a:endParaRPr lang="en-US" dirty="0"/>
          </a:p>
          <a:p>
            <a:endParaRPr lang="en-US" dirty="0"/>
          </a:p>
        </p:txBody>
      </p:sp>
      <p:sp>
        <p:nvSpPr>
          <p:cNvPr id="4" name="Slide Number Placeholder 3"/>
          <p:cNvSpPr>
            <a:spLocks noGrp="1"/>
          </p:cNvSpPr>
          <p:nvPr>
            <p:ph type="sldNum" sz="quarter" idx="10"/>
          </p:nvPr>
        </p:nvSpPr>
        <p:spPr/>
        <p:txBody>
          <a:bodyPr/>
          <a:lstStyle/>
          <a:p>
            <a:fld id="{DC1336DF-3F96-4603-9D89-F53A41E62750}" type="slidenum">
              <a:rPr lang="en-US" smtClean="0"/>
              <a:t>15</a:t>
            </a:fld>
            <a:endParaRPr lang="en-US"/>
          </a:p>
        </p:txBody>
      </p:sp>
    </p:spTree>
    <p:extLst>
      <p:ext uri="{BB962C8B-B14F-4D97-AF65-F5344CB8AC3E}">
        <p14:creationId xmlns:p14="http://schemas.microsoft.com/office/powerpoint/2010/main" val="603558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conclusion,</a:t>
            </a:r>
            <a:r>
              <a:rPr lang="en-US" baseline="0"/>
              <a:t> …</a:t>
            </a:r>
            <a:endParaRPr lang="en-US"/>
          </a:p>
        </p:txBody>
      </p:sp>
      <p:sp>
        <p:nvSpPr>
          <p:cNvPr id="4" name="Slide Number Placeholder 3"/>
          <p:cNvSpPr>
            <a:spLocks noGrp="1"/>
          </p:cNvSpPr>
          <p:nvPr>
            <p:ph type="sldNum" sz="quarter" idx="10"/>
          </p:nvPr>
        </p:nvSpPr>
        <p:spPr/>
        <p:txBody>
          <a:bodyPr/>
          <a:lstStyle/>
          <a:p>
            <a:fld id="{DC1336DF-3F96-4603-9D89-F53A41E62750}" type="slidenum">
              <a:rPr lang="en-US" smtClean="0"/>
              <a:t>16</a:t>
            </a:fld>
            <a:endParaRPr lang="en-US"/>
          </a:p>
        </p:txBody>
      </p:sp>
    </p:spTree>
    <p:extLst>
      <p:ext uri="{BB962C8B-B14F-4D97-AF65-F5344CB8AC3E}">
        <p14:creationId xmlns:p14="http://schemas.microsoft.com/office/powerpoint/2010/main" val="206359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-Humans have a tendency to say something that they may not believe or mean to please others or to make themselves look good. This is an underlying problem when observing the perception of people. </a:t>
            </a:r>
          </a:p>
          <a:p>
            <a:r>
              <a:rPr lang="en-US" dirty="0"/>
              <a:t>-People will take the information for face value and let it influence opinions or thoughts when the user posting or sharing does not even agree. </a:t>
            </a:r>
          </a:p>
          <a:p>
            <a:r>
              <a:rPr lang="en-US" dirty="0"/>
              <a:t>-Fake news is becoming just as likely as real news and the general public has a hard time distinguishing so the problem lies with this influence is inaccurate information but having an effect</a:t>
            </a:r>
          </a:p>
          <a:p>
            <a:r>
              <a:rPr lang="en-US" dirty="0"/>
              <a:t>-There is a natural bias to making statements and decisions to only do so if there is some sort of personal gain which leads to people percieving what others want them to. This means that what appears to have or have not had an influence and the opinions people are making, may not be what is naturally </a:t>
            </a:r>
            <a:r>
              <a:rPr lang="en-US" dirty="0" err="1"/>
              <a:t>occuring</a:t>
            </a:r>
            <a:r>
              <a:rPr lang="en-US" dirty="0"/>
              <a:t> in their minds.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C1336DF-3F96-4603-9D89-F53A41E62750}" type="slidenum">
              <a:rPr lang="en-US" smtClean="0"/>
              <a:t>3</a:t>
            </a:fld>
            <a:endParaRPr lang="en-US"/>
          </a:p>
        </p:txBody>
      </p:sp>
    </p:spTree>
    <p:extLst>
      <p:ext uri="{BB962C8B-B14F-4D97-AF65-F5344CB8AC3E}">
        <p14:creationId xmlns:p14="http://schemas.microsoft.com/office/powerpoint/2010/main" val="3571967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American or citizen for that matter will believe or support a celebrity, major political figure or other authority before it will believe peers or equals because there is a certain level of looking up and trust in that scenario. That therefore lies a shortfall in the perception of people because it can be greatly influenced by affluent people. </a:t>
            </a:r>
          </a:p>
          <a:p>
            <a:r>
              <a:rPr lang="en-US" dirty="0">
                <a:latin typeface="+mn-lt"/>
              </a:rPr>
              <a:t>-Affluent people are also easily influenced by money and other means which leads to the idea that those in a position of power can be bribed to say or do something to get people on their side therefore altering what the honest perception would be and instead is manipulated to what those in charge would like. </a:t>
            </a:r>
          </a:p>
          <a:p>
            <a:endParaRPr lang="en-US" dirty="0"/>
          </a:p>
        </p:txBody>
      </p:sp>
      <p:sp>
        <p:nvSpPr>
          <p:cNvPr id="4" name="Slide Number Placeholder 3"/>
          <p:cNvSpPr>
            <a:spLocks noGrp="1"/>
          </p:cNvSpPr>
          <p:nvPr>
            <p:ph type="sldNum" sz="quarter" idx="10"/>
          </p:nvPr>
        </p:nvSpPr>
        <p:spPr/>
        <p:txBody>
          <a:bodyPr/>
          <a:lstStyle/>
          <a:p>
            <a:fld id="{DC1336DF-3F96-4603-9D89-F53A41E62750}" type="slidenum">
              <a:rPr lang="en-US" smtClean="0"/>
              <a:t>4</a:t>
            </a:fld>
            <a:endParaRPr lang="en-US"/>
          </a:p>
        </p:txBody>
      </p:sp>
    </p:spTree>
    <p:extLst>
      <p:ext uri="{BB962C8B-B14F-4D97-AF65-F5344CB8AC3E}">
        <p14:creationId xmlns:p14="http://schemas.microsoft.com/office/powerpoint/2010/main" val="4222938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Components</a:t>
            </a:r>
            <a:r>
              <a:rPr lang="en-US"/>
              <a:t> </a:t>
            </a:r>
            <a:r>
              <a:rPr lang="en-US" dirty="0"/>
              <a:t>of perception include the perceiver, target of perception, and the situation. </a:t>
            </a:r>
          </a:p>
          <a:p>
            <a:r>
              <a:rPr lang="en-US"/>
              <a:t>Factors </a:t>
            </a:r>
            <a:r>
              <a:rPr lang="en-US" dirty="0"/>
              <a:t>that influence the perceiver:</a:t>
            </a:r>
          </a:p>
          <a:p>
            <a:pPr marL="171450" indent="-171450">
              <a:buFont typeface="Arial" panose="020B0604020202020204" pitchFamily="34" charset="0"/>
              <a:buChar char="•"/>
            </a:pPr>
            <a:r>
              <a:rPr lang="en-US">
                <a:hlinkClick r:id="rId3"/>
              </a:rPr>
              <a:t>Schema</a:t>
            </a:r>
            <a:r>
              <a:rPr lang="en-US" dirty="0"/>
              <a:t>: organization and interpretation of information based on past experiences and knowledge</a:t>
            </a:r>
          </a:p>
          <a:p>
            <a:pPr marL="171450" indent="-171450">
              <a:buFont typeface="Arial" panose="020B0604020202020204" pitchFamily="34" charset="0"/>
              <a:buChar char="•"/>
            </a:pPr>
            <a:r>
              <a:rPr lang="en-US"/>
              <a:t>Motivational </a:t>
            </a:r>
            <a:r>
              <a:rPr lang="en-US" dirty="0"/>
              <a:t>state: needs, values, and desires of a perceiver at the time of perception</a:t>
            </a:r>
          </a:p>
          <a:p>
            <a:pPr marL="171450" indent="-171450">
              <a:buFont typeface="Arial" panose="020B0604020202020204" pitchFamily="34" charset="0"/>
              <a:buChar char="•"/>
            </a:pPr>
            <a:r>
              <a:rPr lang="en-US">
                <a:hlinkClick r:id="rId4"/>
              </a:rPr>
              <a:t>Mood</a:t>
            </a:r>
            <a:r>
              <a:rPr lang="en-US" dirty="0"/>
              <a:t>: emotions of the perceiver at the time of perception</a:t>
            </a:r>
          </a:p>
          <a:p>
            <a:r>
              <a:rPr lang="en-US"/>
              <a:t>Factors </a:t>
            </a:r>
            <a:r>
              <a:rPr lang="en-US" dirty="0"/>
              <a:t>that influence the target:</a:t>
            </a:r>
          </a:p>
          <a:p>
            <a:pPr marL="171450" indent="-171450">
              <a:buFont typeface="Arial" panose="020B0604020202020204" pitchFamily="34" charset="0"/>
              <a:buChar char="•"/>
            </a:pPr>
            <a:r>
              <a:rPr lang="en-US">
                <a:hlinkClick r:id="rId5"/>
              </a:rPr>
              <a:t>Ambiguity</a:t>
            </a:r>
            <a:r>
              <a:rPr lang="en-US" dirty="0"/>
              <a:t>: a lack of clarity. If ambiguity increases, the perceiver may find it harder to form an accurate perception</a:t>
            </a:r>
          </a:p>
          <a:p>
            <a:pPr marL="171450" indent="-171450">
              <a:buFont typeface="Arial" panose="020B0604020202020204" pitchFamily="34" charset="0"/>
              <a:buChar char="•"/>
            </a:pPr>
            <a:r>
              <a:rPr lang="en-US">
                <a:hlinkClick r:id="rId6"/>
              </a:rPr>
              <a:t>Social </a:t>
            </a:r>
            <a:r>
              <a:rPr lang="en-US" dirty="0">
                <a:hlinkClick r:id="rId6"/>
              </a:rPr>
              <a:t>status</a:t>
            </a:r>
            <a:r>
              <a:rPr lang="en-US" dirty="0"/>
              <a:t>: a person's real or perceived position in society or in an organization</a:t>
            </a:r>
          </a:p>
          <a:p>
            <a:pPr marL="171450" indent="-171450">
              <a:buFont typeface="Arial" panose="020B0604020202020204" pitchFamily="34" charset="0"/>
              <a:buChar char="•"/>
            </a:pPr>
            <a:r>
              <a:rPr lang="en-US">
                <a:hlinkClick r:id="rId7"/>
              </a:rPr>
              <a:t>Impression </a:t>
            </a:r>
            <a:r>
              <a:rPr lang="en-US" dirty="0">
                <a:hlinkClick r:id="rId7"/>
              </a:rPr>
              <a:t>management</a:t>
            </a:r>
            <a:r>
              <a:rPr lang="en-US" dirty="0"/>
              <a:t>: an attempt to control the perceptions or impressions of others. Targets are likely to use impression management tactics when interacting with perceivers who have power over them. Several impression management tactics include behavioral matching between the target of perception and the perceiver, self-promotion (presenting one's self in a positive light), conforming to situational norms, appreciating others, or being consistent. </a:t>
            </a:r>
          </a:p>
          <a:p>
            <a:endParaRPr lang="en-US"/>
          </a:p>
        </p:txBody>
      </p:sp>
      <p:sp>
        <p:nvSpPr>
          <p:cNvPr id="4" name="Slide Number Placeholder 3"/>
          <p:cNvSpPr>
            <a:spLocks noGrp="1"/>
          </p:cNvSpPr>
          <p:nvPr>
            <p:ph type="sldNum" sz="quarter" idx="10"/>
          </p:nvPr>
        </p:nvSpPr>
        <p:spPr/>
        <p:txBody>
          <a:bodyPr/>
          <a:lstStyle/>
          <a:p>
            <a:fld id="{DC1336DF-3F96-4603-9D89-F53A41E62750}" type="slidenum">
              <a:rPr lang="en-US" smtClean="0"/>
              <a:t>5</a:t>
            </a:fld>
            <a:endParaRPr lang="en-US"/>
          </a:p>
        </p:txBody>
      </p:sp>
    </p:spTree>
    <p:extLst>
      <p:ext uri="{BB962C8B-B14F-4D97-AF65-F5344CB8AC3E}">
        <p14:creationId xmlns:p14="http://schemas.microsoft.com/office/powerpoint/2010/main" val="39086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Some critics suggest to simply, "Make a better algorithm!" By studying past failed predictive election algorithms and pick the best parts from each. Unfortunately, that is not how algorithms or statistical analysis works. </a:t>
            </a:r>
          </a:p>
          <a:p>
            <a:endParaRPr lang="en-US" dirty="0">
              <a:solidFill>
                <a:srgbClr val="000000"/>
              </a:solidFill>
              <a:latin typeface="Calibri"/>
            </a:endParaRPr>
          </a:p>
          <a:p>
            <a:r>
              <a:rPr lang="en-US" dirty="0"/>
              <a:t>- An algorithm was developed for the 2010 election and said to be successful because it predicted the correct result. However, the test used the same algorithm in 2012 and failed to predict the winner. Similar algorithms were implemented to forecast the German 2009 election and 2011 Dutch elections. </a:t>
            </a:r>
            <a:endParaRPr lang="en-US" dirty="0">
              <a:latin typeface="Calibri"/>
            </a:endParaRPr>
          </a:p>
          <a:p>
            <a:r>
              <a:rPr lang="en-US" dirty="0"/>
              <a:t>- It was determined that Twitter sentiment has the possibility to correlate with political polling, but this does not mean it gives any predictive insight into the election outcomes.</a:t>
            </a:r>
          </a:p>
          <a:p>
            <a:r>
              <a:rPr lang="en-US" dirty="0"/>
              <a:t>- A strong example of this can be seen in our most previous election. Popular American sentiment seemed to be in favor of Hillary, especially on social media. However, this strong popular movement did not necessarily determine her victory.</a:t>
            </a:r>
          </a:p>
          <a:p>
            <a:endParaRPr lang="en-US" dirty="0"/>
          </a:p>
          <a:p>
            <a:r>
              <a:rPr lang="en-US" dirty="0"/>
              <a:t>- This is a general overview in the deficiencies of the algorithmic models. Bryan will delve further into the specific pitfalls of the methods used in the tests.</a:t>
            </a:r>
          </a:p>
        </p:txBody>
      </p:sp>
      <p:sp>
        <p:nvSpPr>
          <p:cNvPr id="4" name="Slide Number Placeholder 3"/>
          <p:cNvSpPr>
            <a:spLocks noGrp="1"/>
          </p:cNvSpPr>
          <p:nvPr>
            <p:ph type="sldNum" sz="quarter" idx="10"/>
          </p:nvPr>
        </p:nvSpPr>
        <p:spPr/>
        <p:txBody>
          <a:bodyPr/>
          <a:lstStyle/>
          <a:p>
            <a:fld id="{DC1336DF-3F96-4603-9D89-F53A41E62750}" type="slidenum">
              <a:rPr lang="en-US" smtClean="0"/>
              <a:t>7</a:t>
            </a:fld>
            <a:endParaRPr lang="en-US"/>
          </a:p>
        </p:txBody>
      </p:sp>
    </p:spTree>
    <p:extLst>
      <p:ext uri="{BB962C8B-B14F-4D97-AF65-F5344CB8AC3E}">
        <p14:creationId xmlns:p14="http://schemas.microsoft.com/office/powerpoint/2010/main" val="53667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to a strong statistical analysis is to have a representative sample group of the desired experiment. If the chosen experiment is to predict the election, the sample group from Twitter is not holistically representative of the voting population.</a:t>
            </a:r>
            <a:endParaRPr lang="en-US" dirty="0">
              <a:solidFill>
                <a:srgbClr val="000000"/>
              </a:solidFill>
            </a:endParaRPr>
          </a:p>
          <a:p>
            <a:endParaRPr lang="en-US" dirty="0"/>
          </a:p>
          <a:p>
            <a:r>
              <a:rPr lang="en-US" dirty="0">
                <a:solidFill>
                  <a:srgbClr val="000000"/>
                </a:solidFill>
                <a:latin typeface="+mn-lt"/>
              </a:rPr>
              <a:t>- Web crawlers and algorithms use the Twitter API to pull from millions of randomized Twitter accounts. The study even states that, "We retrieved all tweets possible." They believe with a large enough sample size that an accurate predictive sample size will be obtained. However, what they do not take into account is that Twitter accounts are generally liberal leaning, reflecting the opinions of the young  more than the others. This can be further seen in the graphic above as 36%of adults aged 18 to 29 are on twitter. This vastly dominates over the other age brackets, like those aged 65+, where only 10% are on twitter. Twitter is also somewhat more popular among the highly educated: 29% of internet users with college degrees use Twitter, compared with 20% of those with high school degrees or less.</a:t>
            </a:r>
          </a:p>
          <a:p>
            <a:endParaRPr lang="en-US" dirty="0">
              <a:solidFill>
                <a:srgbClr val="000000"/>
              </a:solidFill>
              <a:latin typeface="+mn-lt"/>
            </a:endParaRPr>
          </a:p>
          <a:p>
            <a:r>
              <a:rPr lang="en-US" dirty="0">
                <a:solidFill>
                  <a:srgbClr val="000000"/>
                </a:solidFill>
                <a:latin typeface="+mn-lt"/>
              </a:rPr>
              <a:t>- The second image above shows that percentages of twitter users by age do not correlate to voting turnout. Due to this </a:t>
            </a:r>
            <a:r>
              <a:rPr lang="en-US" dirty="0" err="1">
                <a:solidFill>
                  <a:srgbClr val="000000"/>
                </a:solidFill>
                <a:latin typeface="+mn-lt"/>
              </a:rPr>
              <a:t>alone,predictive</a:t>
            </a:r>
            <a:r>
              <a:rPr lang="en-US" dirty="0">
                <a:solidFill>
                  <a:srgbClr val="000000"/>
                </a:solidFill>
                <a:latin typeface="+mn-lt"/>
              </a:rPr>
              <a:t> models used to show election results cannot be trusted.</a:t>
            </a:r>
          </a:p>
          <a:p>
            <a:endParaRPr lang="en-US" dirty="0">
              <a:solidFill>
                <a:srgbClr val="000000"/>
              </a:solidFill>
              <a:latin typeface="+mn-lt"/>
            </a:endParaRPr>
          </a:p>
          <a:p>
            <a:r>
              <a:rPr lang="en-US" dirty="0">
                <a:solidFill>
                  <a:srgbClr val="000000"/>
                </a:solidFill>
                <a:latin typeface="+mn-lt"/>
              </a:rPr>
              <a:t>- In fact, our paper states, "None of the methods used here made vigorous attempts to account for the demographic or partisan differences between the Twitter universe and the voting public." </a:t>
            </a:r>
          </a:p>
          <a:p>
            <a:endParaRPr lang="en-US" dirty="0">
              <a:solidFill>
                <a:srgbClr val="000000"/>
              </a:solidFill>
              <a:latin typeface="+mn-lt"/>
            </a:endParaRPr>
          </a:p>
          <a:p>
            <a:r>
              <a:rPr lang="en-US" dirty="0">
                <a:solidFill>
                  <a:srgbClr val="000000"/>
                </a:solidFill>
                <a:latin typeface="+mn-lt"/>
              </a:rPr>
              <a:t>-Furthermore, passionate and politically fueled tweets from a user does not mean that user will or can vote. Many opinions shared on Twitter are made by users too young to vote, or who simply do not vote, regardless of their passionate statements</a:t>
            </a:r>
            <a:r>
              <a:rPr lang="en-US" dirty="0">
                <a:solidFill>
                  <a:srgbClr val="000000"/>
                </a:solidFill>
              </a:rPr>
              <a:t>.</a:t>
            </a:r>
            <a:endParaRPr lang="en-US" dirty="0"/>
          </a:p>
          <a:p>
            <a:endParaRPr lang="en-US" dirty="0"/>
          </a:p>
          <a:p>
            <a:r>
              <a:rPr lang="en-US" dirty="0"/>
              <a:t>-</a:t>
            </a:r>
            <a:r>
              <a:rPr lang="en-US" dirty="0" err="1"/>
              <a:t>Again,this</a:t>
            </a:r>
            <a:r>
              <a:rPr lang="en-US" dirty="0"/>
              <a:t> is a general overview of the pitfalls of the demographics. Bryan will provide a more specific analysis of the analysis.</a:t>
            </a:r>
          </a:p>
        </p:txBody>
      </p:sp>
      <p:sp>
        <p:nvSpPr>
          <p:cNvPr id="4" name="Slide Number Placeholder 3"/>
          <p:cNvSpPr>
            <a:spLocks noGrp="1"/>
          </p:cNvSpPr>
          <p:nvPr>
            <p:ph type="sldNum" sz="quarter" idx="10"/>
          </p:nvPr>
        </p:nvSpPr>
        <p:spPr/>
        <p:txBody>
          <a:bodyPr/>
          <a:lstStyle/>
          <a:p>
            <a:fld id="{DC1336DF-3F96-4603-9D89-F53A41E62750}" type="slidenum">
              <a:rPr lang="en-US" smtClean="0"/>
              <a:t>8</a:t>
            </a:fld>
            <a:endParaRPr lang="en-US"/>
          </a:p>
        </p:txBody>
      </p:sp>
    </p:spTree>
    <p:extLst>
      <p:ext uri="{BB962C8B-B14F-4D97-AF65-F5344CB8AC3E}">
        <p14:creationId xmlns:p14="http://schemas.microsoft.com/office/powerpoint/2010/main" val="66272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would like to talk about the limitations that we intend to address</a:t>
            </a:r>
            <a:r>
              <a:rPr lang="en-US" baseline="0" dirty="0"/>
              <a:t> in our research project. </a:t>
            </a:r>
          </a:p>
          <a:p>
            <a:endParaRPr lang="en-US" baseline="0" dirty="0"/>
          </a:p>
          <a:p>
            <a:r>
              <a:rPr lang="en-US" baseline="0" dirty="0"/>
              <a:t>We intend to focus on the three areas that Alex has already talked about in his slides as having been identified as lacking in previous efforts to evaluate opinions using social media and computer modeling.</a:t>
            </a:r>
          </a:p>
          <a:p>
            <a:endParaRPr lang="en-US" baseline="0" dirty="0"/>
          </a:p>
          <a:p>
            <a:r>
              <a:rPr lang="en-US" baseline="0" dirty="0"/>
              <a:t>inadequate models</a:t>
            </a:r>
          </a:p>
          <a:p>
            <a:endParaRPr lang="en-US" baseline="0" dirty="0"/>
          </a:p>
          <a:p>
            <a:r>
              <a:rPr lang="en-US" baseline="0" dirty="0"/>
              <a:t>limited scope</a:t>
            </a:r>
          </a:p>
          <a:p>
            <a:endParaRPr lang="en-US" baseline="0" dirty="0"/>
          </a:p>
          <a:p>
            <a:r>
              <a:rPr lang="en-US" baseline="0" dirty="0"/>
              <a:t>lack of demographic data</a:t>
            </a:r>
          </a:p>
          <a:p>
            <a:endParaRPr lang="en-US" baseline="0" dirty="0"/>
          </a:p>
          <a:p>
            <a:r>
              <a:rPr lang="en-US" baseline="0" dirty="0"/>
              <a:t>We will discuss each of these areas in the upcoming slides.</a:t>
            </a:r>
            <a:endParaRPr lang="en-US" dirty="0"/>
          </a:p>
          <a:p>
            <a:endParaRPr lang="en-US" dirty="0"/>
          </a:p>
        </p:txBody>
      </p:sp>
      <p:sp>
        <p:nvSpPr>
          <p:cNvPr id="4" name="Slide Number Placeholder 3"/>
          <p:cNvSpPr>
            <a:spLocks noGrp="1"/>
          </p:cNvSpPr>
          <p:nvPr>
            <p:ph type="sldNum" sz="quarter" idx="10"/>
          </p:nvPr>
        </p:nvSpPr>
        <p:spPr/>
        <p:txBody>
          <a:bodyPr/>
          <a:lstStyle/>
          <a:p>
            <a:fld id="{DC1336DF-3F96-4603-9D89-F53A41E62750}" type="slidenum">
              <a:rPr lang="en-US" smtClean="0"/>
              <a:t>9</a:t>
            </a:fld>
            <a:endParaRPr lang="en-US"/>
          </a:p>
        </p:txBody>
      </p:sp>
    </p:spTree>
    <p:extLst>
      <p:ext uri="{BB962C8B-B14F-4D97-AF65-F5344CB8AC3E}">
        <p14:creationId xmlns:p14="http://schemas.microsoft.com/office/powerpoint/2010/main" val="293130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 already</a:t>
            </a:r>
            <a:r>
              <a:rPr lang="en-US" baseline="0" dirty="0"/>
              <a:t> covered the concepts here pretty well, so briefly:</a:t>
            </a:r>
          </a:p>
          <a:p>
            <a:endParaRPr lang="en-US" baseline="0" dirty="0"/>
          </a:p>
          <a:p>
            <a:r>
              <a:rPr lang="en-US" baseline="0" dirty="0"/>
              <a:t>Some of the deficiencies that have previously been identified in the models used for evaluating public sentiment are: </a:t>
            </a:r>
          </a:p>
          <a:p>
            <a:endParaRPr lang="en-US" baseline="0" dirty="0"/>
          </a:p>
          <a:p>
            <a:r>
              <a:rPr lang="en-US" dirty="0"/>
              <a:t>Accuracy versus incumbency</a:t>
            </a:r>
          </a:p>
          <a:p>
            <a:endParaRPr lang="en-US" dirty="0"/>
          </a:p>
          <a:p>
            <a:r>
              <a:rPr lang="en-US" dirty="0"/>
              <a:t>Forward applicability</a:t>
            </a:r>
          </a:p>
          <a:p>
            <a:endParaRPr lang="en-US" dirty="0"/>
          </a:p>
          <a:p>
            <a:r>
              <a:rPr lang="en-US" dirty="0"/>
              <a:t>Language evaluation</a:t>
            </a:r>
          </a:p>
          <a:p>
            <a:endParaRPr lang="en-US" dirty="0"/>
          </a:p>
          <a:p>
            <a:r>
              <a:rPr lang="en-US" dirty="0"/>
              <a:t>Explanation:</a:t>
            </a:r>
          </a:p>
          <a:p>
            <a:endParaRPr lang="en-US" dirty="0"/>
          </a:p>
          <a:p>
            <a:r>
              <a:rPr lang="en-US" dirty="0"/>
              <a:t>Accuracy vs</a:t>
            </a:r>
            <a:r>
              <a:rPr lang="en-US" baseline="0" dirty="0"/>
              <a:t> incumbency: Incumbency refers to the fact that around 80% of office holders get re-elected to their office, if they run. When we say accuracy vs incumbency, we are referring to the fact that existing models fair worse than (possibly equal to ) just betting that the incumbent would win the election. At this point, we could say that all existing models are useless for predicting election outcome based on user sentiment.</a:t>
            </a:r>
          </a:p>
          <a:p>
            <a:endParaRPr lang="en-US" baseline="0" dirty="0"/>
          </a:p>
          <a:p>
            <a:r>
              <a:rPr lang="en-US" baseline="0" dirty="0"/>
              <a:t>Forward applicability: The model discussed in the reading for this class was “trained” on the data from the 2010 Congressional election. Using those models, but plugging in the data collected at the time of the 2012 Congressional election yielded results less accurate than what had been modeled for the 2010 election. Thus, even though the model could fairly accurately predict the results of the 2010 election (in retrospect) this did not correlate to accuracy in the 2012 election.</a:t>
            </a:r>
          </a:p>
          <a:p>
            <a:endParaRPr lang="en-US" baseline="0" dirty="0"/>
          </a:p>
          <a:p>
            <a:r>
              <a:rPr lang="en-US" baseline="0" dirty="0"/>
              <a:t>Language evaluation: Earlier models did not evaluate the language used in a social media post at all, but instead just relied on the fact that a candidate was mentioned. The model in the class reading did at least try to evaluate the language of the post to determine its meaning and underlying sentiment. Even the latest model had shortcomings in that it seemingly failed to account for the dynamic changes in language from one election cycle to the next. This could account for the loss of accuracy in the 2012 cycle</a:t>
            </a:r>
            <a:endParaRPr lang="en-US" dirty="0"/>
          </a:p>
        </p:txBody>
      </p:sp>
      <p:sp>
        <p:nvSpPr>
          <p:cNvPr id="4" name="Slide Number Placeholder 3"/>
          <p:cNvSpPr>
            <a:spLocks noGrp="1"/>
          </p:cNvSpPr>
          <p:nvPr>
            <p:ph type="sldNum" sz="quarter" idx="10"/>
          </p:nvPr>
        </p:nvSpPr>
        <p:spPr/>
        <p:txBody>
          <a:bodyPr/>
          <a:lstStyle/>
          <a:p>
            <a:fld id="{DC1336DF-3F96-4603-9D89-F53A41E62750}" type="slidenum">
              <a:rPr lang="en-US" smtClean="0"/>
              <a:t>10</a:t>
            </a:fld>
            <a:endParaRPr lang="en-US"/>
          </a:p>
        </p:txBody>
      </p:sp>
    </p:spTree>
    <p:extLst>
      <p:ext uri="{BB962C8B-B14F-4D97-AF65-F5344CB8AC3E}">
        <p14:creationId xmlns:p14="http://schemas.microsoft.com/office/powerpoint/2010/main" val="4147188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say “limited scope” we are referring to the fact that the paper</a:t>
            </a:r>
            <a:r>
              <a:rPr lang="en-US" baseline="0" dirty="0"/>
              <a:t> for the class reading only evaluated Twitter feeds to glean information, and the fact that they used the Twitter Search API, which limited the results of their individual queries (1,500 results per query).</a:t>
            </a:r>
          </a:p>
          <a:p>
            <a:endParaRPr lang="en-US" baseline="0" dirty="0"/>
          </a:p>
          <a:p>
            <a:r>
              <a:rPr lang="en-US" baseline="0" dirty="0"/>
              <a:t>What about all of those people who aren’t on Twitter? What about the sentiment of those who more quietly hold to their convictions, as opposed to broadcasting them to the world? The models that were trained only the Twitter search results would be sorely lacking in the ability to evaluate overall sentiment.</a:t>
            </a:r>
          </a:p>
          <a:p>
            <a:endParaRPr lang="en-US" baseline="0" dirty="0"/>
          </a:p>
          <a:p>
            <a:r>
              <a:rPr lang="en-US" baseline="0" dirty="0"/>
              <a:t>Even if this were found to be accurate for a local election, this approach would not easily scale to a presidential election, for example.</a:t>
            </a:r>
            <a:endParaRPr lang="en-US" dirty="0"/>
          </a:p>
        </p:txBody>
      </p:sp>
      <p:sp>
        <p:nvSpPr>
          <p:cNvPr id="4" name="Slide Number Placeholder 3"/>
          <p:cNvSpPr>
            <a:spLocks noGrp="1"/>
          </p:cNvSpPr>
          <p:nvPr>
            <p:ph type="sldNum" sz="quarter" idx="10"/>
          </p:nvPr>
        </p:nvSpPr>
        <p:spPr/>
        <p:txBody>
          <a:bodyPr/>
          <a:lstStyle/>
          <a:p>
            <a:fld id="{DC1336DF-3F96-4603-9D89-F53A41E62750}" type="slidenum">
              <a:rPr lang="en-US" smtClean="0"/>
              <a:t>11</a:t>
            </a:fld>
            <a:endParaRPr lang="en-US"/>
          </a:p>
        </p:txBody>
      </p:sp>
    </p:spTree>
    <p:extLst>
      <p:ext uri="{BB962C8B-B14F-4D97-AF65-F5344CB8AC3E}">
        <p14:creationId xmlns:p14="http://schemas.microsoft.com/office/powerpoint/2010/main" val="1659625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2.wav"/><Relationship Id="rId1" Type="http://schemas.openxmlformats.org/officeDocument/2006/relationships/audio" Target="../media/audio1.wav"/><Relationship Id="rId4"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0C782B22-16E9-4EAD-8C94-BF86344D5099}" type="datetimeFigureOut">
              <a:rPr lang="en-US" smtClean="0"/>
              <a:t>3/29/2017</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A20FBAD-D09D-4C38-B04D-270FAB57B803}" type="slidenum">
              <a:rPr lang="en-US" smtClean="0"/>
              <a:t>‹#›</a:t>
            </a:fld>
            <a:endParaRPr lang="en-US"/>
          </a:p>
        </p:txBody>
      </p:sp>
    </p:spTree>
    <p:extLst>
      <p:ext uri="{BB962C8B-B14F-4D97-AF65-F5344CB8AC3E}">
        <p14:creationId xmlns:p14="http://schemas.microsoft.com/office/powerpoint/2010/main" val="2938000093"/>
      </p:ext>
    </p:extLst>
  </p:cSld>
  <p:clrMapOvr>
    <a:masterClrMapping/>
  </p:clrMapOvr>
  <mc:AlternateContent xmlns:mc="http://schemas.openxmlformats.org/markup-compatibility/2006" xmlns:p14="http://schemas.microsoft.com/office/powerpoint/2010/main">
    <mc:Choice Requires="p14">
      <p:transition>
        <p14:flythrough/>
        <p:sndAc>
          <p:stSnd>
            <p:snd r:embed="rId1" name="suction.wav"/>
          </p:stSnd>
        </p:sndAc>
      </p:transition>
    </mc:Choice>
    <mc:Fallback xmlns="">
      <p:transition>
        <p:fade/>
        <p:sndAc>
          <p:stSnd>
            <p:snd r:embed="rId4"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782B22-16E9-4EAD-8C94-BF86344D5099}"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0FBAD-D09D-4C38-B04D-270FAB57B803}" type="slidenum">
              <a:rPr lang="en-US" smtClean="0"/>
              <a:t>‹#›</a:t>
            </a:fld>
            <a:endParaRPr lang="en-US"/>
          </a:p>
        </p:txBody>
      </p:sp>
    </p:spTree>
    <p:extLst>
      <p:ext uri="{BB962C8B-B14F-4D97-AF65-F5344CB8AC3E}">
        <p14:creationId xmlns:p14="http://schemas.microsoft.com/office/powerpoint/2010/main" val="3352093359"/>
      </p:ext>
    </p:extLst>
  </p:cSld>
  <p:clrMapOvr>
    <a:masterClrMapping/>
  </p:clrMapOvr>
  <mc:AlternateContent xmlns:mc="http://schemas.openxmlformats.org/markup-compatibility/2006" xmlns:p14="http://schemas.microsoft.com/office/powerpoint/2010/main">
    <mc:Choice Requires="p14">
      <p:transition>
        <p14:flythrough/>
        <p:sndAc>
          <p:stSnd>
            <p:snd r:embed="rId1" name="suction.wav"/>
          </p:stSnd>
        </p:sndAc>
      </p:transition>
    </mc:Choice>
    <mc:Fallback xmlns="">
      <p:transition>
        <p:fade/>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anim calcmode="lin" valueType="num">
                                      <p:cBhvr>
                                        <p:cTn id="14" dur="5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tmplLst>
          <p:tmpl lvl="1">
            <p:tnLst>
              <p:par>
                <p:cTn presetID="3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style.rotation</p:attrName>
                        </p:attrNameLst>
                      </p:cBhvr>
                      <p:tavLst>
                        <p:tav tm="0">
                          <p:val>
                            <p:fltVal val="720"/>
                          </p:val>
                        </p:tav>
                        <p:tav tm="100000">
                          <p:val>
                            <p:fltVal val="0"/>
                          </p:val>
                        </p:tav>
                      </p:tavLst>
                    </p:anim>
                    <p:anim calcmode="lin" valueType="num">
                      <p:cBhvr>
                        <p:cTn dur="500" fill="hold"/>
                        <p:tgtEl>
                          <p:spTgt spid="4"/>
                        </p:tgtEl>
                        <p:attrNameLst>
                          <p:attrName>ppt_h</p:attrName>
                        </p:attrNameLst>
                      </p:cBhvr>
                      <p:tavLst>
                        <p:tav tm="0">
                          <p:val>
                            <p:fltVal val="0"/>
                          </p:val>
                        </p:tav>
                        <p:tav tm="100000">
                          <p:val>
                            <p:strVal val="#ppt_h"/>
                          </p:val>
                        </p:tav>
                      </p:tavLst>
                    </p:anim>
                    <p:anim calcmode="lin" valueType="num">
                      <p:cBhvr>
                        <p:cTn dur="500" fill="hold"/>
                        <p:tgtEl>
                          <p:spTgt spid="4"/>
                        </p:tgtEl>
                        <p:attrNameLst>
                          <p:attrName>ppt_w</p:attrName>
                        </p:attrNameLst>
                      </p:cBhvr>
                      <p:tavLst>
                        <p:tav tm="0">
                          <p:val>
                            <p:fltVal val="0"/>
                          </p:val>
                        </p:tav>
                        <p:tav tm="100000">
                          <p:val>
                            <p:strVal val="#ppt_w"/>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782B22-16E9-4EAD-8C94-BF86344D5099}"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0FBAD-D09D-4C38-B04D-270FAB57B803}" type="slidenum">
              <a:rPr lang="en-US" smtClean="0"/>
              <a:t>‹#›</a:t>
            </a:fld>
            <a:endParaRPr lang="en-US"/>
          </a:p>
        </p:txBody>
      </p:sp>
    </p:spTree>
    <p:extLst>
      <p:ext uri="{BB962C8B-B14F-4D97-AF65-F5344CB8AC3E}">
        <p14:creationId xmlns:p14="http://schemas.microsoft.com/office/powerpoint/2010/main" val="3648948818"/>
      </p:ext>
    </p:extLst>
  </p:cSld>
  <p:clrMapOvr>
    <a:masterClrMapping/>
  </p:clrMapOvr>
  <mc:AlternateContent xmlns:mc="http://schemas.openxmlformats.org/markup-compatibility/2006" xmlns:p14="http://schemas.microsoft.com/office/powerpoint/2010/main">
    <mc:Choice Requires="p14">
      <p:transition>
        <p14:flythrough/>
        <p:sndAc>
          <p:stSnd>
            <p:snd r:embed="rId1" name="suction.wav"/>
          </p:stSnd>
        </p:sndAc>
      </p:transition>
    </mc:Choice>
    <mc:Fallback xmlns="">
      <p:transition>
        <p:fade/>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782B22-16E9-4EAD-8C94-BF86344D5099}"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0FBAD-D09D-4C38-B04D-270FAB57B803}"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0471454"/>
      </p:ext>
    </p:extLst>
  </p:cSld>
  <p:clrMapOvr>
    <a:masterClrMapping/>
  </p:clrMapOvr>
  <mc:AlternateContent xmlns:mc="http://schemas.openxmlformats.org/markup-compatibility/2006" xmlns:p14="http://schemas.microsoft.com/office/powerpoint/2010/main">
    <mc:Choice Requires="p14">
      <p:transition>
        <p14:flythrough/>
        <p:sndAc>
          <p:stSnd>
            <p:snd r:embed="rId1" name="suction.wav"/>
          </p:stSnd>
        </p:sndAc>
      </p:transition>
    </mc:Choice>
    <mc:Fallback xmlns="">
      <p:transition>
        <p:fade/>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4">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anim calcmode="lin" valueType="num">
                                      <p:cBhvr>
                                        <p:cTn id="14" dur="500" fill="hold"/>
                                        <p:tgtEl>
                                          <p:spTgt spid="12">
                                            <p:txEl>
                                              <p:pRg st="0" end="0"/>
                                            </p:txEl>
                                          </p:spTgt>
                                        </p:tgtEl>
                                        <p:attrNameLst>
                                          <p:attrName>style.rotation</p:attrName>
                                        </p:attrNameLst>
                                      </p:cBhvr>
                                      <p:tavLst>
                                        <p:tav tm="0">
                                          <p:val>
                                            <p:fltVal val="720"/>
                                          </p:val>
                                        </p:tav>
                                        <p:tav tm="100000">
                                          <p:val>
                                            <p:fltVal val="0"/>
                                          </p:val>
                                        </p:tav>
                                      </p:tavLst>
                                    </p:anim>
                                    <p:anim calcmode="lin" valueType="num">
                                      <p:cBhvr>
                                        <p:cTn id="15" dur="5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12">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tmplLst>
          <p:tmpl lvl="1">
            <p:tnLst>
              <p:par>
                <p:cTn presetID="3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style.rotation</p:attrName>
                        </p:attrNameLst>
                      </p:cBhvr>
                      <p:tavLst>
                        <p:tav tm="0">
                          <p:val>
                            <p:fltVal val="720"/>
                          </p:val>
                        </p:tav>
                        <p:tav tm="100000">
                          <p:val>
                            <p:fltVal val="0"/>
                          </p:val>
                        </p:tav>
                      </p:tavLst>
                    </p:anim>
                    <p:anim calcmode="lin" valueType="num">
                      <p:cBhvr>
                        <p:cTn dur="500" fill="hold"/>
                        <p:tgtEl>
                          <p:spTgt spid="12"/>
                        </p:tgtEl>
                        <p:attrNameLst>
                          <p:attrName>ppt_h</p:attrName>
                        </p:attrNameLst>
                      </p:cBhvr>
                      <p:tavLst>
                        <p:tav tm="0">
                          <p:val>
                            <p:fltVal val="0"/>
                          </p:val>
                        </p:tav>
                        <p:tav tm="100000">
                          <p:val>
                            <p:strVal val="#ppt_h"/>
                          </p:val>
                        </p:tav>
                      </p:tavLst>
                    </p:anim>
                    <p:anim calcmode="lin" valueType="num">
                      <p:cBhvr>
                        <p:cTn dur="500" fill="hold"/>
                        <p:tgtEl>
                          <p:spTgt spid="12"/>
                        </p:tgtEl>
                        <p:attrNameLst>
                          <p:attrName>ppt_w</p:attrName>
                        </p:attrNameLst>
                      </p:cBhvr>
                      <p:tavLst>
                        <p:tav tm="0">
                          <p:val>
                            <p:fltVal val="0"/>
                          </p:val>
                        </p:tav>
                        <p:tav tm="100000">
                          <p:val>
                            <p:strVal val="#ppt_w"/>
                          </p:val>
                        </p:tav>
                      </p:tavLst>
                    </p:anim>
                  </p:childTnLst>
                </p:cTn>
              </p:par>
            </p:tnLst>
          </p:tmpl>
        </p:tmplLst>
      </p:bldP>
      <p:bldP spid="4" grpId="0" build="allAtOnce"/>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782B22-16E9-4EAD-8C94-BF86344D5099}"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0FBAD-D09D-4C38-B04D-270FAB57B803}" type="slidenum">
              <a:rPr lang="en-US" smtClean="0"/>
              <a:t>‹#›</a:t>
            </a:fld>
            <a:endParaRPr lang="en-US"/>
          </a:p>
        </p:txBody>
      </p:sp>
    </p:spTree>
    <p:extLst>
      <p:ext uri="{BB962C8B-B14F-4D97-AF65-F5344CB8AC3E}">
        <p14:creationId xmlns:p14="http://schemas.microsoft.com/office/powerpoint/2010/main" val="2208985985"/>
      </p:ext>
    </p:extLst>
  </p:cSld>
  <p:clrMapOvr>
    <a:masterClrMapping/>
  </p:clrMapOvr>
  <mc:AlternateContent xmlns:mc="http://schemas.openxmlformats.org/markup-compatibility/2006" xmlns:p14="http://schemas.microsoft.com/office/powerpoint/2010/main">
    <mc:Choice Requires="p14">
      <p:transition>
        <p14:flythrough/>
        <p:sndAc>
          <p:stSnd>
            <p:snd r:embed="rId1" name="suction.wav"/>
          </p:stSnd>
        </p:sndAc>
      </p:transition>
    </mc:Choice>
    <mc:Fallback xmlns="">
      <p:transition>
        <p:fade/>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C782B22-16E9-4EAD-8C94-BF86344D5099}"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0FBAD-D09D-4C38-B04D-270FAB57B803}" type="slidenum">
              <a:rPr lang="en-US" smtClean="0"/>
              <a:t>‹#›</a:t>
            </a:fld>
            <a:endParaRPr lang="en-US"/>
          </a:p>
        </p:txBody>
      </p:sp>
    </p:spTree>
    <p:extLst>
      <p:ext uri="{BB962C8B-B14F-4D97-AF65-F5344CB8AC3E}">
        <p14:creationId xmlns:p14="http://schemas.microsoft.com/office/powerpoint/2010/main" val="4149847701"/>
      </p:ext>
    </p:extLst>
  </p:cSld>
  <p:clrMapOvr>
    <a:masterClrMapping/>
  </p:clrMapOvr>
  <mc:AlternateContent xmlns:mc="http://schemas.openxmlformats.org/markup-compatibility/2006" xmlns:p14="http://schemas.microsoft.com/office/powerpoint/2010/main">
    <mc:Choice Requires="p14">
      <p:transition>
        <p14:flythrough/>
        <p:sndAc>
          <p:stSnd>
            <p:snd r:embed="rId1" name="suction.wav"/>
          </p:stSnd>
        </p:sndAc>
      </p:transition>
    </mc:Choice>
    <mc:Fallback xmlns="">
      <p:transition>
        <p:fade/>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7">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anim calcmode="lin" valueType="num">
                                      <p:cBhvr>
                                        <p:cTn id="14" dur="500" fill="hold"/>
                                        <p:tgtEl>
                                          <p:spTgt spid="9">
                                            <p:txEl>
                                              <p:pRg st="0" end="0"/>
                                            </p:txEl>
                                          </p:spTgt>
                                        </p:tgtEl>
                                        <p:attrNameLst>
                                          <p:attrName>style.rotation</p:attrName>
                                        </p:attrNameLst>
                                      </p:cBhvr>
                                      <p:tavLst>
                                        <p:tav tm="0">
                                          <p:val>
                                            <p:fltVal val="720"/>
                                          </p:val>
                                        </p:tav>
                                        <p:tav tm="100000">
                                          <p:val>
                                            <p:fltVal val="0"/>
                                          </p:val>
                                        </p:tav>
                                      </p:tavLst>
                                    </p:anim>
                                    <p:anim calcmode="lin" valueType="num">
                                      <p:cBhvr>
                                        <p:cTn id="15"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9">
                                            <p:txEl>
                                              <p:pRg st="0" end="0"/>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anim calcmode="lin" valueType="num">
                                      <p:cBhvr>
                                        <p:cTn id="20" dur="500" fill="hold"/>
                                        <p:tgtEl>
                                          <p:spTgt spid="11">
                                            <p:txEl>
                                              <p:pRg st="0" end="0"/>
                                            </p:txEl>
                                          </p:spTgt>
                                        </p:tgtEl>
                                        <p:attrNameLst>
                                          <p:attrName>style.rotation</p:attrName>
                                        </p:attrNameLst>
                                      </p:cBhvr>
                                      <p:tavLst>
                                        <p:tav tm="0">
                                          <p:val>
                                            <p:fltVal val="720"/>
                                          </p:val>
                                        </p:tav>
                                        <p:tav tm="100000">
                                          <p:val>
                                            <p:fltVal val="0"/>
                                          </p:val>
                                        </p:tav>
                                      </p:tavLst>
                                    </p:anim>
                                    <p:anim calcmode="lin" valueType="num">
                                      <p:cBhvr>
                                        <p:cTn id="21" dur="5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22" dur="500" fill="hold"/>
                                        <p:tgtEl>
                                          <p:spTgt spid="11">
                                            <p:txEl>
                                              <p:pRg st="0" end="0"/>
                                            </p:txEl>
                                          </p:spTgt>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anim calcmode="lin" valueType="num">
                                      <p:cBhvr>
                                        <p:cTn id="26" dur="500" fill="hold"/>
                                        <p:tgtEl>
                                          <p:spTgt spid="8">
                                            <p:txEl>
                                              <p:pRg st="0" end="0"/>
                                            </p:txEl>
                                          </p:spTgt>
                                        </p:tgtEl>
                                        <p:attrNameLst>
                                          <p:attrName>style.rotation</p:attrName>
                                        </p:attrNameLst>
                                      </p:cBhvr>
                                      <p:tavLst>
                                        <p:tav tm="0">
                                          <p:val>
                                            <p:fltVal val="720"/>
                                          </p:val>
                                        </p:tav>
                                        <p:tav tm="100000">
                                          <p:val>
                                            <p:fltVal val="0"/>
                                          </p:val>
                                        </p:tav>
                                      </p:tavLst>
                                    </p:anim>
                                    <p:anim calcmode="lin" valueType="num">
                                      <p:cBhvr>
                                        <p:cTn id="27"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8" dur="500" fill="hold"/>
                                        <p:tgtEl>
                                          <p:spTgt spid="8">
                                            <p:txEl>
                                              <p:pRg st="0" end="0"/>
                                            </p:txEl>
                                          </p:spTgt>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500"/>
                                        <p:tgtEl>
                                          <p:spTgt spid="10">
                                            <p:txEl>
                                              <p:pRg st="0" end="0"/>
                                            </p:txEl>
                                          </p:spTgt>
                                        </p:tgtEl>
                                      </p:cBhvr>
                                    </p:animEffect>
                                    <p:anim calcmode="lin" valueType="num">
                                      <p:cBhvr>
                                        <p:cTn id="32" dur="500" fill="hold"/>
                                        <p:tgtEl>
                                          <p:spTgt spid="10">
                                            <p:txEl>
                                              <p:pRg st="0" end="0"/>
                                            </p:txEl>
                                          </p:spTgt>
                                        </p:tgtEl>
                                        <p:attrNameLst>
                                          <p:attrName>style.rotation</p:attrName>
                                        </p:attrNameLst>
                                      </p:cBhvr>
                                      <p:tavLst>
                                        <p:tav tm="0">
                                          <p:val>
                                            <p:fltVal val="720"/>
                                          </p:val>
                                        </p:tav>
                                        <p:tav tm="100000">
                                          <p:val>
                                            <p:fltVal val="0"/>
                                          </p:val>
                                        </p:tav>
                                      </p:tavLst>
                                    </p:anim>
                                    <p:anim calcmode="lin" valueType="num">
                                      <p:cBhvr>
                                        <p:cTn id="33"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34" dur="500" fill="hold"/>
                                        <p:tgtEl>
                                          <p:spTgt spid="10">
                                            <p:txEl>
                                              <p:pRg st="0" end="0"/>
                                            </p:txEl>
                                          </p:spTgt>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anim calcmode="lin" valueType="num">
                                      <p:cBhvr>
                                        <p:cTn id="38" dur="500" fill="hold"/>
                                        <p:tgtEl>
                                          <p:spTgt spid="12">
                                            <p:txEl>
                                              <p:pRg st="0" end="0"/>
                                            </p:txEl>
                                          </p:spTgt>
                                        </p:tgtEl>
                                        <p:attrNameLst>
                                          <p:attrName>style.rotation</p:attrName>
                                        </p:attrNameLst>
                                      </p:cBhvr>
                                      <p:tavLst>
                                        <p:tav tm="0">
                                          <p:val>
                                            <p:fltVal val="720"/>
                                          </p:val>
                                        </p:tav>
                                        <p:tav tm="100000">
                                          <p:val>
                                            <p:fltVal val="0"/>
                                          </p:val>
                                        </p:tav>
                                      </p:tavLst>
                                    </p:anim>
                                    <p:anim calcmode="lin" valueType="num">
                                      <p:cBhvr>
                                        <p:cTn id="39" dur="5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40" dur="500" fill="hold"/>
                                        <p:tgtEl>
                                          <p:spTgt spid="12">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tmplLst>
          <p:tmpl lvl="1">
            <p:tnLst>
              <p:par>
                <p:cTn presetID="35"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style.rotation</p:attrName>
                        </p:attrNameLst>
                      </p:cBhvr>
                      <p:tavLst>
                        <p:tav tm="0">
                          <p:val>
                            <p:fltVal val="720"/>
                          </p:val>
                        </p:tav>
                        <p:tav tm="100000">
                          <p:val>
                            <p:fltVal val="0"/>
                          </p:val>
                        </p:tav>
                      </p:tavLst>
                    </p:anim>
                    <p:anim calcmode="lin" valueType="num">
                      <p:cBhvr>
                        <p:cTn dur="500" fill="hold"/>
                        <p:tgtEl>
                          <p:spTgt spid="8"/>
                        </p:tgtEl>
                        <p:attrNameLst>
                          <p:attrName>ppt_h</p:attrName>
                        </p:attrNameLst>
                      </p:cBhvr>
                      <p:tavLst>
                        <p:tav tm="0">
                          <p:val>
                            <p:fltVal val="0"/>
                          </p:val>
                        </p:tav>
                        <p:tav tm="100000">
                          <p:val>
                            <p:strVal val="#ppt_h"/>
                          </p:val>
                        </p:tav>
                      </p:tavLst>
                    </p:anim>
                    <p:anim calcmode="lin" valueType="num">
                      <p:cBhvr>
                        <p:cTn dur="500" fill="hold"/>
                        <p:tgtEl>
                          <p:spTgt spid="8"/>
                        </p:tgtEl>
                        <p:attrNameLst>
                          <p:attrName>ppt_w</p:attrName>
                        </p:attrNameLst>
                      </p:cBhvr>
                      <p:tavLst>
                        <p:tav tm="0">
                          <p:val>
                            <p:fltVal val="0"/>
                          </p:val>
                        </p:tav>
                        <p:tav tm="100000">
                          <p:val>
                            <p:strVal val="#ppt_w"/>
                          </p:val>
                        </p:tav>
                      </p:tavLst>
                    </p:anim>
                  </p:childTnLst>
                </p:cTn>
              </p:par>
            </p:tnLst>
          </p:tmpl>
        </p:tmplLst>
      </p:bldP>
      <p:bldP spid="9" grpId="0" build="allAtOnce">
        <p:tmplLst>
          <p:tmpl lvl="1">
            <p:tnLst>
              <p:par>
                <p:cTn presetID="35"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style.rotation</p:attrName>
                        </p:attrNameLst>
                      </p:cBhvr>
                      <p:tavLst>
                        <p:tav tm="0">
                          <p:val>
                            <p:fltVal val="720"/>
                          </p:val>
                        </p:tav>
                        <p:tav tm="100000">
                          <p:val>
                            <p:fltVal val="0"/>
                          </p:val>
                        </p:tav>
                      </p:tavLst>
                    </p:anim>
                    <p:anim calcmode="lin" valueType="num">
                      <p:cBhvr>
                        <p:cTn dur="500" fill="hold"/>
                        <p:tgtEl>
                          <p:spTgt spid="9"/>
                        </p:tgtEl>
                        <p:attrNameLst>
                          <p:attrName>ppt_h</p:attrName>
                        </p:attrNameLst>
                      </p:cBhvr>
                      <p:tavLst>
                        <p:tav tm="0">
                          <p:val>
                            <p:fltVal val="0"/>
                          </p:val>
                        </p:tav>
                        <p:tav tm="100000">
                          <p:val>
                            <p:strVal val="#ppt_h"/>
                          </p:val>
                        </p:tav>
                      </p:tavLst>
                    </p:anim>
                    <p:anim calcmode="lin" valueType="num">
                      <p:cBhvr>
                        <p:cTn dur="500" fill="hold"/>
                        <p:tgtEl>
                          <p:spTgt spid="9"/>
                        </p:tgtEl>
                        <p:attrNameLst>
                          <p:attrName>ppt_w</p:attrName>
                        </p:attrNameLst>
                      </p:cBhvr>
                      <p:tavLst>
                        <p:tav tm="0">
                          <p:val>
                            <p:fltVal val="0"/>
                          </p:val>
                        </p:tav>
                        <p:tav tm="100000">
                          <p:val>
                            <p:strVal val="#ppt_w"/>
                          </p:val>
                        </p:tav>
                      </p:tavLst>
                    </p:anim>
                  </p:childTnLst>
                </p:cTn>
              </p:par>
            </p:tnLst>
          </p:tmpl>
        </p:tmplLst>
      </p:bldP>
      <p:bldP spid="10" grpId="0" build="allAtOnce">
        <p:tmplLst>
          <p:tmpl lvl="1">
            <p:tnLst>
              <p:par>
                <p:cTn presetID="35"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anim calcmode="lin" valueType="num">
                      <p:cBhvr>
                        <p:cTn dur="500" fill="hold"/>
                        <p:tgtEl>
                          <p:spTgt spid="10"/>
                        </p:tgtEl>
                        <p:attrNameLst>
                          <p:attrName>style.rotation</p:attrName>
                        </p:attrNameLst>
                      </p:cBhvr>
                      <p:tavLst>
                        <p:tav tm="0">
                          <p:val>
                            <p:fltVal val="720"/>
                          </p:val>
                        </p:tav>
                        <p:tav tm="100000">
                          <p:val>
                            <p:fltVal val="0"/>
                          </p:val>
                        </p:tav>
                      </p:tavLst>
                    </p:anim>
                    <p:anim calcmode="lin" valueType="num">
                      <p:cBhvr>
                        <p:cTn dur="500" fill="hold"/>
                        <p:tgtEl>
                          <p:spTgt spid="10"/>
                        </p:tgtEl>
                        <p:attrNameLst>
                          <p:attrName>ppt_h</p:attrName>
                        </p:attrNameLst>
                      </p:cBhvr>
                      <p:tavLst>
                        <p:tav tm="0">
                          <p:val>
                            <p:fltVal val="0"/>
                          </p:val>
                        </p:tav>
                        <p:tav tm="100000">
                          <p:val>
                            <p:strVal val="#ppt_h"/>
                          </p:val>
                        </p:tav>
                      </p:tavLst>
                    </p:anim>
                    <p:anim calcmode="lin" valueType="num">
                      <p:cBhvr>
                        <p:cTn dur="500" fill="hold"/>
                        <p:tgtEl>
                          <p:spTgt spid="10"/>
                        </p:tgtEl>
                        <p:attrNameLst>
                          <p:attrName>ppt_w</p:attrName>
                        </p:attrNameLst>
                      </p:cBhvr>
                      <p:tavLst>
                        <p:tav tm="0">
                          <p:val>
                            <p:fltVal val="0"/>
                          </p:val>
                        </p:tav>
                        <p:tav tm="100000">
                          <p:val>
                            <p:strVal val="#ppt_w"/>
                          </p:val>
                        </p:tav>
                      </p:tavLst>
                    </p:anim>
                  </p:childTnLst>
                </p:cTn>
              </p:par>
            </p:tnLst>
          </p:tmpl>
        </p:tmplLst>
      </p:bldP>
      <p:bldP spid="11" grpId="0" build="allAtOnce">
        <p:tmplLst>
          <p:tmpl lvl="1">
            <p:tnLst>
              <p:par>
                <p:cTn presetID="35"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style.rotation</p:attrName>
                        </p:attrNameLst>
                      </p:cBhvr>
                      <p:tavLst>
                        <p:tav tm="0">
                          <p:val>
                            <p:fltVal val="720"/>
                          </p:val>
                        </p:tav>
                        <p:tav tm="100000">
                          <p:val>
                            <p:fltVal val="0"/>
                          </p:val>
                        </p:tav>
                      </p:tavLst>
                    </p:anim>
                    <p:anim calcmode="lin" valueType="num">
                      <p:cBhvr>
                        <p:cTn dur="500" fill="hold"/>
                        <p:tgtEl>
                          <p:spTgt spid="11"/>
                        </p:tgtEl>
                        <p:attrNameLst>
                          <p:attrName>ppt_h</p:attrName>
                        </p:attrNameLst>
                      </p:cBhvr>
                      <p:tavLst>
                        <p:tav tm="0">
                          <p:val>
                            <p:fltVal val="0"/>
                          </p:val>
                        </p:tav>
                        <p:tav tm="100000">
                          <p:val>
                            <p:strVal val="#ppt_h"/>
                          </p:val>
                        </p:tav>
                      </p:tavLst>
                    </p:anim>
                    <p:anim calcmode="lin" valueType="num">
                      <p:cBhvr>
                        <p:cTn dur="500" fill="hold"/>
                        <p:tgtEl>
                          <p:spTgt spid="11"/>
                        </p:tgtEl>
                        <p:attrNameLst>
                          <p:attrName>ppt_w</p:attrName>
                        </p:attrNameLst>
                      </p:cBhvr>
                      <p:tavLst>
                        <p:tav tm="0">
                          <p:val>
                            <p:fltVal val="0"/>
                          </p:val>
                        </p:tav>
                        <p:tav tm="100000">
                          <p:val>
                            <p:strVal val="#ppt_w"/>
                          </p:val>
                        </p:tav>
                      </p:tavLst>
                    </p:anim>
                  </p:childTnLst>
                </p:cTn>
              </p:par>
            </p:tnLst>
          </p:tmpl>
        </p:tmplLst>
      </p:bldP>
      <p:bldP spid="12" grpId="0" build="allAtOnce">
        <p:tmplLst>
          <p:tmpl lvl="1">
            <p:tnLst>
              <p:par>
                <p:cTn presetID="3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style.rotation</p:attrName>
                        </p:attrNameLst>
                      </p:cBhvr>
                      <p:tavLst>
                        <p:tav tm="0">
                          <p:val>
                            <p:fltVal val="720"/>
                          </p:val>
                        </p:tav>
                        <p:tav tm="100000">
                          <p:val>
                            <p:fltVal val="0"/>
                          </p:val>
                        </p:tav>
                      </p:tavLst>
                    </p:anim>
                    <p:anim calcmode="lin" valueType="num">
                      <p:cBhvr>
                        <p:cTn dur="500" fill="hold"/>
                        <p:tgtEl>
                          <p:spTgt spid="12"/>
                        </p:tgtEl>
                        <p:attrNameLst>
                          <p:attrName>ppt_h</p:attrName>
                        </p:attrNameLst>
                      </p:cBhvr>
                      <p:tavLst>
                        <p:tav tm="0">
                          <p:val>
                            <p:fltVal val="0"/>
                          </p:val>
                        </p:tav>
                        <p:tav tm="100000">
                          <p:val>
                            <p:strVal val="#ppt_h"/>
                          </p:val>
                        </p:tav>
                      </p:tavLst>
                    </p:anim>
                    <p:anim calcmode="lin" valueType="num">
                      <p:cBhvr>
                        <p:cTn dur="500" fill="hold"/>
                        <p:tgtEl>
                          <p:spTgt spid="12"/>
                        </p:tgtEl>
                        <p:attrNameLst>
                          <p:attrName>ppt_w</p:attrName>
                        </p:attrNameLst>
                      </p:cBhvr>
                      <p:tavLst>
                        <p:tav tm="0">
                          <p:val>
                            <p:fltVal val="0"/>
                          </p:val>
                        </p:tav>
                        <p:tav tm="100000">
                          <p:val>
                            <p:strVal val="#ppt_w"/>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C782B22-16E9-4EAD-8C94-BF86344D5099}"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0FBAD-D09D-4C38-B04D-270FAB57B803}" type="slidenum">
              <a:rPr lang="en-US" smtClean="0"/>
              <a:t>‹#›</a:t>
            </a:fld>
            <a:endParaRPr lang="en-US"/>
          </a:p>
        </p:txBody>
      </p:sp>
    </p:spTree>
    <p:extLst>
      <p:ext uri="{BB962C8B-B14F-4D97-AF65-F5344CB8AC3E}">
        <p14:creationId xmlns:p14="http://schemas.microsoft.com/office/powerpoint/2010/main" val="4125679905"/>
      </p:ext>
    </p:extLst>
  </p:cSld>
  <p:clrMapOvr>
    <a:masterClrMapping/>
  </p:clrMapOvr>
  <mc:AlternateContent xmlns:mc="http://schemas.openxmlformats.org/markup-compatibility/2006" xmlns:p14="http://schemas.microsoft.com/office/powerpoint/2010/main">
    <mc:Choice Requires="p14">
      <p:transition>
        <p14:flythrough/>
        <p:sndAc>
          <p:stSnd>
            <p:snd r:embed="rId1" name="suction.wav"/>
          </p:stSnd>
        </p:sndAc>
      </p:transition>
    </mc:Choice>
    <mc:Fallback xmlns="">
      <p:transition>
        <p:fade/>
        <p:sndAc>
          <p:stSnd>
            <p:snd r:embed="rId4"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anim calcmode="lin" valueType="num">
                                      <p:cBhvr>
                                        <p:cTn id="8" dur="500" fill="hold"/>
                                        <p:tgtEl>
                                          <p:spTgt spid="19">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19">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11" presetID="35" presetClass="entr" presetSubtype="0" fill="hold" grpId="0"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500"/>
                                        <p:tgtEl>
                                          <p:spTgt spid="22">
                                            <p:txEl>
                                              <p:pRg st="0" end="0"/>
                                            </p:txEl>
                                          </p:spTgt>
                                        </p:tgtEl>
                                      </p:cBhvr>
                                    </p:animEffect>
                                    <p:anim calcmode="lin" valueType="num">
                                      <p:cBhvr>
                                        <p:cTn id="14" dur="500" fill="hold"/>
                                        <p:tgtEl>
                                          <p:spTgt spid="22">
                                            <p:txEl>
                                              <p:pRg st="0" end="0"/>
                                            </p:txEl>
                                          </p:spTgt>
                                        </p:tgtEl>
                                        <p:attrNameLst>
                                          <p:attrName>style.rotation</p:attrName>
                                        </p:attrNameLst>
                                      </p:cBhvr>
                                      <p:tavLst>
                                        <p:tav tm="0">
                                          <p:val>
                                            <p:fltVal val="720"/>
                                          </p:val>
                                        </p:tav>
                                        <p:tav tm="100000">
                                          <p:val>
                                            <p:fltVal val="0"/>
                                          </p:val>
                                        </p:tav>
                                      </p:tavLst>
                                    </p:anim>
                                    <p:anim calcmode="lin" valueType="num">
                                      <p:cBhvr>
                                        <p:cTn id="15" dur="5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22">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2" name="voltage.wav"/>
                                        </p:tgtEl>
                                      </p:cMediaNode>
                                    </p:audio>
                                  </p:subTnLst>
                                </p:cTn>
                              </p:par>
                              <p:par>
                                <p:cTn id="17" presetID="35" presetClass="entr" presetSubtype="0" fill="hold" grpId="0" nodeType="with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anim calcmode="lin" valueType="num">
                                      <p:cBhvr>
                                        <p:cTn id="20" dur="500" fill="hold"/>
                                        <p:tgtEl>
                                          <p:spTgt spid="25">
                                            <p:txEl>
                                              <p:pRg st="0" end="0"/>
                                            </p:txEl>
                                          </p:spTgt>
                                        </p:tgtEl>
                                        <p:attrNameLst>
                                          <p:attrName>style.rotation</p:attrName>
                                        </p:attrNameLst>
                                      </p:cBhvr>
                                      <p:tavLst>
                                        <p:tav tm="0">
                                          <p:val>
                                            <p:fltVal val="720"/>
                                          </p:val>
                                        </p:tav>
                                        <p:tav tm="100000">
                                          <p:val>
                                            <p:fltVal val="0"/>
                                          </p:val>
                                        </p:tav>
                                      </p:tavLst>
                                    </p:anim>
                                    <p:anim calcmode="lin" valueType="num">
                                      <p:cBhvr>
                                        <p:cTn id="21" dur="5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22" dur="500" fill="hold"/>
                                        <p:tgtEl>
                                          <p:spTgt spid="25">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7"/>
                                            </p:cond>
                                          </p:stCondLst>
                                          <p:endCondLst>
                                            <p:cond evt="onStopAudio" delay="0">
                                              <p:tgtEl>
                                                <p:sldTgt/>
                                              </p:tgtEl>
                                            </p:cond>
                                          </p:endCondLst>
                                        </p:cTn>
                                        <p:tgtEl>
                                          <p:sndTgt r:embed="rId2" name="voltage.wav"/>
                                        </p:tgtEl>
                                      </p:cMediaNode>
                                    </p:audio>
                                  </p:subTnLst>
                                </p:cTn>
                              </p:par>
                              <p:par>
                                <p:cTn id="23" presetID="35" presetClass="entr" presetSubtype="0" fill="hold" grpId="0" nodeType="with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fade">
                                      <p:cBhvr>
                                        <p:cTn id="25" dur="500"/>
                                        <p:tgtEl>
                                          <p:spTgt spid="20">
                                            <p:txEl>
                                              <p:pRg st="0" end="0"/>
                                            </p:txEl>
                                          </p:spTgt>
                                        </p:tgtEl>
                                      </p:cBhvr>
                                    </p:animEffect>
                                    <p:anim calcmode="lin" valueType="num">
                                      <p:cBhvr>
                                        <p:cTn id="26" dur="500" fill="hold"/>
                                        <p:tgtEl>
                                          <p:spTgt spid="20">
                                            <p:txEl>
                                              <p:pRg st="0" end="0"/>
                                            </p:txEl>
                                          </p:spTgt>
                                        </p:tgtEl>
                                        <p:attrNameLst>
                                          <p:attrName>style.rotation</p:attrName>
                                        </p:attrNameLst>
                                      </p:cBhvr>
                                      <p:tavLst>
                                        <p:tav tm="0">
                                          <p:val>
                                            <p:fltVal val="720"/>
                                          </p:val>
                                        </p:tav>
                                        <p:tav tm="100000">
                                          <p:val>
                                            <p:fltVal val="0"/>
                                          </p:val>
                                        </p:tav>
                                      </p:tavLst>
                                    </p:anim>
                                    <p:anim calcmode="lin" valueType="num">
                                      <p:cBhvr>
                                        <p:cTn id="27" dur="5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28" dur="500" fill="hold"/>
                                        <p:tgtEl>
                                          <p:spTgt spid="20">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par>
                                <p:cTn id="29" presetID="35" presetClass="entr" presetSubtype="0" fill="hold" grpId="0" nodeType="with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fade">
                                      <p:cBhvr>
                                        <p:cTn id="31" dur="500"/>
                                        <p:tgtEl>
                                          <p:spTgt spid="21">
                                            <p:txEl>
                                              <p:pRg st="0" end="0"/>
                                            </p:txEl>
                                          </p:spTgt>
                                        </p:tgtEl>
                                      </p:cBhvr>
                                    </p:animEffect>
                                    <p:anim calcmode="lin" valueType="num">
                                      <p:cBhvr>
                                        <p:cTn id="32" dur="500" fill="hold"/>
                                        <p:tgtEl>
                                          <p:spTgt spid="21">
                                            <p:txEl>
                                              <p:pRg st="0" end="0"/>
                                            </p:txEl>
                                          </p:spTgt>
                                        </p:tgtEl>
                                        <p:attrNameLst>
                                          <p:attrName>style.rotation</p:attrName>
                                        </p:attrNameLst>
                                      </p:cBhvr>
                                      <p:tavLst>
                                        <p:tav tm="0">
                                          <p:val>
                                            <p:fltVal val="720"/>
                                          </p:val>
                                        </p:tav>
                                        <p:tav tm="100000">
                                          <p:val>
                                            <p:fltVal val="0"/>
                                          </p:val>
                                        </p:tav>
                                      </p:tavLst>
                                    </p:anim>
                                    <p:anim calcmode="lin" valueType="num">
                                      <p:cBhvr>
                                        <p:cTn id="33" dur="5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34" dur="500" fill="hold"/>
                                        <p:tgtEl>
                                          <p:spTgt spid="21">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9"/>
                                            </p:cond>
                                          </p:stCondLst>
                                          <p:endCondLst>
                                            <p:cond evt="onStopAudio" delay="0">
                                              <p:tgtEl>
                                                <p:sldTgt/>
                                              </p:tgtEl>
                                            </p:cond>
                                          </p:endCondLst>
                                        </p:cTn>
                                        <p:tgtEl>
                                          <p:sndTgt r:embed="rId2" name="voltage.wav"/>
                                        </p:tgtEl>
                                      </p:cMediaNode>
                                    </p:audio>
                                  </p:subTnLst>
                                </p:cTn>
                              </p:par>
                              <p:par>
                                <p:cTn id="35" presetID="35" presetClass="entr" presetSubtype="0" fill="hold" grpId="0" nodeType="with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fade">
                                      <p:cBhvr>
                                        <p:cTn id="37" dur="500"/>
                                        <p:tgtEl>
                                          <p:spTgt spid="24">
                                            <p:txEl>
                                              <p:pRg st="0" end="0"/>
                                            </p:txEl>
                                          </p:spTgt>
                                        </p:tgtEl>
                                      </p:cBhvr>
                                    </p:animEffect>
                                    <p:anim calcmode="lin" valueType="num">
                                      <p:cBhvr>
                                        <p:cTn id="38" dur="500" fill="hold"/>
                                        <p:tgtEl>
                                          <p:spTgt spid="24">
                                            <p:txEl>
                                              <p:pRg st="0" end="0"/>
                                            </p:txEl>
                                          </p:spTgt>
                                        </p:tgtEl>
                                        <p:attrNameLst>
                                          <p:attrName>style.rotation</p:attrName>
                                        </p:attrNameLst>
                                      </p:cBhvr>
                                      <p:tavLst>
                                        <p:tav tm="0">
                                          <p:val>
                                            <p:fltVal val="720"/>
                                          </p:val>
                                        </p:tav>
                                        <p:tav tm="100000">
                                          <p:val>
                                            <p:fltVal val="0"/>
                                          </p:val>
                                        </p:tav>
                                      </p:tavLst>
                                    </p:anim>
                                    <p:anim calcmode="lin" valueType="num">
                                      <p:cBhvr>
                                        <p:cTn id="39" dur="500" fill="hold"/>
                                        <p:tgtEl>
                                          <p:spTgt spid="24">
                                            <p:txEl>
                                              <p:pRg st="0" end="0"/>
                                            </p:txEl>
                                          </p:spTgt>
                                        </p:tgtEl>
                                        <p:attrNameLst>
                                          <p:attrName>ppt_h</p:attrName>
                                        </p:attrNameLst>
                                      </p:cBhvr>
                                      <p:tavLst>
                                        <p:tav tm="0">
                                          <p:val>
                                            <p:fltVal val="0"/>
                                          </p:val>
                                        </p:tav>
                                        <p:tav tm="100000">
                                          <p:val>
                                            <p:strVal val="#ppt_h"/>
                                          </p:val>
                                        </p:tav>
                                      </p:tavLst>
                                    </p:anim>
                                    <p:anim calcmode="lin" valueType="num">
                                      <p:cBhvr>
                                        <p:cTn id="40" dur="500" fill="hold"/>
                                        <p:tgtEl>
                                          <p:spTgt spid="24">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5"/>
                                            </p:cond>
                                          </p:stCondLst>
                                          <p:endCondLst>
                                            <p:cond evt="onStopAudio" delay="0">
                                              <p:tgtEl>
                                                <p:sldTgt/>
                                              </p:tgtEl>
                                            </p:cond>
                                          </p:endCondLst>
                                        </p:cTn>
                                        <p:tgtEl>
                                          <p:sndTgt r:embed="rId2" name="voltage.wav"/>
                                        </p:tgtEl>
                                      </p:cMediaNode>
                                    </p:audio>
                                  </p:subTnLst>
                                </p:cTn>
                              </p:par>
                              <p:par>
                                <p:cTn id="41" presetID="35" presetClass="entr" presetSubtype="0" fill="hold" grpId="0" nodeType="with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Effect transition="in" filter="fade">
                                      <p:cBhvr>
                                        <p:cTn id="43" dur="500"/>
                                        <p:tgtEl>
                                          <p:spTgt spid="27">
                                            <p:txEl>
                                              <p:pRg st="0" end="0"/>
                                            </p:txEl>
                                          </p:spTgt>
                                        </p:tgtEl>
                                      </p:cBhvr>
                                    </p:animEffect>
                                    <p:anim calcmode="lin" valueType="num">
                                      <p:cBhvr>
                                        <p:cTn id="44" dur="500" fill="hold"/>
                                        <p:tgtEl>
                                          <p:spTgt spid="27">
                                            <p:txEl>
                                              <p:pRg st="0" end="0"/>
                                            </p:txEl>
                                          </p:spTgt>
                                        </p:tgtEl>
                                        <p:attrNameLst>
                                          <p:attrName>style.rotation</p:attrName>
                                        </p:attrNameLst>
                                      </p:cBhvr>
                                      <p:tavLst>
                                        <p:tav tm="0">
                                          <p:val>
                                            <p:fltVal val="720"/>
                                          </p:val>
                                        </p:tav>
                                        <p:tav tm="100000">
                                          <p:val>
                                            <p:fltVal val="0"/>
                                          </p:val>
                                        </p:tav>
                                      </p:tavLst>
                                    </p:anim>
                                    <p:anim calcmode="lin" valueType="num">
                                      <p:cBhvr>
                                        <p:cTn id="45" dur="500" fill="hold"/>
                                        <p:tgtEl>
                                          <p:spTgt spid="27">
                                            <p:txEl>
                                              <p:pRg st="0" end="0"/>
                                            </p:txEl>
                                          </p:spTgt>
                                        </p:tgtEl>
                                        <p:attrNameLst>
                                          <p:attrName>ppt_h</p:attrName>
                                        </p:attrNameLst>
                                      </p:cBhvr>
                                      <p:tavLst>
                                        <p:tav tm="0">
                                          <p:val>
                                            <p:fltVal val="0"/>
                                          </p:val>
                                        </p:tav>
                                        <p:tav tm="100000">
                                          <p:val>
                                            <p:strVal val="#ppt_h"/>
                                          </p:val>
                                        </p:tav>
                                      </p:tavLst>
                                    </p:anim>
                                    <p:anim calcmode="lin" valueType="num">
                                      <p:cBhvr>
                                        <p:cTn id="46" dur="500" fill="hold"/>
                                        <p:tgtEl>
                                          <p:spTgt spid="27">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1"/>
                                            </p:cond>
                                          </p:stCondLst>
                                          <p:endCondLst>
                                            <p:cond evt="onStopAudio" delay="0">
                                              <p:tgtEl>
                                                <p:sldTgt/>
                                              </p:tgtEl>
                                            </p:cond>
                                          </p:endCondLst>
                                        </p:cTn>
                                        <p:tgtEl>
                                          <p:sndTgt r:embed="rId2" name="voltage.wav"/>
                                        </p:tgtEl>
                                      </p:cMediaNode>
                                    </p:audio>
                                  </p:subTnLst>
                                </p:cTn>
                              </p:par>
                              <p:par>
                                <p:cTn id="47" presetID="35" presetClass="entr" presetSubtype="0" fill="hold" grpId="0" nodeType="with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Effect transition="in" filter="fade">
                                      <p:cBhvr>
                                        <p:cTn id="49" dur="500"/>
                                        <p:tgtEl>
                                          <p:spTgt spid="23">
                                            <p:txEl>
                                              <p:pRg st="0" end="0"/>
                                            </p:txEl>
                                          </p:spTgt>
                                        </p:tgtEl>
                                      </p:cBhvr>
                                    </p:animEffect>
                                    <p:anim calcmode="lin" valueType="num">
                                      <p:cBhvr>
                                        <p:cTn id="50" dur="500" fill="hold"/>
                                        <p:tgtEl>
                                          <p:spTgt spid="23">
                                            <p:txEl>
                                              <p:pRg st="0" end="0"/>
                                            </p:txEl>
                                          </p:spTgt>
                                        </p:tgtEl>
                                        <p:attrNameLst>
                                          <p:attrName>style.rotation</p:attrName>
                                        </p:attrNameLst>
                                      </p:cBhvr>
                                      <p:tavLst>
                                        <p:tav tm="0">
                                          <p:val>
                                            <p:fltVal val="720"/>
                                          </p:val>
                                        </p:tav>
                                        <p:tav tm="100000">
                                          <p:val>
                                            <p:fltVal val="0"/>
                                          </p:val>
                                        </p:tav>
                                      </p:tavLst>
                                    </p:anim>
                                    <p:anim calcmode="lin" valueType="num">
                                      <p:cBhvr>
                                        <p:cTn id="51" dur="500" fill="hold"/>
                                        <p:tgtEl>
                                          <p:spTgt spid="23">
                                            <p:txEl>
                                              <p:pRg st="0" end="0"/>
                                            </p:txEl>
                                          </p:spTgt>
                                        </p:tgtEl>
                                        <p:attrNameLst>
                                          <p:attrName>ppt_h</p:attrName>
                                        </p:attrNameLst>
                                      </p:cBhvr>
                                      <p:tavLst>
                                        <p:tav tm="0">
                                          <p:val>
                                            <p:fltVal val="0"/>
                                          </p:val>
                                        </p:tav>
                                        <p:tav tm="100000">
                                          <p:val>
                                            <p:strVal val="#ppt_h"/>
                                          </p:val>
                                        </p:tav>
                                      </p:tavLst>
                                    </p:anim>
                                    <p:anim calcmode="lin" valueType="num">
                                      <p:cBhvr>
                                        <p:cTn id="52" dur="500" fill="hold"/>
                                        <p:tgtEl>
                                          <p:spTgt spid="23">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7"/>
                                            </p:cond>
                                          </p:stCondLst>
                                          <p:endCondLst>
                                            <p:cond evt="onStopAudio" delay="0">
                                              <p:tgtEl>
                                                <p:sldTgt/>
                                              </p:tgtEl>
                                            </p:cond>
                                          </p:endCondLst>
                                        </p:cTn>
                                        <p:tgtEl>
                                          <p:sndTgt r:embed="rId2" name="voltage.wav"/>
                                        </p:tgtEl>
                                      </p:cMediaNode>
                                    </p:audio>
                                  </p:subTnLst>
                                </p:cTn>
                              </p:par>
                              <p:par>
                                <p:cTn id="53" presetID="35" presetClass="entr" presetSubtype="0" fill="hold" grpId="0" nodeType="withEffect">
                                  <p:stCondLst>
                                    <p:cond delay="0"/>
                                  </p:stCondLst>
                                  <p:childTnLst>
                                    <p:set>
                                      <p:cBhvr>
                                        <p:cTn id="54" dur="1" fill="hold">
                                          <p:stCondLst>
                                            <p:cond delay="0"/>
                                          </p:stCondLst>
                                        </p:cTn>
                                        <p:tgtEl>
                                          <p:spTgt spid="26">
                                            <p:txEl>
                                              <p:pRg st="0" end="0"/>
                                            </p:txEl>
                                          </p:spTgt>
                                        </p:tgtEl>
                                        <p:attrNameLst>
                                          <p:attrName>style.visibility</p:attrName>
                                        </p:attrNameLst>
                                      </p:cBhvr>
                                      <p:to>
                                        <p:strVal val="visible"/>
                                      </p:to>
                                    </p:set>
                                    <p:animEffect transition="in" filter="fade">
                                      <p:cBhvr>
                                        <p:cTn id="55" dur="500"/>
                                        <p:tgtEl>
                                          <p:spTgt spid="26">
                                            <p:txEl>
                                              <p:pRg st="0" end="0"/>
                                            </p:txEl>
                                          </p:spTgt>
                                        </p:tgtEl>
                                      </p:cBhvr>
                                    </p:animEffect>
                                    <p:anim calcmode="lin" valueType="num">
                                      <p:cBhvr>
                                        <p:cTn id="56" dur="500" fill="hold"/>
                                        <p:tgtEl>
                                          <p:spTgt spid="26">
                                            <p:txEl>
                                              <p:pRg st="0" end="0"/>
                                            </p:txEl>
                                          </p:spTgt>
                                        </p:tgtEl>
                                        <p:attrNameLst>
                                          <p:attrName>style.rotation</p:attrName>
                                        </p:attrNameLst>
                                      </p:cBhvr>
                                      <p:tavLst>
                                        <p:tav tm="0">
                                          <p:val>
                                            <p:fltVal val="720"/>
                                          </p:val>
                                        </p:tav>
                                        <p:tav tm="100000">
                                          <p:val>
                                            <p:fltVal val="0"/>
                                          </p:val>
                                        </p:tav>
                                      </p:tavLst>
                                    </p:anim>
                                    <p:anim calcmode="lin" valueType="num">
                                      <p:cBhvr>
                                        <p:cTn id="57" dur="500" fill="hold"/>
                                        <p:tgtEl>
                                          <p:spTgt spid="26">
                                            <p:txEl>
                                              <p:pRg st="0" end="0"/>
                                            </p:txEl>
                                          </p:spTgt>
                                        </p:tgtEl>
                                        <p:attrNameLst>
                                          <p:attrName>ppt_h</p:attrName>
                                        </p:attrNameLst>
                                      </p:cBhvr>
                                      <p:tavLst>
                                        <p:tav tm="0">
                                          <p:val>
                                            <p:fltVal val="0"/>
                                          </p:val>
                                        </p:tav>
                                        <p:tav tm="100000">
                                          <p:val>
                                            <p:strVal val="#ppt_h"/>
                                          </p:val>
                                        </p:tav>
                                      </p:tavLst>
                                    </p:anim>
                                    <p:anim calcmode="lin" valueType="num">
                                      <p:cBhvr>
                                        <p:cTn id="58" dur="500" fill="hold"/>
                                        <p:tgtEl>
                                          <p:spTgt spid="26">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3"/>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tmplLst>
          <p:tmpl lvl="1">
            <p:tnLst>
              <p:par>
                <p:cTn presetID="35"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style.rotation</p:attrName>
                        </p:attrNameLst>
                      </p:cBhvr>
                      <p:tavLst>
                        <p:tav tm="0">
                          <p:val>
                            <p:fltVal val="720"/>
                          </p:val>
                        </p:tav>
                        <p:tav tm="100000">
                          <p:val>
                            <p:fltVal val="0"/>
                          </p:val>
                        </p:tav>
                      </p:tavLst>
                    </p:anim>
                    <p:anim calcmode="lin" valueType="num">
                      <p:cBhvr>
                        <p:cTn dur="500" fill="hold"/>
                        <p:tgtEl>
                          <p:spTgt spid="19"/>
                        </p:tgtEl>
                        <p:attrNameLst>
                          <p:attrName>ppt_h</p:attrName>
                        </p:attrNameLst>
                      </p:cBhvr>
                      <p:tavLst>
                        <p:tav tm="0">
                          <p:val>
                            <p:fltVal val="0"/>
                          </p:val>
                        </p:tav>
                        <p:tav tm="100000">
                          <p:val>
                            <p:strVal val="#ppt_h"/>
                          </p:val>
                        </p:tav>
                      </p:tavLst>
                    </p:anim>
                    <p:anim calcmode="lin" valueType="num">
                      <p:cBhvr>
                        <p:cTn dur="500" fill="hold"/>
                        <p:tgtEl>
                          <p:spTgt spid="19"/>
                        </p:tgtEl>
                        <p:attrNameLst>
                          <p:attrName>ppt_w</p:attrName>
                        </p:attrNameLst>
                      </p:cBhvr>
                      <p:tavLst>
                        <p:tav tm="0">
                          <p:val>
                            <p:fltVal val="0"/>
                          </p:val>
                        </p:tav>
                        <p:tav tm="100000">
                          <p:val>
                            <p:strVal val="#ppt_w"/>
                          </p:val>
                        </p:tav>
                      </p:tavLst>
                    </p:anim>
                  </p:childTnLst>
                  <p:subTnLst>
                    <p:audio>
                      <p:cMediaNode>
                        <p:cTn display="0" masterRel="sameClick">
                          <p:stCondLst>
                            <p:cond delay="0"/>
                          </p:stCondLst>
                          <p:endCondLst>
                            <p:cond evt="onStopAudio" delay="0">
                              <p:tgtEl>
                                <p:sldTgt/>
                              </p:tgtEl>
                            </p:cond>
                          </p:endCondLst>
                        </p:cTn>
                        <p:tgtEl>
                          <p:sndTgt r:embed="rId2" name="voltage.wav"/>
                        </p:tgtEl>
                      </p:cMediaNode>
                    </p:audio>
                  </p:subTnLst>
                </p:cTn>
              </p:par>
            </p:tnLst>
          </p:tmpl>
        </p:tmplLst>
      </p:bldP>
      <p:bldP spid="20" grpId="0" build="allAtOnce"/>
      <p:bldP spid="21" grpId="0" build="allAtOnce">
        <p:tmplLst>
          <p:tmpl lvl="1">
            <p:tnLst>
              <p:par>
                <p:cTn presetID="35"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style.rotation</p:attrName>
                        </p:attrNameLst>
                      </p:cBhvr>
                      <p:tavLst>
                        <p:tav tm="0">
                          <p:val>
                            <p:fltVal val="720"/>
                          </p:val>
                        </p:tav>
                        <p:tav tm="100000">
                          <p:val>
                            <p:fltVal val="0"/>
                          </p:val>
                        </p:tav>
                      </p:tavLst>
                    </p:anim>
                    <p:anim calcmode="lin" valueType="num">
                      <p:cBhvr>
                        <p:cTn dur="500" fill="hold"/>
                        <p:tgtEl>
                          <p:spTgt spid="21"/>
                        </p:tgtEl>
                        <p:attrNameLst>
                          <p:attrName>ppt_h</p:attrName>
                        </p:attrNameLst>
                      </p:cBhvr>
                      <p:tavLst>
                        <p:tav tm="0">
                          <p:val>
                            <p:fltVal val="0"/>
                          </p:val>
                        </p:tav>
                        <p:tav tm="100000">
                          <p:val>
                            <p:strVal val="#ppt_h"/>
                          </p:val>
                        </p:tav>
                      </p:tavLst>
                    </p:anim>
                    <p:anim calcmode="lin" valueType="num">
                      <p:cBhvr>
                        <p:cTn dur="500" fill="hold"/>
                        <p:tgtEl>
                          <p:spTgt spid="21"/>
                        </p:tgtEl>
                        <p:attrNameLst>
                          <p:attrName>ppt_w</p:attrName>
                        </p:attrNameLst>
                      </p:cBhvr>
                      <p:tavLst>
                        <p:tav tm="0">
                          <p:val>
                            <p:fltVal val="0"/>
                          </p:val>
                        </p:tav>
                        <p:tav tm="100000">
                          <p:val>
                            <p:strVal val="#ppt_w"/>
                          </p:val>
                        </p:tav>
                      </p:tavLst>
                    </p:anim>
                  </p:childTnLst>
                  <p:subTnLst>
                    <p:audio>
                      <p:cMediaNode>
                        <p:cTn display="0" masterRel="sameClick">
                          <p:stCondLst>
                            <p:cond delay="0"/>
                          </p:stCondLst>
                          <p:endCondLst>
                            <p:cond evt="onStopAudio" delay="0">
                              <p:tgtEl>
                                <p:sldTgt/>
                              </p:tgtEl>
                            </p:cond>
                          </p:endCondLst>
                        </p:cTn>
                        <p:tgtEl>
                          <p:sndTgt r:embed="rId2" name="voltage.wav"/>
                        </p:tgtEl>
                      </p:cMediaNode>
                    </p:audio>
                  </p:subTnLst>
                </p:cTn>
              </p:par>
            </p:tnLst>
          </p:tmpl>
        </p:tmplLst>
      </p:bldP>
      <p:bldP spid="22" grpId="0" build="allAtOnce">
        <p:tmplLst>
          <p:tmpl lvl="1">
            <p:tnLst>
              <p:par>
                <p:cTn presetID="35"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style.rotation</p:attrName>
                        </p:attrNameLst>
                      </p:cBhvr>
                      <p:tavLst>
                        <p:tav tm="0">
                          <p:val>
                            <p:fltVal val="720"/>
                          </p:val>
                        </p:tav>
                        <p:tav tm="100000">
                          <p:val>
                            <p:fltVal val="0"/>
                          </p:val>
                        </p:tav>
                      </p:tavLst>
                    </p:anim>
                    <p:anim calcmode="lin" valueType="num">
                      <p:cBhvr>
                        <p:cTn dur="500" fill="hold"/>
                        <p:tgtEl>
                          <p:spTgt spid="22"/>
                        </p:tgtEl>
                        <p:attrNameLst>
                          <p:attrName>ppt_h</p:attrName>
                        </p:attrNameLst>
                      </p:cBhvr>
                      <p:tavLst>
                        <p:tav tm="0">
                          <p:val>
                            <p:fltVal val="0"/>
                          </p:val>
                        </p:tav>
                        <p:tav tm="100000">
                          <p:val>
                            <p:strVal val="#ppt_h"/>
                          </p:val>
                        </p:tav>
                      </p:tavLst>
                    </p:anim>
                    <p:anim calcmode="lin" valueType="num">
                      <p:cBhvr>
                        <p:cTn dur="500" fill="hold"/>
                        <p:tgtEl>
                          <p:spTgt spid="22"/>
                        </p:tgtEl>
                        <p:attrNameLst>
                          <p:attrName>ppt_w</p:attrName>
                        </p:attrNameLst>
                      </p:cBhvr>
                      <p:tavLst>
                        <p:tav tm="0">
                          <p:val>
                            <p:fltVal val="0"/>
                          </p:val>
                        </p:tav>
                        <p:tav tm="100000">
                          <p:val>
                            <p:strVal val="#ppt_w"/>
                          </p:val>
                        </p:tav>
                      </p:tavLst>
                    </p:anim>
                  </p:childTnLst>
                  <p:subTnLst>
                    <p:audio>
                      <p:cMediaNode>
                        <p:cTn display="0" masterRel="sameClick">
                          <p:stCondLst>
                            <p:cond delay="0"/>
                          </p:stCondLst>
                          <p:endCondLst>
                            <p:cond evt="onStopAudio" delay="0">
                              <p:tgtEl>
                                <p:sldTgt/>
                              </p:tgtEl>
                            </p:cond>
                          </p:endCondLst>
                        </p:cTn>
                        <p:tgtEl>
                          <p:sndTgt r:embed="rId2" name="voltage.wav"/>
                        </p:tgtEl>
                      </p:cMediaNode>
                    </p:audio>
                  </p:subTnLst>
                </p:cTn>
              </p:par>
            </p:tnLst>
          </p:tmpl>
        </p:tmplLst>
      </p:bldP>
      <p:bldP spid="23" grpId="0" build="allAtOnce"/>
      <p:bldP spid="24" grpId="0" build="allAtOnce">
        <p:tmplLst>
          <p:tmpl lvl="1">
            <p:tnLst>
              <p:par>
                <p:cTn presetID="35"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anim calcmode="lin" valueType="num">
                      <p:cBhvr>
                        <p:cTn dur="500" fill="hold"/>
                        <p:tgtEl>
                          <p:spTgt spid="24"/>
                        </p:tgtEl>
                        <p:attrNameLst>
                          <p:attrName>style.rotation</p:attrName>
                        </p:attrNameLst>
                      </p:cBhvr>
                      <p:tavLst>
                        <p:tav tm="0">
                          <p:val>
                            <p:fltVal val="720"/>
                          </p:val>
                        </p:tav>
                        <p:tav tm="100000">
                          <p:val>
                            <p:fltVal val="0"/>
                          </p:val>
                        </p:tav>
                      </p:tavLst>
                    </p:anim>
                    <p:anim calcmode="lin" valueType="num">
                      <p:cBhvr>
                        <p:cTn dur="500" fill="hold"/>
                        <p:tgtEl>
                          <p:spTgt spid="24"/>
                        </p:tgtEl>
                        <p:attrNameLst>
                          <p:attrName>ppt_h</p:attrName>
                        </p:attrNameLst>
                      </p:cBhvr>
                      <p:tavLst>
                        <p:tav tm="0">
                          <p:val>
                            <p:fltVal val="0"/>
                          </p:val>
                        </p:tav>
                        <p:tav tm="100000">
                          <p:val>
                            <p:strVal val="#ppt_h"/>
                          </p:val>
                        </p:tav>
                      </p:tavLst>
                    </p:anim>
                    <p:anim calcmode="lin" valueType="num">
                      <p:cBhvr>
                        <p:cTn dur="500" fill="hold"/>
                        <p:tgtEl>
                          <p:spTgt spid="24"/>
                        </p:tgtEl>
                        <p:attrNameLst>
                          <p:attrName>ppt_w</p:attrName>
                        </p:attrNameLst>
                      </p:cBhvr>
                      <p:tavLst>
                        <p:tav tm="0">
                          <p:val>
                            <p:fltVal val="0"/>
                          </p:val>
                        </p:tav>
                        <p:tav tm="100000">
                          <p:val>
                            <p:strVal val="#ppt_w"/>
                          </p:val>
                        </p:tav>
                      </p:tavLst>
                    </p:anim>
                  </p:childTnLst>
                  <p:subTnLst>
                    <p:audio>
                      <p:cMediaNode>
                        <p:cTn display="0" masterRel="sameClick">
                          <p:stCondLst>
                            <p:cond delay="0"/>
                          </p:stCondLst>
                          <p:endCondLst>
                            <p:cond evt="onStopAudio" delay="0">
                              <p:tgtEl>
                                <p:sldTgt/>
                              </p:tgtEl>
                            </p:cond>
                          </p:endCondLst>
                        </p:cTn>
                        <p:tgtEl>
                          <p:sndTgt r:embed="rId2" name="voltage.wav"/>
                        </p:tgtEl>
                      </p:cMediaNode>
                    </p:audio>
                  </p:subTnLst>
                </p:cTn>
              </p:par>
            </p:tnLst>
          </p:tmpl>
        </p:tmplLst>
      </p:bldP>
      <p:bldP spid="25" grpId="0" build="allAtOnce">
        <p:tmplLst>
          <p:tmpl lvl="1">
            <p:tnLst>
              <p:par>
                <p:cTn presetID="35"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style.rotation</p:attrName>
                        </p:attrNameLst>
                      </p:cBhvr>
                      <p:tavLst>
                        <p:tav tm="0">
                          <p:val>
                            <p:fltVal val="720"/>
                          </p:val>
                        </p:tav>
                        <p:tav tm="100000">
                          <p:val>
                            <p:fltVal val="0"/>
                          </p:val>
                        </p:tav>
                      </p:tavLst>
                    </p:anim>
                    <p:anim calcmode="lin" valueType="num">
                      <p:cBhvr>
                        <p:cTn dur="500" fill="hold"/>
                        <p:tgtEl>
                          <p:spTgt spid="25"/>
                        </p:tgtEl>
                        <p:attrNameLst>
                          <p:attrName>ppt_h</p:attrName>
                        </p:attrNameLst>
                      </p:cBhvr>
                      <p:tavLst>
                        <p:tav tm="0">
                          <p:val>
                            <p:fltVal val="0"/>
                          </p:val>
                        </p:tav>
                        <p:tav tm="100000">
                          <p:val>
                            <p:strVal val="#ppt_h"/>
                          </p:val>
                        </p:tav>
                      </p:tavLst>
                    </p:anim>
                    <p:anim calcmode="lin" valueType="num">
                      <p:cBhvr>
                        <p:cTn dur="500" fill="hold"/>
                        <p:tgtEl>
                          <p:spTgt spid="25"/>
                        </p:tgtEl>
                        <p:attrNameLst>
                          <p:attrName>ppt_w</p:attrName>
                        </p:attrNameLst>
                      </p:cBhvr>
                      <p:tavLst>
                        <p:tav tm="0">
                          <p:val>
                            <p:fltVal val="0"/>
                          </p:val>
                        </p:tav>
                        <p:tav tm="100000">
                          <p:val>
                            <p:strVal val="#ppt_w"/>
                          </p:val>
                        </p:tav>
                      </p:tavLst>
                    </p:anim>
                  </p:childTnLst>
                  <p:subTnLst>
                    <p:audio>
                      <p:cMediaNode>
                        <p:cTn display="0" masterRel="sameClick">
                          <p:stCondLst>
                            <p:cond delay="0"/>
                          </p:stCondLst>
                          <p:endCondLst>
                            <p:cond evt="onStopAudio" delay="0">
                              <p:tgtEl>
                                <p:sldTgt/>
                              </p:tgtEl>
                            </p:cond>
                          </p:endCondLst>
                        </p:cTn>
                        <p:tgtEl>
                          <p:sndTgt r:embed="rId2" name="voltage.wav"/>
                        </p:tgtEl>
                      </p:cMediaNode>
                    </p:audio>
                  </p:subTnLst>
                </p:cTn>
              </p:par>
            </p:tnLst>
          </p:tmpl>
        </p:tmplLst>
      </p:bldP>
      <p:bldP spid="26" grpId="0" build="allAtOnce"/>
      <p:bldP spid="27" grpId="0" build="allAtOnce">
        <p:tmplLst>
          <p:tmpl lvl="1">
            <p:tnLst>
              <p:par>
                <p:cTn presetID="35"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anim calcmode="lin" valueType="num">
                      <p:cBhvr>
                        <p:cTn dur="500" fill="hold"/>
                        <p:tgtEl>
                          <p:spTgt spid="27"/>
                        </p:tgtEl>
                        <p:attrNameLst>
                          <p:attrName>style.rotation</p:attrName>
                        </p:attrNameLst>
                      </p:cBhvr>
                      <p:tavLst>
                        <p:tav tm="0">
                          <p:val>
                            <p:fltVal val="720"/>
                          </p:val>
                        </p:tav>
                        <p:tav tm="100000">
                          <p:val>
                            <p:fltVal val="0"/>
                          </p:val>
                        </p:tav>
                      </p:tavLst>
                    </p:anim>
                    <p:anim calcmode="lin" valueType="num">
                      <p:cBhvr>
                        <p:cTn dur="500" fill="hold"/>
                        <p:tgtEl>
                          <p:spTgt spid="27"/>
                        </p:tgtEl>
                        <p:attrNameLst>
                          <p:attrName>ppt_h</p:attrName>
                        </p:attrNameLst>
                      </p:cBhvr>
                      <p:tavLst>
                        <p:tav tm="0">
                          <p:val>
                            <p:fltVal val="0"/>
                          </p:val>
                        </p:tav>
                        <p:tav tm="100000">
                          <p:val>
                            <p:strVal val="#ppt_h"/>
                          </p:val>
                        </p:tav>
                      </p:tavLst>
                    </p:anim>
                    <p:anim calcmode="lin" valueType="num">
                      <p:cBhvr>
                        <p:cTn dur="500" fill="hold"/>
                        <p:tgtEl>
                          <p:spTgt spid="27"/>
                        </p:tgtEl>
                        <p:attrNameLst>
                          <p:attrName>ppt_w</p:attrName>
                        </p:attrNameLst>
                      </p:cBhvr>
                      <p:tavLst>
                        <p:tav tm="0">
                          <p:val>
                            <p:fltVal val="0"/>
                          </p:val>
                        </p:tav>
                        <p:tav tm="100000">
                          <p:val>
                            <p:strVal val="#ppt_w"/>
                          </p:val>
                        </p:tav>
                      </p:tavLst>
                    </p:anim>
                  </p:childTnLst>
                  <p:subTnLst>
                    <p:audio>
                      <p:cMediaNode>
                        <p:cTn display="0" masterRel="sameClick">
                          <p:stCondLst>
                            <p:cond delay="0"/>
                          </p:stCondLst>
                          <p:endCondLst>
                            <p:cond evt="onStopAudio" delay="0">
                              <p:tgtEl>
                                <p:sldTgt/>
                              </p:tgtEl>
                            </p:cond>
                          </p:endCondLst>
                        </p:cTn>
                        <p:tgtEl>
                          <p:sndTgt r:embed="rId2" name="voltage.wav"/>
                        </p:tgtEl>
                      </p:cMediaNode>
                    </p:audio>
                  </p:sub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82B22-16E9-4EAD-8C94-BF86344D5099}"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0FBAD-D09D-4C38-B04D-270FAB57B803}" type="slidenum">
              <a:rPr lang="en-US" smtClean="0"/>
              <a:t>‹#›</a:t>
            </a:fld>
            <a:endParaRPr lang="en-US"/>
          </a:p>
        </p:txBody>
      </p:sp>
    </p:spTree>
    <p:extLst>
      <p:ext uri="{BB962C8B-B14F-4D97-AF65-F5344CB8AC3E}">
        <p14:creationId xmlns:p14="http://schemas.microsoft.com/office/powerpoint/2010/main" val="1392548338"/>
      </p:ext>
    </p:extLst>
  </p:cSld>
  <p:clrMapOvr>
    <a:masterClrMapping/>
  </p:clrMapOvr>
  <mc:AlternateContent xmlns:mc="http://schemas.openxmlformats.org/markup-compatibility/2006" xmlns:p14="http://schemas.microsoft.com/office/powerpoint/2010/main">
    <mc:Choice Requires="p14">
      <p:transition>
        <p14:flythrough/>
        <p:sndAc>
          <p:stSnd>
            <p:snd r:embed="rId1" name="suction.wav"/>
          </p:stSnd>
        </p:sndAc>
      </p:transition>
    </mc:Choice>
    <mc:Fallback xmlns="">
      <p:transition>
        <p:fade/>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82B22-16E9-4EAD-8C94-BF86344D5099}"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0FBAD-D09D-4C38-B04D-270FAB57B803}" type="slidenum">
              <a:rPr lang="en-US" smtClean="0"/>
              <a:t>‹#›</a:t>
            </a:fld>
            <a:endParaRPr lang="en-US"/>
          </a:p>
        </p:txBody>
      </p:sp>
    </p:spTree>
    <p:extLst>
      <p:ext uri="{BB962C8B-B14F-4D97-AF65-F5344CB8AC3E}">
        <p14:creationId xmlns:p14="http://schemas.microsoft.com/office/powerpoint/2010/main" val="3987761887"/>
      </p:ext>
    </p:extLst>
  </p:cSld>
  <p:clrMapOvr>
    <a:masterClrMapping/>
  </p:clrMapOvr>
  <mc:AlternateContent xmlns:mc="http://schemas.openxmlformats.org/markup-compatibility/2006" xmlns:p14="http://schemas.microsoft.com/office/powerpoint/2010/main">
    <mc:Choice Requires="p14">
      <p:transition>
        <p14:flythrough/>
        <p:sndAc>
          <p:stSnd>
            <p:snd r:embed="rId1" name="suction.wav"/>
          </p:stSnd>
        </p:sndAc>
      </p:transition>
    </mc:Choice>
    <mc:Fallback xmlns="">
      <p:transition>
        <p:fade/>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82B22-16E9-4EAD-8C94-BF86344D5099}"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0FBAD-D09D-4C38-B04D-270FAB57B803}" type="slidenum">
              <a:rPr lang="en-US" smtClean="0"/>
              <a:t>‹#›</a:t>
            </a:fld>
            <a:endParaRPr lang="en-US"/>
          </a:p>
        </p:txBody>
      </p:sp>
    </p:spTree>
    <p:extLst>
      <p:ext uri="{BB962C8B-B14F-4D97-AF65-F5344CB8AC3E}">
        <p14:creationId xmlns:p14="http://schemas.microsoft.com/office/powerpoint/2010/main" val="1442950750"/>
      </p:ext>
    </p:extLst>
  </p:cSld>
  <p:clrMapOvr>
    <a:masterClrMapping/>
  </p:clrMapOvr>
  <mc:AlternateContent xmlns:mc="http://schemas.openxmlformats.org/markup-compatibility/2006" xmlns:p14="http://schemas.microsoft.com/office/powerpoint/2010/main">
    <mc:Choice Requires="p14">
      <p:transition>
        <p14:flythrough/>
        <p:sndAc>
          <p:stSnd>
            <p:snd r:embed="rId1" name="suction.wav"/>
          </p:stSnd>
        </p:sndAc>
      </p:transition>
    </mc:Choice>
    <mc:Fallback xmlns="">
      <p:transition>
        <p:fade/>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782B22-16E9-4EAD-8C94-BF86344D5099}"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0FBAD-D09D-4C38-B04D-270FAB57B803}" type="slidenum">
              <a:rPr lang="en-US" smtClean="0"/>
              <a:t>‹#›</a:t>
            </a:fld>
            <a:endParaRPr lang="en-US"/>
          </a:p>
        </p:txBody>
      </p:sp>
    </p:spTree>
    <p:extLst>
      <p:ext uri="{BB962C8B-B14F-4D97-AF65-F5344CB8AC3E}">
        <p14:creationId xmlns:p14="http://schemas.microsoft.com/office/powerpoint/2010/main" val="1901346862"/>
      </p:ext>
    </p:extLst>
  </p:cSld>
  <p:clrMapOvr>
    <a:masterClrMapping/>
  </p:clrMapOvr>
  <mc:AlternateContent xmlns:mc="http://schemas.openxmlformats.org/markup-compatibility/2006" xmlns:p14="http://schemas.microsoft.com/office/powerpoint/2010/main">
    <mc:Choice Requires="p14">
      <p:transition>
        <p14:flythrough/>
        <p:sndAc>
          <p:stSnd>
            <p:snd r:embed="rId1" name="suction.wav"/>
          </p:stSnd>
        </p:sndAc>
      </p:transition>
    </mc:Choice>
    <mc:Fallback xmlns="">
      <p:transition>
        <p:fade/>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C782B22-16E9-4EAD-8C94-BF86344D5099}"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0FBAD-D09D-4C38-B04D-270FAB57B803}" type="slidenum">
              <a:rPr lang="en-US" smtClean="0"/>
              <a:t>‹#›</a:t>
            </a:fld>
            <a:endParaRPr lang="en-US"/>
          </a:p>
        </p:txBody>
      </p:sp>
    </p:spTree>
    <p:extLst>
      <p:ext uri="{BB962C8B-B14F-4D97-AF65-F5344CB8AC3E}">
        <p14:creationId xmlns:p14="http://schemas.microsoft.com/office/powerpoint/2010/main" val="1871993614"/>
      </p:ext>
    </p:extLst>
  </p:cSld>
  <p:clrMapOvr>
    <a:masterClrMapping/>
  </p:clrMapOvr>
  <mc:AlternateContent xmlns:mc="http://schemas.openxmlformats.org/markup-compatibility/2006" xmlns:p14="http://schemas.microsoft.com/office/powerpoint/2010/main">
    <mc:Choice Requires="p14">
      <p:transition>
        <p14:flythrough/>
        <p:sndAc>
          <p:stSnd>
            <p:snd r:embed="rId1" name="suction.wav"/>
          </p:stSnd>
        </p:sndAc>
      </p:transition>
    </mc:Choice>
    <mc:Fallback xmlns="">
      <p:transition>
        <p:fade/>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anim calcmode="lin" valueType="num">
                                      <p:cBhvr>
                                        <p:cTn id="38" dur="5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39"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0" dur="500" fill="hold"/>
                                        <p:tgtEl>
                                          <p:spTgt spid="4">
                                            <p:txEl>
                                              <p:pRg st="0" end="0"/>
                                            </p:txEl>
                                          </p:spTgt>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500"/>
                                        <p:tgtEl>
                                          <p:spTgt spid="4">
                                            <p:txEl>
                                              <p:pRg st="1" end="1"/>
                                            </p:txEl>
                                          </p:spTgt>
                                        </p:tgtEl>
                                      </p:cBhvr>
                                    </p:animEffect>
                                    <p:anim calcmode="lin" valueType="num">
                                      <p:cBhvr>
                                        <p:cTn id="44" dur="5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45"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46" dur="500" fill="hold"/>
                                        <p:tgtEl>
                                          <p:spTgt spid="4">
                                            <p:txEl>
                                              <p:pRg st="1" end="1"/>
                                            </p:txEl>
                                          </p:spTgt>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fade">
                                      <p:cBhvr>
                                        <p:cTn id="49" dur="500"/>
                                        <p:tgtEl>
                                          <p:spTgt spid="4">
                                            <p:txEl>
                                              <p:pRg st="2" end="2"/>
                                            </p:txEl>
                                          </p:spTgt>
                                        </p:tgtEl>
                                      </p:cBhvr>
                                    </p:animEffect>
                                    <p:anim calcmode="lin" valueType="num">
                                      <p:cBhvr>
                                        <p:cTn id="50" dur="500" fill="hold"/>
                                        <p:tgtEl>
                                          <p:spTgt spid="4">
                                            <p:txEl>
                                              <p:pRg st="2" end="2"/>
                                            </p:txEl>
                                          </p:spTgt>
                                        </p:tgtEl>
                                        <p:attrNameLst>
                                          <p:attrName>style.rotation</p:attrName>
                                        </p:attrNameLst>
                                      </p:cBhvr>
                                      <p:tavLst>
                                        <p:tav tm="0">
                                          <p:val>
                                            <p:fltVal val="720"/>
                                          </p:val>
                                        </p:tav>
                                        <p:tav tm="100000">
                                          <p:val>
                                            <p:fltVal val="0"/>
                                          </p:val>
                                        </p:tav>
                                      </p:tavLst>
                                    </p:anim>
                                    <p:anim calcmode="lin" valueType="num">
                                      <p:cBhvr>
                                        <p:cTn id="51"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52" dur="500" fill="hold"/>
                                        <p:tgtEl>
                                          <p:spTgt spid="4">
                                            <p:txEl>
                                              <p:pRg st="2" end="2"/>
                                            </p:txEl>
                                          </p:spTgt>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fade">
                                      <p:cBhvr>
                                        <p:cTn id="55" dur="500"/>
                                        <p:tgtEl>
                                          <p:spTgt spid="4">
                                            <p:txEl>
                                              <p:pRg st="3" end="3"/>
                                            </p:txEl>
                                          </p:spTgt>
                                        </p:tgtEl>
                                      </p:cBhvr>
                                    </p:animEffect>
                                    <p:anim calcmode="lin" valueType="num">
                                      <p:cBhvr>
                                        <p:cTn id="56" dur="500" fill="hold"/>
                                        <p:tgtEl>
                                          <p:spTgt spid="4">
                                            <p:txEl>
                                              <p:pRg st="3" end="3"/>
                                            </p:txEl>
                                          </p:spTgt>
                                        </p:tgtEl>
                                        <p:attrNameLst>
                                          <p:attrName>style.rotation</p:attrName>
                                        </p:attrNameLst>
                                      </p:cBhvr>
                                      <p:tavLst>
                                        <p:tav tm="0">
                                          <p:val>
                                            <p:fltVal val="720"/>
                                          </p:val>
                                        </p:tav>
                                        <p:tav tm="100000">
                                          <p:val>
                                            <p:fltVal val="0"/>
                                          </p:val>
                                        </p:tav>
                                      </p:tavLst>
                                    </p:anim>
                                    <p:anim calcmode="lin" valueType="num">
                                      <p:cBhvr>
                                        <p:cTn id="57" dur="500" fill="hold"/>
                                        <p:tgtEl>
                                          <p:spTgt spid="4">
                                            <p:txEl>
                                              <p:pRg st="3" end="3"/>
                                            </p:txEl>
                                          </p:spTgt>
                                        </p:tgtEl>
                                        <p:attrNameLst>
                                          <p:attrName>ppt_h</p:attrName>
                                        </p:attrNameLst>
                                      </p:cBhvr>
                                      <p:tavLst>
                                        <p:tav tm="0">
                                          <p:val>
                                            <p:fltVal val="0"/>
                                          </p:val>
                                        </p:tav>
                                        <p:tav tm="100000">
                                          <p:val>
                                            <p:strVal val="#ppt_h"/>
                                          </p:val>
                                        </p:tav>
                                      </p:tavLst>
                                    </p:anim>
                                    <p:anim calcmode="lin" valueType="num">
                                      <p:cBhvr>
                                        <p:cTn id="58" dur="500" fill="hold"/>
                                        <p:tgtEl>
                                          <p:spTgt spid="4">
                                            <p:txEl>
                                              <p:pRg st="3" end="3"/>
                                            </p:txEl>
                                          </p:spTgt>
                                        </p:tgtEl>
                                        <p:attrNameLst>
                                          <p:attrName>ppt_w</p:attrName>
                                        </p:attrNameLst>
                                      </p:cBhvr>
                                      <p:tavLst>
                                        <p:tav tm="0">
                                          <p:val>
                                            <p:fltVal val="0"/>
                                          </p:val>
                                        </p:tav>
                                        <p:tav tm="100000">
                                          <p:val>
                                            <p:strVal val="#ppt_w"/>
                                          </p:val>
                                        </p:tav>
                                      </p:tavLst>
                                    </p:anim>
                                  </p:childTnLst>
                                </p:cTn>
                              </p:par>
                              <p:par>
                                <p:cTn id="59" presetID="35" presetClass="entr" presetSubtype="0" fill="hold" grpId="0" nodeType="with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Effect transition="in" filter="fade">
                                      <p:cBhvr>
                                        <p:cTn id="61" dur="500"/>
                                        <p:tgtEl>
                                          <p:spTgt spid="4">
                                            <p:txEl>
                                              <p:pRg st="4" end="4"/>
                                            </p:txEl>
                                          </p:spTgt>
                                        </p:tgtEl>
                                      </p:cBhvr>
                                    </p:animEffect>
                                    <p:anim calcmode="lin" valueType="num">
                                      <p:cBhvr>
                                        <p:cTn id="62" dur="500" fill="hold"/>
                                        <p:tgtEl>
                                          <p:spTgt spid="4">
                                            <p:txEl>
                                              <p:pRg st="4" end="4"/>
                                            </p:txEl>
                                          </p:spTgt>
                                        </p:tgtEl>
                                        <p:attrNameLst>
                                          <p:attrName>style.rotation</p:attrName>
                                        </p:attrNameLst>
                                      </p:cBhvr>
                                      <p:tavLst>
                                        <p:tav tm="0">
                                          <p:val>
                                            <p:fltVal val="720"/>
                                          </p:val>
                                        </p:tav>
                                        <p:tav tm="100000">
                                          <p:val>
                                            <p:fltVal val="0"/>
                                          </p:val>
                                        </p:tav>
                                      </p:tavLst>
                                    </p:anim>
                                    <p:anim calcmode="lin" valueType="num">
                                      <p:cBhvr>
                                        <p:cTn id="63" dur="500" fill="hold"/>
                                        <p:tgtEl>
                                          <p:spTgt spid="4">
                                            <p:txEl>
                                              <p:pRg st="4" end="4"/>
                                            </p:txEl>
                                          </p:spTgt>
                                        </p:tgtEl>
                                        <p:attrNameLst>
                                          <p:attrName>ppt_h</p:attrName>
                                        </p:attrNameLst>
                                      </p:cBhvr>
                                      <p:tavLst>
                                        <p:tav tm="0">
                                          <p:val>
                                            <p:fltVal val="0"/>
                                          </p:val>
                                        </p:tav>
                                        <p:tav tm="100000">
                                          <p:val>
                                            <p:strVal val="#ppt_h"/>
                                          </p:val>
                                        </p:tav>
                                      </p:tavLst>
                                    </p:anim>
                                    <p:anim calcmode="lin" valueType="num">
                                      <p:cBhvr>
                                        <p:cTn id="64" dur="500" fill="hold"/>
                                        <p:tgtEl>
                                          <p:spTgt spid="4">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tmplLst>
          <p:tmpl lvl="1">
            <p:tnLst>
              <p:par>
                <p:cTn presetID="3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style.rotation</p:attrName>
                        </p:attrNameLst>
                      </p:cBhvr>
                      <p:tavLst>
                        <p:tav tm="0">
                          <p:val>
                            <p:fltVal val="720"/>
                          </p:val>
                        </p:tav>
                        <p:tav tm="100000">
                          <p:val>
                            <p:fltVal val="0"/>
                          </p:val>
                        </p:tav>
                      </p:tavLst>
                    </p:anim>
                    <p:anim calcmode="lin" valueType="num">
                      <p:cBhvr>
                        <p:cTn dur="500" fill="hold"/>
                        <p:tgtEl>
                          <p:spTgt spid="4"/>
                        </p:tgtEl>
                        <p:attrNameLst>
                          <p:attrName>ppt_h</p:attrName>
                        </p:attrNameLst>
                      </p:cBhvr>
                      <p:tavLst>
                        <p:tav tm="0">
                          <p:val>
                            <p:fltVal val="0"/>
                          </p:val>
                        </p:tav>
                        <p:tav tm="100000">
                          <p:val>
                            <p:strVal val="#ppt_h"/>
                          </p:val>
                        </p:tav>
                      </p:tavLst>
                    </p:anim>
                    <p:anim calcmode="lin" valueType="num">
                      <p:cBhvr>
                        <p:cTn dur="500" fill="hold"/>
                        <p:tgtEl>
                          <p:spTgt spid="4"/>
                        </p:tgtEl>
                        <p:attrNameLst>
                          <p:attrName>ppt_w</p:attrName>
                        </p:attrNameLst>
                      </p:cBhvr>
                      <p:tavLst>
                        <p:tav tm="0">
                          <p:val>
                            <p:fltVal val="0"/>
                          </p:val>
                        </p:tav>
                        <p:tav tm="100000">
                          <p:val>
                            <p:strVal val="#ppt_w"/>
                          </p:val>
                        </p:tav>
                      </p:tavLst>
                    </p:anim>
                  </p:childTnLst>
                </p:cTn>
              </p:par>
            </p:tnLst>
          </p:tmpl>
          <p:tmpl lvl="2">
            <p:tnLst>
              <p:par>
                <p:cTn presetID="3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style.rotation</p:attrName>
                        </p:attrNameLst>
                      </p:cBhvr>
                      <p:tavLst>
                        <p:tav tm="0">
                          <p:val>
                            <p:fltVal val="720"/>
                          </p:val>
                        </p:tav>
                        <p:tav tm="100000">
                          <p:val>
                            <p:fltVal val="0"/>
                          </p:val>
                        </p:tav>
                      </p:tavLst>
                    </p:anim>
                    <p:anim calcmode="lin" valueType="num">
                      <p:cBhvr>
                        <p:cTn dur="500" fill="hold"/>
                        <p:tgtEl>
                          <p:spTgt spid="4"/>
                        </p:tgtEl>
                        <p:attrNameLst>
                          <p:attrName>ppt_h</p:attrName>
                        </p:attrNameLst>
                      </p:cBhvr>
                      <p:tavLst>
                        <p:tav tm="0">
                          <p:val>
                            <p:fltVal val="0"/>
                          </p:val>
                        </p:tav>
                        <p:tav tm="100000">
                          <p:val>
                            <p:strVal val="#ppt_h"/>
                          </p:val>
                        </p:tav>
                      </p:tavLst>
                    </p:anim>
                    <p:anim calcmode="lin" valueType="num">
                      <p:cBhvr>
                        <p:cTn dur="500" fill="hold"/>
                        <p:tgtEl>
                          <p:spTgt spid="4"/>
                        </p:tgtEl>
                        <p:attrNameLst>
                          <p:attrName>ppt_w</p:attrName>
                        </p:attrNameLst>
                      </p:cBhvr>
                      <p:tavLst>
                        <p:tav tm="0">
                          <p:val>
                            <p:fltVal val="0"/>
                          </p:val>
                        </p:tav>
                        <p:tav tm="100000">
                          <p:val>
                            <p:strVal val="#ppt_w"/>
                          </p:val>
                        </p:tav>
                      </p:tavLst>
                    </p:anim>
                  </p:childTnLst>
                </p:cTn>
              </p:par>
            </p:tnLst>
          </p:tmpl>
          <p:tmpl lvl="3">
            <p:tnLst>
              <p:par>
                <p:cTn presetID="3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style.rotation</p:attrName>
                        </p:attrNameLst>
                      </p:cBhvr>
                      <p:tavLst>
                        <p:tav tm="0">
                          <p:val>
                            <p:fltVal val="720"/>
                          </p:val>
                        </p:tav>
                        <p:tav tm="100000">
                          <p:val>
                            <p:fltVal val="0"/>
                          </p:val>
                        </p:tav>
                      </p:tavLst>
                    </p:anim>
                    <p:anim calcmode="lin" valueType="num">
                      <p:cBhvr>
                        <p:cTn dur="500" fill="hold"/>
                        <p:tgtEl>
                          <p:spTgt spid="4"/>
                        </p:tgtEl>
                        <p:attrNameLst>
                          <p:attrName>ppt_h</p:attrName>
                        </p:attrNameLst>
                      </p:cBhvr>
                      <p:tavLst>
                        <p:tav tm="0">
                          <p:val>
                            <p:fltVal val="0"/>
                          </p:val>
                        </p:tav>
                        <p:tav tm="100000">
                          <p:val>
                            <p:strVal val="#ppt_h"/>
                          </p:val>
                        </p:tav>
                      </p:tavLst>
                    </p:anim>
                    <p:anim calcmode="lin" valueType="num">
                      <p:cBhvr>
                        <p:cTn dur="500" fill="hold"/>
                        <p:tgtEl>
                          <p:spTgt spid="4"/>
                        </p:tgtEl>
                        <p:attrNameLst>
                          <p:attrName>ppt_w</p:attrName>
                        </p:attrNameLst>
                      </p:cBhvr>
                      <p:tavLst>
                        <p:tav tm="0">
                          <p:val>
                            <p:fltVal val="0"/>
                          </p:val>
                        </p:tav>
                        <p:tav tm="100000">
                          <p:val>
                            <p:strVal val="#ppt_w"/>
                          </p:val>
                        </p:tav>
                      </p:tavLst>
                    </p:anim>
                  </p:childTnLst>
                </p:cTn>
              </p:par>
            </p:tnLst>
          </p:tmpl>
          <p:tmpl lvl="4">
            <p:tnLst>
              <p:par>
                <p:cTn presetID="3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style.rotation</p:attrName>
                        </p:attrNameLst>
                      </p:cBhvr>
                      <p:tavLst>
                        <p:tav tm="0">
                          <p:val>
                            <p:fltVal val="720"/>
                          </p:val>
                        </p:tav>
                        <p:tav tm="100000">
                          <p:val>
                            <p:fltVal val="0"/>
                          </p:val>
                        </p:tav>
                      </p:tavLst>
                    </p:anim>
                    <p:anim calcmode="lin" valueType="num">
                      <p:cBhvr>
                        <p:cTn dur="500" fill="hold"/>
                        <p:tgtEl>
                          <p:spTgt spid="4"/>
                        </p:tgtEl>
                        <p:attrNameLst>
                          <p:attrName>ppt_h</p:attrName>
                        </p:attrNameLst>
                      </p:cBhvr>
                      <p:tavLst>
                        <p:tav tm="0">
                          <p:val>
                            <p:fltVal val="0"/>
                          </p:val>
                        </p:tav>
                        <p:tav tm="100000">
                          <p:val>
                            <p:strVal val="#ppt_h"/>
                          </p:val>
                        </p:tav>
                      </p:tavLst>
                    </p:anim>
                    <p:anim calcmode="lin" valueType="num">
                      <p:cBhvr>
                        <p:cTn dur="500" fill="hold"/>
                        <p:tgtEl>
                          <p:spTgt spid="4"/>
                        </p:tgtEl>
                        <p:attrNameLst>
                          <p:attrName>ppt_w</p:attrName>
                        </p:attrNameLst>
                      </p:cBhvr>
                      <p:tavLst>
                        <p:tav tm="0">
                          <p:val>
                            <p:fltVal val="0"/>
                          </p:val>
                        </p:tav>
                        <p:tav tm="100000">
                          <p:val>
                            <p:strVal val="#ppt_w"/>
                          </p:val>
                        </p:tav>
                      </p:tavLst>
                    </p:anim>
                  </p:childTnLst>
                </p:cTn>
              </p:par>
            </p:tnLst>
          </p:tmpl>
          <p:tmpl lvl="5">
            <p:tnLst>
              <p:par>
                <p:cTn presetID="3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style.rotation</p:attrName>
                        </p:attrNameLst>
                      </p:cBhvr>
                      <p:tavLst>
                        <p:tav tm="0">
                          <p:val>
                            <p:fltVal val="720"/>
                          </p:val>
                        </p:tav>
                        <p:tav tm="100000">
                          <p:val>
                            <p:fltVal val="0"/>
                          </p:val>
                        </p:tav>
                      </p:tavLst>
                    </p:anim>
                    <p:anim calcmode="lin" valueType="num">
                      <p:cBhvr>
                        <p:cTn dur="500" fill="hold"/>
                        <p:tgtEl>
                          <p:spTgt spid="4"/>
                        </p:tgtEl>
                        <p:attrNameLst>
                          <p:attrName>ppt_h</p:attrName>
                        </p:attrNameLst>
                      </p:cBhvr>
                      <p:tavLst>
                        <p:tav tm="0">
                          <p:val>
                            <p:fltVal val="0"/>
                          </p:val>
                        </p:tav>
                        <p:tav tm="100000">
                          <p:val>
                            <p:strVal val="#ppt_h"/>
                          </p:val>
                        </p:tav>
                      </p:tavLst>
                    </p:anim>
                    <p:anim calcmode="lin" valueType="num">
                      <p:cBhvr>
                        <p:cTn dur="500" fill="hold"/>
                        <p:tgtEl>
                          <p:spTgt spid="4"/>
                        </p:tgtEl>
                        <p:attrNameLst>
                          <p:attrName>ppt_w</p:attrName>
                        </p:attrNameLst>
                      </p:cBhvr>
                      <p:tavLst>
                        <p:tav tm="0">
                          <p:val>
                            <p:fltVal val="0"/>
                          </p:val>
                        </p:tav>
                        <p:tav tm="100000">
                          <p:val>
                            <p:strVal val="#ppt_w"/>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782B22-16E9-4EAD-8C94-BF86344D5099}"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0FBAD-D09D-4C38-B04D-270FAB57B803}" type="slidenum">
              <a:rPr lang="en-US" smtClean="0"/>
              <a:t>‹#›</a:t>
            </a:fld>
            <a:endParaRPr lang="en-US"/>
          </a:p>
        </p:txBody>
      </p:sp>
    </p:spTree>
    <p:extLst>
      <p:ext uri="{BB962C8B-B14F-4D97-AF65-F5344CB8AC3E}">
        <p14:creationId xmlns:p14="http://schemas.microsoft.com/office/powerpoint/2010/main" val="1966920739"/>
      </p:ext>
    </p:extLst>
  </p:cSld>
  <p:clrMapOvr>
    <a:masterClrMapping/>
  </p:clrMapOvr>
  <mc:AlternateContent xmlns:mc="http://schemas.openxmlformats.org/markup-compatibility/2006" xmlns:p14="http://schemas.microsoft.com/office/powerpoint/2010/main">
    <mc:Choice Requires="p14">
      <p:transition>
        <p14:flythrough/>
        <p:sndAc>
          <p:stSnd>
            <p:snd r:embed="rId1" name="suction.wav"/>
          </p:stSnd>
        </p:sndAc>
      </p:transition>
    </mc:Choice>
    <mc:Fallback xmlns="">
      <p:transition>
        <p:fade/>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anim calcmode="lin" valueType="num">
                                      <p:cBhvr>
                                        <p:cTn id="14" dur="5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4">
                                            <p:txEl>
                                              <p:pRg st="0" end="0"/>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anim calcmode="lin" valueType="num">
                                      <p:cBhvr>
                                        <p:cTn id="20" dur="5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21"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4">
                                            <p:txEl>
                                              <p:pRg st="1" end="1"/>
                                            </p:txEl>
                                          </p:spTgt>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anim calcmode="lin" valueType="num">
                                      <p:cBhvr>
                                        <p:cTn id="26" dur="500" fill="hold"/>
                                        <p:tgtEl>
                                          <p:spTgt spid="4">
                                            <p:txEl>
                                              <p:pRg st="2" end="2"/>
                                            </p:txEl>
                                          </p:spTgt>
                                        </p:tgtEl>
                                        <p:attrNameLst>
                                          <p:attrName>style.rotation</p:attrName>
                                        </p:attrNameLst>
                                      </p:cBhvr>
                                      <p:tavLst>
                                        <p:tav tm="0">
                                          <p:val>
                                            <p:fltVal val="720"/>
                                          </p:val>
                                        </p:tav>
                                        <p:tav tm="100000">
                                          <p:val>
                                            <p:fltVal val="0"/>
                                          </p:val>
                                        </p:tav>
                                      </p:tavLst>
                                    </p:anim>
                                    <p:anim calcmode="lin" valueType="num">
                                      <p:cBhvr>
                                        <p:cTn id="27"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anim calcmode="lin" valueType="num">
                                      <p:cBhvr>
                                        <p:cTn id="32" dur="500" fill="hold"/>
                                        <p:tgtEl>
                                          <p:spTgt spid="4">
                                            <p:txEl>
                                              <p:pRg st="3" end="3"/>
                                            </p:txEl>
                                          </p:spTgt>
                                        </p:tgtEl>
                                        <p:attrNameLst>
                                          <p:attrName>style.rotation</p:attrName>
                                        </p:attrNameLst>
                                      </p:cBhvr>
                                      <p:tavLst>
                                        <p:tav tm="0">
                                          <p:val>
                                            <p:fltVal val="720"/>
                                          </p:val>
                                        </p:tav>
                                        <p:tav tm="100000">
                                          <p:val>
                                            <p:fltVal val="0"/>
                                          </p:val>
                                        </p:tav>
                                      </p:tavLst>
                                    </p:anim>
                                    <p:anim calcmode="lin" valueType="num">
                                      <p:cBhvr>
                                        <p:cTn id="33" dur="5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4" dur="500" fill="hold"/>
                                        <p:tgtEl>
                                          <p:spTgt spid="4">
                                            <p:txEl>
                                              <p:pRg st="3" end="3"/>
                                            </p:txEl>
                                          </p:spTgt>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anim calcmode="lin" valueType="num">
                                      <p:cBhvr>
                                        <p:cTn id="38" dur="500" fill="hold"/>
                                        <p:tgtEl>
                                          <p:spTgt spid="4">
                                            <p:txEl>
                                              <p:pRg st="4" end="4"/>
                                            </p:txEl>
                                          </p:spTgt>
                                        </p:tgtEl>
                                        <p:attrNameLst>
                                          <p:attrName>style.rotation</p:attrName>
                                        </p:attrNameLst>
                                      </p:cBhvr>
                                      <p:tavLst>
                                        <p:tav tm="0">
                                          <p:val>
                                            <p:fltVal val="720"/>
                                          </p:val>
                                        </p:tav>
                                        <p:tav tm="100000">
                                          <p:val>
                                            <p:fltVal val="0"/>
                                          </p:val>
                                        </p:tav>
                                      </p:tavLst>
                                    </p:anim>
                                    <p:anim calcmode="lin" valueType="num">
                                      <p:cBhvr>
                                        <p:cTn id="39" dur="5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0" dur="500" fill="hold"/>
                                        <p:tgtEl>
                                          <p:spTgt spid="4">
                                            <p:txEl>
                                              <p:pRg st="4" end="4"/>
                                            </p:txEl>
                                          </p:spTgt>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fade">
                                      <p:cBhvr>
                                        <p:cTn id="43" dur="500"/>
                                        <p:tgtEl>
                                          <p:spTgt spid="5">
                                            <p:txEl>
                                              <p:pRg st="0" end="0"/>
                                            </p:txEl>
                                          </p:spTgt>
                                        </p:tgtEl>
                                      </p:cBhvr>
                                    </p:animEffect>
                                    <p:anim calcmode="lin" valueType="num">
                                      <p:cBhvr>
                                        <p:cTn id="44" dur="5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45"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6" dur="500" fill="hold"/>
                                        <p:tgtEl>
                                          <p:spTgt spid="5">
                                            <p:txEl>
                                              <p:pRg st="0" end="0"/>
                                            </p:txEl>
                                          </p:spTgt>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Effect transition="in" filter="fade">
                                      <p:cBhvr>
                                        <p:cTn id="49" dur="500"/>
                                        <p:tgtEl>
                                          <p:spTgt spid="6">
                                            <p:txEl>
                                              <p:pRg st="0" end="0"/>
                                            </p:txEl>
                                          </p:spTgt>
                                        </p:tgtEl>
                                      </p:cBhvr>
                                    </p:animEffect>
                                    <p:anim calcmode="lin" valueType="num">
                                      <p:cBhvr>
                                        <p:cTn id="50" dur="500" fill="hold"/>
                                        <p:tgtEl>
                                          <p:spTgt spid="6">
                                            <p:txEl>
                                              <p:pRg st="0" end="0"/>
                                            </p:txEl>
                                          </p:spTgt>
                                        </p:tgtEl>
                                        <p:attrNameLst>
                                          <p:attrName>style.rotation</p:attrName>
                                        </p:attrNameLst>
                                      </p:cBhvr>
                                      <p:tavLst>
                                        <p:tav tm="0">
                                          <p:val>
                                            <p:fltVal val="720"/>
                                          </p:val>
                                        </p:tav>
                                        <p:tav tm="100000">
                                          <p:val>
                                            <p:fltVal val="0"/>
                                          </p:val>
                                        </p:tav>
                                      </p:tavLst>
                                    </p:anim>
                                    <p:anim calcmode="lin" valueType="num">
                                      <p:cBhvr>
                                        <p:cTn id="51"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52" dur="500" fill="hold"/>
                                        <p:tgtEl>
                                          <p:spTgt spid="6">
                                            <p:txEl>
                                              <p:pRg st="0" end="0"/>
                                            </p:txEl>
                                          </p:spTgt>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Effect transition="in" filter="fade">
                                      <p:cBhvr>
                                        <p:cTn id="55" dur="500"/>
                                        <p:tgtEl>
                                          <p:spTgt spid="6">
                                            <p:txEl>
                                              <p:pRg st="1" end="1"/>
                                            </p:txEl>
                                          </p:spTgt>
                                        </p:tgtEl>
                                      </p:cBhvr>
                                    </p:animEffect>
                                    <p:anim calcmode="lin" valueType="num">
                                      <p:cBhvr>
                                        <p:cTn id="56" dur="500" fill="hold"/>
                                        <p:tgtEl>
                                          <p:spTgt spid="6">
                                            <p:txEl>
                                              <p:pRg st="1" end="1"/>
                                            </p:txEl>
                                          </p:spTgt>
                                        </p:tgtEl>
                                        <p:attrNameLst>
                                          <p:attrName>style.rotation</p:attrName>
                                        </p:attrNameLst>
                                      </p:cBhvr>
                                      <p:tavLst>
                                        <p:tav tm="0">
                                          <p:val>
                                            <p:fltVal val="720"/>
                                          </p:val>
                                        </p:tav>
                                        <p:tav tm="100000">
                                          <p:val>
                                            <p:fltVal val="0"/>
                                          </p:val>
                                        </p:tav>
                                      </p:tavLst>
                                    </p:anim>
                                    <p:anim calcmode="lin" valueType="num">
                                      <p:cBhvr>
                                        <p:cTn id="57" dur="500" fill="hold"/>
                                        <p:tgtEl>
                                          <p:spTgt spid="6">
                                            <p:txEl>
                                              <p:pRg st="1" end="1"/>
                                            </p:txEl>
                                          </p:spTgt>
                                        </p:tgtEl>
                                        <p:attrNameLst>
                                          <p:attrName>ppt_h</p:attrName>
                                        </p:attrNameLst>
                                      </p:cBhvr>
                                      <p:tavLst>
                                        <p:tav tm="0">
                                          <p:val>
                                            <p:fltVal val="0"/>
                                          </p:val>
                                        </p:tav>
                                        <p:tav tm="100000">
                                          <p:val>
                                            <p:strVal val="#ppt_h"/>
                                          </p:val>
                                        </p:tav>
                                      </p:tavLst>
                                    </p:anim>
                                    <p:anim calcmode="lin" valueType="num">
                                      <p:cBhvr>
                                        <p:cTn id="58" dur="500" fill="hold"/>
                                        <p:tgtEl>
                                          <p:spTgt spid="6">
                                            <p:txEl>
                                              <p:pRg st="1" end="1"/>
                                            </p:txEl>
                                          </p:spTgt>
                                        </p:tgtEl>
                                        <p:attrNameLst>
                                          <p:attrName>ppt_w</p:attrName>
                                        </p:attrNameLst>
                                      </p:cBhvr>
                                      <p:tavLst>
                                        <p:tav tm="0">
                                          <p:val>
                                            <p:fltVal val="0"/>
                                          </p:val>
                                        </p:tav>
                                        <p:tav tm="100000">
                                          <p:val>
                                            <p:strVal val="#ppt_w"/>
                                          </p:val>
                                        </p:tav>
                                      </p:tavLst>
                                    </p:anim>
                                  </p:childTnLst>
                                </p:cTn>
                              </p:par>
                              <p:par>
                                <p:cTn id="59" presetID="35" presetClass="entr" presetSubtype="0" fill="hold" grpId="0" nodeType="with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Effect transition="in" filter="fade">
                                      <p:cBhvr>
                                        <p:cTn id="61" dur="500"/>
                                        <p:tgtEl>
                                          <p:spTgt spid="6">
                                            <p:txEl>
                                              <p:pRg st="2" end="2"/>
                                            </p:txEl>
                                          </p:spTgt>
                                        </p:tgtEl>
                                      </p:cBhvr>
                                    </p:animEffect>
                                    <p:anim calcmode="lin" valueType="num">
                                      <p:cBhvr>
                                        <p:cTn id="62" dur="500" fill="hold"/>
                                        <p:tgtEl>
                                          <p:spTgt spid="6">
                                            <p:txEl>
                                              <p:pRg st="2" end="2"/>
                                            </p:txEl>
                                          </p:spTgt>
                                        </p:tgtEl>
                                        <p:attrNameLst>
                                          <p:attrName>style.rotation</p:attrName>
                                        </p:attrNameLst>
                                      </p:cBhvr>
                                      <p:tavLst>
                                        <p:tav tm="0">
                                          <p:val>
                                            <p:fltVal val="720"/>
                                          </p:val>
                                        </p:tav>
                                        <p:tav tm="100000">
                                          <p:val>
                                            <p:fltVal val="0"/>
                                          </p:val>
                                        </p:tav>
                                      </p:tavLst>
                                    </p:anim>
                                    <p:anim calcmode="lin" valueType="num">
                                      <p:cBhvr>
                                        <p:cTn id="63" dur="500" fill="hold"/>
                                        <p:tgtEl>
                                          <p:spTgt spid="6">
                                            <p:txEl>
                                              <p:pRg st="2" end="2"/>
                                            </p:txEl>
                                          </p:spTgt>
                                        </p:tgtEl>
                                        <p:attrNameLst>
                                          <p:attrName>ppt_h</p:attrName>
                                        </p:attrNameLst>
                                      </p:cBhvr>
                                      <p:tavLst>
                                        <p:tav tm="0">
                                          <p:val>
                                            <p:fltVal val="0"/>
                                          </p:val>
                                        </p:tav>
                                        <p:tav tm="100000">
                                          <p:val>
                                            <p:strVal val="#ppt_h"/>
                                          </p:val>
                                        </p:tav>
                                      </p:tavLst>
                                    </p:anim>
                                    <p:anim calcmode="lin" valueType="num">
                                      <p:cBhvr>
                                        <p:cTn id="64" dur="500" fill="hold"/>
                                        <p:tgtEl>
                                          <p:spTgt spid="6">
                                            <p:txEl>
                                              <p:pRg st="2" end="2"/>
                                            </p:txEl>
                                          </p:spTgt>
                                        </p:tgtEl>
                                        <p:attrNameLst>
                                          <p:attrName>ppt_w</p:attrName>
                                        </p:attrNameLst>
                                      </p:cBhvr>
                                      <p:tavLst>
                                        <p:tav tm="0">
                                          <p:val>
                                            <p:fltVal val="0"/>
                                          </p:val>
                                        </p:tav>
                                        <p:tav tm="100000">
                                          <p:val>
                                            <p:strVal val="#ppt_w"/>
                                          </p:val>
                                        </p:tav>
                                      </p:tavLst>
                                    </p:anim>
                                  </p:childTnLst>
                                </p:cTn>
                              </p:par>
                              <p:par>
                                <p:cTn id="65" presetID="35" presetClass="entr" presetSubtype="0" fill="hold" grpId="0" nodeType="with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Effect transition="in" filter="fade">
                                      <p:cBhvr>
                                        <p:cTn id="67" dur="500"/>
                                        <p:tgtEl>
                                          <p:spTgt spid="6">
                                            <p:txEl>
                                              <p:pRg st="3" end="3"/>
                                            </p:txEl>
                                          </p:spTgt>
                                        </p:tgtEl>
                                      </p:cBhvr>
                                    </p:animEffect>
                                    <p:anim calcmode="lin" valueType="num">
                                      <p:cBhvr>
                                        <p:cTn id="68" dur="500" fill="hold"/>
                                        <p:tgtEl>
                                          <p:spTgt spid="6">
                                            <p:txEl>
                                              <p:pRg st="3" end="3"/>
                                            </p:txEl>
                                          </p:spTgt>
                                        </p:tgtEl>
                                        <p:attrNameLst>
                                          <p:attrName>style.rotation</p:attrName>
                                        </p:attrNameLst>
                                      </p:cBhvr>
                                      <p:tavLst>
                                        <p:tav tm="0">
                                          <p:val>
                                            <p:fltVal val="720"/>
                                          </p:val>
                                        </p:tav>
                                        <p:tav tm="100000">
                                          <p:val>
                                            <p:fltVal val="0"/>
                                          </p:val>
                                        </p:tav>
                                      </p:tavLst>
                                    </p:anim>
                                    <p:anim calcmode="lin" valueType="num">
                                      <p:cBhvr>
                                        <p:cTn id="69" dur="500" fill="hold"/>
                                        <p:tgtEl>
                                          <p:spTgt spid="6">
                                            <p:txEl>
                                              <p:pRg st="3" end="3"/>
                                            </p:txEl>
                                          </p:spTgt>
                                        </p:tgtEl>
                                        <p:attrNameLst>
                                          <p:attrName>ppt_h</p:attrName>
                                        </p:attrNameLst>
                                      </p:cBhvr>
                                      <p:tavLst>
                                        <p:tav tm="0">
                                          <p:val>
                                            <p:fltVal val="0"/>
                                          </p:val>
                                        </p:tav>
                                        <p:tav tm="100000">
                                          <p:val>
                                            <p:strVal val="#ppt_h"/>
                                          </p:val>
                                        </p:tav>
                                      </p:tavLst>
                                    </p:anim>
                                    <p:anim calcmode="lin" valueType="num">
                                      <p:cBhvr>
                                        <p:cTn id="70" dur="500" fill="hold"/>
                                        <p:tgtEl>
                                          <p:spTgt spid="6">
                                            <p:txEl>
                                              <p:pRg st="3" end="3"/>
                                            </p:txEl>
                                          </p:spTgt>
                                        </p:tgtEl>
                                        <p:attrNameLst>
                                          <p:attrName>ppt_w</p:attrName>
                                        </p:attrNameLst>
                                      </p:cBhvr>
                                      <p:tavLst>
                                        <p:tav tm="0">
                                          <p:val>
                                            <p:fltVal val="0"/>
                                          </p:val>
                                        </p:tav>
                                        <p:tav tm="100000">
                                          <p:val>
                                            <p:strVal val="#ppt_w"/>
                                          </p:val>
                                        </p:tav>
                                      </p:tavLst>
                                    </p:anim>
                                  </p:childTnLst>
                                </p:cTn>
                              </p:par>
                              <p:par>
                                <p:cTn id="71" presetID="35" presetClass="entr" presetSubtype="0" fill="hold" grpId="0" nodeType="with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Effect transition="in" filter="fade">
                                      <p:cBhvr>
                                        <p:cTn id="73" dur="500"/>
                                        <p:tgtEl>
                                          <p:spTgt spid="6">
                                            <p:txEl>
                                              <p:pRg st="4" end="4"/>
                                            </p:txEl>
                                          </p:spTgt>
                                        </p:tgtEl>
                                      </p:cBhvr>
                                    </p:animEffect>
                                    <p:anim calcmode="lin" valueType="num">
                                      <p:cBhvr>
                                        <p:cTn id="74" dur="500" fill="hold"/>
                                        <p:tgtEl>
                                          <p:spTgt spid="6">
                                            <p:txEl>
                                              <p:pRg st="4" end="4"/>
                                            </p:txEl>
                                          </p:spTgt>
                                        </p:tgtEl>
                                        <p:attrNameLst>
                                          <p:attrName>style.rotation</p:attrName>
                                        </p:attrNameLst>
                                      </p:cBhvr>
                                      <p:tavLst>
                                        <p:tav tm="0">
                                          <p:val>
                                            <p:fltVal val="720"/>
                                          </p:val>
                                        </p:tav>
                                        <p:tav tm="100000">
                                          <p:val>
                                            <p:fltVal val="0"/>
                                          </p:val>
                                        </p:tav>
                                      </p:tavLst>
                                    </p:anim>
                                    <p:anim calcmode="lin" valueType="num">
                                      <p:cBhvr>
                                        <p:cTn id="75" dur="500" fill="hold"/>
                                        <p:tgtEl>
                                          <p:spTgt spid="6">
                                            <p:txEl>
                                              <p:pRg st="4" end="4"/>
                                            </p:txEl>
                                          </p:spTgt>
                                        </p:tgtEl>
                                        <p:attrNameLst>
                                          <p:attrName>ppt_h</p:attrName>
                                        </p:attrNameLst>
                                      </p:cBhvr>
                                      <p:tavLst>
                                        <p:tav tm="0">
                                          <p:val>
                                            <p:fltVal val="0"/>
                                          </p:val>
                                        </p:tav>
                                        <p:tav tm="100000">
                                          <p:val>
                                            <p:strVal val="#ppt_h"/>
                                          </p:val>
                                        </p:tav>
                                      </p:tavLst>
                                    </p:anim>
                                    <p:anim calcmode="lin" valueType="num">
                                      <p:cBhvr>
                                        <p:cTn id="76" dur="500" fill="hold"/>
                                        <p:tgtEl>
                                          <p:spTgt spid="6">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tmplLst>
          <p:tmpl lvl="1">
            <p:tnLst>
              <p:par>
                <p:cTn presetID="3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style.rotation</p:attrName>
                        </p:attrNameLst>
                      </p:cBhvr>
                      <p:tavLst>
                        <p:tav tm="0">
                          <p:val>
                            <p:fltVal val="720"/>
                          </p:val>
                        </p:tav>
                        <p:tav tm="100000">
                          <p:val>
                            <p:fltVal val="0"/>
                          </p:val>
                        </p:tav>
                      </p:tavLst>
                    </p:anim>
                    <p:anim calcmode="lin" valueType="num">
                      <p:cBhvr>
                        <p:cTn dur="500" fill="hold"/>
                        <p:tgtEl>
                          <p:spTgt spid="4"/>
                        </p:tgtEl>
                        <p:attrNameLst>
                          <p:attrName>ppt_h</p:attrName>
                        </p:attrNameLst>
                      </p:cBhvr>
                      <p:tavLst>
                        <p:tav tm="0">
                          <p:val>
                            <p:fltVal val="0"/>
                          </p:val>
                        </p:tav>
                        <p:tav tm="100000">
                          <p:val>
                            <p:strVal val="#ppt_h"/>
                          </p:val>
                        </p:tav>
                      </p:tavLst>
                    </p:anim>
                    <p:anim calcmode="lin" valueType="num">
                      <p:cBhvr>
                        <p:cTn dur="500" fill="hold"/>
                        <p:tgtEl>
                          <p:spTgt spid="4"/>
                        </p:tgtEl>
                        <p:attrNameLst>
                          <p:attrName>ppt_w</p:attrName>
                        </p:attrNameLst>
                      </p:cBhvr>
                      <p:tavLst>
                        <p:tav tm="0">
                          <p:val>
                            <p:fltVal val="0"/>
                          </p:val>
                        </p:tav>
                        <p:tav tm="100000">
                          <p:val>
                            <p:strVal val="#ppt_w"/>
                          </p:val>
                        </p:tav>
                      </p:tavLst>
                    </p:anim>
                  </p:childTnLst>
                </p:cTn>
              </p:par>
            </p:tnLst>
          </p:tmpl>
          <p:tmpl lvl="2">
            <p:tnLst>
              <p:par>
                <p:cTn presetID="3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style.rotation</p:attrName>
                        </p:attrNameLst>
                      </p:cBhvr>
                      <p:tavLst>
                        <p:tav tm="0">
                          <p:val>
                            <p:fltVal val="720"/>
                          </p:val>
                        </p:tav>
                        <p:tav tm="100000">
                          <p:val>
                            <p:fltVal val="0"/>
                          </p:val>
                        </p:tav>
                      </p:tavLst>
                    </p:anim>
                    <p:anim calcmode="lin" valueType="num">
                      <p:cBhvr>
                        <p:cTn dur="500" fill="hold"/>
                        <p:tgtEl>
                          <p:spTgt spid="4"/>
                        </p:tgtEl>
                        <p:attrNameLst>
                          <p:attrName>ppt_h</p:attrName>
                        </p:attrNameLst>
                      </p:cBhvr>
                      <p:tavLst>
                        <p:tav tm="0">
                          <p:val>
                            <p:fltVal val="0"/>
                          </p:val>
                        </p:tav>
                        <p:tav tm="100000">
                          <p:val>
                            <p:strVal val="#ppt_h"/>
                          </p:val>
                        </p:tav>
                      </p:tavLst>
                    </p:anim>
                    <p:anim calcmode="lin" valueType="num">
                      <p:cBhvr>
                        <p:cTn dur="500" fill="hold"/>
                        <p:tgtEl>
                          <p:spTgt spid="4"/>
                        </p:tgtEl>
                        <p:attrNameLst>
                          <p:attrName>ppt_w</p:attrName>
                        </p:attrNameLst>
                      </p:cBhvr>
                      <p:tavLst>
                        <p:tav tm="0">
                          <p:val>
                            <p:fltVal val="0"/>
                          </p:val>
                        </p:tav>
                        <p:tav tm="100000">
                          <p:val>
                            <p:strVal val="#ppt_w"/>
                          </p:val>
                        </p:tav>
                      </p:tavLst>
                    </p:anim>
                  </p:childTnLst>
                </p:cTn>
              </p:par>
            </p:tnLst>
          </p:tmpl>
          <p:tmpl lvl="3">
            <p:tnLst>
              <p:par>
                <p:cTn presetID="3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style.rotation</p:attrName>
                        </p:attrNameLst>
                      </p:cBhvr>
                      <p:tavLst>
                        <p:tav tm="0">
                          <p:val>
                            <p:fltVal val="720"/>
                          </p:val>
                        </p:tav>
                        <p:tav tm="100000">
                          <p:val>
                            <p:fltVal val="0"/>
                          </p:val>
                        </p:tav>
                      </p:tavLst>
                    </p:anim>
                    <p:anim calcmode="lin" valueType="num">
                      <p:cBhvr>
                        <p:cTn dur="500" fill="hold"/>
                        <p:tgtEl>
                          <p:spTgt spid="4"/>
                        </p:tgtEl>
                        <p:attrNameLst>
                          <p:attrName>ppt_h</p:attrName>
                        </p:attrNameLst>
                      </p:cBhvr>
                      <p:tavLst>
                        <p:tav tm="0">
                          <p:val>
                            <p:fltVal val="0"/>
                          </p:val>
                        </p:tav>
                        <p:tav tm="100000">
                          <p:val>
                            <p:strVal val="#ppt_h"/>
                          </p:val>
                        </p:tav>
                      </p:tavLst>
                    </p:anim>
                    <p:anim calcmode="lin" valueType="num">
                      <p:cBhvr>
                        <p:cTn dur="500" fill="hold"/>
                        <p:tgtEl>
                          <p:spTgt spid="4"/>
                        </p:tgtEl>
                        <p:attrNameLst>
                          <p:attrName>ppt_w</p:attrName>
                        </p:attrNameLst>
                      </p:cBhvr>
                      <p:tavLst>
                        <p:tav tm="0">
                          <p:val>
                            <p:fltVal val="0"/>
                          </p:val>
                        </p:tav>
                        <p:tav tm="100000">
                          <p:val>
                            <p:strVal val="#ppt_w"/>
                          </p:val>
                        </p:tav>
                      </p:tavLst>
                    </p:anim>
                  </p:childTnLst>
                </p:cTn>
              </p:par>
            </p:tnLst>
          </p:tmpl>
          <p:tmpl lvl="4">
            <p:tnLst>
              <p:par>
                <p:cTn presetID="3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style.rotation</p:attrName>
                        </p:attrNameLst>
                      </p:cBhvr>
                      <p:tavLst>
                        <p:tav tm="0">
                          <p:val>
                            <p:fltVal val="720"/>
                          </p:val>
                        </p:tav>
                        <p:tav tm="100000">
                          <p:val>
                            <p:fltVal val="0"/>
                          </p:val>
                        </p:tav>
                      </p:tavLst>
                    </p:anim>
                    <p:anim calcmode="lin" valueType="num">
                      <p:cBhvr>
                        <p:cTn dur="500" fill="hold"/>
                        <p:tgtEl>
                          <p:spTgt spid="4"/>
                        </p:tgtEl>
                        <p:attrNameLst>
                          <p:attrName>ppt_h</p:attrName>
                        </p:attrNameLst>
                      </p:cBhvr>
                      <p:tavLst>
                        <p:tav tm="0">
                          <p:val>
                            <p:fltVal val="0"/>
                          </p:val>
                        </p:tav>
                        <p:tav tm="100000">
                          <p:val>
                            <p:strVal val="#ppt_h"/>
                          </p:val>
                        </p:tav>
                      </p:tavLst>
                    </p:anim>
                    <p:anim calcmode="lin" valueType="num">
                      <p:cBhvr>
                        <p:cTn dur="500" fill="hold"/>
                        <p:tgtEl>
                          <p:spTgt spid="4"/>
                        </p:tgtEl>
                        <p:attrNameLst>
                          <p:attrName>ppt_w</p:attrName>
                        </p:attrNameLst>
                      </p:cBhvr>
                      <p:tavLst>
                        <p:tav tm="0">
                          <p:val>
                            <p:fltVal val="0"/>
                          </p:val>
                        </p:tav>
                        <p:tav tm="100000">
                          <p:val>
                            <p:strVal val="#ppt_w"/>
                          </p:val>
                        </p:tav>
                      </p:tavLst>
                    </p:anim>
                  </p:childTnLst>
                </p:cTn>
              </p:par>
            </p:tnLst>
          </p:tmpl>
          <p:tmpl lvl="5">
            <p:tnLst>
              <p:par>
                <p:cTn presetID="3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style.rotation</p:attrName>
                        </p:attrNameLst>
                      </p:cBhvr>
                      <p:tavLst>
                        <p:tav tm="0">
                          <p:val>
                            <p:fltVal val="720"/>
                          </p:val>
                        </p:tav>
                        <p:tav tm="100000">
                          <p:val>
                            <p:fltVal val="0"/>
                          </p:val>
                        </p:tav>
                      </p:tavLst>
                    </p:anim>
                    <p:anim calcmode="lin" valueType="num">
                      <p:cBhvr>
                        <p:cTn dur="500" fill="hold"/>
                        <p:tgtEl>
                          <p:spTgt spid="4"/>
                        </p:tgtEl>
                        <p:attrNameLst>
                          <p:attrName>ppt_h</p:attrName>
                        </p:attrNameLst>
                      </p:cBhvr>
                      <p:tavLst>
                        <p:tav tm="0">
                          <p:val>
                            <p:fltVal val="0"/>
                          </p:val>
                        </p:tav>
                        <p:tav tm="100000">
                          <p:val>
                            <p:strVal val="#ppt_h"/>
                          </p:val>
                        </p:tav>
                      </p:tavLst>
                    </p:anim>
                    <p:anim calcmode="lin" valueType="num">
                      <p:cBhvr>
                        <p:cTn dur="500" fill="hold"/>
                        <p:tgtEl>
                          <p:spTgt spid="4"/>
                        </p:tgtEl>
                        <p:attrNameLst>
                          <p:attrName>ppt_w</p:attrName>
                        </p:attrNameLst>
                      </p:cBhvr>
                      <p:tavLst>
                        <p:tav tm="0">
                          <p:val>
                            <p:fltVal val="0"/>
                          </p:val>
                        </p:tav>
                        <p:tav tm="100000">
                          <p:val>
                            <p:strVal val="#ppt_w"/>
                          </p:val>
                        </p:tav>
                      </p:tavLst>
                    </p:anim>
                  </p:childTnLst>
                </p:cTn>
              </p:par>
            </p:tnLst>
          </p:tmpl>
        </p:tmplLst>
      </p:bldP>
      <p:bldP spid="5" grpId="0" build="allAtOnce">
        <p:tmplLst>
          <p:tmpl lvl="1">
            <p:tnLst>
              <p:par>
                <p:cTn presetID="35"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style.rotation</p:attrName>
                        </p:attrNameLst>
                      </p:cBhvr>
                      <p:tavLst>
                        <p:tav tm="0">
                          <p:val>
                            <p:fltVal val="720"/>
                          </p:val>
                        </p:tav>
                        <p:tav tm="100000">
                          <p:val>
                            <p:fltVal val="0"/>
                          </p:val>
                        </p:tav>
                      </p:tavLst>
                    </p:anim>
                    <p:anim calcmode="lin" valueType="num">
                      <p:cBhvr>
                        <p:cTn dur="500" fill="hold"/>
                        <p:tgtEl>
                          <p:spTgt spid="5"/>
                        </p:tgtEl>
                        <p:attrNameLst>
                          <p:attrName>ppt_h</p:attrName>
                        </p:attrNameLst>
                      </p:cBhvr>
                      <p:tavLst>
                        <p:tav tm="0">
                          <p:val>
                            <p:fltVal val="0"/>
                          </p:val>
                        </p:tav>
                        <p:tav tm="100000">
                          <p:val>
                            <p:strVal val="#ppt_h"/>
                          </p:val>
                        </p:tav>
                      </p:tavLst>
                    </p:anim>
                    <p:anim calcmode="lin" valueType="num">
                      <p:cBhvr>
                        <p:cTn dur="500" fill="hold"/>
                        <p:tgtEl>
                          <p:spTgt spid="5"/>
                        </p:tgtEl>
                        <p:attrNameLst>
                          <p:attrName>ppt_w</p:attrName>
                        </p:attrNameLst>
                      </p:cBhvr>
                      <p:tavLst>
                        <p:tav tm="0">
                          <p:val>
                            <p:fltVal val="0"/>
                          </p:val>
                        </p:tav>
                        <p:tav tm="100000">
                          <p:val>
                            <p:strVal val="#ppt_w"/>
                          </p:val>
                        </p:tav>
                      </p:tavLst>
                    </p:anim>
                  </p:childTnLst>
                </p:cTn>
              </p:par>
            </p:tnLst>
          </p:tmpl>
        </p:tmplLst>
      </p:bldP>
      <p:bldP spid="6" grpId="0" build="allAtOnce">
        <p:tmplLst>
          <p:tmpl lvl="1">
            <p:tnLst>
              <p:par>
                <p:cTn presetID="35"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style.rotation</p:attrName>
                        </p:attrNameLst>
                      </p:cBhvr>
                      <p:tavLst>
                        <p:tav tm="0">
                          <p:val>
                            <p:fltVal val="720"/>
                          </p:val>
                        </p:tav>
                        <p:tav tm="100000">
                          <p:val>
                            <p:fltVal val="0"/>
                          </p:val>
                        </p:tav>
                      </p:tavLst>
                    </p:anim>
                    <p:anim calcmode="lin" valueType="num">
                      <p:cBhvr>
                        <p:cTn dur="500" fill="hold"/>
                        <p:tgtEl>
                          <p:spTgt spid="6"/>
                        </p:tgtEl>
                        <p:attrNameLst>
                          <p:attrName>ppt_h</p:attrName>
                        </p:attrNameLst>
                      </p:cBhvr>
                      <p:tavLst>
                        <p:tav tm="0">
                          <p:val>
                            <p:fltVal val="0"/>
                          </p:val>
                        </p:tav>
                        <p:tav tm="100000">
                          <p:val>
                            <p:strVal val="#ppt_h"/>
                          </p:val>
                        </p:tav>
                      </p:tavLst>
                    </p:anim>
                    <p:anim calcmode="lin" valueType="num">
                      <p:cBhvr>
                        <p:cTn dur="500" fill="hold"/>
                        <p:tgtEl>
                          <p:spTgt spid="6"/>
                        </p:tgtEl>
                        <p:attrNameLst>
                          <p:attrName>ppt_w</p:attrName>
                        </p:attrNameLst>
                      </p:cBhvr>
                      <p:tavLst>
                        <p:tav tm="0">
                          <p:val>
                            <p:fltVal val="0"/>
                          </p:val>
                        </p:tav>
                        <p:tav tm="100000">
                          <p:val>
                            <p:strVal val="#ppt_w"/>
                          </p:val>
                        </p:tav>
                      </p:tavLst>
                    </p:anim>
                  </p:childTnLst>
                </p:cTn>
              </p:par>
            </p:tnLst>
          </p:tmpl>
          <p:tmpl lvl="2">
            <p:tnLst>
              <p:par>
                <p:cTn presetID="35"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style.rotation</p:attrName>
                        </p:attrNameLst>
                      </p:cBhvr>
                      <p:tavLst>
                        <p:tav tm="0">
                          <p:val>
                            <p:fltVal val="720"/>
                          </p:val>
                        </p:tav>
                        <p:tav tm="100000">
                          <p:val>
                            <p:fltVal val="0"/>
                          </p:val>
                        </p:tav>
                      </p:tavLst>
                    </p:anim>
                    <p:anim calcmode="lin" valueType="num">
                      <p:cBhvr>
                        <p:cTn dur="500" fill="hold"/>
                        <p:tgtEl>
                          <p:spTgt spid="6"/>
                        </p:tgtEl>
                        <p:attrNameLst>
                          <p:attrName>ppt_h</p:attrName>
                        </p:attrNameLst>
                      </p:cBhvr>
                      <p:tavLst>
                        <p:tav tm="0">
                          <p:val>
                            <p:fltVal val="0"/>
                          </p:val>
                        </p:tav>
                        <p:tav tm="100000">
                          <p:val>
                            <p:strVal val="#ppt_h"/>
                          </p:val>
                        </p:tav>
                      </p:tavLst>
                    </p:anim>
                    <p:anim calcmode="lin" valueType="num">
                      <p:cBhvr>
                        <p:cTn dur="500" fill="hold"/>
                        <p:tgtEl>
                          <p:spTgt spid="6"/>
                        </p:tgtEl>
                        <p:attrNameLst>
                          <p:attrName>ppt_w</p:attrName>
                        </p:attrNameLst>
                      </p:cBhvr>
                      <p:tavLst>
                        <p:tav tm="0">
                          <p:val>
                            <p:fltVal val="0"/>
                          </p:val>
                        </p:tav>
                        <p:tav tm="100000">
                          <p:val>
                            <p:strVal val="#ppt_w"/>
                          </p:val>
                        </p:tav>
                      </p:tavLst>
                    </p:anim>
                  </p:childTnLst>
                </p:cTn>
              </p:par>
            </p:tnLst>
          </p:tmpl>
          <p:tmpl lvl="3">
            <p:tnLst>
              <p:par>
                <p:cTn presetID="35"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style.rotation</p:attrName>
                        </p:attrNameLst>
                      </p:cBhvr>
                      <p:tavLst>
                        <p:tav tm="0">
                          <p:val>
                            <p:fltVal val="720"/>
                          </p:val>
                        </p:tav>
                        <p:tav tm="100000">
                          <p:val>
                            <p:fltVal val="0"/>
                          </p:val>
                        </p:tav>
                      </p:tavLst>
                    </p:anim>
                    <p:anim calcmode="lin" valueType="num">
                      <p:cBhvr>
                        <p:cTn dur="500" fill="hold"/>
                        <p:tgtEl>
                          <p:spTgt spid="6"/>
                        </p:tgtEl>
                        <p:attrNameLst>
                          <p:attrName>ppt_h</p:attrName>
                        </p:attrNameLst>
                      </p:cBhvr>
                      <p:tavLst>
                        <p:tav tm="0">
                          <p:val>
                            <p:fltVal val="0"/>
                          </p:val>
                        </p:tav>
                        <p:tav tm="100000">
                          <p:val>
                            <p:strVal val="#ppt_h"/>
                          </p:val>
                        </p:tav>
                      </p:tavLst>
                    </p:anim>
                    <p:anim calcmode="lin" valueType="num">
                      <p:cBhvr>
                        <p:cTn dur="500" fill="hold"/>
                        <p:tgtEl>
                          <p:spTgt spid="6"/>
                        </p:tgtEl>
                        <p:attrNameLst>
                          <p:attrName>ppt_w</p:attrName>
                        </p:attrNameLst>
                      </p:cBhvr>
                      <p:tavLst>
                        <p:tav tm="0">
                          <p:val>
                            <p:fltVal val="0"/>
                          </p:val>
                        </p:tav>
                        <p:tav tm="100000">
                          <p:val>
                            <p:strVal val="#ppt_w"/>
                          </p:val>
                        </p:tav>
                      </p:tavLst>
                    </p:anim>
                  </p:childTnLst>
                </p:cTn>
              </p:par>
            </p:tnLst>
          </p:tmpl>
          <p:tmpl lvl="4">
            <p:tnLst>
              <p:par>
                <p:cTn presetID="35"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style.rotation</p:attrName>
                        </p:attrNameLst>
                      </p:cBhvr>
                      <p:tavLst>
                        <p:tav tm="0">
                          <p:val>
                            <p:fltVal val="720"/>
                          </p:val>
                        </p:tav>
                        <p:tav tm="100000">
                          <p:val>
                            <p:fltVal val="0"/>
                          </p:val>
                        </p:tav>
                      </p:tavLst>
                    </p:anim>
                    <p:anim calcmode="lin" valueType="num">
                      <p:cBhvr>
                        <p:cTn dur="500" fill="hold"/>
                        <p:tgtEl>
                          <p:spTgt spid="6"/>
                        </p:tgtEl>
                        <p:attrNameLst>
                          <p:attrName>ppt_h</p:attrName>
                        </p:attrNameLst>
                      </p:cBhvr>
                      <p:tavLst>
                        <p:tav tm="0">
                          <p:val>
                            <p:fltVal val="0"/>
                          </p:val>
                        </p:tav>
                        <p:tav tm="100000">
                          <p:val>
                            <p:strVal val="#ppt_h"/>
                          </p:val>
                        </p:tav>
                      </p:tavLst>
                    </p:anim>
                    <p:anim calcmode="lin" valueType="num">
                      <p:cBhvr>
                        <p:cTn dur="500" fill="hold"/>
                        <p:tgtEl>
                          <p:spTgt spid="6"/>
                        </p:tgtEl>
                        <p:attrNameLst>
                          <p:attrName>ppt_w</p:attrName>
                        </p:attrNameLst>
                      </p:cBhvr>
                      <p:tavLst>
                        <p:tav tm="0">
                          <p:val>
                            <p:fltVal val="0"/>
                          </p:val>
                        </p:tav>
                        <p:tav tm="100000">
                          <p:val>
                            <p:strVal val="#ppt_w"/>
                          </p:val>
                        </p:tav>
                      </p:tavLst>
                    </p:anim>
                  </p:childTnLst>
                </p:cTn>
              </p:par>
            </p:tnLst>
          </p:tmpl>
          <p:tmpl lvl="5">
            <p:tnLst>
              <p:par>
                <p:cTn presetID="35"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style.rotation</p:attrName>
                        </p:attrNameLst>
                      </p:cBhvr>
                      <p:tavLst>
                        <p:tav tm="0">
                          <p:val>
                            <p:fltVal val="720"/>
                          </p:val>
                        </p:tav>
                        <p:tav tm="100000">
                          <p:val>
                            <p:fltVal val="0"/>
                          </p:val>
                        </p:tav>
                      </p:tavLst>
                    </p:anim>
                    <p:anim calcmode="lin" valueType="num">
                      <p:cBhvr>
                        <p:cTn dur="500" fill="hold"/>
                        <p:tgtEl>
                          <p:spTgt spid="6"/>
                        </p:tgtEl>
                        <p:attrNameLst>
                          <p:attrName>ppt_h</p:attrName>
                        </p:attrNameLst>
                      </p:cBhvr>
                      <p:tavLst>
                        <p:tav tm="0">
                          <p:val>
                            <p:fltVal val="0"/>
                          </p:val>
                        </p:tav>
                        <p:tav tm="100000">
                          <p:val>
                            <p:strVal val="#ppt_h"/>
                          </p:val>
                        </p:tav>
                      </p:tavLst>
                    </p:anim>
                    <p:anim calcmode="lin" valueType="num">
                      <p:cBhvr>
                        <p:cTn dur="500" fill="hold"/>
                        <p:tgtEl>
                          <p:spTgt spid="6"/>
                        </p:tgtEl>
                        <p:attrNameLst>
                          <p:attrName>ppt_w</p:attrName>
                        </p:attrNameLst>
                      </p:cBhvr>
                      <p:tavLst>
                        <p:tav tm="0">
                          <p:val>
                            <p:fltVal val="0"/>
                          </p:val>
                        </p:tav>
                        <p:tav tm="100000">
                          <p:val>
                            <p:strVal val="#ppt_w"/>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782B22-16E9-4EAD-8C94-BF86344D5099}"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0FBAD-D09D-4C38-B04D-270FAB57B803}" type="slidenum">
              <a:rPr lang="en-US" smtClean="0"/>
              <a:t>‹#›</a:t>
            </a:fld>
            <a:endParaRPr lang="en-US"/>
          </a:p>
        </p:txBody>
      </p:sp>
    </p:spTree>
    <p:extLst>
      <p:ext uri="{BB962C8B-B14F-4D97-AF65-F5344CB8AC3E}">
        <p14:creationId xmlns:p14="http://schemas.microsoft.com/office/powerpoint/2010/main" val="2600139763"/>
      </p:ext>
    </p:extLst>
  </p:cSld>
  <p:clrMapOvr>
    <a:masterClrMapping/>
  </p:clrMapOvr>
  <mc:AlternateContent xmlns:mc="http://schemas.openxmlformats.org/markup-compatibility/2006" xmlns:p14="http://schemas.microsoft.com/office/powerpoint/2010/main">
    <mc:Choice Requires="p14">
      <p:transition>
        <p14:flythrough/>
        <p:sndAc>
          <p:stSnd>
            <p:snd r:embed="rId1" name="suction.wav"/>
          </p:stSnd>
        </p:sndAc>
      </p:transition>
    </mc:Choice>
    <mc:Fallback xmlns="">
      <p:transition>
        <p:fade/>
        <p:sndAc>
          <p:stSnd>
            <p:snd r:embed="rId3" name="suction.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82B22-16E9-4EAD-8C94-BF86344D5099}"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0FBAD-D09D-4C38-B04D-270FAB57B803}" type="slidenum">
              <a:rPr lang="en-US" smtClean="0"/>
              <a:t>‹#›</a:t>
            </a:fld>
            <a:endParaRPr lang="en-US"/>
          </a:p>
        </p:txBody>
      </p:sp>
    </p:spTree>
    <p:extLst>
      <p:ext uri="{BB962C8B-B14F-4D97-AF65-F5344CB8AC3E}">
        <p14:creationId xmlns:p14="http://schemas.microsoft.com/office/powerpoint/2010/main" val="2692977500"/>
      </p:ext>
    </p:extLst>
  </p:cSld>
  <p:clrMapOvr>
    <a:masterClrMapping/>
  </p:clrMapOvr>
  <mc:AlternateContent xmlns:mc="http://schemas.openxmlformats.org/markup-compatibility/2006" xmlns:p14="http://schemas.microsoft.com/office/powerpoint/2010/main">
    <mc:Choice Requires="p14">
      <p:transition>
        <p14:flythrough/>
        <p:sndAc>
          <p:stSnd>
            <p:snd r:embed="rId1" name="suction.wav"/>
          </p:stSnd>
        </p:sndAc>
      </p:transition>
    </mc:Choice>
    <mc:Fallback xmlns="">
      <p:transition>
        <p:fade/>
        <p:sndAc>
          <p:stSnd>
            <p:snd r:embed="rId3" name="suction.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782B22-16E9-4EAD-8C94-BF86344D5099}"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0FBAD-D09D-4C38-B04D-270FAB57B803}" type="slidenum">
              <a:rPr lang="en-US" smtClean="0"/>
              <a:t>‹#›</a:t>
            </a:fld>
            <a:endParaRPr lang="en-US"/>
          </a:p>
        </p:txBody>
      </p:sp>
    </p:spTree>
    <p:extLst>
      <p:ext uri="{BB962C8B-B14F-4D97-AF65-F5344CB8AC3E}">
        <p14:creationId xmlns:p14="http://schemas.microsoft.com/office/powerpoint/2010/main" val="1412841303"/>
      </p:ext>
    </p:extLst>
  </p:cSld>
  <p:clrMapOvr>
    <a:masterClrMapping/>
  </p:clrMapOvr>
  <mc:AlternateContent xmlns:mc="http://schemas.openxmlformats.org/markup-compatibility/2006" xmlns:p14="http://schemas.microsoft.com/office/powerpoint/2010/main">
    <mc:Choice Requires="p14">
      <p:transition>
        <p14:flythrough/>
        <p:sndAc>
          <p:stSnd>
            <p:snd r:embed="rId1" name="suction.wav"/>
          </p:stSnd>
        </p:sndAc>
      </p:transition>
    </mc:Choice>
    <mc:Fallback xmlns="">
      <p:transition>
        <p:fade/>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anim calcmode="lin" valueType="num">
                                      <p:cBhvr>
                                        <p:cTn id="38" dur="5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39"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0" dur="5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tmplLst>
          <p:tmpl lvl="1">
            <p:tnLst>
              <p:par>
                <p:cTn presetID="3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style.rotation</p:attrName>
                        </p:attrNameLst>
                      </p:cBhvr>
                      <p:tavLst>
                        <p:tav tm="0">
                          <p:val>
                            <p:fltVal val="720"/>
                          </p:val>
                        </p:tav>
                        <p:tav tm="100000">
                          <p:val>
                            <p:fltVal val="0"/>
                          </p:val>
                        </p:tav>
                      </p:tavLst>
                    </p:anim>
                    <p:anim calcmode="lin" valueType="num">
                      <p:cBhvr>
                        <p:cTn dur="500" fill="hold"/>
                        <p:tgtEl>
                          <p:spTgt spid="4"/>
                        </p:tgtEl>
                        <p:attrNameLst>
                          <p:attrName>ppt_h</p:attrName>
                        </p:attrNameLst>
                      </p:cBhvr>
                      <p:tavLst>
                        <p:tav tm="0">
                          <p:val>
                            <p:fltVal val="0"/>
                          </p:val>
                        </p:tav>
                        <p:tav tm="100000">
                          <p:val>
                            <p:strVal val="#ppt_h"/>
                          </p:val>
                        </p:tav>
                      </p:tavLst>
                    </p:anim>
                    <p:anim calcmode="lin" valueType="num">
                      <p:cBhvr>
                        <p:cTn dur="500" fill="hold"/>
                        <p:tgtEl>
                          <p:spTgt spid="4"/>
                        </p:tgtEl>
                        <p:attrNameLst>
                          <p:attrName>ppt_w</p:attrName>
                        </p:attrNameLst>
                      </p:cBhvr>
                      <p:tavLst>
                        <p:tav tm="0">
                          <p:val>
                            <p:fltVal val="0"/>
                          </p:val>
                        </p:tav>
                        <p:tav tm="100000">
                          <p:val>
                            <p:strVal val="#ppt_w"/>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782B22-16E9-4EAD-8C94-BF86344D5099}"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0FBAD-D09D-4C38-B04D-270FAB57B803}" type="slidenum">
              <a:rPr lang="en-US" smtClean="0"/>
              <a:t>‹#›</a:t>
            </a:fld>
            <a:endParaRPr lang="en-US"/>
          </a:p>
        </p:txBody>
      </p:sp>
    </p:spTree>
    <p:extLst>
      <p:ext uri="{BB962C8B-B14F-4D97-AF65-F5344CB8AC3E}">
        <p14:creationId xmlns:p14="http://schemas.microsoft.com/office/powerpoint/2010/main" val="2927946969"/>
      </p:ext>
    </p:extLst>
  </p:cSld>
  <p:clrMapOvr>
    <a:masterClrMapping/>
  </p:clrMapOvr>
  <mc:AlternateContent xmlns:mc="http://schemas.openxmlformats.org/markup-compatibility/2006" xmlns:p14="http://schemas.microsoft.com/office/powerpoint/2010/main">
    <mc:Choice Requires="p14">
      <p:transition>
        <p14:flythrough/>
        <p:sndAc>
          <p:stSnd>
            <p:snd r:embed="rId1" name="suction.wav"/>
          </p:stSnd>
        </p:sndAc>
      </p:transition>
    </mc:Choice>
    <mc:Fallback xmlns="">
      <p:transition>
        <p:fade/>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anim calcmode="lin" valueType="num">
                                      <p:cBhvr>
                                        <p:cTn id="14" dur="5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tmplLst>
          <p:tmpl lvl="1">
            <p:tnLst>
              <p:par>
                <p:cTn presetID="3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style.rotation</p:attrName>
                        </p:attrNameLst>
                      </p:cBhvr>
                      <p:tavLst>
                        <p:tav tm="0">
                          <p:val>
                            <p:fltVal val="720"/>
                          </p:val>
                        </p:tav>
                        <p:tav tm="100000">
                          <p:val>
                            <p:fltVal val="0"/>
                          </p:val>
                        </p:tav>
                      </p:tavLst>
                    </p:anim>
                    <p:anim calcmode="lin" valueType="num">
                      <p:cBhvr>
                        <p:cTn dur="500" fill="hold"/>
                        <p:tgtEl>
                          <p:spTgt spid="4"/>
                        </p:tgtEl>
                        <p:attrNameLst>
                          <p:attrName>ppt_h</p:attrName>
                        </p:attrNameLst>
                      </p:cBhvr>
                      <p:tavLst>
                        <p:tav tm="0">
                          <p:val>
                            <p:fltVal val="0"/>
                          </p:val>
                        </p:tav>
                        <p:tav tm="100000">
                          <p:val>
                            <p:strVal val="#ppt_h"/>
                          </p:val>
                        </p:tav>
                      </p:tavLst>
                    </p:anim>
                    <p:anim calcmode="lin" valueType="num">
                      <p:cBhvr>
                        <p:cTn dur="500" fill="hold"/>
                        <p:tgtEl>
                          <p:spTgt spid="4"/>
                        </p:tgtEl>
                        <p:attrNameLst>
                          <p:attrName>ppt_w</p:attrName>
                        </p:attrNameLst>
                      </p:cBhvr>
                      <p:tavLst>
                        <p:tav tm="0">
                          <p:val>
                            <p:fltVal val="0"/>
                          </p:val>
                        </p:tav>
                        <p:tav tm="100000">
                          <p:val>
                            <p:strVal val="#ppt_w"/>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C782B22-16E9-4EAD-8C94-BF86344D5099}" type="datetimeFigureOut">
              <a:rPr lang="en-US" smtClean="0"/>
              <a:t>3/29/2017</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A20FBAD-D09D-4C38-B04D-270FAB57B803}" type="slidenum">
              <a:rPr lang="en-US" smtClean="0"/>
              <a:t>‹#›</a:t>
            </a:fld>
            <a:endParaRPr lang="en-US"/>
          </a:p>
        </p:txBody>
      </p:sp>
    </p:spTree>
    <p:extLst>
      <p:ext uri="{BB962C8B-B14F-4D97-AF65-F5344CB8AC3E}">
        <p14:creationId xmlns:p14="http://schemas.microsoft.com/office/powerpoint/2010/main" val="16042641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p14:flythrough/>
        <p:sndAc>
          <p:stSnd>
            <p:snd r:embed="rId19" name="suction.wav"/>
          </p:stSnd>
        </p:sndAc>
      </p:transition>
    </mc:Choice>
    <mc:Fallback xmlns="">
      <p:transition>
        <p:fade/>
        <p:sndAc>
          <p:stSnd>
            <p:snd r:embed="rId2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20" name="voltage.wav"/>
                                        </p:tgtEl>
                                      </p:cMediaNode>
                                    </p:audio>
                                  </p:subTnLst>
                                </p:cTn>
                              </p:par>
                              <p:par>
                                <p:cTn id="11" presetID="3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20" name="voltage.wav"/>
                                        </p:tgtEl>
                                      </p:cMediaNode>
                                    </p:audio>
                                  </p:subTnLst>
                                </p:cTn>
                              </p:par>
                              <p:par>
                                <p:cTn id="17" presetID="3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7"/>
                                            </p:cond>
                                          </p:stCondLst>
                                          <p:endCondLst>
                                            <p:cond evt="onStopAudio" delay="0">
                                              <p:tgtEl>
                                                <p:sldTgt/>
                                              </p:tgtEl>
                                            </p:cond>
                                          </p:endCondLst>
                                        </p:cTn>
                                        <p:tgtEl>
                                          <p:sndTgt r:embed="rId20" name="voltage.wav"/>
                                        </p:tgtEl>
                                      </p:cMediaNode>
                                    </p:audio>
                                  </p:subTnLst>
                                </p:cTn>
                              </p:par>
                              <p:par>
                                <p:cTn id="23" presetID="35"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3"/>
                                            </p:cond>
                                          </p:stCondLst>
                                          <p:endCondLst>
                                            <p:cond evt="onStopAudio" delay="0">
                                              <p:tgtEl>
                                                <p:sldTgt/>
                                              </p:tgtEl>
                                            </p:cond>
                                          </p:endCondLst>
                                        </p:cTn>
                                        <p:tgtEl>
                                          <p:sndTgt r:embed="rId20" name="voltage.wav"/>
                                        </p:tgtEl>
                                      </p:cMediaNode>
                                    </p:audio>
                                  </p:subTnLst>
                                </p:cTn>
                              </p:par>
                              <p:par>
                                <p:cTn id="29" presetID="35"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9"/>
                                            </p:cond>
                                          </p:stCondLst>
                                          <p:endCondLst>
                                            <p:cond evt="onStopAudio" delay="0">
                                              <p:tgtEl>
                                                <p:sldTgt/>
                                              </p:tgtEl>
                                            </p:cond>
                                          </p:endCondLst>
                                        </p:cTn>
                                        <p:tgtEl>
                                          <p:sndTgt r:embed="rId20"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35"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style.rotation</p:attrName>
                        </p:attrNameLst>
                      </p:cBhvr>
                      <p:tavLst>
                        <p:tav tm="0">
                          <p:val>
                            <p:fltVal val="720"/>
                          </p:val>
                        </p:tav>
                        <p:tav tm="100000">
                          <p:val>
                            <p:fltVal val="0"/>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ppt_w</p:attrName>
                        </p:attrNameLst>
                      </p:cBhvr>
                      <p:tavLst>
                        <p:tav tm="0">
                          <p:val>
                            <p:fltVal val="0"/>
                          </p:val>
                        </p:tav>
                        <p:tav tm="100000">
                          <p:val>
                            <p:strVal val="#ppt_w"/>
                          </p:val>
                        </p:tav>
                      </p:tavLst>
                    </p:anim>
                  </p:childTnLst>
                  <p:subTnLst>
                    <p:audio>
                      <p:cMediaNode>
                        <p:cTn display="0" masterRel="sameClick">
                          <p:stCondLst>
                            <p:cond delay="0"/>
                          </p:stCondLst>
                          <p:endCondLst>
                            <p:cond evt="onStopAudio" delay="0">
                              <p:tgtEl>
                                <p:sldTgt/>
                              </p:tgtEl>
                            </p:cond>
                          </p:endCondLst>
                        </p:cTn>
                        <p:tgtEl>
                          <p:sndTgt r:embed="rId20" name="voltage.wav"/>
                        </p:tgtEl>
                      </p:cMediaNode>
                    </p:audio>
                  </p:subTnLst>
                </p:cTn>
              </p:par>
            </p:tnLst>
          </p:tmpl>
          <p:tmpl lvl="2">
            <p:tnLst>
              <p:par>
                <p:cTn presetID="35"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style.rotation</p:attrName>
                        </p:attrNameLst>
                      </p:cBhvr>
                      <p:tavLst>
                        <p:tav tm="0">
                          <p:val>
                            <p:fltVal val="720"/>
                          </p:val>
                        </p:tav>
                        <p:tav tm="100000">
                          <p:val>
                            <p:fltVal val="0"/>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ppt_w</p:attrName>
                        </p:attrNameLst>
                      </p:cBhvr>
                      <p:tavLst>
                        <p:tav tm="0">
                          <p:val>
                            <p:fltVal val="0"/>
                          </p:val>
                        </p:tav>
                        <p:tav tm="100000">
                          <p:val>
                            <p:strVal val="#ppt_w"/>
                          </p:val>
                        </p:tav>
                      </p:tavLst>
                    </p:anim>
                  </p:childTnLst>
                  <p:subTnLst>
                    <p:audio>
                      <p:cMediaNode>
                        <p:cTn display="0" masterRel="sameClick">
                          <p:stCondLst>
                            <p:cond delay="0"/>
                          </p:stCondLst>
                          <p:endCondLst>
                            <p:cond evt="onStopAudio" delay="0">
                              <p:tgtEl>
                                <p:sldTgt/>
                              </p:tgtEl>
                            </p:cond>
                          </p:endCondLst>
                        </p:cTn>
                        <p:tgtEl>
                          <p:sndTgt r:embed="rId20" name="voltage.wav"/>
                        </p:tgtEl>
                      </p:cMediaNode>
                    </p:audio>
                  </p:subTnLst>
                </p:cTn>
              </p:par>
            </p:tnLst>
          </p:tmpl>
          <p:tmpl lvl="3">
            <p:tnLst>
              <p:par>
                <p:cTn presetID="35"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style.rotation</p:attrName>
                        </p:attrNameLst>
                      </p:cBhvr>
                      <p:tavLst>
                        <p:tav tm="0">
                          <p:val>
                            <p:fltVal val="720"/>
                          </p:val>
                        </p:tav>
                        <p:tav tm="100000">
                          <p:val>
                            <p:fltVal val="0"/>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ppt_w</p:attrName>
                        </p:attrNameLst>
                      </p:cBhvr>
                      <p:tavLst>
                        <p:tav tm="0">
                          <p:val>
                            <p:fltVal val="0"/>
                          </p:val>
                        </p:tav>
                        <p:tav tm="100000">
                          <p:val>
                            <p:strVal val="#ppt_w"/>
                          </p:val>
                        </p:tav>
                      </p:tavLst>
                    </p:anim>
                  </p:childTnLst>
                  <p:subTnLst>
                    <p:audio>
                      <p:cMediaNode>
                        <p:cTn display="0" masterRel="sameClick">
                          <p:stCondLst>
                            <p:cond delay="0"/>
                          </p:stCondLst>
                          <p:endCondLst>
                            <p:cond evt="onStopAudio" delay="0">
                              <p:tgtEl>
                                <p:sldTgt/>
                              </p:tgtEl>
                            </p:cond>
                          </p:endCondLst>
                        </p:cTn>
                        <p:tgtEl>
                          <p:sndTgt r:embed="rId20" name="voltage.wav"/>
                        </p:tgtEl>
                      </p:cMediaNode>
                    </p:audio>
                  </p:subTnLst>
                </p:cTn>
              </p:par>
            </p:tnLst>
          </p:tmpl>
          <p:tmpl lvl="4">
            <p:tnLst>
              <p:par>
                <p:cTn presetID="35"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style.rotation</p:attrName>
                        </p:attrNameLst>
                      </p:cBhvr>
                      <p:tavLst>
                        <p:tav tm="0">
                          <p:val>
                            <p:fltVal val="720"/>
                          </p:val>
                        </p:tav>
                        <p:tav tm="100000">
                          <p:val>
                            <p:fltVal val="0"/>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ppt_w</p:attrName>
                        </p:attrNameLst>
                      </p:cBhvr>
                      <p:tavLst>
                        <p:tav tm="0">
                          <p:val>
                            <p:fltVal val="0"/>
                          </p:val>
                        </p:tav>
                        <p:tav tm="100000">
                          <p:val>
                            <p:strVal val="#ppt_w"/>
                          </p:val>
                        </p:tav>
                      </p:tavLst>
                    </p:anim>
                  </p:childTnLst>
                  <p:subTnLst>
                    <p:audio>
                      <p:cMediaNode>
                        <p:cTn display="0" masterRel="sameClick">
                          <p:stCondLst>
                            <p:cond delay="0"/>
                          </p:stCondLst>
                          <p:endCondLst>
                            <p:cond evt="onStopAudio" delay="0">
                              <p:tgtEl>
                                <p:sldTgt/>
                              </p:tgtEl>
                            </p:cond>
                          </p:endCondLst>
                        </p:cTn>
                        <p:tgtEl>
                          <p:sndTgt r:embed="rId20" name="voltage.wav"/>
                        </p:tgtEl>
                      </p:cMediaNode>
                    </p:audio>
                  </p:subTnLst>
                </p:cTn>
              </p:par>
            </p:tnLst>
          </p:tmpl>
          <p:tmpl lvl="5">
            <p:tnLst>
              <p:par>
                <p:cTn presetID="35"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style.rotation</p:attrName>
                        </p:attrNameLst>
                      </p:cBhvr>
                      <p:tavLst>
                        <p:tav tm="0">
                          <p:val>
                            <p:fltVal val="720"/>
                          </p:val>
                        </p:tav>
                        <p:tav tm="100000">
                          <p:val>
                            <p:fltVal val="0"/>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ppt_w</p:attrName>
                        </p:attrNameLst>
                      </p:cBhvr>
                      <p:tavLst>
                        <p:tav tm="0">
                          <p:val>
                            <p:fltVal val="0"/>
                          </p:val>
                        </p:tav>
                        <p:tav tm="100000">
                          <p:val>
                            <p:strVal val="#ppt_w"/>
                          </p:val>
                        </p:tav>
                      </p:tavLst>
                    </p:anim>
                  </p:childTnLst>
                  <p:subTnLst>
                    <p:audio>
                      <p:cMediaNode>
                        <p:cTn display="0" masterRel="sameClick">
                          <p:stCondLst>
                            <p:cond delay="0"/>
                          </p:stCondLst>
                          <p:endCondLst>
                            <p:cond evt="onStopAudio" delay="0">
                              <p:tgtEl>
                                <p:sldTgt/>
                              </p:tgtEl>
                            </p:cond>
                          </p:endCondLst>
                        </p:cTn>
                        <p:tgtEl>
                          <p:sndTgt r:embed="rId20" name="voltage.wav"/>
                        </p:tgtEl>
                      </p:cMediaNode>
                    </p:audio>
                  </p:subTnLst>
                </p:cTn>
              </p:par>
            </p:tnLst>
          </p:tmpl>
        </p:tmplLst>
      </p:bldP>
    </p:bldLst>
  </p:timing>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19.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20.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2.wav"/><Relationship Id="rId9"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6.pn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evaluating </a:t>
            </a:r>
            <a:r>
              <a:rPr lang="en-US"/>
              <a:t>perception management</a:t>
            </a:r>
            <a:endParaRPr lang="en-US" dirty="0"/>
          </a:p>
        </p:txBody>
      </p:sp>
      <p:sp>
        <p:nvSpPr>
          <p:cNvPr id="3" name="Subtitle 2"/>
          <p:cNvSpPr>
            <a:spLocks noGrp="1"/>
          </p:cNvSpPr>
          <p:nvPr>
            <p:ph type="subTitle" idx="1"/>
          </p:nvPr>
        </p:nvSpPr>
        <p:spPr/>
        <p:txBody>
          <a:bodyPr>
            <a:normAutofit fontScale="92500" lnSpcReduction="20000"/>
          </a:bodyPr>
          <a:lstStyle/>
          <a:p>
            <a:r>
              <a:rPr lang="en-US" dirty="0"/>
              <a:t>Alex </a:t>
            </a:r>
            <a:r>
              <a:rPr lang="en-US" dirty="0" err="1"/>
              <a:t>liscio</a:t>
            </a:r>
            <a:endParaRPr lang="en-US" dirty="0"/>
          </a:p>
          <a:p>
            <a:r>
              <a:rPr lang="en-US" dirty="0"/>
              <a:t>Bryan Haines</a:t>
            </a:r>
          </a:p>
          <a:p>
            <a:r>
              <a:rPr lang="en-US" dirty="0"/>
              <a:t>Caitlin brock</a:t>
            </a:r>
          </a:p>
          <a:p>
            <a:r>
              <a:rPr lang="en-US" dirty="0" err="1"/>
              <a:t>steven</a:t>
            </a:r>
            <a:r>
              <a:rPr lang="en-US" dirty="0"/>
              <a:t> </a:t>
            </a:r>
            <a:r>
              <a:rPr lang="en-US" dirty="0" err="1"/>
              <a:t>rubin</a:t>
            </a:r>
            <a:endParaRPr lang="en-US" dirty="0"/>
          </a:p>
        </p:txBody>
      </p:sp>
    </p:spTree>
    <p:extLst>
      <p:ext uri="{BB962C8B-B14F-4D97-AF65-F5344CB8AC3E}">
        <p14:creationId xmlns:p14="http://schemas.microsoft.com/office/powerpoint/2010/main" val="1881920609"/>
      </p:ext>
    </p:extLst>
  </p:cSld>
  <p:clrMapOvr>
    <a:masterClrMapping/>
  </p:clrMapOvr>
  <mc:AlternateContent xmlns:mc="http://schemas.openxmlformats.org/markup-compatibility/2006" xmlns:p14="http://schemas.microsoft.com/office/powerpoint/2010/main">
    <mc:Choice Requires="p14">
      <p:transition>
        <p14:flythrough/>
        <p:sndAc>
          <p:stSnd>
            <p:snd r:embed="rId2" name="suction.wav"/>
          </p:stSnd>
        </p:sndAc>
      </p:transition>
    </mc:Choice>
    <mc:Fallback xmlns="">
      <p:transition>
        <p:fade/>
        <p:sndAc>
          <p:stSnd>
            <p:snd r:embed="rId4"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11" presetID="3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3" name="voltage.wav"/>
                                        </p:tgtEl>
                                      </p:cMediaNode>
                                    </p:audio>
                                  </p:subTnLst>
                                </p:cTn>
                              </p:par>
                              <p:par>
                                <p:cTn id="17" presetID="3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7"/>
                                            </p:cond>
                                          </p:stCondLst>
                                          <p:endCondLst>
                                            <p:cond evt="onStopAudio" delay="0">
                                              <p:tgtEl>
                                                <p:sldTgt/>
                                              </p:tgtEl>
                                            </p:cond>
                                          </p:endCondLst>
                                        </p:cTn>
                                        <p:tgtEl>
                                          <p:sndTgt r:embed="rId3" name="voltage.wav"/>
                                        </p:tgtEl>
                                      </p:cMediaNode>
                                    </p:audio>
                                  </p:subTnLst>
                                </p:cTn>
                              </p:par>
                              <p:par>
                                <p:cTn id="23" presetID="35"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Inadequate Models</a:t>
            </a:r>
          </a:p>
        </p:txBody>
      </p:sp>
      <p:sp>
        <p:nvSpPr>
          <p:cNvPr id="3" name="Text Placeholder 2"/>
          <p:cNvSpPr>
            <a:spLocks noGrp="1"/>
          </p:cNvSpPr>
          <p:nvPr>
            <p:ph type="body" idx="1"/>
          </p:nvPr>
        </p:nvSpPr>
        <p:spPr/>
        <p:txBody>
          <a:bodyPr/>
          <a:lstStyle/>
          <a:p>
            <a:r>
              <a:rPr lang="en-US" dirty="0"/>
              <a:t>accuracy versus incumbency</a:t>
            </a:r>
          </a:p>
        </p:txBody>
      </p:sp>
      <p:pic>
        <p:nvPicPr>
          <p:cNvPr id="12" name="Picture Placeholder 11"/>
          <p:cNvPicPr>
            <a:picLocks noGrp="1" noChangeAspect="1"/>
          </p:cNvPicPr>
          <p:nvPr>
            <p:ph type="pic" idx="15"/>
          </p:nvPr>
        </p:nvPicPr>
        <p:blipFill>
          <a:blip r:embed="rId4">
            <a:extLst>
              <a:ext uri="{28A0092B-C50C-407E-A947-70E740481C1C}">
                <a14:useLocalDpi xmlns:a14="http://schemas.microsoft.com/office/drawing/2010/main" val="0"/>
              </a:ext>
            </a:extLst>
          </a:blip>
          <a:stretch>
            <a:fillRect/>
          </a:stretch>
        </p:blipFill>
        <p:spPr>
          <a:xfrm>
            <a:off x="1961617" y="2666998"/>
            <a:ext cx="1554832" cy="1524000"/>
          </a:xfrm>
        </p:spPr>
      </p:pic>
      <p:sp>
        <p:nvSpPr>
          <p:cNvPr id="5" name="Text Placeholder 4"/>
          <p:cNvSpPr>
            <a:spLocks noGrp="1"/>
          </p:cNvSpPr>
          <p:nvPr>
            <p:ph type="body" sz="half" idx="18"/>
          </p:nvPr>
        </p:nvSpPr>
        <p:spPr/>
        <p:txBody>
          <a:bodyPr>
            <a:normAutofit lnSpcReduction="10000"/>
          </a:bodyPr>
          <a:lstStyle/>
          <a:p>
            <a:r>
              <a:rPr lang="en-US" dirty="0"/>
              <a:t>Image credit: https://c1.staticflickr.com/6/5189/5695328396_427128d9be.jpg</a:t>
            </a:r>
          </a:p>
        </p:txBody>
      </p:sp>
      <p:sp>
        <p:nvSpPr>
          <p:cNvPr id="6" name="Text Placeholder 5"/>
          <p:cNvSpPr>
            <a:spLocks noGrp="1"/>
          </p:cNvSpPr>
          <p:nvPr>
            <p:ph type="body" sz="quarter" idx="3"/>
          </p:nvPr>
        </p:nvSpPr>
        <p:spPr/>
        <p:txBody>
          <a:bodyPr/>
          <a:lstStyle/>
          <a:p>
            <a:r>
              <a:rPr lang="en-US" dirty="0"/>
              <a:t>forward applicability</a:t>
            </a:r>
          </a:p>
        </p:txBody>
      </p:sp>
      <p:pic>
        <p:nvPicPr>
          <p:cNvPr id="14" name="Picture Placeholder 13"/>
          <p:cNvPicPr>
            <a:picLocks noGrp="1" noChangeAspect="1"/>
          </p:cNvPicPr>
          <p:nvPr>
            <p:ph type="pic" idx="21"/>
          </p:nvPr>
        </p:nvPicPr>
        <p:blipFill>
          <a:blip r:embed="rId5">
            <a:extLst>
              <a:ext uri="{28A0092B-C50C-407E-A947-70E740481C1C}">
                <a14:useLocalDpi xmlns:a14="http://schemas.microsoft.com/office/drawing/2010/main" val="0"/>
              </a:ext>
            </a:extLst>
          </a:blip>
          <a:stretch>
            <a:fillRect/>
          </a:stretch>
        </p:blipFill>
        <p:spPr>
          <a:xfrm>
            <a:off x="4777883" y="2666998"/>
            <a:ext cx="2621279" cy="1524000"/>
          </a:xfrm>
        </p:spPr>
      </p:pic>
      <p:sp>
        <p:nvSpPr>
          <p:cNvPr id="8" name="Text Placeholder 7"/>
          <p:cNvSpPr>
            <a:spLocks noGrp="1"/>
          </p:cNvSpPr>
          <p:nvPr>
            <p:ph type="body" sz="half" idx="19"/>
          </p:nvPr>
        </p:nvSpPr>
        <p:spPr>
          <a:xfrm>
            <a:off x="4487593" y="4980857"/>
            <a:ext cx="3200400" cy="918138"/>
          </a:xfrm>
        </p:spPr>
        <p:txBody>
          <a:bodyPr>
            <a:noAutofit/>
          </a:bodyPr>
          <a:lstStyle/>
          <a:p>
            <a:r>
              <a:rPr lang="en-US" dirty="0"/>
              <a:t>Image credit: http://www.srpsystems.com/wp-content/uploads/2017/01/predictive-analytics.png</a:t>
            </a:r>
          </a:p>
        </p:txBody>
      </p:sp>
      <p:sp>
        <p:nvSpPr>
          <p:cNvPr id="9" name="Text Placeholder 8"/>
          <p:cNvSpPr>
            <a:spLocks noGrp="1"/>
          </p:cNvSpPr>
          <p:nvPr>
            <p:ph type="body" sz="quarter" idx="13"/>
          </p:nvPr>
        </p:nvSpPr>
        <p:spPr/>
        <p:txBody>
          <a:bodyPr/>
          <a:lstStyle/>
          <a:p>
            <a:r>
              <a:rPr lang="en-US" dirty="0"/>
              <a:t>language evaluation</a:t>
            </a:r>
          </a:p>
        </p:txBody>
      </p:sp>
      <p:pic>
        <p:nvPicPr>
          <p:cNvPr id="15" name="Picture Placeholder 14"/>
          <p:cNvPicPr>
            <a:picLocks noGrp="1" noChangeAspect="1"/>
          </p:cNvPicPr>
          <p:nvPr>
            <p:ph type="pic" idx="22"/>
          </p:nvPr>
        </p:nvPicPr>
        <p:blipFill>
          <a:blip r:embed="rId6" cstate="print">
            <a:extLst>
              <a:ext uri="{28A0092B-C50C-407E-A947-70E740481C1C}">
                <a14:useLocalDpi xmlns:a14="http://schemas.microsoft.com/office/drawing/2010/main" val="0"/>
              </a:ext>
            </a:extLst>
          </a:blip>
          <a:stretch>
            <a:fillRect/>
          </a:stretch>
        </p:blipFill>
        <p:spPr>
          <a:xfrm>
            <a:off x="8476770" y="2666998"/>
            <a:ext cx="1946313" cy="1524000"/>
          </a:xfrm>
        </p:spPr>
      </p:pic>
      <p:sp>
        <p:nvSpPr>
          <p:cNvPr id="11" name="Text Placeholder 10"/>
          <p:cNvSpPr>
            <a:spLocks noGrp="1"/>
          </p:cNvSpPr>
          <p:nvPr>
            <p:ph type="body" sz="half" idx="20"/>
          </p:nvPr>
        </p:nvSpPr>
        <p:spPr/>
        <p:txBody>
          <a:bodyPr>
            <a:noAutofit/>
          </a:bodyPr>
          <a:lstStyle/>
          <a:p>
            <a:r>
              <a:rPr lang="en-US" dirty="0"/>
              <a:t>Image credit: https://media.licdn.com/mpr/mpr/AAEAAQAAAAAAAAjBAAAAJDg1YjI2OTQyLTQzZDctNDE3MC1iNTY4LWY1N2RjYTYzYzY0OQ.png</a:t>
            </a:r>
          </a:p>
        </p:txBody>
      </p:sp>
    </p:spTree>
    <p:extLst>
      <p:ext uri="{BB962C8B-B14F-4D97-AF65-F5344CB8AC3E}">
        <p14:creationId xmlns:p14="http://schemas.microsoft.com/office/powerpoint/2010/main" val="1387936899"/>
      </p:ext>
    </p:extLst>
  </p:cSld>
  <p:clrMapOvr>
    <a:masterClrMapping/>
  </p:clrMapOvr>
  <mc:AlternateContent xmlns:mc="http://schemas.openxmlformats.org/markup-compatibility/2006" xmlns:p14="http://schemas.microsoft.com/office/powerpoint/2010/main">
    <mc:Choice Requires="p14">
      <p:transition>
        <p14:flythrough/>
        <p:sndAc>
          <p:stSnd>
            <p:snd r:embed="rId3" name="suction.wav"/>
          </p:stSnd>
        </p:sndAc>
      </p:transition>
    </mc:Choice>
    <mc:Fallback xmlns="">
      <p:transition>
        <p:fade/>
        <p:sndAc>
          <p:stSnd>
            <p:snd r:embed="rId7" name="suction.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limited scope</a:t>
            </a:r>
          </a:p>
        </p:txBody>
      </p:sp>
      <p:sp>
        <p:nvSpPr>
          <p:cNvPr id="3" name="Text Placeholder 2"/>
          <p:cNvSpPr>
            <a:spLocks noGrp="1"/>
          </p:cNvSpPr>
          <p:nvPr>
            <p:ph type="body" idx="1"/>
          </p:nvPr>
        </p:nvSpPr>
        <p:spPr/>
        <p:txBody>
          <a:bodyPr/>
          <a:lstStyle/>
          <a:p>
            <a:r>
              <a:rPr lang="en-US" dirty="0"/>
              <a:t>twitter only</a:t>
            </a:r>
          </a:p>
        </p:txBody>
      </p:sp>
      <p:pic>
        <p:nvPicPr>
          <p:cNvPr id="12" name="Picture Placeholder 11"/>
          <p:cNvPicPr>
            <a:picLocks noGrp="1" noChangeAspect="1"/>
          </p:cNvPicPr>
          <p:nvPr>
            <p:ph type="pic" idx="15"/>
          </p:nvPr>
        </p:nvPicPr>
        <p:blipFill>
          <a:blip r:embed="rId4">
            <a:extLst>
              <a:ext uri="{28A0092B-C50C-407E-A947-70E740481C1C}">
                <a14:useLocalDpi xmlns:a14="http://schemas.microsoft.com/office/drawing/2010/main" val="0"/>
              </a:ext>
            </a:extLst>
          </a:blip>
          <a:stretch>
            <a:fillRect/>
          </a:stretch>
        </p:blipFill>
        <p:spPr>
          <a:xfrm>
            <a:off x="1977033" y="2666998"/>
            <a:ext cx="1524000" cy="1524000"/>
          </a:xfrm>
        </p:spPr>
      </p:pic>
      <p:sp>
        <p:nvSpPr>
          <p:cNvPr id="5" name="Text Placeholder 4"/>
          <p:cNvSpPr>
            <a:spLocks noGrp="1"/>
          </p:cNvSpPr>
          <p:nvPr>
            <p:ph type="body" sz="half" idx="18"/>
          </p:nvPr>
        </p:nvSpPr>
        <p:spPr/>
        <p:txBody>
          <a:bodyPr>
            <a:noAutofit/>
          </a:bodyPr>
          <a:lstStyle/>
          <a:p>
            <a:r>
              <a:rPr lang="en-US" dirty="0"/>
              <a:t>Image credit: https://lh3.ggpht.com/lSLM0xhCA1RZOwaQcjhlwmsvaIQYaP3c5qbDKCgLALhydrgExnaSKZdGa8S3YtRuVA=w300</a:t>
            </a:r>
          </a:p>
        </p:txBody>
      </p:sp>
      <p:sp>
        <p:nvSpPr>
          <p:cNvPr id="6" name="Text Placeholder 5"/>
          <p:cNvSpPr>
            <a:spLocks noGrp="1"/>
          </p:cNvSpPr>
          <p:nvPr>
            <p:ph type="body" sz="quarter" idx="3"/>
          </p:nvPr>
        </p:nvSpPr>
        <p:spPr/>
        <p:txBody>
          <a:bodyPr/>
          <a:lstStyle/>
          <a:p>
            <a:r>
              <a:rPr lang="en-US" dirty="0"/>
              <a:t>limited sample size</a:t>
            </a:r>
          </a:p>
        </p:txBody>
      </p:sp>
      <p:pic>
        <p:nvPicPr>
          <p:cNvPr id="14" name="Picture Placeholder 13"/>
          <p:cNvPicPr>
            <a:picLocks noGrp="1" noChangeAspect="1"/>
          </p:cNvPicPr>
          <p:nvPr>
            <p:ph type="pic" idx="21"/>
          </p:nvPr>
        </p:nvPicPr>
        <p:blipFill>
          <a:blip r:embed="rId5">
            <a:extLst>
              <a:ext uri="{28A0092B-C50C-407E-A947-70E740481C1C}">
                <a14:useLocalDpi xmlns:a14="http://schemas.microsoft.com/office/drawing/2010/main" val="0"/>
              </a:ext>
            </a:extLst>
          </a:blip>
          <a:stretch>
            <a:fillRect/>
          </a:stretch>
        </p:blipFill>
        <p:spPr>
          <a:xfrm>
            <a:off x="4818522" y="2666998"/>
            <a:ext cx="2540000" cy="1524000"/>
          </a:xfrm>
        </p:spPr>
      </p:pic>
      <p:sp>
        <p:nvSpPr>
          <p:cNvPr id="8" name="Text Placeholder 7"/>
          <p:cNvSpPr>
            <a:spLocks noGrp="1"/>
          </p:cNvSpPr>
          <p:nvPr>
            <p:ph type="body" sz="half" idx="19"/>
          </p:nvPr>
        </p:nvSpPr>
        <p:spPr>
          <a:xfrm>
            <a:off x="4487593" y="4980857"/>
            <a:ext cx="3200400" cy="918138"/>
          </a:xfrm>
        </p:spPr>
        <p:txBody>
          <a:bodyPr>
            <a:noAutofit/>
          </a:bodyPr>
          <a:lstStyle/>
          <a:p>
            <a:r>
              <a:rPr lang="en-US" dirty="0"/>
              <a:t>Image credit: http://static.guim.co.uk/sys-images/Guardian/Pix/pictures/2013/4/9/1365517545310/Cartoon-illustrating-the--012.jpg</a:t>
            </a:r>
          </a:p>
        </p:txBody>
      </p:sp>
      <p:sp>
        <p:nvSpPr>
          <p:cNvPr id="9" name="Text Placeholder 8"/>
          <p:cNvSpPr>
            <a:spLocks noGrp="1"/>
          </p:cNvSpPr>
          <p:nvPr>
            <p:ph type="body" sz="quarter" idx="13"/>
          </p:nvPr>
        </p:nvSpPr>
        <p:spPr/>
        <p:txBody>
          <a:bodyPr/>
          <a:lstStyle/>
          <a:p>
            <a:r>
              <a:rPr lang="en-US" dirty="0"/>
              <a:t>Scalability</a:t>
            </a:r>
          </a:p>
        </p:txBody>
      </p:sp>
      <p:pic>
        <p:nvPicPr>
          <p:cNvPr id="15" name="Picture Placeholder 14"/>
          <p:cNvPicPr>
            <a:picLocks noGrp="1" noChangeAspect="1"/>
          </p:cNvPicPr>
          <p:nvPr>
            <p:ph type="pic" idx="22"/>
          </p:nvPr>
        </p:nvPicPr>
        <p:blipFill>
          <a:blip r:embed="rId6" cstate="print">
            <a:extLst>
              <a:ext uri="{28A0092B-C50C-407E-A947-70E740481C1C}">
                <a14:useLocalDpi xmlns:a14="http://schemas.microsoft.com/office/drawing/2010/main" val="0"/>
              </a:ext>
            </a:extLst>
          </a:blip>
          <a:stretch>
            <a:fillRect/>
          </a:stretch>
        </p:blipFill>
        <p:spPr>
          <a:xfrm>
            <a:off x="8476770" y="2690581"/>
            <a:ext cx="1946313" cy="1476834"/>
          </a:xfrm>
        </p:spPr>
      </p:pic>
      <p:sp>
        <p:nvSpPr>
          <p:cNvPr id="11" name="Text Placeholder 10"/>
          <p:cNvSpPr>
            <a:spLocks noGrp="1"/>
          </p:cNvSpPr>
          <p:nvPr>
            <p:ph type="body" sz="half" idx="20"/>
          </p:nvPr>
        </p:nvSpPr>
        <p:spPr/>
        <p:txBody>
          <a:bodyPr>
            <a:noAutofit/>
          </a:bodyPr>
          <a:lstStyle/>
          <a:p>
            <a:r>
              <a:rPr lang="en-US" dirty="0"/>
              <a:t>Image credit: https://connectship.com/scalable/scalable3.jpg</a:t>
            </a:r>
          </a:p>
        </p:txBody>
      </p:sp>
    </p:spTree>
    <p:extLst>
      <p:ext uri="{BB962C8B-B14F-4D97-AF65-F5344CB8AC3E}">
        <p14:creationId xmlns:p14="http://schemas.microsoft.com/office/powerpoint/2010/main" val="3065331712"/>
      </p:ext>
    </p:extLst>
  </p:cSld>
  <p:clrMapOvr>
    <a:masterClrMapping/>
  </p:clrMapOvr>
  <mc:AlternateContent xmlns:mc="http://schemas.openxmlformats.org/markup-compatibility/2006" xmlns:p14="http://schemas.microsoft.com/office/powerpoint/2010/main">
    <mc:Choice Requires="p14">
      <p:transition>
        <p14:flythrough/>
        <p:sndAc>
          <p:stSnd>
            <p:snd r:embed="rId3" name="suction.wav"/>
          </p:stSnd>
        </p:sndAc>
      </p:transition>
    </mc:Choice>
    <mc:Fallback xmlns="">
      <p:transition>
        <p:fade/>
        <p:sndAc>
          <p:stSnd>
            <p:snd r:embed="rId7" name="suction.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data</a:t>
            </a:r>
          </a:p>
        </p:txBody>
      </p:sp>
      <p:sp>
        <p:nvSpPr>
          <p:cNvPr id="3" name="Text Placeholder 2"/>
          <p:cNvSpPr>
            <a:spLocks noGrp="1"/>
          </p:cNvSpPr>
          <p:nvPr>
            <p:ph type="body" idx="1"/>
          </p:nvPr>
        </p:nvSpPr>
        <p:spPr/>
        <p:txBody>
          <a:bodyPr/>
          <a:lstStyle/>
          <a:p>
            <a:r>
              <a:rPr lang="en-US" dirty="0"/>
              <a:t>twitter users</a:t>
            </a:r>
          </a:p>
        </p:txBody>
      </p:sp>
      <p:pic>
        <p:nvPicPr>
          <p:cNvPr id="12" name="Picture Placeholder 11"/>
          <p:cNvPicPr>
            <a:picLocks noGrp="1" noChangeAspect="1"/>
          </p:cNvPicPr>
          <p:nvPr>
            <p:ph type="pic" idx="15"/>
          </p:nvPr>
        </p:nvPicPr>
        <p:blipFill>
          <a:blip r:embed="rId4" cstate="print">
            <a:extLst>
              <a:ext uri="{28A0092B-C50C-407E-A947-70E740481C1C}">
                <a14:useLocalDpi xmlns:a14="http://schemas.microsoft.com/office/drawing/2010/main" val="0"/>
              </a:ext>
            </a:extLst>
          </a:blip>
          <a:stretch>
            <a:fillRect/>
          </a:stretch>
        </p:blipFill>
        <p:spPr>
          <a:xfrm>
            <a:off x="1288877" y="2690581"/>
            <a:ext cx="2411974" cy="1500417"/>
          </a:xfrm>
        </p:spPr>
      </p:pic>
      <p:sp>
        <p:nvSpPr>
          <p:cNvPr id="5" name="Text Placeholder 4"/>
          <p:cNvSpPr>
            <a:spLocks noGrp="1"/>
          </p:cNvSpPr>
          <p:nvPr>
            <p:ph type="body" sz="half" idx="18"/>
          </p:nvPr>
        </p:nvSpPr>
        <p:spPr/>
        <p:txBody>
          <a:bodyPr>
            <a:noAutofit/>
          </a:bodyPr>
          <a:lstStyle/>
          <a:p>
            <a:r>
              <a:rPr lang="en-US" dirty="0"/>
              <a:t>Image credit: http://d3i6fh83elv35t.cloudfront.net/newshour/wp-content/uploads/2015/03/RTR3FL8C-1024x637.jpg</a:t>
            </a:r>
          </a:p>
        </p:txBody>
      </p:sp>
      <p:sp>
        <p:nvSpPr>
          <p:cNvPr id="6" name="Text Placeholder 5"/>
          <p:cNvSpPr>
            <a:spLocks noGrp="1"/>
          </p:cNvSpPr>
          <p:nvPr>
            <p:ph type="body" sz="quarter" idx="3"/>
          </p:nvPr>
        </p:nvSpPr>
        <p:spPr/>
        <p:txBody>
          <a:bodyPr/>
          <a:lstStyle/>
          <a:p>
            <a:r>
              <a:rPr lang="en-US" dirty="0"/>
              <a:t>political leanings</a:t>
            </a:r>
          </a:p>
        </p:txBody>
      </p:sp>
      <p:pic>
        <p:nvPicPr>
          <p:cNvPr id="14" name="Picture Placeholder 13"/>
          <p:cNvPicPr>
            <a:picLocks noGrp="1" noChangeAspect="1"/>
          </p:cNvPicPr>
          <p:nvPr>
            <p:ph type="pic" idx="21"/>
          </p:nvPr>
        </p:nvPicPr>
        <p:blipFill>
          <a:blip r:embed="rId5">
            <a:extLst>
              <a:ext uri="{28A0092B-C50C-407E-A947-70E740481C1C}">
                <a14:useLocalDpi xmlns:a14="http://schemas.microsoft.com/office/drawing/2010/main" val="0"/>
              </a:ext>
            </a:extLst>
          </a:blip>
          <a:stretch>
            <a:fillRect/>
          </a:stretch>
        </p:blipFill>
        <p:spPr>
          <a:xfrm>
            <a:off x="5326522" y="2666998"/>
            <a:ext cx="1524000" cy="1524000"/>
          </a:xfrm>
        </p:spPr>
      </p:pic>
      <p:sp>
        <p:nvSpPr>
          <p:cNvPr id="8" name="Text Placeholder 7"/>
          <p:cNvSpPr>
            <a:spLocks noGrp="1"/>
          </p:cNvSpPr>
          <p:nvPr>
            <p:ph type="body" sz="half" idx="19"/>
          </p:nvPr>
        </p:nvSpPr>
        <p:spPr>
          <a:xfrm>
            <a:off x="4487593" y="4980857"/>
            <a:ext cx="3200400" cy="918138"/>
          </a:xfrm>
        </p:spPr>
        <p:txBody>
          <a:bodyPr>
            <a:noAutofit/>
          </a:bodyPr>
          <a:lstStyle/>
          <a:p>
            <a:r>
              <a:rPr lang="en-US" dirty="0"/>
              <a:t>Image credit: http://blindgossip.com/wp-content/uploads/2017/01/democrat-republican-2.jpg</a:t>
            </a:r>
          </a:p>
        </p:txBody>
      </p:sp>
      <p:sp>
        <p:nvSpPr>
          <p:cNvPr id="9" name="Text Placeholder 8"/>
          <p:cNvSpPr>
            <a:spLocks noGrp="1"/>
          </p:cNvSpPr>
          <p:nvPr>
            <p:ph type="body" sz="quarter" idx="13"/>
          </p:nvPr>
        </p:nvSpPr>
        <p:spPr/>
        <p:txBody>
          <a:bodyPr/>
          <a:lstStyle/>
          <a:p>
            <a:r>
              <a:rPr lang="en-US" dirty="0"/>
              <a:t>other data</a:t>
            </a:r>
          </a:p>
        </p:txBody>
      </p:sp>
      <p:pic>
        <p:nvPicPr>
          <p:cNvPr id="15" name="Picture Placeholder 14"/>
          <p:cNvPicPr>
            <a:picLocks noGrp="1" noChangeAspect="1"/>
          </p:cNvPicPr>
          <p:nvPr>
            <p:ph type="pic" idx="22"/>
          </p:nvPr>
        </p:nvPicPr>
        <p:blipFill>
          <a:blip r:embed="rId6" cstate="print">
            <a:extLst>
              <a:ext uri="{28A0092B-C50C-407E-A947-70E740481C1C}">
                <a14:useLocalDpi xmlns:a14="http://schemas.microsoft.com/office/drawing/2010/main" val="0"/>
              </a:ext>
            </a:extLst>
          </a:blip>
          <a:stretch>
            <a:fillRect/>
          </a:stretch>
        </p:blipFill>
        <p:spPr>
          <a:xfrm>
            <a:off x="8564480" y="2690581"/>
            <a:ext cx="1770893" cy="1476834"/>
          </a:xfrm>
        </p:spPr>
      </p:pic>
      <p:sp>
        <p:nvSpPr>
          <p:cNvPr id="11" name="Text Placeholder 10"/>
          <p:cNvSpPr>
            <a:spLocks noGrp="1"/>
          </p:cNvSpPr>
          <p:nvPr>
            <p:ph type="body" sz="half" idx="20"/>
          </p:nvPr>
        </p:nvSpPr>
        <p:spPr/>
        <p:txBody>
          <a:bodyPr>
            <a:noAutofit/>
          </a:bodyPr>
          <a:lstStyle/>
          <a:p>
            <a:r>
              <a:rPr lang="en-US" dirty="0"/>
              <a:t>Image credit: https://s-media-cache-ak0.pinimg.com/564x/f3/39/28/f33928e6579a3edf453a4cfce4daf9eb.jpg</a:t>
            </a:r>
          </a:p>
        </p:txBody>
      </p:sp>
    </p:spTree>
    <p:extLst>
      <p:ext uri="{BB962C8B-B14F-4D97-AF65-F5344CB8AC3E}">
        <p14:creationId xmlns:p14="http://schemas.microsoft.com/office/powerpoint/2010/main" val="689515680"/>
      </p:ext>
    </p:extLst>
  </p:cSld>
  <p:clrMapOvr>
    <a:masterClrMapping/>
  </p:clrMapOvr>
  <mc:AlternateContent xmlns:mc="http://schemas.openxmlformats.org/markup-compatibility/2006" xmlns:p14="http://schemas.microsoft.com/office/powerpoint/2010/main">
    <mc:Choice Requires="p14">
      <p:transition>
        <p14:flythrough/>
        <p:sndAc>
          <p:stSnd>
            <p:snd r:embed="rId3" name="suction.wav"/>
          </p:stSnd>
        </p:sndAc>
      </p:transition>
    </mc:Choice>
    <mc:Fallback xmlns="">
      <p:transition>
        <p:fade/>
        <p:sndAc>
          <p:stSnd>
            <p:snd r:embed="rId7" name="suction.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solutions</a:t>
            </a:r>
          </a:p>
        </p:txBody>
      </p:sp>
      <p:sp>
        <p:nvSpPr>
          <p:cNvPr id="3" name="Content Placeholder 2"/>
          <p:cNvSpPr>
            <a:spLocks noGrp="1"/>
          </p:cNvSpPr>
          <p:nvPr>
            <p:ph sz="half" idx="1"/>
          </p:nvPr>
        </p:nvSpPr>
        <p:spPr/>
        <p:txBody>
          <a:bodyPr/>
          <a:lstStyle/>
          <a:p>
            <a:r>
              <a:rPr lang="en-US" dirty="0" err="1">
                <a:solidFill>
                  <a:srgbClr val="FFFFFF"/>
                </a:solidFill>
              </a:rPr>
              <a:t>Webscrapers</a:t>
            </a:r>
            <a:r>
              <a:rPr lang="en-US" dirty="0">
                <a:solidFill>
                  <a:srgbClr val="FFFFFF"/>
                </a:solidFill>
              </a:rPr>
              <a:t> implementing:</a:t>
            </a:r>
          </a:p>
          <a:p>
            <a:pPr lvl="1"/>
            <a:r>
              <a:rPr lang="en-US" dirty="0">
                <a:solidFill>
                  <a:srgbClr val="FFFFFF"/>
                </a:solidFill>
              </a:rPr>
              <a:t>Facebook Graph API</a:t>
            </a:r>
          </a:p>
          <a:p>
            <a:pPr lvl="1"/>
            <a:r>
              <a:rPr lang="en-US" dirty="0">
                <a:solidFill>
                  <a:srgbClr val="FFFFFF"/>
                </a:solidFill>
              </a:rPr>
              <a:t>Google+ API</a:t>
            </a:r>
          </a:p>
          <a:p>
            <a:pPr lvl="1"/>
            <a:r>
              <a:rPr lang="en-US" dirty="0"/>
              <a:t>YouTube Data API</a:t>
            </a:r>
          </a:p>
        </p:txBody>
      </p:sp>
      <p:pic>
        <p:nvPicPr>
          <p:cNvPr id="5" name="Content Placeholder 4"/>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037054" y="2249488"/>
            <a:ext cx="3145504" cy="3541712"/>
          </a:xfrm>
        </p:spPr>
      </p:pic>
    </p:spTree>
    <p:extLst>
      <p:ext uri="{BB962C8B-B14F-4D97-AF65-F5344CB8AC3E}">
        <p14:creationId xmlns:p14="http://schemas.microsoft.com/office/powerpoint/2010/main" val="854533332"/>
      </p:ext>
    </p:extLst>
  </p:cSld>
  <p:clrMapOvr>
    <a:masterClrMapping/>
  </p:clrMapOvr>
  <mc:AlternateContent xmlns:mc="http://schemas.openxmlformats.org/markup-compatibility/2006" xmlns:p14="http://schemas.microsoft.com/office/powerpoint/2010/main">
    <mc:Choice Requires="p14">
      <p:transition>
        <p14:flythrough/>
        <p:sndAc>
          <p:stSnd>
            <p:snd r:embed="rId3" name="suction.wav"/>
          </p:stSnd>
        </p:sndAc>
      </p:transition>
    </mc:Choice>
    <mc:Fallback xmlns="">
      <p:transition>
        <p:fade/>
        <p:sndAc>
          <p:stSnd>
            <p:snd r:embed="rId6"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par>
                                <p:cTn id="11" presetID="3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4" name="voltage.wav"/>
                                        </p:tgtEl>
                                      </p:cMediaNode>
                                    </p:audio>
                                  </p:subTnLst>
                                </p:cTn>
                              </p:par>
                              <p:par>
                                <p:cTn id="17" presetID="3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7"/>
                                            </p:cond>
                                          </p:stCondLst>
                                          <p:endCondLst>
                                            <p:cond evt="onStopAudio" delay="0">
                                              <p:tgtEl>
                                                <p:sldTgt/>
                                              </p:tgtEl>
                                            </p:cond>
                                          </p:endCondLst>
                                        </p:cTn>
                                        <p:tgtEl>
                                          <p:sndTgt r:embed="rId4" name="voltage.wav"/>
                                        </p:tgtEl>
                                      </p:cMediaNode>
                                    </p:audio>
                                  </p:subTnLst>
                                </p:cTn>
                              </p:par>
                              <p:par>
                                <p:cTn id="23" presetID="35"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3"/>
                                            </p:cond>
                                          </p:stCondLst>
                                          <p:endCondLst>
                                            <p:cond evt="onStopAudio" delay="0">
                                              <p:tgtEl>
                                                <p:sldTgt/>
                                              </p:tgtEl>
                                            </p:cond>
                                          </p:endCondLst>
                                        </p:cTn>
                                        <p:tgtEl>
                                          <p:sndTgt r:embed="rId4" name="voltage.wav"/>
                                        </p:tgtEl>
                                      </p:cMediaNode>
                                    </p:audio>
                                  </p:subTnLst>
                                </p:cTn>
                              </p:par>
                              <p:par>
                                <p:cTn id="29" presetID="35"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style.rotation</p:attrName>
                                        </p:attrNameLst>
                                      </p:cBhvr>
                                      <p:tavLst>
                                        <p:tav tm="0">
                                          <p:val>
                                            <p:fltVal val="720"/>
                                          </p:val>
                                        </p:tav>
                                        <p:tav tm="100000">
                                          <p:val>
                                            <p:fltVal val="0"/>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 calcmode="lin" valueType="num">
                                      <p:cBhvr>
                                        <p:cTn id="34" dur="500" fill="hold"/>
                                        <p:tgtEl>
                                          <p:spTgt spid="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9"/>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solutions</a:t>
            </a:r>
          </a:p>
        </p:txBody>
      </p:sp>
      <p:sp>
        <p:nvSpPr>
          <p:cNvPr id="3" name="Content Placeholder 2"/>
          <p:cNvSpPr>
            <a:spLocks noGrp="1"/>
          </p:cNvSpPr>
          <p:nvPr>
            <p:ph sz="half" idx="1"/>
          </p:nvPr>
        </p:nvSpPr>
        <p:spPr/>
        <p:txBody>
          <a:bodyPr/>
          <a:lstStyle/>
          <a:p>
            <a:r>
              <a:rPr lang="en-US" dirty="0"/>
              <a:t>Use Machine Learning algorithms</a:t>
            </a:r>
          </a:p>
          <a:p>
            <a:pPr lvl="1"/>
            <a:r>
              <a:rPr lang="en-US" dirty="0"/>
              <a:t>to learn from the previous elections</a:t>
            </a:r>
          </a:p>
          <a:p>
            <a:pPr lvl="1"/>
            <a:r>
              <a:rPr lang="en-US" dirty="0"/>
              <a:t>to learn sophisticated sentiment analysis</a:t>
            </a:r>
          </a:p>
        </p:txBody>
      </p:sp>
      <p:pic>
        <p:nvPicPr>
          <p:cNvPr id="5" name="Content Placeholder 4"/>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172200" y="2996092"/>
            <a:ext cx="4875213" cy="2048504"/>
          </a:xfrm>
        </p:spPr>
      </p:pic>
      <p:sp>
        <p:nvSpPr>
          <p:cNvPr id="6" name="TextBox 5"/>
          <p:cNvSpPr txBox="1"/>
          <p:nvPr/>
        </p:nvSpPr>
        <p:spPr>
          <a:xfrm>
            <a:off x="573106" y="5135600"/>
            <a:ext cx="11056484" cy="1384995"/>
          </a:xfrm>
          <a:prstGeom prst="rect">
            <a:avLst/>
          </a:prstGeom>
        </p:spPr>
        <p:txBody>
          <a:bodyPr rtlCol="0">
            <a:spAutoFit/>
          </a:bodyPr>
          <a:lstStyle/>
          <a:p>
            <a:r>
              <a:rPr lang="en-US" sz="2800" i="1" dirty="0">
                <a:latin typeface="Comic Sans MS"/>
              </a:rPr>
              <a:t>"I'm supporting Clinton to see her wearing striped </a:t>
            </a:r>
            <a:r>
              <a:rPr lang="en-US" sz="2800" i="1" dirty="0" err="1">
                <a:latin typeface="Comic Sans MS"/>
              </a:rPr>
              <a:t>pyjamas</a:t>
            </a:r>
            <a:r>
              <a:rPr lang="en-US" sz="2800" i="1" dirty="0">
                <a:latin typeface="Comic Sans MS"/>
              </a:rPr>
              <a:t>”​ </a:t>
            </a:r>
          </a:p>
          <a:p>
            <a:r>
              <a:rPr lang="en-US" sz="2800" i="1" dirty="0">
                <a:latin typeface="Comic Sans MS"/>
              </a:rPr>
              <a:t>(real tweet)</a:t>
            </a:r>
          </a:p>
          <a:p>
            <a:r>
              <a:rPr lang="en-US" sz="2800" i="1" dirty="0">
                <a:latin typeface="Comic Sans MS"/>
              </a:rPr>
              <a:t>​</a:t>
            </a:r>
            <a:endParaRPr lang="en-US" sz="2800" dirty="0"/>
          </a:p>
        </p:txBody>
      </p:sp>
    </p:spTree>
    <p:extLst>
      <p:ext uri="{BB962C8B-B14F-4D97-AF65-F5344CB8AC3E}">
        <p14:creationId xmlns:p14="http://schemas.microsoft.com/office/powerpoint/2010/main" val="2954085123"/>
      </p:ext>
    </p:extLst>
  </p:cSld>
  <p:clrMapOvr>
    <a:masterClrMapping/>
  </p:clrMapOvr>
  <mc:AlternateContent xmlns:mc="http://schemas.openxmlformats.org/markup-compatibility/2006" xmlns:p14="http://schemas.microsoft.com/office/powerpoint/2010/main">
    <mc:Choice Requires="p14">
      <p:transition>
        <p14:flythrough/>
        <p:sndAc>
          <p:stSnd>
            <p:snd r:embed="rId3" name="suction.wav"/>
          </p:stSnd>
        </p:sndAc>
      </p:transition>
    </mc:Choice>
    <mc:Fallback xmlns="">
      <p:transition>
        <p:fade/>
        <p:sndAc>
          <p:stSnd>
            <p:snd r:embed="rId6"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par>
                                <p:cTn id="11" presetID="3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4" name="voltage.wav"/>
                                        </p:tgtEl>
                                      </p:cMediaNode>
                                    </p:audio>
                                  </p:subTnLst>
                                </p:cTn>
                              </p:par>
                              <p:par>
                                <p:cTn id="17" presetID="3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7"/>
                                            </p:cond>
                                          </p:stCondLst>
                                          <p:endCondLst>
                                            <p:cond evt="onStopAudio" delay="0">
                                              <p:tgtEl>
                                                <p:sldTgt/>
                                              </p:tgtEl>
                                            </p:cond>
                                          </p:endCondLst>
                                        </p:cTn>
                                        <p:tgtEl>
                                          <p:sndTgt r:embed="rId4" name="voltage.wav"/>
                                        </p:tgtEl>
                                      </p:cMediaNode>
                                    </p:audio>
                                  </p:subTnLst>
                                </p:cTn>
                              </p:par>
                              <p:par>
                                <p:cTn id="23" presetID="35"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style.rotation</p:attrName>
                                        </p:attrNameLst>
                                      </p:cBhvr>
                                      <p:tavLst>
                                        <p:tav tm="0">
                                          <p:val>
                                            <p:fltVal val="720"/>
                                          </p:val>
                                        </p:tav>
                                        <p:tav tm="100000">
                                          <p:val>
                                            <p:fltVal val="0"/>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anim calcmode="lin" valueType="num">
                                      <p:cBhvr>
                                        <p:cTn id="32" dur="500" fill="hold"/>
                                        <p:tgtEl>
                                          <p:spTgt spid="6"/>
                                        </p:tgtEl>
                                        <p:attrNameLst>
                                          <p:attrName>style.rotation</p:attrName>
                                        </p:attrNameLst>
                                      </p:cBhvr>
                                      <p:tavLst>
                                        <p:tav tm="0">
                                          <p:val>
                                            <p:fltVal val="720"/>
                                          </p:val>
                                        </p:tav>
                                        <p:tav tm="100000">
                                          <p:val>
                                            <p:fltVal val="0"/>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 calcmode="lin" valueType="num">
                                      <p:cBhvr>
                                        <p:cTn id="34"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correct 2016 US Presidential Elections predictions</a:t>
            </a:r>
            <a:endParaRPr lang="en-US" dirty="0"/>
          </a:p>
        </p:txBody>
      </p:sp>
      <p:pic>
        <p:nvPicPr>
          <p:cNvPr id="5" name="Content Placeholder 4"/>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481013" y="1932784"/>
            <a:ext cx="4459287" cy="3212772"/>
          </a:xfrm>
        </p:spPr>
      </p:pic>
      <p:pic>
        <p:nvPicPr>
          <p:cNvPr id="6" name="Content Placeholder 5"/>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5122474" y="1450183"/>
            <a:ext cx="6371026" cy="5379977"/>
          </a:xfrm>
        </p:spPr>
      </p:pic>
      <p:pic>
        <p:nvPicPr>
          <p:cNvPr id="7" name="Picture 6" descr="Screen Shot 2017-03-27 at 9.09.27 PM.png"/>
          <p:cNvPicPr>
            <a:picLocks noChangeAspect="1"/>
          </p:cNvPicPr>
          <p:nvPr/>
        </p:nvPicPr>
        <p:blipFill>
          <a:blip r:embed="rId7"/>
          <a:stretch>
            <a:fillRect/>
          </a:stretch>
        </p:blipFill>
        <p:spPr>
          <a:xfrm>
            <a:off x="1854512" y="1926147"/>
            <a:ext cx="8488438" cy="3209017"/>
          </a:xfrm>
          <a:prstGeom prst="rect">
            <a:avLst/>
          </a:prstGeom>
        </p:spPr>
      </p:pic>
      <p:pic>
        <p:nvPicPr>
          <p:cNvPr id="8" name="Picture 7" descr="Screen Shot 2017-03-27 at 9.09.50 PM.png"/>
          <p:cNvPicPr>
            <a:picLocks noChangeAspect="1"/>
          </p:cNvPicPr>
          <p:nvPr/>
        </p:nvPicPr>
        <p:blipFill>
          <a:blip r:embed="rId8"/>
          <a:stretch>
            <a:fillRect/>
          </a:stretch>
        </p:blipFill>
        <p:spPr>
          <a:xfrm>
            <a:off x="1867212" y="5182158"/>
            <a:ext cx="8543154" cy="1209967"/>
          </a:xfrm>
          <a:prstGeom prst="rect">
            <a:avLst/>
          </a:prstGeom>
        </p:spPr>
      </p:pic>
    </p:spTree>
    <p:extLst>
      <p:ext uri="{BB962C8B-B14F-4D97-AF65-F5344CB8AC3E}">
        <p14:creationId xmlns:p14="http://schemas.microsoft.com/office/powerpoint/2010/main" val="3239366596"/>
      </p:ext>
    </p:extLst>
  </p:cSld>
  <p:clrMapOvr>
    <a:masterClrMapping/>
  </p:clrMapOvr>
  <mc:AlternateContent xmlns:mc="http://schemas.openxmlformats.org/markup-compatibility/2006" xmlns:p14="http://schemas.microsoft.com/office/powerpoint/2010/main">
    <mc:Choice Requires="p14">
      <p:transition>
        <p14:flythrough/>
        <p:sndAc>
          <p:stSnd>
            <p:snd r:embed="rId3" name="suction.wav"/>
          </p:stSnd>
        </p:sndAc>
      </p:transition>
    </mc:Choice>
    <mc:Fallback xmlns="">
      <p:transition>
        <p:fade/>
        <p:sndAc>
          <p:stSnd>
            <p:snd r:embed="rId9"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subTnLst>
                                    <p:set>
                                      <p:cBhvr override="childStyle">
                                        <p:cTn dur="1" fill="hold" display="0" masterRel="nextClick" afterEffect="1"/>
                                        <p:tgtEl>
                                          <p:spTgt spid="5"/>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par>
                                <p:cTn id="11" presetID="3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style.rotation</p:attrName>
                                        </p:attrNameLst>
                                      </p:cBhvr>
                                      <p:tavLst>
                                        <p:tav tm="0">
                                          <p:val>
                                            <p:fltVal val="720"/>
                                          </p:val>
                                        </p:tav>
                                        <p:tav tm="100000">
                                          <p:val>
                                            <p:fltVal val="0"/>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ppt_w</p:attrName>
                                        </p:attrNameLst>
                                      </p:cBhvr>
                                      <p:tavLst>
                                        <p:tav tm="0">
                                          <p:val>
                                            <p:fltVal val="0"/>
                                          </p:val>
                                        </p:tav>
                                        <p:tav tm="100000">
                                          <p:val>
                                            <p:strVal val="#ppt_w"/>
                                          </p:val>
                                        </p:tav>
                                      </p:tavLst>
                                    </p:anim>
                                  </p:childTnLst>
                                  <p:subTnLst>
                                    <p:set>
                                      <p:cBhvr override="childStyle">
                                        <p:cTn dur="1" fill="hold" display="0" masterRel="nextClick" afterEffect="1"/>
                                        <p:tgtEl>
                                          <p:spTgt spid="6"/>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4" name="voltage.wav"/>
                                        </p:tgtEl>
                                      </p:cMediaNode>
                                    </p:audio>
                                  </p:sub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style.rotation</p:attrName>
                                        </p:attrNameLst>
                                      </p:cBhvr>
                                      <p:tavLst>
                                        <p:tav tm="0">
                                          <p:val>
                                            <p:fltVal val="720"/>
                                          </p:val>
                                        </p:tav>
                                        <p:tav tm="100000">
                                          <p:val>
                                            <p:fltVal val="0"/>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 calcmode="lin" valueType="num">
                                      <p:cBhvr>
                                        <p:cTn id="24" dur="500" fill="hold"/>
                                        <p:tgtEl>
                                          <p:spTgt spid="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9"/>
                                            </p:cond>
                                          </p:stCondLst>
                                          <p:endCondLst>
                                            <p:cond evt="onStopAudio" delay="0">
                                              <p:tgtEl>
                                                <p:sldTgt/>
                                              </p:tgtEl>
                                            </p:cond>
                                          </p:endCondLst>
                                        </p:cTn>
                                        <p:tgtEl>
                                          <p:sndTgt r:embed="rId4" name="voltage.wav"/>
                                        </p:tgtEl>
                                      </p:cMediaNode>
                                    </p:audio>
                                  </p:subTnLst>
                                </p:cTn>
                              </p:par>
                              <p:par>
                                <p:cTn id="25" presetID="35"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style.rotation</p:attrName>
                                        </p:attrNameLst>
                                      </p:cBhvr>
                                      <p:tavLst>
                                        <p:tav tm="0">
                                          <p:val>
                                            <p:fltVal val="720"/>
                                          </p:val>
                                        </p:tav>
                                        <p:tav tm="100000">
                                          <p:val>
                                            <p:fltVal val="0"/>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5"/>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Conclusion</a:t>
            </a:r>
          </a:p>
        </p:txBody>
      </p:sp>
      <p:sp>
        <p:nvSpPr>
          <p:cNvPr id="3" name="Subtitle 2"/>
          <p:cNvSpPr>
            <a:spLocks noGrp="1"/>
          </p:cNvSpPr>
          <p:nvPr>
            <p:ph type="subTitle" idx="1"/>
          </p:nvPr>
        </p:nvSpPr>
        <p:spPr/>
        <p:txBody>
          <a:bodyPr>
            <a:normAutofit lnSpcReduction="10000"/>
          </a:bodyPr>
          <a:lstStyle/>
          <a:p>
            <a:r>
              <a:rPr lang="en-US"/>
              <a:t>References: </a:t>
            </a:r>
          </a:p>
          <a:p>
            <a:r>
              <a:rPr lang="en-US" dirty="0" err="1"/>
              <a:t>Huberty</a:t>
            </a:r>
            <a:r>
              <a:rPr lang="en-US" dirty="0"/>
              <a:t>, Mark Edward. "Multi-cycle forecasting of congressional elections with social media." </a:t>
            </a:r>
            <a:r>
              <a:rPr lang="en-US" i="1" dirty="0"/>
              <a:t>Proceedings of the 2nd workshop on Politics, Elections and Data</a:t>
            </a:r>
            <a:r>
              <a:rPr lang="en-US" dirty="0"/>
              <a:t>. </a:t>
            </a:r>
            <a:r>
              <a:rPr lang="en-US"/>
              <a:t>ACM, 2013.</a:t>
            </a:r>
            <a:endParaRPr lang="en-US" dirty="0"/>
          </a:p>
        </p:txBody>
      </p:sp>
    </p:spTree>
    <p:extLst>
      <p:ext uri="{BB962C8B-B14F-4D97-AF65-F5344CB8AC3E}">
        <p14:creationId xmlns:p14="http://schemas.microsoft.com/office/powerpoint/2010/main" val="1445061172"/>
      </p:ext>
    </p:extLst>
  </p:cSld>
  <p:clrMapOvr>
    <a:masterClrMapping/>
  </p:clrMapOvr>
  <mc:AlternateContent xmlns:mc="http://schemas.openxmlformats.org/markup-compatibility/2006" xmlns:p14="http://schemas.microsoft.com/office/powerpoint/2010/main">
    <mc:Choice Requires="p14">
      <p:transition>
        <p14:flythrough/>
        <p:sndAc>
          <p:stSnd>
            <p:snd r:embed="rId3" name="suction.wav"/>
          </p:stSnd>
        </p:sndAc>
      </p:transition>
    </mc:Choice>
    <mc:Fallback xmlns="">
      <p:transition>
        <p:fade/>
        <p:sndAc>
          <p:stSnd>
            <p:snd r:embed="rId5"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par>
                                <p:cTn id="11" presetID="3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problems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Human bias</a:t>
            </a:r>
          </a:p>
          <a:p>
            <a:r>
              <a:rPr lang="en-US" dirty="0"/>
              <a:t>High profile or celebrity endorsements</a:t>
            </a:r>
          </a:p>
          <a:p>
            <a:r>
              <a:rPr lang="en-US" dirty="0"/>
              <a:t>Numerous</a:t>
            </a:r>
            <a:r>
              <a:rPr lang="en-US"/>
              <a:t> </a:t>
            </a:r>
            <a:r>
              <a:rPr lang="en-US" dirty="0"/>
              <a:t>factors that influence the </a:t>
            </a:r>
            <a:r>
              <a:rPr lang="en-US"/>
              <a:t>mind</a:t>
            </a:r>
            <a:endParaRPr lang="en-US" dirty="0"/>
          </a:p>
        </p:txBody>
      </p:sp>
    </p:spTree>
    <p:extLst>
      <p:ext uri="{BB962C8B-B14F-4D97-AF65-F5344CB8AC3E}">
        <p14:creationId xmlns:p14="http://schemas.microsoft.com/office/powerpoint/2010/main" val="175001047"/>
      </p:ext>
    </p:extLst>
  </p:cSld>
  <p:clrMapOvr>
    <a:masterClrMapping/>
  </p:clrMapOvr>
  <mc:AlternateContent xmlns:mc="http://schemas.openxmlformats.org/markup-compatibility/2006" xmlns:p14="http://schemas.microsoft.com/office/powerpoint/2010/main">
    <mc:Choice Requires="p14">
      <p:transition>
        <p14:flythrough/>
        <p:sndAc>
          <p:stSnd>
            <p:snd r:embed="rId3" name="suction.wav"/>
          </p:stSnd>
        </p:sndAc>
      </p:transition>
    </mc:Choice>
    <mc:Fallback xmlns="">
      <p:transition>
        <p:fade/>
        <p:sndAc>
          <p:stSnd>
            <p:snd r:embed="rId5"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par>
                                <p:cTn id="11" presetID="3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4" name="voltage.wav"/>
                                        </p:tgtEl>
                                      </p:cMediaNode>
                                    </p:audio>
                                  </p:subTnLst>
                                </p:cTn>
                              </p:par>
                              <p:par>
                                <p:cTn id="17" presetID="3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7"/>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 Honesty</a:t>
            </a:r>
            <a:endParaRPr lang="en-US" dirty="0">
              <a:solidFill>
                <a:srgbClr val="FFFFFF"/>
              </a:solidFill>
              <a:latin typeface="Tw Cen MT"/>
            </a:endParaRPr>
          </a:p>
        </p:txBody>
      </p:sp>
      <p:sp>
        <p:nvSpPr>
          <p:cNvPr id="5" name="Content Placeholder 4"/>
          <p:cNvSpPr>
            <a:spLocks noGrp="1"/>
          </p:cNvSpPr>
          <p:nvPr>
            <p:ph sz="half" idx="2"/>
          </p:nvPr>
        </p:nvSpPr>
        <p:spPr/>
        <p:txBody>
          <a:bodyPr vert="horz" lIns="91440" tIns="45720" rIns="91440" bIns="45720" rtlCol="0" anchor="t">
            <a:normAutofit/>
          </a:bodyPr>
          <a:lstStyle/>
          <a:p>
            <a:r>
              <a:rPr lang="en-US" dirty="0">
                <a:latin typeface="TW Cen MT"/>
              </a:rPr>
              <a:t>The lines become blurry</a:t>
            </a:r>
          </a:p>
          <a:p>
            <a:r>
              <a:rPr lang="en-US" dirty="0">
                <a:latin typeface="TW Cen MT"/>
              </a:rPr>
              <a:t>Facts and opinions</a:t>
            </a:r>
            <a:r>
              <a:rPr lang="en-US" dirty="0">
                <a:solidFill>
                  <a:srgbClr val="000000"/>
                </a:solidFill>
                <a:latin typeface="TW Cen MT"/>
              </a:rPr>
              <a:t> </a:t>
            </a:r>
          </a:p>
          <a:p>
            <a:r>
              <a:rPr lang="en-US" dirty="0">
                <a:solidFill>
                  <a:srgbClr val="FFFFFF"/>
                </a:solidFill>
                <a:latin typeface="TW Cen MT"/>
              </a:rPr>
              <a:t>Human bias </a:t>
            </a:r>
          </a:p>
        </p:txBody>
      </p:sp>
      <p:grpSp>
        <p:nvGrpSpPr>
          <p:cNvPr id="3" name="Group 2"/>
          <p:cNvGrpSpPr/>
          <p:nvPr/>
        </p:nvGrpSpPr>
        <p:grpSpPr>
          <a:xfrm>
            <a:off x="2173288" y="1943100"/>
            <a:ext cx="2943141" cy="4183737"/>
            <a:chOff x="2173288" y="1943100"/>
            <a:chExt cx="2943141" cy="4183737"/>
          </a:xfrm>
        </p:grpSpPr>
        <p:pic>
          <p:nvPicPr>
            <p:cNvPr id="4" name="Picture 3"/>
            <p:cNvPicPr>
              <a:picLocks noChangeAspect="1"/>
            </p:cNvPicPr>
            <p:nvPr/>
          </p:nvPicPr>
          <p:blipFill>
            <a:blip r:embed="rId5"/>
            <a:stretch>
              <a:fillRect/>
            </a:stretch>
          </p:blipFill>
          <p:spPr>
            <a:xfrm>
              <a:off x="2173288" y="1943100"/>
              <a:ext cx="2939670" cy="3718245"/>
            </a:xfrm>
            <a:prstGeom prst="rect">
              <a:avLst/>
            </a:prstGeom>
          </p:spPr>
        </p:pic>
        <p:sp>
          <p:nvSpPr>
            <p:cNvPr id="6" name="TextBox 5"/>
            <p:cNvSpPr txBox="1"/>
            <p:nvPr/>
          </p:nvSpPr>
          <p:spPr>
            <a:xfrm>
              <a:off x="2173288" y="5695950"/>
              <a:ext cx="2943141" cy="430887"/>
            </a:xfrm>
            <a:prstGeom prst="rect">
              <a:avLst/>
            </a:prstGeom>
          </p:spPr>
          <p:txBody>
            <a:bodyPr rtlCol="0">
              <a:spAutoFit/>
            </a:bodyPr>
            <a:lstStyle/>
            <a:p>
              <a:pPr algn="ctr"/>
              <a:r>
                <a:rPr lang="en-US" sz="1100" dirty="0"/>
                <a:t>http://www.globalresearch.ca/seeing-through-perception-management/5351569</a:t>
              </a:r>
              <a:endParaRPr lang="en-US" sz="1050" dirty="0">
                <a:solidFill>
                  <a:srgbClr val="FFFFFF"/>
                </a:solidFill>
                <a:latin typeface="Tw Cen MT"/>
              </a:endParaRPr>
            </a:p>
          </p:txBody>
        </p:sp>
      </p:grpSp>
    </p:spTree>
    <p:extLst>
      <p:ext uri="{BB962C8B-B14F-4D97-AF65-F5344CB8AC3E}">
        <p14:creationId xmlns:p14="http://schemas.microsoft.com/office/powerpoint/2010/main" val="85302273"/>
      </p:ext>
    </p:extLst>
  </p:cSld>
  <p:clrMapOvr>
    <a:masterClrMapping/>
  </p:clrMapOvr>
  <mc:AlternateContent xmlns:mc="http://schemas.openxmlformats.org/markup-compatibility/2006" xmlns:p14="http://schemas.microsoft.com/office/powerpoint/2010/main">
    <mc:Choice Requires="p14">
      <p:transition>
        <p14:flythrough/>
        <p:sndAc>
          <p:stSnd>
            <p:snd r:embed="rId3" name="suction.wav"/>
          </p:stSnd>
        </p:sndAc>
      </p:transition>
    </mc:Choice>
    <mc:Fallback xmlns="">
      <p:transition>
        <p:fade/>
        <p:sndAc>
          <p:stSnd>
            <p:snd r:embed="rId6"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5">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par>
                                <p:cTn id="11" presetID="35"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anim calcmode="lin" valueType="num">
                                      <p:cBhvr>
                                        <p:cTn id="14" dur="5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5">
                                            <p:txEl>
                                              <p:pRg st="1" end="1"/>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4" name="voltage.wav"/>
                                        </p:tgtEl>
                                      </p:cMediaNode>
                                    </p:audio>
                                  </p:subTnLst>
                                </p:cTn>
                              </p:par>
                              <p:par>
                                <p:cTn id="17" presetID="35"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anim calcmode="lin" valueType="num">
                                      <p:cBhvr>
                                        <p:cTn id="20" dur="5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21" dur="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5">
                                            <p:txEl>
                                              <p:pRg st="2" end="2"/>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7"/>
                                            </p:cond>
                                          </p:stCondLst>
                                          <p:endCondLst>
                                            <p:cond evt="onStopAudio" delay="0">
                                              <p:tgtEl>
                                                <p:sldTgt/>
                                              </p:tgtEl>
                                            </p:cond>
                                          </p:endCondLst>
                                        </p:cTn>
                                        <p:tgtEl>
                                          <p:sndTgt r:embed="rId4" name="voltage.wav"/>
                                        </p:tgtEl>
                                      </p:cMediaNode>
                                    </p:audio>
                                  </p:subTnLst>
                                </p:cTn>
                              </p:par>
                              <p:par>
                                <p:cTn id="23" presetID="35"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style.rotation</p:attrName>
                                        </p:attrNameLst>
                                      </p:cBhvr>
                                      <p:tavLst>
                                        <p:tav tm="0">
                                          <p:val>
                                            <p:fltVal val="720"/>
                                          </p:val>
                                        </p:tav>
                                        <p:tav tm="100000">
                                          <p:val>
                                            <p:fltVal val="0"/>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 calcmode="lin" valueType="num">
                                      <p:cBhvr>
                                        <p:cTn id="28" dur="500" fill="hold"/>
                                        <p:tgtEl>
                                          <p:spTgt spid="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3"/>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2 - Influencing</a:t>
            </a:r>
          </a:p>
        </p:txBody>
      </p:sp>
      <p:pic>
        <p:nvPicPr>
          <p:cNvPr id="9" name="Content Placeholder 8"/>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367910" y="2752496"/>
            <a:ext cx="4425392" cy="2535696"/>
          </a:xfrm>
        </p:spPr>
      </p:pic>
      <p:pic>
        <p:nvPicPr>
          <p:cNvPr id="10" name="Content Placeholder 9"/>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878102" y="2249488"/>
            <a:ext cx="3463408" cy="3541712"/>
          </a:xfrm>
        </p:spPr>
      </p:pic>
    </p:spTree>
    <p:extLst>
      <p:ext uri="{BB962C8B-B14F-4D97-AF65-F5344CB8AC3E}">
        <p14:creationId xmlns:p14="http://schemas.microsoft.com/office/powerpoint/2010/main" val="2194822869"/>
      </p:ext>
    </p:extLst>
  </p:cSld>
  <p:clrMapOvr>
    <a:masterClrMapping/>
  </p:clrMapOvr>
  <mc:AlternateContent xmlns:mc="http://schemas.openxmlformats.org/markup-compatibility/2006" xmlns:p14="http://schemas.microsoft.com/office/powerpoint/2010/main">
    <mc:Choice Requires="p14">
      <p:transition>
        <p14:flythrough/>
        <p:sndAc>
          <p:stSnd>
            <p:snd r:embed="rId3" name="suction.wav"/>
          </p:stSnd>
        </p:sndAc>
      </p:transition>
    </mc:Choice>
    <mc:Fallback xmlns="">
      <p:transition>
        <p:fade/>
        <p:sndAc>
          <p:stSnd>
            <p:snd r:embed="rId7"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style.rotation</p:attrName>
                                        </p:attrNameLst>
                                      </p:cBhvr>
                                      <p:tavLst>
                                        <p:tav tm="0">
                                          <p:val>
                                            <p:fltVal val="720"/>
                                          </p:val>
                                        </p:tav>
                                        <p:tav tm="100000">
                                          <p:val>
                                            <p:fltVal val="0"/>
                                          </p:val>
                                        </p:tav>
                                      </p:tavLst>
                                    </p:anim>
                                    <p:anim calcmode="lin" valueType="num">
                                      <p:cBhvr>
                                        <p:cTn id="9" dur="500" fill="hold"/>
                                        <p:tgtEl>
                                          <p:spTgt spid="9"/>
                                        </p:tgtEl>
                                        <p:attrNameLst>
                                          <p:attrName>ppt_h</p:attrName>
                                        </p:attrNameLst>
                                      </p:cBhvr>
                                      <p:tavLst>
                                        <p:tav tm="0">
                                          <p:val>
                                            <p:fltVal val="0"/>
                                          </p:val>
                                        </p:tav>
                                        <p:tav tm="100000">
                                          <p:val>
                                            <p:strVal val="#ppt_h"/>
                                          </p:val>
                                        </p:tav>
                                      </p:tavLst>
                                    </p:anim>
                                    <p:anim calcmode="lin" valueType="num">
                                      <p:cBhvr>
                                        <p:cTn id="10" dur="500" fill="hold"/>
                                        <p:tgtEl>
                                          <p:spTgt spid="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par>
                                <p:cTn id="11" presetID="35"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style.rotation</p:attrName>
                                        </p:attrNameLst>
                                      </p:cBhvr>
                                      <p:tavLst>
                                        <p:tav tm="0">
                                          <p:val>
                                            <p:fltVal val="720"/>
                                          </p:val>
                                        </p:tav>
                                        <p:tav tm="100000">
                                          <p:val>
                                            <p:fltVal val="0"/>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 calcmode="lin" valueType="num">
                                      <p:cBhvr>
                                        <p:cTn id="16" dur="500" fill="hold"/>
                                        <p:tgtEl>
                                          <p:spTgt spid="1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Problem 3</a:t>
            </a:r>
            <a:r>
              <a:rPr lang="en-US" dirty="0"/>
              <a:t> </a:t>
            </a:r>
            <a:r>
              <a:rPr lang="en-US"/>
              <a:t>-</a:t>
            </a:r>
            <a:r>
              <a:rPr lang="en-US" dirty="0"/>
              <a:t> Affecting </a:t>
            </a:r>
            <a:r>
              <a:rPr lang="en-US"/>
              <a:t>Factors </a:t>
            </a:r>
            <a:endParaRPr lang="en-US" dirty="0"/>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dirty="0"/>
              <a:t>Affecting</a:t>
            </a:r>
            <a:r>
              <a:rPr lang="en-US"/>
              <a:t> </a:t>
            </a:r>
            <a:r>
              <a:rPr lang="en-US" dirty="0"/>
              <a:t>Perceiver </a:t>
            </a:r>
          </a:p>
          <a:p>
            <a:pPr lvl="1"/>
            <a:r>
              <a:rPr lang="en-US"/>
              <a:t>Schema</a:t>
            </a:r>
            <a:endParaRPr lang="en-US" dirty="0"/>
          </a:p>
          <a:p>
            <a:pPr lvl="1"/>
            <a:r>
              <a:rPr lang="en-US"/>
              <a:t>Motivational </a:t>
            </a:r>
            <a:r>
              <a:rPr lang="en-US" dirty="0"/>
              <a:t>state</a:t>
            </a:r>
          </a:p>
          <a:p>
            <a:pPr lvl="1"/>
            <a:r>
              <a:rPr lang="en-US"/>
              <a:t>Mood</a:t>
            </a:r>
            <a:endParaRPr lang="en-US" dirty="0"/>
          </a:p>
          <a:p>
            <a:r>
              <a:rPr lang="en-US">
                <a:solidFill>
                  <a:srgbClr val="FFFFFF"/>
                </a:solidFill>
                <a:latin typeface="Tw Cen MT"/>
              </a:rPr>
              <a:t>Affecting </a:t>
            </a:r>
            <a:r>
              <a:rPr lang="en-US" dirty="0">
                <a:solidFill>
                  <a:srgbClr val="FFFFFF"/>
                </a:solidFill>
                <a:latin typeface="Tw Cen MT"/>
              </a:rPr>
              <a:t>Target</a:t>
            </a:r>
          </a:p>
          <a:p>
            <a:pPr lvl="1"/>
            <a:r>
              <a:rPr lang="en-US">
                <a:solidFill>
                  <a:srgbClr val="FFFFFF"/>
                </a:solidFill>
                <a:latin typeface="Tw Cen MT"/>
              </a:rPr>
              <a:t>Ambiguity</a:t>
            </a:r>
            <a:endParaRPr lang="en-US" dirty="0">
              <a:solidFill>
                <a:srgbClr val="FFFFFF"/>
              </a:solidFill>
              <a:latin typeface="Tw Cen MT"/>
            </a:endParaRPr>
          </a:p>
          <a:p>
            <a:pPr lvl="1"/>
            <a:r>
              <a:rPr lang="en-US">
                <a:solidFill>
                  <a:srgbClr val="FFFFFF"/>
                </a:solidFill>
                <a:latin typeface="Tw Cen MT"/>
              </a:rPr>
              <a:t>Social </a:t>
            </a:r>
            <a:r>
              <a:rPr lang="en-US" dirty="0">
                <a:solidFill>
                  <a:srgbClr val="FFFFFF"/>
                </a:solidFill>
                <a:latin typeface="Tw Cen MT"/>
              </a:rPr>
              <a:t>status</a:t>
            </a:r>
          </a:p>
          <a:p>
            <a:pPr lvl="1"/>
            <a:r>
              <a:rPr lang="en-US">
                <a:solidFill>
                  <a:srgbClr val="FFFFFF"/>
                </a:solidFill>
                <a:latin typeface="Tw Cen MT"/>
              </a:rPr>
              <a:t>Impression management</a:t>
            </a:r>
            <a:endParaRPr lang="en-US" dirty="0">
              <a:solidFill>
                <a:srgbClr val="FFFFFF"/>
              </a:solidFill>
              <a:latin typeface="Tw Cen MT"/>
            </a:endParaRPr>
          </a:p>
        </p:txBody>
      </p:sp>
    </p:spTree>
    <p:extLst>
      <p:ext uri="{BB962C8B-B14F-4D97-AF65-F5344CB8AC3E}">
        <p14:creationId xmlns:p14="http://schemas.microsoft.com/office/powerpoint/2010/main" val="3339814843"/>
      </p:ext>
    </p:extLst>
  </p:cSld>
  <p:clrMapOvr>
    <a:masterClrMapping/>
  </p:clrMapOvr>
  <mc:AlternateContent xmlns:mc="http://schemas.openxmlformats.org/markup-compatibility/2006" xmlns:p14="http://schemas.microsoft.com/office/powerpoint/2010/main">
    <mc:Choice Requires="p14">
      <p:transition>
        <p14:flythrough/>
        <p:sndAc>
          <p:stSnd>
            <p:snd r:embed="rId3" name="suction.wav"/>
          </p:stSnd>
        </p:sndAc>
      </p:transition>
    </mc:Choice>
    <mc:Fallback xmlns="">
      <p:transition>
        <p:fade/>
        <p:sndAc>
          <p:stSnd>
            <p:snd r:embed="rId5"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par>
                                <p:cTn id="11" presetID="3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4" name="voltage.wav"/>
                                        </p:tgtEl>
                                      </p:cMediaNode>
                                    </p:audio>
                                  </p:subTnLst>
                                </p:cTn>
                              </p:par>
                              <p:par>
                                <p:cTn id="17" presetID="3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7"/>
                                            </p:cond>
                                          </p:stCondLst>
                                          <p:endCondLst>
                                            <p:cond evt="onStopAudio" delay="0">
                                              <p:tgtEl>
                                                <p:sldTgt/>
                                              </p:tgtEl>
                                            </p:cond>
                                          </p:endCondLst>
                                        </p:cTn>
                                        <p:tgtEl>
                                          <p:sndTgt r:embed="rId4" name="voltage.wav"/>
                                        </p:tgtEl>
                                      </p:cMediaNode>
                                    </p:audio>
                                  </p:subTnLst>
                                </p:cTn>
                              </p:par>
                              <p:par>
                                <p:cTn id="23" presetID="35"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3"/>
                                            </p:cond>
                                          </p:stCondLst>
                                          <p:endCondLst>
                                            <p:cond evt="onStopAudio" delay="0">
                                              <p:tgtEl>
                                                <p:sldTgt/>
                                              </p:tgtEl>
                                            </p:cond>
                                          </p:endCondLst>
                                        </p:cTn>
                                        <p:tgtEl>
                                          <p:sndTgt r:embed="rId4" name="voltage.wav"/>
                                        </p:tgtEl>
                                      </p:cMediaNode>
                                    </p:audio>
                                  </p:subTnLst>
                                </p:cTn>
                              </p:par>
                              <p:par>
                                <p:cTn id="29" presetID="35"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9"/>
                                            </p:cond>
                                          </p:stCondLst>
                                          <p:endCondLst>
                                            <p:cond evt="onStopAudio" delay="0">
                                              <p:tgtEl>
                                                <p:sldTgt/>
                                              </p:tgtEl>
                                            </p:cond>
                                          </p:endCondLst>
                                        </p:cTn>
                                        <p:tgtEl>
                                          <p:sndTgt r:embed="rId4" name="voltage.wav"/>
                                        </p:tgtEl>
                                      </p:cMediaNode>
                                    </p:audio>
                                  </p:subTnLst>
                                </p:cTn>
                              </p:par>
                              <p:par>
                                <p:cTn id="35" presetID="35"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5"/>
                                            </p:cond>
                                          </p:stCondLst>
                                          <p:endCondLst>
                                            <p:cond evt="onStopAudio" delay="0">
                                              <p:tgtEl>
                                                <p:sldTgt/>
                                              </p:tgtEl>
                                            </p:cond>
                                          </p:endCondLst>
                                        </p:cTn>
                                        <p:tgtEl>
                                          <p:sndTgt r:embed="rId4" name="voltage.wav"/>
                                        </p:tgtEl>
                                      </p:cMediaNode>
                                    </p:audio>
                                  </p:subTnLst>
                                </p:cTn>
                              </p:par>
                              <p:par>
                                <p:cTn id="41" presetID="35"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45"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6" dur="500" fill="hold"/>
                                        <p:tgtEl>
                                          <p:spTgt spid="3">
                                            <p:txEl>
                                              <p:pRg st="6" end="6"/>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1"/>
                                            </p:cond>
                                          </p:stCondLst>
                                          <p:endCondLst>
                                            <p:cond evt="onStopAudio" delay="0">
                                              <p:tgtEl>
                                                <p:sldTgt/>
                                              </p:tgtEl>
                                            </p:cond>
                                          </p:endCondLst>
                                        </p:cTn>
                                        <p:tgtEl>
                                          <p:sndTgt r:embed="rId4" name="voltage.wav"/>
                                        </p:tgtEl>
                                      </p:cMediaNode>
                                    </p:audio>
                                  </p:subTnLst>
                                </p:cTn>
                              </p:par>
                              <p:par>
                                <p:cTn id="47" presetID="35"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style.rotation</p:attrName>
                                        </p:attrNameLst>
                                      </p:cBhvr>
                                      <p:tavLst>
                                        <p:tav tm="0">
                                          <p:val>
                                            <p:fltVal val="720"/>
                                          </p:val>
                                        </p:tav>
                                        <p:tav tm="100000">
                                          <p:val>
                                            <p:fltVal val="0"/>
                                          </p:val>
                                        </p:tav>
                                      </p:tavLst>
                                    </p:anim>
                                    <p:anim calcmode="lin" valueType="num">
                                      <p:cBhvr>
                                        <p:cTn id="51"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2" dur="500" fill="hold"/>
                                        <p:tgtEl>
                                          <p:spTgt spid="3">
                                            <p:txEl>
                                              <p:pRg st="7" end="7"/>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7"/>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current solutions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Algorithms</a:t>
            </a:r>
            <a:r>
              <a:rPr lang="en-US"/>
              <a:t> </a:t>
            </a:r>
            <a:r>
              <a:rPr lang="en-US" dirty="0"/>
              <a:t>predict </a:t>
            </a:r>
            <a:r>
              <a:rPr lang="en-US"/>
              <a:t>more about </a:t>
            </a:r>
            <a:r>
              <a:rPr lang="en-US" dirty="0"/>
              <a:t>popular political sentiment, </a:t>
            </a:r>
            <a:r>
              <a:rPr lang="en-US"/>
              <a:t>not winner</a:t>
            </a:r>
            <a:endParaRPr lang="en-US" dirty="0">
              <a:solidFill>
                <a:srgbClr val="FFFFFF"/>
              </a:solidFill>
              <a:latin typeface="Tw Cen MT"/>
            </a:endParaRPr>
          </a:p>
          <a:p>
            <a:r>
              <a:rPr lang="en-US" dirty="0"/>
              <a:t>Social</a:t>
            </a:r>
            <a:r>
              <a:rPr lang="en-US"/>
              <a:t> </a:t>
            </a:r>
            <a:r>
              <a:rPr lang="en-US" dirty="0"/>
              <a:t>Media users do not reflect </a:t>
            </a:r>
            <a:r>
              <a:rPr lang="en-US"/>
              <a:t>actual voters</a:t>
            </a:r>
            <a:endParaRPr lang="en-US" dirty="0"/>
          </a:p>
        </p:txBody>
      </p:sp>
    </p:spTree>
    <p:extLst>
      <p:ext uri="{BB962C8B-B14F-4D97-AF65-F5344CB8AC3E}">
        <p14:creationId xmlns:p14="http://schemas.microsoft.com/office/powerpoint/2010/main" val="3004122880"/>
      </p:ext>
    </p:extLst>
  </p:cSld>
  <p:clrMapOvr>
    <a:masterClrMapping/>
  </p:clrMapOvr>
  <mc:AlternateContent xmlns:mc="http://schemas.openxmlformats.org/markup-compatibility/2006" xmlns:p14="http://schemas.microsoft.com/office/powerpoint/2010/main">
    <mc:Choice Requires="p14">
      <p:transition>
        <p14:flythrough/>
        <p:sndAc>
          <p:stSnd>
            <p:snd r:embed="rId2" name="suction.wav"/>
          </p:stSnd>
        </p:sndAc>
      </p:transition>
    </mc:Choice>
    <mc:Fallback xmlns="">
      <p:transition>
        <p:fade/>
        <p:sndAc>
          <p:stSnd>
            <p:snd r:embed="rId4"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11" presetID="3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INEFFECTIVE</a:t>
            </a:r>
            <a:r>
              <a:rPr lang="en-US"/>
              <a:t> ALGORITHMIC MODELS</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t>Twitter and other social media platforms are proven to not serve well as accurate prediction subjects.</a:t>
            </a:r>
          </a:p>
          <a:p>
            <a:r>
              <a:rPr lang="en-US" dirty="0"/>
              <a:t>Have</a:t>
            </a:r>
            <a:r>
              <a:rPr lang="en-US"/>
              <a:t> </a:t>
            </a:r>
            <a:r>
              <a:rPr lang="en-US" dirty="0"/>
              <a:t>been shown numerous times to reflect strong political sentiments and trends, but fail to accurately predict </a:t>
            </a:r>
            <a:r>
              <a:rPr lang="en-US"/>
              <a:t>winner.</a:t>
            </a:r>
            <a:endParaRPr lang="en-US" dirty="0"/>
          </a:p>
          <a:p>
            <a:r>
              <a:rPr lang="en-US" dirty="0"/>
              <a:t>No prediction algorithm using twitter to draw data has withstood the test of time, thus they are not proven </a:t>
            </a:r>
            <a:r>
              <a:rPr lang="en-US"/>
              <a:t>reliable.</a:t>
            </a:r>
            <a:endParaRPr lang="en-US" dirty="0"/>
          </a:p>
          <a:p>
            <a:endParaRPr lang="en-US" dirty="0"/>
          </a:p>
          <a:p>
            <a:endParaRPr lang="en-US" dirty="0"/>
          </a:p>
        </p:txBody>
      </p:sp>
    </p:spTree>
    <p:extLst>
      <p:ext uri="{BB962C8B-B14F-4D97-AF65-F5344CB8AC3E}">
        <p14:creationId xmlns:p14="http://schemas.microsoft.com/office/powerpoint/2010/main" val="1602986775"/>
      </p:ext>
    </p:extLst>
  </p:cSld>
  <p:clrMapOvr>
    <a:masterClrMapping/>
  </p:clrMapOvr>
  <mc:AlternateContent xmlns:mc="http://schemas.openxmlformats.org/markup-compatibility/2006" xmlns:p14="http://schemas.microsoft.com/office/powerpoint/2010/main">
    <mc:Choice Requires="p14">
      <p:transition>
        <p14:flythrough/>
        <p:sndAc>
          <p:stSnd>
            <p:snd r:embed="rId3" name="suction.wav"/>
          </p:stSnd>
        </p:sndAc>
      </p:transition>
    </mc:Choice>
    <mc:Fallback xmlns="">
      <p:transition>
        <p:fade/>
        <p:sndAc>
          <p:stSnd>
            <p:snd r:embed="rId5"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par>
                                <p:cTn id="11" presetID="3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4" name="voltage.wav"/>
                                        </p:tgtEl>
                                      </p:cMediaNode>
                                    </p:audio>
                                  </p:subTnLst>
                                </p:cTn>
                              </p:par>
                              <p:par>
                                <p:cTn id="17" presetID="3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7"/>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users and voting base disparity</a:t>
            </a:r>
          </a:p>
        </p:txBody>
      </p:sp>
      <p:sp>
        <p:nvSpPr>
          <p:cNvPr id="3" name="Content Placeholder 2"/>
          <p:cNvSpPr>
            <a:spLocks noGrp="1"/>
          </p:cNvSpPr>
          <p:nvPr>
            <p:ph sz="half" idx="1"/>
          </p:nvPr>
        </p:nvSpPr>
        <p:spPr>
          <a:xfrm>
            <a:off x="1141410" y="2249486"/>
            <a:ext cx="4335563" cy="3541714"/>
          </a:xfrm>
        </p:spPr>
        <p:txBody>
          <a:bodyPr/>
          <a:lstStyle/>
          <a:p>
            <a:r>
              <a:rPr lang="en-US" dirty="0"/>
              <a:t>Twitter users generally younger millennials. Not a uniform representation of the voting base.</a:t>
            </a:r>
          </a:p>
          <a:p>
            <a:r>
              <a:rPr lang="en-US" dirty="0"/>
              <a:t>Strong political sentiments on social media does not point to large voting base</a:t>
            </a:r>
          </a:p>
        </p:txBody>
      </p:sp>
      <p:pic>
        <p:nvPicPr>
          <p:cNvPr id="5" name="Content Placeholder 4"/>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342904" y="1960775"/>
            <a:ext cx="6250296" cy="3940403"/>
          </a:xfrm>
        </p:spPr>
      </p:pic>
    </p:spTree>
    <p:extLst>
      <p:ext uri="{BB962C8B-B14F-4D97-AF65-F5344CB8AC3E}">
        <p14:creationId xmlns:p14="http://schemas.microsoft.com/office/powerpoint/2010/main" val="3161014611"/>
      </p:ext>
    </p:extLst>
  </p:cSld>
  <p:clrMapOvr>
    <a:masterClrMapping/>
  </p:clrMapOvr>
  <mc:AlternateContent xmlns:mc="http://schemas.openxmlformats.org/markup-compatibility/2006" xmlns:p14="http://schemas.microsoft.com/office/powerpoint/2010/main">
    <mc:Choice Requires="p14">
      <p:transition>
        <p14:flythrough/>
        <p:sndAc>
          <p:stSnd>
            <p:snd r:embed="rId3" name="suction.wav"/>
          </p:stSnd>
        </p:sndAc>
      </p:transition>
    </mc:Choice>
    <mc:Fallback xmlns="">
      <p:transition>
        <p:fade/>
        <p:sndAc>
          <p:stSnd>
            <p:snd r:embed="rId6"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par>
                                <p:cTn id="11" presetID="3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4" name="voltage.wav"/>
                                        </p:tgtEl>
                                      </p:cMediaNode>
                                    </p:audio>
                                  </p:subTnLst>
                                </p:cTn>
                              </p:par>
                              <p:par>
                                <p:cTn id="17" presetID="35"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style.rotation</p:attrName>
                                        </p:attrNameLst>
                                      </p:cBhvr>
                                      <p:tavLst>
                                        <p:tav tm="0">
                                          <p:val>
                                            <p:fltVal val="720"/>
                                          </p:val>
                                        </p:tav>
                                        <p:tav tm="100000">
                                          <p:val>
                                            <p:fltVal val="0"/>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7"/>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technical limitations</a:t>
            </a:r>
          </a:p>
        </p:txBody>
      </p:sp>
      <p:sp>
        <p:nvSpPr>
          <p:cNvPr id="3" name="Text Placeholder 2"/>
          <p:cNvSpPr>
            <a:spLocks noGrp="1"/>
          </p:cNvSpPr>
          <p:nvPr>
            <p:ph type="body" idx="1"/>
          </p:nvPr>
        </p:nvSpPr>
        <p:spPr/>
        <p:txBody>
          <a:bodyPr/>
          <a:lstStyle/>
          <a:p>
            <a:r>
              <a:rPr lang="en-US" dirty="0"/>
              <a:t>Inadequate Models</a:t>
            </a:r>
          </a:p>
        </p:txBody>
      </p:sp>
      <p:pic>
        <p:nvPicPr>
          <p:cNvPr id="12" name="Picture Placeholder 11"/>
          <p:cNvPicPr>
            <a:picLocks noGrp="1" noChangeAspect="1"/>
          </p:cNvPicPr>
          <p:nvPr>
            <p:ph type="pic" idx="15"/>
          </p:nvPr>
        </p:nvPicPr>
        <p:blipFill>
          <a:blip r:embed="rId4">
            <a:extLst>
              <a:ext uri="{28A0092B-C50C-407E-A947-70E740481C1C}">
                <a14:useLocalDpi xmlns:a14="http://schemas.microsoft.com/office/drawing/2010/main" val="0"/>
              </a:ext>
            </a:extLst>
          </a:blip>
          <a:srcRect l="408" r="408"/>
          <a:stretch>
            <a:fillRect/>
          </a:stretch>
        </p:blipFill>
        <p:spPr/>
      </p:pic>
      <p:sp>
        <p:nvSpPr>
          <p:cNvPr id="5" name="Text Placeholder 4"/>
          <p:cNvSpPr>
            <a:spLocks noGrp="1"/>
          </p:cNvSpPr>
          <p:nvPr>
            <p:ph type="body" sz="half" idx="18"/>
          </p:nvPr>
        </p:nvSpPr>
        <p:spPr/>
        <p:txBody>
          <a:bodyPr>
            <a:normAutofit lnSpcReduction="10000"/>
          </a:bodyPr>
          <a:lstStyle/>
          <a:p>
            <a:r>
              <a:rPr lang="en-US" dirty="0"/>
              <a:t>Image credit: http://www.nsf.org/images/nsf/hs_data_integrity_300x300.jpg</a:t>
            </a:r>
          </a:p>
        </p:txBody>
      </p:sp>
      <p:sp>
        <p:nvSpPr>
          <p:cNvPr id="6" name="Text Placeholder 5"/>
          <p:cNvSpPr>
            <a:spLocks noGrp="1"/>
          </p:cNvSpPr>
          <p:nvPr>
            <p:ph type="body" sz="quarter" idx="3"/>
          </p:nvPr>
        </p:nvSpPr>
        <p:spPr/>
        <p:txBody>
          <a:bodyPr/>
          <a:lstStyle/>
          <a:p>
            <a:r>
              <a:rPr lang="en-US" dirty="0"/>
              <a:t>Limited scope</a:t>
            </a:r>
          </a:p>
        </p:txBody>
      </p:sp>
      <p:pic>
        <p:nvPicPr>
          <p:cNvPr id="14" name="Picture Placeholder 13"/>
          <p:cNvPicPr>
            <a:picLocks noGrp="1" noChangeAspect="1"/>
          </p:cNvPicPr>
          <p:nvPr>
            <p:ph type="pic" idx="21"/>
          </p:nvPr>
        </p:nvPicPr>
        <p:blipFill>
          <a:blip r:embed="rId5">
            <a:extLst>
              <a:ext uri="{28A0092B-C50C-407E-A947-70E740481C1C}">
                <a14:useLocalDpi xmlns:a14="http://schemas.microsoft.com/office/drawing/2010/main" val="0"/>
              </a:ext>
            </a:extLst>
          </a:blip>
          <a:srcRect t="26179" b="26179"/>
          <a:stretch>
            <a:fillRect/>
          </a:stretch>
        </p:blipFill>
        <p:spPr/>
      </p:pic>
      <p:sp>
        <p:nvSpPr>
          <p:cNvPr id="8" name="Text Placeholder 7"/>
          <p:cNvSpPr>
            <a:spLocks noGrp="1"/>
          </p:cNvSpPr>
          <p:nvPr>
            <p:ph type="body" sz="half" idx="19"/>
          </p:nvPr>
        </p:nvSpPr>
        <p:spPr/>
        <p:txBody>
          <a:bodyPr>
            <a:normAutofit lnSpcReduction="10000"/>
          </a:bodyPr>
          <a:lstStyle/>
          <a:p>
            <a:r>
              <a:rPr lang="en-US" dirty="0"/>
              <a:t>Image credit: https://tallbloke.files.wordpress.com/2017/02/fail.jpg</a:t>
            </a:r>
          </a:p>
        </p:txBody>
      </p:sp>
      <p:sp>
        <p:nvSpPr>
          <p:cNvPr id="9" name="Text Placeholder 8"/>
          <p:cNvSpPr>
            <a:spLocks noGrp="1"/>
          </p:cNvSpPr>
          <p:nvPr>
            <p:ph type="body" sz="quarter" idx="13"/>
          </p:nvPr>
        </p:nvSpPr>
        <p:spPr/>
        <p:txBody>
          <a:bodyPr/>
          <a:lstStyle/>
          <a:p>
            <a:r>
              <a:rPr lang="en-US" dirty="0"/>
              <a:t>Demographic data</a:t>
            </a:r>
          </a:p>
        </p:txBody>
      </p:sp>
      <p:pic>
        <p:nvPicPr>
          <p:cNvPr id="15" name="Picture Placeholder 14"/>
          <p:cNvPicPr>
            <a:picLocks noGrp="1" noChangeAspect="1"/>
          </p:cNvPicPr>
          <p:nvPr>
            <p:ph type="pic" idx="22"/>
          </p:nvPr>
        </p:nvPicPr>
        <p:blipFill>
          <a:blip r:embed="rId6">
            <a:extLst>
              <a:ext uri="{28A0092B-C50C-407E-A947-70E740481C1C}">
                <a14:useLocalDpi xmlns:a14="http://schemas.microsoft.com/office/drawing/2010/main" val="0"/>
              </a:ext>
            </a:extLst>
          </a:blip>
          <a:srcRect t="7702" b="7702"/>
          <a:stretch>
            <a:fillRect/>
          </a:stretch>
        </p:blipFill>
        <p:spPr/>
      </p:pic>
      <p:sp>
        <p:nvSpPr>
          <p:cNvPr id="11" name="Text Placeholder 10"/>
          <p:cNvSpPr>
            <a:spLocks noGrp="1"/>
          </p:cNvSpPr>
          <p:nvPr>
            <p:ph type="body" sz="half" idx="20"/>
          </p:nvPr>
        </p:nvSpPr>
        <p:spPr/>
        <p:txBody>
          <a:bodyPr>
            <a:normAutofit lnSpcReduction="10000"/>
          </a:bodyPr>
          <a:lstStyle/>
          <a:p>
            <a:r>
              <a:rPr lang="en-US" dirty="0"/>
              <a:t>Image credit: http://files.wendell.gethifi.com/departments/planning/pictures/demographics1.jpg</a:t>
            </a:r>
          </a:p>
        </p:txBody>
      </p:sp>
    </p:spTree>
    <p:extLst>
      <p:ext uri="{BB962C8B-B14F-4D97-AF65-F5344CB8AC3E}">
        <p14:creationId xmlns:p14="http://schemas.microsoft.com/office/powerpoint/2010/main" val="4185247453"/>
      </p:ext>
    </p:extLst>
  </p:cSld>
  <p:clrMapOvr>
    <a:masterClrMapping/>
  </p:clrMapOvr>
  <mc:AlternateContent xmlns:mc="http://schemas.openxmlformats.org/markup-compatibility/2006" xmlns:p14="http://schemas.microsoft.com/office/powerpoint/2010/main">
    <mc:Choice Requires="p14">
      <p:transition>
        <p14:flythrough/>
        <p:sndAc>
          <p:stSnd>
            <p:snd r:embed="rId3" name="suction.wav"/>
          </p:stSnd>
        </p:sndAc>
      </p:transition>
    </mc:Choice>
    <mc:Fallback xmlns="">
      <p:transition>
        <p:fade/>
        <p:sndAc>
          <p:stSnd>
            <p:snd r:embed="rId7" name="suction.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744</TotalTime>
  <Words>1698</Words>
  <Application>Microsoft Office PowerPoint</Application>
  <PresentationFormat>Widescreen</PresentationFormat>
  <Paragraphs>173</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Comic Sans MS</vt:lpstr>
      <vt:lpstr>Trebuchet MS</vt:lpstr>
      <vt:lpstr>TW Cen MT</vt:lpstr>
      <vt:lpstr>TW Cen MT</vt:lpstr>
      <vt:lpstr>Circuit</vt:lpstr>
      <vt:lpstr>evaluating perception management</vt:lpstr>
      <vt:lpstr>Overview of problems</vt:lpstr>
      <vt:lpstr>Problem 1 – Honesty</vt:lpstr>
      <vt:lpstr>Problem 2 - Influencing</vt:lpstr>
      <vt:lpstr>Problem 3 - Affecting Factors </vt:lpstr>
      <vt:lpstr>Limitations of current solutions</vt:lpstr>
      <vt:lpstr>INEFFECTIVE ALGORITHMIC MODELS</vt:lpstr>
      <vt:lpstr>Twitter users and voting base disparity</vt:lpstr>
      <vt:lpstr>Specific technical limitations</vt:lpstr>
      <vt:lpstr>Inadequate Models</vt:lpstr>
      <vt:lpstr>limited scope</vt:lpstr>
      <vt:lpstr>demographic data</vt:lpstr>
      <vt:lpstr>Proposed solutions</vt:lpstr>
      <vt:lpstr>PROPOSED solutions</vt:lpstr>
      <vt:lpstr>correct 2016 US Presidential Elections predictions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 Management</dc:title>
  <dc:creator>Bryan J. Haines</dc:creator>
  <cp:lastModifiedBy>Caitlin Brock</cp:lastModifiedBy>
  <cp:revision>77</cp:revision>
  <dcterms:created xsi:type="dcterms:W3CDTF">2017-03-22T23:38:41Z</dcterms:created>
  <dcterms:modified xsi:type="dcterms:W3CDTF">2017-03-29T21:12:31Z</dcterms:modified>
</cp:coreProperties>
</file>