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9847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2525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-375889"/>
              <a:satOff val="-9195"/>
              <a:lumOff val="-14901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9C3BA">
              <a:alpha val="7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9C3BA"/>
              </a:solidFill>
              <a:prstDash val="solid"/>
              <a:miter lim="400000"/>
            </a:ln>
          </a:top>
          <a:bottom>
            <a:ln w="12700" cap="flat">
              <a:solidFill>
                <a:srgbClr val="C9C3BA"/>
              </a:solidFill>
              <a:prstDash val="solid"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39D60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2525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>
              <a:hueOff val="708446"/>
              <a:satOff val="-4821"/>
              <a:lumOff val="-14251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chemeClr val="accent1">
              <a:hueOff val="-113918"/>
              <a:satOff val="19024"/>
              <a:lumOff val="19749"/>
              <a:alpha val="35000"/>
            </a:scheme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38AA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369196"/>
              <a:satOff val="13972"/>
              <a:lumOff val="-24493"/>
            </a:schemeClr>
          </a:solidFill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369194"/>
              <a:satOff val="6343"/>
              <a:lumOff val="-13963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solidFill>
                <a:srgbClr val="C9C3BA"/>
              </a:solidFill>
              <a:prstDash val="solid"/>
              <a:miter lim="400000"/>
            </a:ln>
          </a:left>
          <a:right>
            <a:ln w="12700" cap="flat">
              <a:solidFill>
                <a:srgbClr val="C9C3BA"/>
              </a:solidFill>
              <a:prstDash val="solid"/>
              <a:miter lim="400000"/>
            </a:ln>
          </a:right>
          <a:top>
            <a:ln w="12700" cap="flat">
              <a:solidFill>
                <a:srgbClr val="C9C3BA"/>
              </a:solidFill>
              <a:prstDash val="solid"/>
              <a:miter lim="400000"/>
            </a:ln>
          </a:top>
          <a:bottom>
            <a:ln w="12700" cap="flat">
              <a:solidFill>
                <a:srgbClr val="C9C3BA"/>
              </a:solidFill>
              <a:prstDash val="solid"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solidFill>
                <a:srgbClr val="C9C3B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6635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9847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9C3BA">
              <a:alpha val="3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9847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89847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0" name="Shape 14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
</file>

<file path=ppt/notesSlides/_rels/notesSlide2.xml.rels><?xml version="1.0" encoding="UTF-8" standalone="yes"?>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</Relationships>

</file>

<file path=ppt/notesSlides/_rels/notesSlide3.xml.rels><?xml version="1.0" encoding="UTF-8" standalone="yes"?>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7" name="Shape 15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 some exercises, Cyber is just a component</a:t>
            </a:r>
          </a:p>
          <a:p>
            <a:pPr/>
            <a:r>
              <a:t>In other exercises, Cyber is the focus</a:t>
            </a:r>
          </a:p>
          <a:p>
            <a:pPr/>
            <a:r>
              <a:t>Challenge to educate non-technical leaders on value of Cyber</a:t>
            </a:r>
          </a:p>
          <a:p>
            <a:pPr/>
            <a:r>
              <a:t>Challenge to educate Cyber professionals on how to achieve commanders' goals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2" name="Shape 16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Blue Team can rarely fight back, simply block aggressors</a:t>
            </a:r>
          </a:p>
          <a:p>
            <a:pPr/>
            <a:r>
              <a:t>Black cell is optional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7" name="Shape 16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Blue Team has a disadvantage. Imagine someone tells you to pick up your office and operate it without much of your supporting infrastructure for a 2 week exercise.</a:t>
            </a:r>
          </a:p>
          <a:p>
            <a:pPr/>
          </a:p>
          <a:p>
            <a:pPr/>
            <a:r>
              <a:t>On an air gapped network, security updates are difficult</a:t>
            </a:r>
          </a:p>
          <a:p>
            <a:pPr/>
          </a:p>
          <a:p>
            <a:pPr/>
            <a:r>
              <a:t>** These are problems military units regularly face.</a:t>
            </a:r>
          </a:p>
          <a:p>
            <a:pPr/>
          </a:p>
          <a:p>
            <a:pPr/>
            <a:r>
              <a:t>Red Team often needs help gaining ground. Getting in is hard. People are paranoid during an exercise.</a:t>
            </a:r>
          </a:p>
          <a:p>
            <a:pPr/>
          </a:p>
          <a:p>
            <a:pPr/>
            <a:r>
              <a:t>ORSA = operations research/systems analysis, math and analysis geeks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0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/>
        </p:nvSpPr>
        <p:spPr>
          <a:xfrm>
            <a:off x="508000" y="6591300"/>
            <a:ext cx="11999453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4" name="Shape 14"/>
          <p:cNvSpPr/>
          <p:nvPr/>
        </p:nvSpPr>
        <p:spPr>
          <a:xfrm>
            <a:off x="508000" y="4089400"/>
            <a:ext cx="12000019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5" name="Shape 15"/>
          <p:cNvSpPr/>
          <p:nvPr/>
        </p:nvSpPr>
        <p:spPr>
          <a:xfrm flipV="1">
            <a:off x="7994302" y="4526255"/>
            <a:ext cx="1" cy="1642759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6" name="Shape 16"/>
          <p:cNvSpPr/>
          <p:nvPr>
            <p:ph type="body" sz="quarter" idx="13"/>
          </p:nvPr>
        </p:nvSpPr>
        <p:spPr>
          <a:xfrm>
            <a:off x="508000" y="3505200"/>
            <a:ext cx="7200900" cy="5080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ClrTx/>
              <a:buSzTx/>
              <a:buFontTx/>
              <a:buNone/>
              <a:defRPr i="1" sz="2400"/>
            </a:lvl1pPr>
          </a:lstStyle>
          <a:p>
            <a:pPr/>
            <a:r>
              <a:t>Lorem Ipsum Dolor</a:t>
            </a:r>
          </a:p>
        </p:txBody>
      </p:sp>
      <p:sp>
        <p:nvSpPr>
          <p:cNvPr id="17" name="Shape 17"/>
          <p:cNvSpPr/>
          <p:nvPr>
            <p:ph type="title"/>
          </p:nvPr>
        </p:nvSpPr>
        <p:spPr>
          <a:xfrm>
            <a:off x="508000" y="4140200"/>
            <a:ext cx="7200900" cy="2413000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/>
            <a:r>
              <a:t>Title Text</a:t>
            </a:r>
          </a:p>
        </p:txBody>
      </p:sp>
      <p:sp>
        <p:nvSpPr>
          <p:cNvPr id="18" name="Shape 18"/>
          <p:cNvSpPr/>
          <p:nvPr>
            <p:ph type="body" sz="quarter" idx="1"/>
          </p:nvPr>
        </p:nvSpPr>
        <p:spPr>
          <a:xfrm>
            <a:off x="8280400" y="4140200"/>
            <a:ext cx="4241800" cy="2413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2400"/>
            </a:lvl1pPr>
            <a:lvl2pPr marL="0" indent="228600">
              <a:spcBef>
                <a:spcPts val="0"/>
              </a:spcBef>
              <a:buClrTx/>
              <a:buSzTx/>
              <a:buFontTx/>
              <a:buNone/>
              <a:defRPr sz="2400"/>
            </a:lvl2pPr>
            <a:lvl3pPr marL="0" indent="457200">
              <a:spcBef>
                <a:spcPts val="0"/>
              </a:spcBef>
              <a:buClrTx/>
              <a:buSzTx/>
              <a:buFontTx/>
              <a:buNone/>
              <a:defRPr sz="2400"/>
            </a:lvl3pPr>
            <a:lvl4pPr marL="0" indent="685800">
              <a:spcBef>
                <a:spcPts val="0"/>
              </a:spcBef>
              <a:buClrTx/>
              <a:buSzTx/>
              <a:buFontTx/>
              <a:buNone/>
              <a:defRPr sz="2400"/>
            </a:lvl4pPr>
            <a:lvl5pPr marL="0" indent="914400">
              <a:spcBef>
                <a:spcPts val="0"/>
              </a:spcBef>
              <a:buClrTx/>
              <a:buSzTx/>
              <a:buFontTx/>
              <a:buNone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" name="Shape 1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>
            <p:ph type="body" sz="quarter" idx="13"/>
          </p:nvPr>
        </p:nvSpPr>
        <p:spPr>
          <a:xfrm>
            <a:off x="533400" y="5969000"/>
            <a:ext cx="11938000" cy="6096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1200"/>
              </a:spcBef>
              <a:buClrTx/>
              <a:buSzTx/>
              <a:buFontTx/>
              <a:buNone/>
              <a:defRPr i="1" sz="30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108" name="Shape 108"/>
          <p:cNvSpPr/>
          <p:nvPr>
            <p:ph type="body" sz="quarter" idx="14"/>
          </p:nvPr>
        </p:nvSpPr>
        <p:spPr>
          <a:xfrm>
            <a:off x="1270000" y="4254500"/>
            <a:ext cx="10464800" cy="7112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FontTx/>
              <a:buNone/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109" name="Shape 10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17" name="Shape 11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&amp; Bullets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8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32" name="Shape 132"/>
          <p:cNvSpPr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</p:spPr>
        <p:txBody>
          <a:bodyPr/>
          <a:lstStyle>
            <a:lvl1pPr marL="444500" indent="-444500">
              <a:spcBef>
                <a:spcPts val="4200"/>
              </a:spcBef>
              <a:buClrTx/>
              <a:buSzPct val="75000"/>
              <a:buFontTx/>
              <a:buChar char="•"/>
              <a:defRPr sz="38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889000" indent="-444500">
              <a:spcBef>
                <a:spcPts val="4200"/>
              </a:spcBef>
              <a:buClrTx/>
              <a:buSzPct val="75000"/>
              <a:buFontTx/>
              <a:buChar char="•"/>
              <a:defRPr sz="38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333500" indent="-444500">
              <a:spcBef>
                <a:spcPts val="4200"/>
              </a:spcBef>
              <a:buClrTx/>
              <a:buSzPct val="75000"/>
              <a:buFontTx/>
              <a:buChar char="•"/>
              <a:defRPr sz="38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778000" indent="-444500">
              <a:spcBef>
                <a:spcPts val="4200"/>
              </a:spcBef>
              <a:buClrTx/>
              <a:buSzPct val="75000"/>
              <a:buFontTx/>
              <a:buChar char="•"/>
              <a:defRPr sz="38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222500" indent="-444500">
              <a:spcBef>
                <a:spcPts val="4200"/>
              </a:spcBef>
              <a:buClrTx/>
              <a:buSzPct val="75000"/>
              <a:buFontTx/>
              <a:buChar char="•"/>
              <a:defRPr sz="38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3" name="Shape 133"/>
          <p:cNvSpPr/>
          <p:nvPr>
            <p:ph type="sldNum" sz="quarter" idx="2"/>
          </p:nvPr>
        </p:nvSpPr>
        <p:spPr>
          <a:xfrm>
            <a:off x="6311798" y="9258300"/>
            <a:ext cx="368504" cy="38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 flipV="1">
            <a:off x="7994302" y="7053555"/>
            <a:ext cx="1" cy="1642759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7" name="Shape 27"/>
          <p:cNvSpPr/>
          <p:nvPr/>
        </p:nvSpPr>
        <p:spPr>
          <a:xfrm>
            <a:off x="508000" y="9131300"/>
            <a:ext cx="11999453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8" name="Shape 28"/>
          <p:cNvSpPr/>
          <p:nvPr/>
        </p:nvSpPr>
        <p:spPr>
          <a:xfrm>
            <a:off x="508000" y="6629400"/>
            <a:ext cx="12000019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9" name="Shape 29"/>
          <p:cNvSpPr/>
          <p:nvPr/>
        </p:nvSpPr>
        <p:spPr>
          <a:xfrm flipV="1">
            <a:off x="7994302" y="7053555"/>
            <a:ext cx="1" cy="1642759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0" name="Shape 30"/>
          <p:cNvSpPr/>
          <p:nvPr>
            <p:ph type="body" sz="quarter" idx="13"/>
          </p:nvPr>
        </p:nvSpPr>
        <p:spPr>
          <a:xfrm>
            <a:off x="508000" y="6096000"/>
            <a:ext cx="7200900" cy="5080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ClrTx/>
              <a:buSzTx/>
              <a:buFontTx/>
              <a:buNone/>
              <a:defRPr i="1" sz="2400"/>
            </a:lvl1pPr>
          </a:lstStyle>
          <a:p>
            <a:pPr/>
            <a:r>
              <a:t>Lorem Ipsum Dolor</a:t>
            </a:r>
          </a:p>
        </p:txBody>
      </p:sp>
      <p:sp>
        <p:nvSpPr>
          <p:cNvPr id="31" name="Shape 31"/>
          <p:cNvSpPr/>
          <p:nvPr>
            <p:ph type="pic" idx="14"/>
          </p:nvPr>
        </p:nvSpPr>
        <p:spPr>
          <a:xfrm>
            <a:off x="596900" y="633461"/>
            <a:ext cx="11811000" cy="52070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2" name="Shape 32"/>
          <p:cNvSpPr/>
          <p:nvPr>
            <p:ph type="title"/>
          </p:nvPr>
        </p:nvSpPr>
        <p:spPr>
          <a:xfrm>
            <a:off x="508000" y="6680200"/>
            <a:ext cx="7200900" cy="2413000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/>
            <a:r>
              <a:t>Title Text</a:t>
            </a:r>
          </a:p>
        </p:txBody>
      </p:sp>
      <p:sp>
        <p:nvSpPr>
          <p:cNvPr id="33" name="Shape 33"/>
          <p:cNvSpPr/>
          <p:nvPr>
            <p:ph type="body" sz="quarter" idx="1"/>
          </p:nvPr>
        </p:nvSpPr>
        <p:spPr>
          <a:xfrm>
            <a:off x="8280400" y="6680200"/>
            <a:ext cx="4241800" cy="2413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2400"/>
            </a:lvl1pPr>
            <a:lvl2pPr marL="0" indent="228600">
              <a:spcBef>
                <a:spcPts val="0"/>
              </a:spcBef>
              <a:buClrTx/>
              <a:buSzTx/>
              <a:buFontTx/>
              <a:buNone/>
              <a:defRPr sz="2400"/>
            </a:lvl2pPr>
            <a:lvl3pPr marL="0" indent="457200">
              <a:spcBef>
                <a:spcPts val="0"/>
              </a:spcBef>
              <a:buClrTx/>
              <a:buSzTx/>
              <a:buFontTx/>
              <a:buNone/>
              <a:defRPr sz="2400"/>
            </a:lvl3pPr>
            <a:lvl4pPr marL="0" indent="685800">
              <a:spcBef>
                <a:spcPts val="0"/>
              </a:spcBef>
              <a:buClrTx/>
              <a:buSzTx/>
              <a:buFontTx/>
              <a:buNone/>
              <a:defRPr sz="2400"/>
            </a:lvl4pPr>
            <a:lvl5pPr marL="0" indent="914400">
              <a:spcBef>
                <a:spcPts val="0"/>
              </a:spcBef>
              <a:buClrTx/>
              <a:buSzTx/>
              <a:buFontTx/>
              <a:buNone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" name="Shape 3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>
            <p:ph type="title"/>
          </p:nvPr>
        </p:nvSpPr>
        <p:spPr>
          <a:xfrm>
            <a:off x="508000" y="3670300"/>
            <a:ext cx="11988800" cy="2413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2" name="Shape 4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508000" y="4876800"/>
            <a:ext cx="5676374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0" name="Shape 50"/>
          <p:cNvSpPr/>
          <p:nvPr/>
        </p:nvSpPr>
        <p:spPr>
          <a:xfrm>
            <a:off x="508000" y="2768600"/>
            <a:ext cx="5676316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1" name="Shape 51"/>
          <p:cNvSpPr/>
          <p:nvPr>
            <p:ph type="body" sz="quarter" idx="13"/>
          </p:nvPr>
        </p:nvSpPr>
        <p:spPr>
          <a:xfrm>
            <a:off x="508000" y="2171700"/>
            <a:ext cx="5676900" cy="5080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ClrTx/>
              <a:buSzTx/>
              <a:buFontTx/>
              <a:buNone/>
              <a:defRPr i="1" sz="2400"/>
            </a:lvl1pPr>
          </a:lstStyle>
          <a:p>
            <a:pPr/>
            <a:r>
              <a:t>Lorem Ipsum Dolor</a:t>
            </a:r>
          </a:p>
        </p:txBody>
      </p:sp>
      <p:sp>
        <p:nvSpPr>
          <p:cNvPr id="52" name="Shape 52"/>
          <p:cNvSpPr/>
          <p:nvPr>
            <p:ph type="pic" sz="half" idx="14"/>
          </p:nvPr>
        </p:nvSpPr>
        <p:spPr>
          <a:xfrm>
            <a:off x="6818219" y="647699"/>
            <a:ext cx="5588001" cy="83312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53" name="Shape 53"/>
          <p:cNvSpPr/>
          <p:nvPr>
            <p:ph type="title"/>
          </p:nvPr>
        </p:nvSpPr>
        <p:spPr>
          <a:xfrm>
            <a:off x="508000" y="2806700"/>
            <a:ext cx="5676900" cy="2032000"/>
          </a:xfrm>
          <a:prstGeom prst="rect">
            <a:avLst/>
          </a:prstGeom>
        </p:spPr>
        <p:txBody>
          <a:bodyPr/>
          <a:lstStyle>
            <a:lvl1pPr algn="l">
              <a:defRPr sz="5600"/>
            </a:lvl1pPr>
          </a:lstStyle>
          <a:p>
            <a:pPr/>
            <a:r>
              <a:t>Title Text</a:t>
            </a:r>
          </a:p>
        </p:txBody>
      </p:sp>
      <p:sp>
        <p:nvSpPr>
          <p:cNvPr id="54" name="Shape 54"/>
          <p:cNvSpPr/>
          <p:nvPr>
            <p:ph type="body" sz="quarter" idx="1"/>
          </p:nvPr>
        </p:nvSpPr>
        <p:spPr>
          <a:xfrm>
            <a:off x="508000" y="5029200"/>
            <a:ext cx="5676900" cy="40132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2400"/>
            </a:lvl1pPr>
            <a:lvl2pPr marL="0" indent="228600">
              <a:spcBef>
                <a:spcPts val="0"/>
              </a:spcBef>
              <a:buClrTx/>
              <a:buSzTx/>
              <a:buFontTx/>
              <a:buNone/>
              <a:defRPr sz="2400"/>
            </a:lvl2pPr>
            <a:lvl3pPr marL="0" indent="457200">
              <a:spcBef>
                <a:spcPts val="0"/>
              </a:spcBef>
              <a:buClrTx/>
              <a:buSzTx/>
              <a:buFontTx/>
              <a:buNone/>
              <a:defRPr sz="2400"/>
            </a:lvl3pPr>
            <a:lvl4pPr marL="0" indent="685800">
              <a:spcBef>
                <a:spcPts val="0"/>
              </a:spcBef>
              <a:buClrTx/>
              <a:buSzTx/>
              <a:buFontTx/>
              <a:buNone/>
              <a:defRPr sz="2400"/>
            </a:lvl4pPr>
            <a:lvl5pPr marL="0" indent="914400">
              <a:spcBef>
                <a:spcPts val="0"/>
              </a:spcBef>
              <a:buClrTx/>
              <a:buSzTx/>
              <a:buFontTx/>
              <a:buNone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5" name="Shape 5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3" name="Shape 6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1" name="Shape 7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2" name="Shape 7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>
            <p:ph type="pic" sz="half" idx="13"/>
          </p:nvPr>
        </p:nvSpPr>
        <p:spPr>
          <a:xfrm>
            <a:off x="6819900" y="2654300"/>
            <a:ext cx="5588000" cy="6350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0" name="Shape 8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81" name="Shape 81"/>
          <p:cNvSpPr/>
          <p:nvPr>
            <p:ph type="body" sz="half" idx="1"/>
          </p:nvPr>
        </p:nvSpPr>
        <p:spPr>
          <a:xfrm>
            <a:off x="508000" y="2730500"/>
            <a:ext cx="5816600" cy="6350000"/>
          </a:xfrm>
          <a:prstGeom prst="rect">
            <a:avLst/>
          </a:prstGeom>
        </p:spPr>
        <p:txBody>
          <a:bodyPr/>
          <a:lstStyle>
            <a:lvl1pPr marL="393700" indent="-393700">
              <a:spcBef>
                <a:spcPts val="1800"/>
              </a:spcBef>
              <a:buSzPct val="65000"/>
              <a:defRPr sz="3000"/>
            </a:lvl1pPr>
            <a:lvl2pPr marL="787400" indent="-393700">
              <a:spcBef>
                <a:spcPts val="1800"/>
              </a:spcBef>
              <a:buSzPct val="65000"/>
              <a:defRPr sz="3000"/>
            </a:lvl2pPr>
            <a:lvl3pPr marL="1181100" indent="-393700">
              <a:spcBef>
                <a:spcPts val="1800"/>
              </a:spcBef>
              <a:buSzPct val="65000"/>
              <a:defRPr sz="3000"/>
            </a:lvl3pPr>
            <a:lvl4pPr marL="1574800" indent="-393700">
              <a:spcBef>
                <a:spcPts val="1800"/>
              </a:spcBef>
              <a:buSzPct val="65000"/>
              <a:defRPr sz="3000"/>
            </a:lvl4pPr>
            <a:lvl5pPr marL="1968500" indent="-393700">
              <a:spcBef>
                <a:spcPts val="1800"/>
              </a:spcBef>
              <a:buSzPct val="65000"/>
              <a:defRPr sz="3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2" name="Shape 8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type="body" idx="1"/>
          </p:nvPr>
        </p:nvSpPr>
        <p:spPr>
          <a:xfrm>
            <a:off x="508000" y="1270000"/>
            <a:ext cx="11988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0" name="Shape 9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>
            <p:ph type="pic" sz="quarter" idx="13"/>
          </p:nvPr>
        </p:nvSpPr>
        <p:spPr>
          <a:xfrm>
            <a:off x="6856319" y="4772799"/>
            <a:ext cx="5499101" cy="42291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8" name="Shape 98"/>
          <p:cNvSpPr/>
          <p:nvPr>
            <p:ph type="pic" sz="quarter" idx="14"/>
          </p:nvPr>
        </p:nvSpPr>
        <p:spPr>
          <a:xfrm>
            <a:off x="6860562" y="609600"/>
            <a:ext cx="5499101" cy="35306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9" name="Shape 99"/>
          <p:cNvSpPr/>
          <p:nvPr>
            <p:ph type="pic" sz="half" idx="15"/>
          </p:nvPr>
        </p:nvSpPr>
        <p:spPr>
          <a:xfrm>
            <a:off x="557119" y="609599"/>
            <a:ext cx="5588001" cy="83947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0" name="Shape 10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508000" y="2171700"/>
            <a:ext cx="11997292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" name="Shape 3"/>
          <p:cNvSpPr/>
          <p:nvPr/>
        </p:nvSpPr>
        <p:spPr>
          <a:xfrm>
            <a:off x="508000" y="635000"/>
            <a:ext cx="11997292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" name="Shape 4"/>
          <p:cNvSpPr/>
          <p:nvPr>
            <p:ph type="title"/>
          </p:nvPr>
        </p:nvSpPr>
        <p:spPr>
          <a:xfrm>
            <a:off x="508000" y="800100"/>
            <a:ext cx="11988800" cy="121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5" name="Shape 5"/>
          <p:cNvSpPr/>
          <p:nvPr>
            <p:ph type="body" idx="1"/>
          </p:nvPr>
        </p:nvSpPr>
        <p:spPr>
          <a:xfrm>
            <a:off x="508000" y="2628900"/>
            <a:ext cx="11988800" cy="609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hape 6"/>
          <p:cNvSpPr/>
          <p:nvPr>
            <p:ph type="sldNum" sz="quarter" idx="2"/>
          </p:nvPr>
        </p:nvSpPr>
        <p:spPr>
          <a:xfrm>
            <a:off x="6324599" y="9258300"/>
            <a:ext cx="342901" cy="4064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>
                <a:solidFill>
                  <a:srgbClr val="4C4946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ln>
            <a:noFill/>
          </a:ln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1pPr>
      <a:lvl2pPr marL="0" marR="0" indent="22860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ln>
            <a:noFill/>
          </a:ln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2pPr>
      <a:lvl3pPr marL="0" marR="0" indent="45720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ln>
            <a:noFill/>
          </a:ln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3pPr>
      <a:lvl4pPr marL="0" marR="0" indent="68580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ln>
            <a:noFill/>
          </a:ln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4pPr>
      <a:lvl5pPr marL="0" marR="0" indent="91440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ln>
            <a:noFill/>
          </a:ln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5pPr>
      <a:lvl6pPr marL="0" marR="0" indent="114300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ln>
            <a:noFill/>
          </a:ln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6pPr>
      <a:lvl7pPr marL="0" marR="0" indent="137160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ln>
            <a:noFill/>
          </a:ln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7pPr>
      <a:lvl8pPr marL="0" marR="0" indent="160020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ln>
            <a:noFill/>
          </a:ln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8pPr>
      <a:lvl9pPr marL="0" marR="0" indent="182880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ln>
            <a:noFill/>
          </a:ln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9pPr>
    </p:titleStyle>
    <p:bodyStyle>
      <a:lvl1pPr marL="4699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3600" u="none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1pPr>
      <a:lvl2pPr marL="9398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3600" u="none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2pPr>
      <a:lvl3pPr marL="14097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3600" u="none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3pPr>
      <a:lvl4pPr marL="18796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3600" u="none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4pPr>
      <a:lvl5pPr marL="23495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3600" u="none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5pPr>
      <a:lvl6pPr marL="28194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3600" u="none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6pPr>
      <a:lvl7pPr marL="32893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3600" u="none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7pPr>
      <a:lvl8pPr marL="37592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3600" u="none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8pPr>
      <a:lvl9pPr marL="42291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3600" u="none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s://community.rapid7.com/community/infosec/blog/2016/06/23/penetration-testing-vs-red-teaming-the-age-old-debate-of-pirates-vs-ninja-continues" TargetMode="External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Cyber Exercises</a:t>
            </a:r>
          </a:p>
        </p:txBody>
      </p:sp>
      <p:sp>
        <p:nvSpPr>
          <p:cNvPr id="143" name="Shape 143"/>
          <p:cNvSpPr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 Military Perspective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Red Team Tools of the Trade</a:t>
            </a:r>
          </a:p>
        </p:txBody>
      </p:sp>
      <p:graphicFrame>
        <p:nvGraphicFramePr>
          <p:cNvPr id="179" name="Table 179"/>
          <p:cNvGraphicFramePr/>
          <p:nvPr/>
        </p:nvGraphicFramePr>
        <p:xfrm>
          <a:off x="1231994" y="2889250"/>
          <a:ext cx="9682858" cy="571500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{4C3C2611-4C71-4FC5-86AE-919BDF0F9419}</a:tableStyleId>
              </a:tblPr>
              <a:tblGrid>
                <a:gridCol w="2038002"/>
                <a:gridCol w="3214138"/>
                <a:gridCol w="2389183"/>
                <a:gridCol w="2899487"/>
              </a:tblGrid>
              <a:tr h="712787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b="1" sz="2600">
                          <a:solidFill>
                            <a:srgbClr val="414141"/>
                          </a:solidFill>
                        </a:rPr>
                        <a:t>Scanning</a:t>
                      </a:r>
                    </a:p>
                  </a:txBody>
                  <a:tcPr marL="50800" marR="50800" marT="50800" marB="50800" anchor="ctr" anchorCtr="0" horzOverflow="overflow"/>
                </a:tc>
                <a:tc gridSpan="2"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b="1" sz="2600">
                          <a:solidFill>
                            <a:srgbClr val="414141"/>
                          </a:solidFill>
                        </a:rPr>
                        <a:t>Malicious Traffic</a:t>
                      </a:r>
                    </a:p>
                  </a:txBody>
                  <a:tcPr marL="50800" marR="50800" marT="50800" marB="50800" anchor="ctr" anchorCtr="0" horzOverflow="overflow"/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b="1" sz="2600">
                          <a:solidFill>
                            <a:srgbClr val="414141"/>
                          </a:solidFill>
                        </a:rPr>
                        <a:t>Traffic Analysis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712787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600">
                          <a:solidFill>
                            <a:srgbClr val="414141"/>
                          </a:solidFill>
                        </a:rPr>
                        <a:t>nmap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600">
                          <a:solidFill>
                            <a:srgbClr val="414141"/>
                          </a:solidFill>
                        </a:rPr>
                        <a:t>Scapy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600">
                          <a:solidFill>
                            <a:srgbClr val="414141"/>
                          </a:solidFill>
                        </a:rPr>
                        <a:t>hping3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600">
                          <a:solidFill>
                            <a:srgbClr val="414141"/>
                          </a:solidFill>
                        </a:rPr>
                        <a:t>Wireshark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712787">
                <a:tc gridSpan="4"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b="1" sz="2600">
                          <a:solidFill>
                            <a:srgbClr val="414141"/>
                          </a:solidFill>
                        </a:rPr>
                        <a:t>Frameworks</a:t>
                      </a:r>
                    </a:p>
                  </a:txBody>
                  <a:tcPr marL="50800" marR="50800" marT="50800" marB="50800" anchor="ctr" anchorCtr="0" horzOverflow="overflow"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712787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600">
                          <a:solidFill>
                            <a:srgbClr val="414141"/>
                          </a:solidFill>
                        </a:rPr>
                        <a:t>Metasploit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600">
                          <a:solidFill>
                            <a:srgbClr val="414141"/>
                          </a:solidFill>
                        </a:rPr>
                        <a:t>Powershell Empire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600">
                          <a:solidFill>
                            <a:srgbClr val="414141"/>
                          </a:solidFill>
                        </a:rPr>
                        <a:t>Cobalt Strike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600">
                          <a:solidFill>
                            <a:srgbClr val="414141"/>
                          </a:solidFill>
                        </a:rPr>
                        <a:t>Core Impact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712787">
                <a:tc gridSpan="4"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b="1" sz="2600">
                          <a:solidFill>
                            <a:srgbClr val="414141"/>
                          </a:solidFill>
                        </a:rPr>
                        <a:t>Scripting</a:t>
                      </a:r>
                    </a:p>
                  </a:txBody>
                  <a:tcPr marL="50800" marR="50800" marT="50800" marB="50800" anchor="ctr" anchorCtr="0" horzOverflow="overflow"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712787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600">
                          <a:solidFill>
                            <a:srgbClr val="414141"/>
                          </a:solidFill>
                        </a:rPr>
                        <a:t>Python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600">
                          <a:solidFill>
                            <a:srgbClr val="414141"/>
                          </a:solidFill>
                        </a:rPr>
                        <a:t>Ruby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600">
                          <a:solidFill>
                            <a:srgbClr val="414141"/>
                          </a:solidFill>
                        </a:rPr>
                        <a:t>Powershell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600">
                          <a:solidFill>
                            <a:srgbClr val="414141"/>
                          </a:solidFill>
                        </a:rPr>
                        <a:t>Bash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712787">
                <a:tc gridSpan="4"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b="1" sz="2600">
                          <a:solidFill>
                            <a:srgbClr val="414141"/>
                          </a:solidFill>
                        </a:rPr>
                        <a:t>Other</a:t>
                      </a:r>
                    </a:p>
                  </a:txBody>
                  <a:tcPr marL="50800" marR="50800" marT="50800" marB="50800" anchor="ctr" anchorCtr="0" horzOverflow="overflow"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712787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600">
                          <a:solidFill>
                            <a:srgbClr val="414141"/>
                          </a:solidFill>
                        </a:rPr>
                        <a:t>sqlmap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600">
                          <a:solidFill>
                            <a:srgbClr val="414141"/>
                          </a:solidFill>
                        </a:rPr>
                        <a:t>Burp Suite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600">
                          <a:solidFill>
                            <a:srgbClr val="414141"/>
                          </a:solidFill>
                        </a:rPr>
                        <a:t>AirCrack-NG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600">
                          <a:solidFill>
                            <a:srgbClr val="414141"/>
                          </a:solidFill>
                        </a:rPr>
                        <a:t>Kali Linux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60831">
              <a:spcBef>
                <a:spcPts val="1500"/>
              </a:spcBef>
              <a:defRPr sz="6719"/>
            </a:lvl1pPr>
          </a:lstStyle>
          <a:p>
            <a:pPr/>
            <a:r>
              <a:t>Red Teaming vs. Penetration Testing</a:t>
            </a:r>
          </a:p>
        </p:txBody>
      </p:sp>
      <p:sp>
        <p:nvSpPr>
          <p:cNvPr id="182" name="Shape 182"/>
          <p:cNvSpPr/>
          <p:nvPr>
            <p:ph type="body" sz="half" idx="1"/>
          </p:nvPr>
        </p:nvSpPr>
        <p:spPr>
          <a:xfrm>
            <a:off x="508000" y="2324099"/>
            <a:ext cx="5816600" cy="6350001"/>
          </a:xfrm>
          <a:prstGeom prst="rect">
            <a:avLst/>
          </a:prstGeom>
        </p:spPr>
        <p:txBody>
          <a:bodyPr anchor="t"/>
          <a:lstStyle/>
          <a:p>
            <a:pPr marL="0" indent="0" algn="ctr" defTabSz="549148">
              <a:spcBef>
                <a:spcPts val="1600"/>
              </a:spcBef>
              <a:buClrTx/>
              <a:buSzTx/>
              <a:buFontTx/>
              <a:buNone/>
              <a:defRPr b="1" sz="2820"/>
            </a:pPr>
            <a:r>
              <a:t>Red Team</a:t>
            </a:r>
          </a:p>
          <a:p>
            <a:pPr marL="370077" indent="-370077" defTabSz="549148">
              <a:spcBef>
                <a:spcPts val="1600"/>
              </a:spcBef>
              <a:defRPr sz="2820"/>
            </a:pPr>
            <a:r>
              <a:t>Objective-driven</a:t>
            </a:r>
          </a:p>
          <a:p>
            <a:pPr lvl="1" marL="740155" indent="-370077" defTabSz="549148">
              <a:spcBef>
                <a:spcPts val="1600"/>
              </a:spcBef>
              <a:defRPr sz="2820"/>
            </a:pPr>
            <a:r>
              <a:t>“Disrupt ability to launch counterattack”</a:t>
            </a:r>
          </a:p>
          <a:p>
            <a:pPr marL="370077" indent="-370077" defTabSz="549148">
              <a:spcBef>
                <a:spcPts val="1600"/>
              </a:spcBef>
              <a:defRPr sz="2820"/>
            </a:pPr>
            <a:r>
              <a:t>Evasion</a:t>
            </a:r>
          </a:p>
          <a:p>
            <a:pPr marL="370077" indent="-370077" defTabSz="549148">
              <a:spcBef>
                <a:spcPts val="1600"/>
              </a:spcBef>
              <a:defRPr sz="2820"/>
            </a:pPr>
            <a:r>
              <a:t>Often on air-gapped networks, can degrade and disable Blue Team systems</a:t>
            </a:r>
          </a:p>
          <a:p>
            <a:pPr marL="370077" indent="-370077" defTabSz="549148">
              <a:spcBef>
                <a:spcPts val="1600"/>
              </a:spcBef>
              <a:defRPr sz="2820"/>
            </a:pPr>
            <a:r>
              <a:t>Often integrates social engineering and physical security</a:t>
            </a:r>
          </a:p>
        </p:txBody>
      </p:sp>
      <p:sp>
        <p:nvSpPr>
          <p:cNvPr id="183" name="Shape 183"/>
          <p:cNvSpPr/>
          <p:nvPr/>
        </p:nvSpPr>
        <p:spPr>
          <a:xfrm>
            <a:off x="6705600" y="2324099"/>
            <a:ext cx="5816601" cy="635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>
              <a:spcBef>
                <a:spcPts val="1800"/>
              </a:spcBef>
              <a:defRPr b="1" sz="3000"/>
            </a:pPr>
            <a:r>
              <a:t>Penetration Testing</a:t>
            </a:r>
          </a:p>
          <a:p>
            <a:pPr marL="393700" indent="-393700" algn="l">
              <a:spcBef>
                <a:spcPts val="1800"/>
              </a:spcBef>
              <a:buClr>
                <a:srgbClr val="929292"/>
              </a:buClr>
              <a:buSzPct val="65000"/>
              <a:buFont typeface="Zapf Dingbats"/>
              <a:buChar char="❖"/>
              <a:defRPr sz="3000"/>
            </a:pPr>
            <a:r>
              <a:t>Designed to find vulnerabilities</a:t>
            </a:r>
          </a:p>
          <a:p>
            <a:pPr marL="393700" indent="-393700" algn="l">
              <a:spcBef>
                <a:spcPts val="1800"/>
              </a:spcBef>
              <a:buClr>
                <a:srgbClr val="929292"/>
              </a:buClr>
              <a:buSzPct val="65000"/>
              <a:buFont typeface="Zapf Dingbats"/>
              <a:buChar char="❖"/>
              <a:defRPr sz="3000"/>
            </a:pPr>
            <a:r>
              <a:t>Loud, scan the most devices in the shortest amount of time</a:t>
            </a:r>
          </a:p>
          <a:p>
            <a:pPr marL="393700" indent="-393700" algn="l">
              <a:spcBef>
                <a:spcPts val="1800"/>
              </a:spcBef>
              <a:buClr>
                <a:srgbClr val="929292"/>
              </a:buClr>
              <a:buSzPct val="65000"/>
              <a:buFont typeface="Zapf Dingbats"/>
              <a:buChar char="❖"/>
              <a:defRPr sz="3000"/>
            </a:pPr>
            <a:r>
              <a:t>Don’t damage production systems</a:t>
            </a:r>
          </a:p>
        </p:txBody>
      </p:sp>
      <p:sp>
        <p:nvSpPr>
          <p:cNvPr id="184" name="Shape 184"/>
          <p:cNvSpPr/>
          <p:nvPr/>
        </p:nvSpPr>
        <p:spPr>
          <a:xfrm>
            <a:off x="193953" y="8420940"/>
            <a:ext cx="12616893" cy="127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sz="3200"/>
            </a:pPr>
            <a:r>
              <a:t>See Rapid7 Pirates vs. Ninjas discussion</a:t>
            </a:r>
          </a:p>
          <a:p>
            <a:pPr>
              <a:defRPr sz="1900"/>
            </a:pPr>
            <a:r>
              <a:rPr u="sng">
                <a:hlinkClick r:id="rId2" invalidUrl="" action="" tgtFrame="" tooltip="" history="1" highlightClick="0" endSnd="0"/>
              </a:rPr>
              <a:t>https://community.rapid7.com/community/infosec/blog/2016/06/23/penetration-testing-vs-red-teaming-the-age-old-debate-of-pirates-vs-ninja-continues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/>
          <p:nvPr>
            <p:ph type="body" idx="13"/>
          </p:nvPr>
        </p:nvSpPr>
        <p:spPr>
          <a:xfrm>
            <a:off x="-2442050" y="9009173"/>
            <a:ext cx="7200901" cy="508001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87" name=""/>
          <p:cNvPicPr>
            <a:picLocks noChangeAspect="0"/>
          </p:cNvPicPr>
          <p:nvPr>
            <p:ph type="pic" idx="14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-473922" y="119185"/>
            <a:ext cx="13952645" cy="6606054"/>
          </a:xfrm>
          <a:prstGeom prst="rect">
            <a:avLst/>
          </a:prstGeom>
        </p:spPr>
      </p:pic>
      <p:sp>
        <p:nvSpPr>
          <p:cNvPr id="188" name="Shape 18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Black Cell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Vulnerability Assessments</a:t>
            </a:r>
          </a:p>
        </p:txBody>
      </p:sp>
      <p:sp>
        <p:nvSpPr>
          <p:cNvPr id="191" name="Shape 19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4500"/>
            </a:pPr>
            <a:r>
              <a:t>Longer Time Period</a:t>
            </a:r>
          </a:p>
          <a:p>
            <a:pPr>
              <a:defRPr sz="4500"/>
            </a:pPr>
            <a:r>
              <a:t>System/Product focused</a:t>
            </a:r>
          </a:p>
          <a:p>
            <a:pPr>
              <a:defRPr sz="4500"/>
            </a:pPr>
            <a:r>
              <a:t>White/Gray/Black Box Testing</a:t>
            </a:r>
          </a:p>
          <a:p>
            <a:pPr>
              <a:defRPr sz="4500"/>
            </a:pPr>
            <a:r>
              <a:t>Rules of Engagement &amp; Written Agreements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Common Attacker TTPs</a:t>
            </a:r>
          </a:p>
        </p:txBody>
      </p:sp>
      <p:sp>
        <p:nvSpPr>
          <p:cNvPr id="194" name="Shape 19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57123" indent="-357123" defTabSz="443991">
              <a:spcBef>
                <a:spcPts val="1800"/>
              </a:spcBef>
              <a:defRPr sz="3420"/>
            </a:pPr>
            <a:r>
              <a:t>The majority of hacks start with an email</a:t>
            </a:r>
          </a:p>
          <a:p>
            <a:pPr marL="357123" indent="-357123" defTabSz="443991">
              <a:spcBef>
                <a:spcPts val="1800"/>
              </a:spcBef>
              <a:defRPr sz="3420"/>
            </a:pPr>
            <a:r>
              <a:t>Weakest link is user</a:t>
            </a:r>
          </a:p>
          <a:p>
            <a:pPr marL="357123" indent="-357123" defTabSz="443991">
              <a:spcBef>
                <a:spcPts val="1800"/>
              </a:spcBef>
              <a:defRPr sz="3420"/>
            </a:pPr>
            <a:r>
              <a:t>Advanced Persistent Threats (APTs)</a:t>
            </a:r>
          </a:p>
          <a:p>
            <a:pPr marL="357123" indent="-357123" defTabSz="443991">
              <a:spcBef>
                <a:spcPts val="1800"/>
              </a:spcBef>
              <a:defRPr sz="3420"/>
            </a:pPr>
            <a:r>
              <a:t>After exploitation, goal is to maintain access and escalate privileges (root)</a:t>
            </a:r>
          </a:p>
          <a:p>
            <a:pPr marL="357123" indent="-357123" defTabSz="443991">
              <a:spcBef>
                <a:spcPts val="1800"/>
              </a:spcBef>
              <a:defRPr sz="3420"/>
            </a:pPr>
            <a:r>
              <a:t>Reverse shells</a:t>
            </a:r>
          </a:p>
          <a:p>
            <a:pPr marL="357123" indent="-357123" defTabSz="443991">
              <a:spcBef>
                <a:spcPts val="1800"/>
              </a:spcBef>
              <a:defRPr sz="3420"/>
            </a:pPr>
            <a:r>
              <a:t>Command and Control nets</a:t>
            </a:r>
          </a:p>
          <a:p>
            <a:pPr marL="357123" indent="-357123" defTabSz="443991">
              <a:spcBef>
                <a:spcPts val="1800"/>
              </a:spcBef>
              <a:defRPr sz="3420"/>
            </a:pPr>
            <a:r>
              <a:t>Covering your tracks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Offensive Security</a:t>
            </a:r>
          </a:p>
        </p:txBody>
      </p:sp>
      <p:sp>
        <p:nvSpPr>
          <p:cNvPr id="197" name="Shape 19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4500"/>
            </a:pPr>
            <a:r>
              <a:t>Penetration Testing / Red Teaming</a:t>
            </a:r>
          </a:p>
          <a:p>
            <a:pPr>
              <a:defRPr sz="4500"/>
            </a:pPr>
            <a:r>
              <a:t>Vulnerability Assessment</a:t>
            </a:r>
          </a:p>
          <a:p>
            <a:pPr>
              <a:defRPr sz="4500"/>
            </a:pPr>
            <a:r>
              <a:t>Exploit Research</a:t>
            </a:r>
          </a:p>
          <a:p>
            <a:pPr>
              <a:defRPr sz="4500"/>
            </a:pPr>
            <a:r>
              <a:t>Tools Development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Exploit Research</a:t>
            </a:r>
          </a:p>
        </p:txBody>
      </p:sp>
      <p:sp>
        <p:nvSpPr>
          <p:cNvPr id="200" name="Shape 20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72541" indent="-272541" defTabSz="338835">
              <a:spcBef>
                <a:spcPts val="1300"/>
              </a:spcBef>
              <a:defRPr sz="2609"/>
            </a:pPr>
            <a:r>
              <a:t>Local</a:t>
            </a:r>
          </a:p>
          <a:p>
            <a:pPr lvl="1" marL="545083" indent="-272541" defTabSz="338835">
              <a:spcBef>
                <a:spcPts val="1300"/>
              </a:spcBef>
              <a:defRPr sz="2609"/>
            </a:pPr>
            <a:r>
              <a:t>Desktop, mobile or similar applications</a:t>
            </a:r>
          </a:p>
          <a:p>
            <a:pPr lvl="1" marL="545083" indent="-272541" defTabSz="338835">
              <a:spcBef>
                <a:spcPts val="1300"/>
              </a:spcBef>
              <a:defRPr sz="2609"/>
            </a:pPr>
            <a:r>
              <a:t>Often exploits poor memory management</a:t>
            </a:r>
          </a:p>
          <a:p>
            <a:pPr lvl="1" marL="545083" indent="-272541" defTabSz="338835">
              <a:spcBef>
                <a:spcPts val="1300"/>
              </a:spcBef>
              <a:defRPr sz="2609"/>
            </a:pPr>
            <a:r>
              <a:t>You’re going to learn assembler</a:t>
            </a:r>
          </a:p>
          <a:p>
            <a:pPr marL="272541" indent="-272541" defTabSz="338835">
              <a:spcBef>
                <a:spcPts val="1300"/>
              </a:spcBef>
              <a:defRPr sz="2609"/>
            </a:pPr>
            <a:r>
              <a:t>Remote</a:t>
            </a:r>
          </a:p>
          <a:p>
            <a:pPr lvl="1" marL="545083" indent="-272541" defTabSz="338835">
              <a:spcBef>
                <a:spcPts val="1300"/>
              </a:spcBef>
              <a:defRPr sz="2609"/>
            </a:pPr>
            <a:r>
              <a:t>Exploits network/server applications</a:t>
            </a:r>
          </a:p>
          <a:p>
            <a:pPr lvl="1" marL="545083" indent="-272541" defTabSz="338835">
              <a:spcBef>
                <a:spcPts val="1300"/>
              </a:spcBef>
              <a:defRPr sz="2609"/>
            </a:pPr>
            <a:r>
              <a:t>SQL Injections, Shell Injects, Cross Site Scripting (XSS), etc.</a:t>
            </a:r>
          </a:p>
          <a:p>
            <a:pPr marL="272541" indent="-272541" defTabSz="338835">
              <a:spcBef>
                <a:spcPts val="1300"/>
              </a:spcBef>
              <a:defRPr sz="2609"/>
            </a:pPr>
            <a:r>
              <a:t>Bug Bounties</a:t>
            </a:r>
          </a:p>
          <a:p>
            <a:pPr marL="272541" indent="-272541" defTabSz="338835">
              <a:spcBef>
                <a:spcPts val="1300"/>
              </a:spcBef>
              <a:defRPr sz="2609"/>
            </a:pPr>
            <a:r>
              <a:t>Contract Gigs</a:t>
            </a:r>
          </a:p>
          <a:p>
            <a:pPr marL="272541" indent="-272541" defTabSz="338835">
              <a:spcBef>
                <a:spcPts val="1300"/>
              </a:spcBef>
              <a:defRPr sz="2609"/>
            </a:pPr>
            <a:r>
              <a:t>CVEs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Traditional Exploit Dev</a:t>
            </a:r>
          </a:p>
        </p:txBody>
      </p:sp>
      <p:sp>
        <p:nvSpPr>
          <p:cNvPr id="203" name="Shape 203"/>
          <p:cNvSpPr/>
          <p:nvPr/>
        </p:nvSpPr>
        <p:spPr>
          <a:xfrm>
            <a:off x="1270000" y="2794000"/>
            <a:ext cx="2211338" cy="1270000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b="1" sz="26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Find</a:t>
            </a:r>
          </a:p>
          <a:p>
            <a:pPr>
              <a:defRPr b="1" sz="26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Memory</a:t>
            </a:r>
          </a:p>
          <a:p>
            <a:pPr>
              <a:defRPr b="1" sz="26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Vulnerability</a:t>
            </a:r>
          </a:p>
        </p:txBody>
      </p:sp>
      <p:sp>
        <p:nvSpPr>
          <p:cNvPr id="204" name="Shape 204"/>
          <p:cNvSpPr/>
          <p:nvPr/>
        </p:nvSpPr>
        <p:spPr>
          <a:xfrm>
            <a:off x="4953000" y="2794000"/>
            <a:ext cx="2211338" cy="1270000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1" sz="26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Gain Control of EIP</a:t>
            </a:r>
          </a:p>
        </p:txBody>
      </p:sp>
      <p:sp>
        <p:nvSpPr>
          <p:cNvPr id="205" name="Shape 205"/>
          <p:cNvSpPr/>
          <p:nvPr/>
        </p:nvSpPr>
        <p:spPr>
          <a:xfrm>
            <a:off x="8940800" y="2794000"/>
            <a:ext cx="2211338" cy="1270000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1" sz="26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Develop Payload</a:t>
            </a:r>
          </a:p>
        </p:txBody>
      </p:sp>
      <p:sp>
        <p:nvSpPr>
          <p:cNvPr id="206" name="Shape 206"/>
          <p:cNvSpPr/>
          <p:nvPr/>
        </p:nvSpPr>
        <p:spPr>
          <a:xfrm>
            <a:off x="3787750" y="3145780"/>
            <a:ext cx="808038" cy="566440"/>
          </a:xfrm>
          <a:prstGeom prst="rightArrow">
            <a:avLst>
              <a:gd name="adj1" fmla="val 32000"/>
              <a:gd name="adj2" fmla="val 91628"/>
            </a:avLst>
          </a:prstGeom>
          <a:blipFill>
            <a:blip r:embed="rId2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207" name="Shape 207"/>
          <p:cNvSpPr/>
          <p:nvPr/>
        </p:nvSpPr>
        <p:spPr>
          <a:xfrm>
            <a:off x="7610450" y="3145780"/>
            <a:ext cx="808038" cy="566440"/>
          </a:xfrm>
          <a:prstGeom prst="rightArrow">
            <a:avLst>
              <a:gd name="adj1" fmla="val 32000"/>
              <a:gd name="adj2" fmla="val 91628"/>
            </a:avLst>
          </a:prstGeom>
          <a:blipFill>
            <a:blip r:embed="rId2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graphicFrame>
        <p:nvGraphicFramePr>
          <p:cNvPr id="208" name="Table 208"/>
          <p:cNvGraphicFramePr/>
          <p:nvPr/>
        </p:nvGraphicFramePr>
        <p:xfrm>
          <a:off x="1204466" y="4826000"/>
          <a:ext cx="10608568" cy="4383038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648967"/>
                <a:gridCol w="2648967"/>
                <a:gridCol w="2648967"/>
                <a:gridCol w="2648967"/>
              </a:tblGrid>
              <a:tr h="728389">
                <a:tc gridSpan="4"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b="1" sz="28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Debuggers/Decompilers/Tools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D6D6D6"/>
                      </a:solidFill>
                      <a:miter lim="400000"/>
                    </a:lnL>
                    <a:lnR w="12700">
                      <a:solidFill>
                        <a:srgbClr val="D6D6D6"/>
                      </a:solidFill>
                      <a:miter lim="400000"/>
                    </a:lnR>
                    <a:lnT w="12700">
                      <a:solidFill>
                        <a:srgbClr val="D6D6D6"/>
                      </a:solidFill>
                      <a:miter lim="400000"/>
                    </a:lnT>
                    <a:lnB w="12700">
                      <a:solidFill>
                        <a:srgbClr val="D6D7D6"/>
                      </a:solidFill>
                      <a:miter lim="400000"/>
                    </a:lnB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728389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gdb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D6D6D6"/>
                      </a:solidFill>
                      <a:miter lim="400000"/>
                    </a:lnL>
                    <a:lnR w="12700">
                      <a:solidFill>
                        <a:srgbClr val="D6D7D6"/>
                      </a:solidFill>
                      <a:miter lim="400000"/>
                    </a:lnR>
                    <a:lnT w="12700">
                      <a:solidFill>
                        <a:srgbClr val="D6D7D6"/>
                      </a:solidFill>
                      <a:miter lim="400000"/>
                    </a:lnT>
                    <a:lnB w="12700">
                      <a:solidFill>
                        <a:srgbClr val="D6D7D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WinDBG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D6D7D6"/>
                      </a:solidFill>
                      <a:miter lim="400000"/>
                    </a:lnL>
                    <a:lnR w="12700">
                      <a:solidFill>
                        <a:srgbClr val="D6D7D6"/>
                      </a:solidFill>
                      <a:miter lim="400000"/>
                    </a:lnR>
                    <a:lnT w="12700">
                      <a:solidFill>
                        <a:srgbClr val="D6D7D6"/>
                      </a:solidFill>
                      <a:miter lim="400000"/>
                    </a:lnT>
                    <a:lnB w="12700">
                      <a:solidFill>
                        <a:srgbClr val="D6D7D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OllyDBG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D6D7D6"/>
                      </a:solidFill>
                      <a:miter lim="400000"/>
                    </a:lnL>
                    <a:lnR w="12700">
                      <a:solidFill>
                        <a:srgbClr val="D6D7D6"/>
                      </a:solidFill>
                      <a:miter lim="400000"/>
                    </a:lnR>
                    <a:lnT w="12700">
                      <a:solidFill>
                        <a:srgbClr val="D6D7D6"/>
                      </a:solidFill>
                      <a:miter lim="400000"/>
                    </a:lnT>
                    <a:lnB w="12700">
                      <a:solidFill>
                        <a:srgbClr val="D6D7D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Immunity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D6D7D6"/>
                      </a:solidFill>
                      <a:miter lim="400000"/>
                    </a:lnL>
                    <a:lnR w="12700">
                      <a:solidFill>
                        <a:srgbClr val="D6D6D6"/>
                      </a:solidFill>
                      <a:miter lim="400000"/>
                    </a:lnR>
                    <a:lnT w="12700">
                      <a:solidFill>
                        <a:srgbClr val="D6D7D6"/>
                      </a:solidFill>
                      <a:miter lim="400000"/>
                    </a:lnT>
                    <a:lnB w="12700">
                      <a:solidFill>
                        <a:srgbClr val="D6D7D6"/>
                      </a:solidFill>
                      <a:miter lim="400000"/>
                    </a:lnB>
                  </a:tcPr>
                </a:tc>
              </a:tr>
              <a:tr h="728389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lddb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D6D6D6"/>
                      </a:solidFill>
                      <a:miter lim="400000"/>
                    </a:lnL>
                    <a:lnR w="12700">
                      <a:solidFill>
                        <a:srgbClr val="D6D7D6"/>
                      </a:solidFill>
                      <a:miter lim="400000"/>
                    </a:lnR>
                    <a:lnT w="12700">
                      <a:solidFill>
                        <a:srgbClr val="D6D7D6"/>
                      </a:solidFill>
                      <a:miter lim="400000"/>
                    </a:lnT>
                    <a:lnB w="12700">
                      <a:solidFill>
                        <a:srgbClr val="D6D7D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Radare2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D6D7D6"/>
                      </a:solidFill>
                      <a:miter lim="400000"/>
                    </a:lnL>
                    <a:lnR w="12700">
                      <a:solidFill>
                        <a:srgbClr val="D6D7D6"/>
                      </a:solidFill>
                      <a:miter lim="400000"/>
                    </a:lnR>
                    <a:lnT w="12700">
                      <a:solidFill>
                        <a:srgbClr val="D6D7D6"/>
                      </a:solidFill>
                      <a:miter lim="400000"/>
                    </a:lnT>
                    <a:lnB w="12700">
                      <a:solidFill>
                        <a:srgbClr val="D6D7D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Hopper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D6D7D6"/>
                      </a:solidFill>
                      <a:miter lim="400000"/>
                    </a:lnL>
                    <a:lnR w="12700">
                      <a:solidFill>
                        <a:srgbClr val="D6D7D6"/>
                      </a:solidFill>
                      <a:miter lim="400000"/>
                    </a:lnR>
                    <a:lnT w="12700">
                      <a:solidFill>
                        <a:srgbClr val="D6D7D6"/>
                      </a:solidFill>
                      <a:miter lim="400000"/>
                    </a:lnT>
                    <a:lnB w="12700">
                      <a:solidFill>
                        <a:srgbClr val="D6D7D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IDAPro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D6D7D6"/>
                      </a:solidFill>
                      <a:miter lim="400000"/>
                    </a:lnL>
                    <a:lnR w="12700">
                      <a:solidFill>
                        <a:srgbClr val="D6D6D6"/>
                      </a:solidFill>
                      <a:miter lim="400000"/>
                    </a:lnR>
                    <a:lnT w="12700">
                      <a:solidFill>
                        <a:srgbClr val="D6D7D6"/>
                      </a:solidFill>
                      <a:miter lim="400000"/>
                    </a:lnT>
                    <a:lnB w="12700">
                      <a:solidFill>
                        <a:srgbClr val="D6D7D6"/>
                      </a:solidFill>
                      <a:miter lim="400000"/>
                    </a:lnB>
                  </a:tcPr>
                </a:tc>
              </a:tr>
              <a:tr h="728389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Metasploit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D6D6D6"/>
                      </a:solidFill>
                      <a:miter lim="400000"/>
                    </a:lnL>
                    <a:lnR w="12700">
                      <a:solidFill>
                        <a:srgbClr val="D6D7D6"/>
                      </a:solidFill>
                      <a:miter lim="400000"/>
                    </a:lnR>
                    <a:lnT w="12700">
                      <a:solidFill>
                        <a:srgbClr val="D6D7D6"/>
                      </a:solidFill>
                      <a:miter lim="400000"/>
                    </a:lnT>
                    <a:lnB w="12700">
                      <a:solidFill>
                        <a:srgbClr val="D6D7D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Mona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D6D7D6"/>
                      </a:solidFill>
                      <a:miter lim="400000"/>
                    </a:lnL>
                    <a:lnR w="12700">
                      <a:solidFill>
                        <a:srgbClr val="D6D7D6"/>
                      </a:solidFill>
                      <a:miter lim="400000"/>
                    </a:lnR>
                    <a:lnT w="12700">
                      <a:solidFill>
                        <a:srgbClr val="D6D7D6"/>
                      </a:solidFill>
                      <a:miter lim="400000"/>
                    </a:lnT>
                    <a:lnB w="12700">
                      <a:solidFill>
                        <a:srgbClr val="D6D7D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8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D6D7D6"/>
                      </a:solidFill>
                      <a:miter lim="400000"/>
                    </a:lnL>
                    <a:lnR w="12700">
                      <a:solidFill>
                        <a:srgbClr val="D6D7D6"/>
                      </a:solidFill>
                      <a:miter lim="400000"/>
                    </a:lnR>
                    <a:lnT w="12700">
                      <a:solidFill>
                        <a:srgbClr val="D6D7D6"/>
                      </a:solidFill>
                      <a:miter lim="400000"/>
                    </a:lnT>
                    <a:lnB w="12700">
                      <a:solidFill>
                        <a:srgbClr val="D6D7D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8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D6D7D6"/>
                      </a:solidFill>
                      <a:miter lim="400000"/>
                    </a:lnL>
                    <a:lnR w="12700">
                      <a:solidFill>
                        <a:srgbClr val="D6D6D6"/>
                      </a:solidFill>
                      <a:miter lim="400000"/>
                    </a:lnR>
                    <a:lnT w="12700">
                      <a:solidFill>
                        <a:srgbClr val="D6D7D6"/>
                      </a:solidFill>
                      <a:miter lim="400000"/>
                    </a:lnT>
                    <a:lnB w="12700">
                      <a:solidFill>
                        <a:srgbClr val="D6D7D6"/>
                      </a:solidFill>
                      <a:miter lim="400000"/>
                    </a:lnB>
                  </a:tcPr>
                </a:tc>
              </a:tr>
              <a:tr h="728389">
                <a:tc gridSpan="4"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b="1" sz="28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Fuzzers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D6D6D6"/>
                      </a:solidFill>
                      <a:miter lim="400000"/>
                    </a:lnL>
                    <a:lnR w="12700">
                      <a:solidFill>
                        <a:srgbClr val="D6D6D6"/>
                      </a:solidFill>
                      <a:miter lim="400000"/>
                    </a:lnR>
                    <a:lnT w="12700">
                      <a:solidFill>
                        <a:srgbClr val="D6D7D6"/>
                      </a:solidFill>
                      <a:miter lim="400000"/>
                    </a:lnT>
                    <a:lnB w="12700">
                      <a:solidFill>
                        <a:srgbClr val="D6D7D6"/>
                      </a:solidFill>
                      <a:miter lim="400000"/>
                    </a:lnB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728389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Sulley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D6D6D6"/>
                      </a:solidFill>
                      <a:miter lim="400000"/>
                    </a:lnL>
                    <a:lnR w="12700">
                      <a:solidFill>
                        <a:srgbClr val="D6D7D6"/>
                      </a:solidFill>
                      <a:miter lim="400000"/>
                    </a:lnR>
                    <a:lnT w="12700">
                      <a:solidFill>
                        <a:srgbClr val="D6D7D6"/>
                      </a:solidFill>
                      <a:miter lim="400000"/>
                    </a:lnT>
                    <a:lnB w="12700">
                      <a:solidFill>
                        <a:srgbClr val="D6D6D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AFL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D6D7D6"/>
                      </a:solidFill>
                      <a:miter lim="400000"/>
                    </a:lnL>
                    <a:lnR w="12700">
                      <a:solidFill>
                        <a:srgbClr val="D6D7D6"/>
                      </a:solidFill>
                      <a:miter lim="400000"/>
                    </a:lnR>
                    <a:lnT w="12700">
                      <a:solidFill>
                        <a:srgbClr val="D6D7D6"/>
                      </a:solidFill>
                      <a:miter lim="400000"/>
                    </a:lnT>
                    <a:lnB w="12700">
                      <a:solidFill>
                        <a:srgbClr val="D6D6D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hongfuzz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D6D7D6"/>
                      </a:solidFill>
                      <a:miter lim="400000"/>
                    </a:lnL>
                    <a:lnR w="12700">
                      <a:solidFill>
                        <a:srgbClr val="D6D7D6"/>
                      </a:solidFill>
                      <a:miter lim="400000"/>
                    </a:lnR>
                    <a:lnT w="12700">
                      <a:solidFill>
                        <a:srgbClr val="D6D7D6"/>
                      </a:solidFill>
                      <a:miter lim="400000"/>
                    </a:lnT>
                    <a:lnB w="12700">
                      <a:solidFill>
                        <a:srgbClr val="D6D6D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QuickFuzz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D6D7D6"/>
                      </a:solidFill>
                      <a:miter lim="400000"/>
                    </a:lnL>
                    <a:lnR w="12700">
                      <a:solidFill>
                        <a:srgbClr val="D6D6D6"/>
                      </a:solidFill>
                      <a:miter lim="400000"/>
                    </a:lnR>
                    <a:lnT w="12700">
                      <a:solidFill>
                        <a:srgbClr val="D6D7D6"/>
                      </a:solidFill>
                      <a:miter lim="400000"/>
                    </a:lnT>
                    <a:lnB w="12700">
                      <a:solidFill>
                        <a:srgbClr val="D6D6D6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Disclaimer</a:t>
            </a:r>
          </a:p>
        </p:txBody>
      </p:sp>
      <p:sp>
        <p:nvSpPr>
          <p:cNvPr id="146" name="Shape 14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 sz="5700"/>
            </a:lvl1pPr>
          </a:lstStyle>
          <a:p>
            <a:pPr/>
            <a:r>
              <a:t>The views expressed are my own and do not reflect the official policy or position of US European Command, Department of Defense, or the U.S. Government.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About Me</a:t>
            </a:r>
          </a:p>
        </p:txBody>
      </p:sp>
      <p:sp>
        <p:nvSpPr>
          <p:cNvPr id="149" name="Shape 14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73379" indent="-373379" defTabSz="490727">
              <a:spcBef>
                <a:spcPts val="2000"/>
              </a:spcBef>
              <a:defRPr sz="4368"/>
            </a:pPr>
            <a:r>
              <a:t>USC, M.Eng. Computer Science &amp; Engineering</a:t>
            </a:r>
          </a:p>
          <a:p>
            <a:pPr marL="373379" indent="-373379" defTabSz="490727">
              <a:spcBef>
                <a:spcPts val="2000"/>
              </a:spcBef>
              <a:defRPr sz="4368"/>
            </a:pPr>
            <a:r>
              <a:t>Fulbright Scholar</a:t>
            </a:r>
          </a:p>
          <a:p>
            <a:pPr marL="373379" indent="-373379" defTabSz="490727">
              <a:spcBef>
                <a:spcPts val="2000"/>
              </a:spcBef>
              <a:defRPr sz="4368"/>
            </a:pPr>
            <a:r>
              <a:t>Major, US Army Reserves</a:t>
            </a:r>
          </a:p>
          <a:p>
            <a:pPr marL="373379" indent="-373379" defTabSz="490727">
              <a:spcBef>
                <a:spcPts val="2000"/>
              </a:spcBef>
              <a:defRPr sz="4368"/>
            </a:pPr>
            <a:r>
              <a:t>15 years in military Cyber organizations</a:t>
            </a:r>
          </a:p>
          <a:p>
            <a:pPr marL="373379" indent="-373379" defTabSz="490727">
              <a:spcBef>
                <a:spcPts val="2000"/>
              </a:spcBef>
              <a:defRPr sz="4368"/>
            </a:pPr>
            <a:r>
              <a:t>Cyber Exercises Planner, US European Command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Commercial Persona</a:t>
            </a:r>
          </a:p>
        </p:txBody>
      </p:sp>
      <p:sp>
        <p:nvSpPr>
          <p:cNvPr id="152" name="Shape 15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15594" indent="-315594" defTabSz="414781">
              <a:spcBef>
                <a:spcPts val="1700"/>
              </a:spcBef>
              <a:defRPr sz="3691"/>
            </a:pPr>
            <a:r>
              <a:t>Owner, NineFX, Inc.</a:t>
            </a:r>
          </a:p>
          <a:p>
            <a:pPr marL="315594" indent="-315594" defTabSz="414781">
              <a:spcBef>
                <a:spcPts val="1700"/>
              </a:spcBef>
              <a:defRPr sz="3691"/>
            </a:pPr>
            <a:r>
              <a:t>Certifications</a:t>
            </a:r>
          </a:p>
          <a:p>
            <a:pPr lvl="1" marL="649223" indent="-315594" defTabSz="414781">
              <a:spcBef>
                <a:spcPts val="1700"/>
              </a:spcBef>
              <a:defRPr sz="3691"/>
            </a:pPr>
            <a:r>
              <a:t>Security+, CompTIA </a:t>
            </a:r>
          </a:p>
          <a:p>
            <a:pPr lvl="1" marL="649223" indent="-315594" defTabSz="414781">
              <a:spcBef>
                <a:spcPts val="1700"/>
              </a:spcBef>
              <a:defRPr sz="3691"/>
            </a:pPr>
            <a:r>
              <a:t>Defensive Cyberspace Operations Engineer Certified Instructor, CSFI</a:t>
            </a:r>
          </a:p>
          <a:p>
            <a:pPr lvl="1" marL="649223" indent="-315594" defTabSz="414781">
              <a:spcBef>
                <a:spcPts val="1700"/>
              </a:spcBef>
              <a:defRPr sz="3691"/>
            </a:pPr>
            <a:r>
              <a:t>Certified Ethical Hacker, EC-Council</a:t>
            </a:r>
          </a:p>
          <a:p>
            <a:pPr lvl="1" marL="649223" indent="-315594" defTabSz="414781">
              <a:spcBef>
                <a:spcPts val="1700"/>
              </a:spcBef>
              <a:defRPr sz="3691"/>
            </a:pPr>
            <a:r>
              <a:t>Exploit Researcher and Advanced Penetration Tester (GXPN), GIAC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Exercise Experience</a:t>
            </a:r>
          </a:p>
        </p:txBody>
      </p:sp>
      <p:sp>
        <p:nvSpPr>
          <p:cNvPr id="155" name="Shape 15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33374" indent="-333374" defTabSz="438150">
              <a:spcBef>
                <a:spcPts val="1800"/>
              </a:spcBef>
              <a:defRPr sz="3900"/>
            </a:pPr>
            <a:r>
              <a:t>Service Academies/NSA: Cyber Defense Exercise</a:t>
            </a:r>
          </a:p>
          <a:p>
            <a:pPr marL="333374" indent="-333374" defTabSz="438150">
              <a:spcBef>
                <a:spcPts val="1800"/>
              </a:spcBef>
              <a:defRPr sz="3900"/>
            </a:pPr>
            <a:r>
              <a:t>US Strategic Command: Bulwark Defender</a:t>
            </a:r>
          </a:p>
          <a:p>
            <a:pPr marL="333374" indent="-333374" defTabSz="438150">
              <a:spcBef>
                <a:spcPts val="1800"/>
              </a:spcBef>
              <a:defRPr sz="3900"/>
            </a:pPr>
            <a:r>
              <a:t>US European Command: Coalition/Cyber Endeavor</a:t>
            </a:r>
          </a:p>
          <a:p>
            <a:pPr marL="333374" indent="-333374" defTabSz="438150">
              <a:spcBef>
                <a:spcPts val="1800"/>
              </a:spcBef>
              <a:defRPr sz="3900"/>
            </a:pPr>
            <a:r>
              <a:t>US Army Europe: Immediate Response</a:t>
            </a:r>
          </a:p>
          <a:p>
            <a:pPr marL="333374" indent="-333374" defTabSz="438150">
              <a:spcBef>
                <a:spcPts val="1800"/>
              </a:spcBef>
              <a:defRPr sz="3900"/>
            </a:pPr>
            <a:r>
              <a:t>NATO: Coalition Warrior Interoperability eXploration, eXperimentation, eXamination, eXercise (CWIX)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Exercise Roles</a:t>
            </a:r>
          </a:p>
        </p:txBody>
      </p:sp>
      <p:pic>
        <p:nvPicPr>
          <p:cNvPr id="160" name="cells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99852" y="141913"/>
            <a:ext cx="8424318" cy="643668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General Setup</a:t>
            </a:r>
          </a:p>
        </p:txBody>
      </p:sp>
      <p:sp>
        <p:nvSpPr>
          <p:cNvPr id="165" name="Shape 16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52425" indent="-352425" defTabSz="438150">
              <a:spcBef>
                <a:spcPts val="1800"/>
              </a:spcBef>
              <a:defRPr sz="2700"/>
            </a:pPr>
            <a:r>
              <a:t>Usually more than one organization participates</a:t>
            </a:r>
          </a:p>
          <a:p>
            <a:pPr lvl="1" marL="704850" indent="-352425" defTabSz="438150">
              <a:spcBef>
                <a:spcPts val="1800"/>
              </a:spcBef>
              <a:defRPr sz="2700"/>
            </a:pPr>
            <a:r>
              <a:t>Exercise Director</a:t>
            </a:r>
          </a:p>
          <a:p>
            <a:pPr lvl="2" marL="1057275" indent="-352425" defTabSz="438150">
              <a:spcBef>
                <a:spcPts val="1800"/>
              </a:spcBef>
              <a:defRPr sz="2700"/>
            </a:pPr>
            <a:r>
              <a:t>Senior leader from sponsoring organization</a:t>
            </a:r>
          </a:p>
          <a:p>
            <a:pPr lvl="1" marL="704850" indent="-352425" defTabSz="438150">
              <a:spcBef>
                <a:spcPts val="1800"/>
              </a:spcBef>
              <a:defRPr sz="2700"/>
            </a:pPr>
            <a:r>
              <a:t>Blue Team</a:t>
            </a:r>
          </a:p>
          <a:p>
            <a:pPr lvl="2" marL="1057275" indent="-352425" defTabSz="438150">
              <a:spcBef>
                <a:spcPts val="1800"/>
              </a:spcBef>
              <a:defRPr sz="2700"/>
            </a:pPr>
            <a:r>
              <a:t>Defend and operate systems as their day job</a:t>
            </a:r>
          </a:p>
          <a:p>
            <a:pPr lvl="2" marL="1057275" indent="-352425" defTabSz="438150">
              <a:spcBef>
                <a:spcPts val="1800"/>
              </a:spcBef>
              <a:defRPr sz="2700"/>
            </a:pPr>
            <a:r>
              <a:t>Typically have a subset of their organization at the exercise</a:t>
            </a:r>
          </a:p>
          <a:p>
            <a:pPr lvl="1" marL="704850" indent="-352425" defTabSz="438150">
              <a:spcBef>
                <a:spcPts val="1800"/>
              </a:spcBef>
              <a:defRPr sz="2700"/>
            </a:pPr>
            <a:r>
              <a:t>Red Team: Dedicated Penetration Testers</a:t>
            </a:r>
          </a:p>
          <a:p>
            <a:pPr lvl="1" marL="704850" indent="-352425" defTabSz="438150">
              <a:spcBef>
                <a:spcPts val="1800"/>
              </a:spcBef>
              <a:defRPr sz="2700"/>
            </a:pPr>
            <a:r>
              <a:t>White Cell: Often from simulations and exercise groups</a:t>
            </a:r>
          </a:p>
          <a:p>
            <a:pPr lvl="1" marL="704850" indent="-352425" defTabSz="438150">
              <a:spcBef>
                <a:spcPts val="1800"/>
              </a:spcBef>
              <a:defRPr sz="2700"/>
            </a:pPr>
            <a:r>
              <a:t>Black Cell: Cyber specialists and maybe ORSAs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Blue/Red Teams</a:t>
            </a:r>
          </a:p>
        </p:txBody>
      </p:sp>
      <p:sp>
        <p:nvSpPr>
          <p:cNvPr id="170" name="Shape 170"/>
          <p:cNvSpPr/>
          <p:nvPr>
            <p:ph type="body" sz="half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0" indent="0" algn="ctr">
              <a:buClrTx/>
              <a:buSzTx/>
              <a:buFontTx/>
              <a:buNone/>
              <a:defRPr b="1"/>
            </a:pPr>
            <a:r>
              <a:t>Blue Team</a:t>
            </a:r>
          </a:p>
          <a:p>
            <a:pPr/>
            <a:r>
              <a:t>Defenders</a:t>
            </a:r>
          </a:p>
          <a:p>
            <a:pPr/>
            <a:r>
              <a:t>Under evaluation</a:t>
            </a:r>
          </a:p>
          <a:p>
            <a:pPr/>
            <a:r>
              <a:t>Executes TTPs</a:t>
            </a:r>
          </a:p>
          <a:p>
            <a:pPr lvl="1"/>
            <a:r>
              <a:t>Tactics</a:t>
            </a:r>
          </a:p>
          <a:p>
            <a:pPr lvl="1"/>
            <a:r>
              <a:t>Techniques</a:t>
            </a:r>
          </a:p>
          <a:p>
            <a:pPr lvl="1"/>
            <a:r>
              <a:t>Procedures</a:t>
            </a:r>
          </a:p>
        </p:txBody>
      </p:sp>
      <p:sp>
        <p:nvSpPr>
          <p:cNvPr id="171" name="Shape 171"/>
          <p:cNvSpPr/>
          <p:nvPr/>
        </p:nvSpPr>
        <p:spPr>
          <a:xfrm>
            <a:off x="6705600" y="2730500"/>
            <a:ext cx="5816600" cy="635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>
              <a:spcBef>
                <a:spcPts val="1800"/>
              </a:spcBef>
              <a:defRPr b="1" sz="3000"/>
            </a:pPr>
            <a:r>
              <a:t>Red Team</a:t>
            </a:r>
          </a:p>
          <a:p>
            <a:pPr marL="393700" indent="-393700" algn="l">
              <a:spcBef>
                <a:spcPts val="1800"/>
              </a:spcBef>
              <a:buClr>
                <a:srgbClr val="929292"/>
              </a:buClr>
              <a:buSzPct val="65000"/>
              <a:buFont typeface="Zapf Dingbats"/>
              <a:buChar char="❖"/>
              <a:defRPr sz="3000"/>
            </a:pPr>
            <a:r>
              <a:t>Attackers</a:t>
            </a:r>
          </a:p>
          <a:p>
            <a:pPr marL="393700" indent="-393700" algn="l">
              <a:spcBef>
                <a:spcPts val="1800"/>
              </a:spcBef>
              <a:buClr>
                <a:srgbClr val="929292"/>
              </a:buClr>
              <a:buSzPct val="65000"/>
              <a:buFont typeface="Zapf Dingbats"/>
              <a:buChar char="❖"/>
              <a:defRPr sz="3000"/>
            </a:pPr>
            <a:r>
              <a:t>Simulates an agressor</a:t>
            </a:r>
          </a:p>
          <a:p>
            <a:pPr marL="393700" indent="-393700" algn="l">
              <a:spcBef>
                <a:spcPts val="1800"/>
              </a:spcBef>
              <a:buClr>
                <a:srgbClr val="929292"/>
              </a:buClr>
              <a:buSzPct val="65000"/>
              <a:buFont typeface="Zapf Dingbats"/>
              <a:buChar char="❖"/>
              <a:defRPr sz="3000"/>
            </a:pPr>
            <a:r>
              <a:t>Often trained to emulate aggressor TTPs</a:t>
            </a:r>
          </a:p>
          <a:p>
            <a:pPr marL="393700" indent="-393700" algn="l">
              <a:spcBef>
                <a:spcPts val="1800"/>
              </a:spcBef>
              <a:buClr>
                <a:srgbClr val="929292"/>
              </a:buClr>
              <a:buSzPct val="65000"/>
              <a:buFont typeface="Zapf Dingbats"/>
              <a:buChar char="❖"/>
              <a:defRPr sz="3000"/>
            </a:pPr>
            <a:r>
              <a:t>Stimulates training, tied to objectives</a:t>
            </a:r>
          </a:p>
          <a:p>
            <a:pPr marL="393700" indent="-393700" algn="l">
              <a:spcBef>
                <a:spcPts val="1800"/>
              </a:spcBef>
              <a:buClr>
                <a:srgbClr val="929292"/>
              </a:buClr>
              <a:buSzPct val="65000"/>
              <a:buFont typeface="Zapf Dingbats"/>
              <a:buChar char="❖"/>
              <a:defRPr sz="3000"/>
            </a:pPr>
            <a:r>
              <a:t>Injects events into the exercise from the Master Scenario Events List (MSEL)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White/Black Cells</a:t>
            </a:r>
          </a:p>
        </p:txBody>
      </p:sp>
      <p:sp>
        <p:nvSpPr>
          <p:cNvPr id="174" name="Shape 174"/>
          <p:cNvSpPr/>
          <p:nvPr>
            <p:ph type="body" sz="half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0" indent="0" algn="ctr">
              <a:buClrTx/>
              <a:buSzTx/>
              <a:buFontTx/>
              <a:buNone/>
              <a:defRPr b="1"/>
            </a:pPr>
            <a:r>
              <a:t>White Cell</a:t>
            </a:r>
          </a:p>
          <a:p>
            <a:pPr/>
            <a:r>
              <a:t>Exercise Control (EXCON)</a:t>
            </a:r>
          </a:p>
          <a:p>
            <a:pPr/>
            <a:r>
              <a:t>Evaluates outcomes</a:t>
            </a:r>
          </a:p>
          <a:p>
            <a:pPr/>
            <a:r>
              <a:t>Synchronizes injects based on the exercise schedule</a:t>
            </a:r>
          </a:p>
          <a:p>
            <a:pPr/>
            <a:r>
              <a:t>Collects lessons learned</a:t>
            </a:r>
          </a:p>
        </p:txBody>
      </p:sp>
      <p:sp>
        <p:nvSpPr>
          <p:cNvPr id="175" name="Shape 175"/>
          <p:cNvSpPr/>
          <p:nvPr/>
        </p:nvSpPr>
        <p:spPr>
          <a:xfrm>
            <a:off x="6705600" y="2730500"/>
            <a:ext cx="5816600" cy="635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>
              <a:spcBef>
                <a:spcPts val="1800"/>
              </a:spcBef>
              <a:defRPr b="1" sz="3000"/>
            </a:pPr>
            <a:r>
              <a:t>Black Cell</a:t>
            </a:r>
          </a:p>
          <a:p>
            <a:pPr marL="393700" indent="-393700" algn="l">
              <a:spcBef>
                <a:spcPts val="1800"/>
              </a:spcBef>
              <a:buClr>
                <a:srgbClr val="929292"/>
              </a:buClr>
              <a:buSzPct val="65000"/>
              <a:buFont typeface="Zapf Dingbats"/>
              <a:buChar char="❖"/>
              <a:defRPr sz="3000"/>
            </a:pPr>
            <a:r>
              <a:t>Data collection</a:t>
            </a:r>
          </a:p>
          <a:p>
            <a:pPr marL="393700" indent="-393700" algn="l">
              <a:spcBef>
                <a:spcPts val="1800"/>
              </a:spcBef>
              <a:buClr>
                <a:srgbClr val="929292"/>
              </a:buClr>
              <a:buSzPct val="65000"/>
              <a:buFont typeface="Zapf Dingbats"/>
              <a:buChar char="❖"/>
              <a:defRPr sz="3000"/>
            </a:pPr>
            <a:r>
              <a:t>Event correlation</a:t>
            </a:r>
          </a:p>
          <a:p>
            <a:pPr marL="393700" indent="-393700" algn="l">
              <a:spcBef>
                <a:spcPts val="1800"/>
              </a:spcBef>
              <a:buClr>
                <a:srgbClr val="929292"/>
              </a:buClr>
              <a:buSzPct val="65000"/>
              <a:buFont typeface="Zapf Dingbats"/>
              <a:buChar char="❖"/>
              <a:defRPr sz="3000"/>
            </a:pPr>
            <a:r>
              <a:t>Provides data for reporting and visualization</a:t>
            </a:r>
          </a:p>
          <a:p>
            <a:pPr marL="393700" indent="-393700" algn="l">
              <a:spcBef>
                <a:spcPts val="1800"/>
              </a:spcBef>
              <a:buClr>
                <a:srgbClr val="929292"/>
              </a:buClr>
              <a:buSzPct val="65000"/>
              <a:buFont typeface="Zapf Dingbats"/>
              <a:buChar char="❖"/>
              <a:defRPr sz="3000"/>
            </a:pPr>
            <a:r>
              <a:t>Injects events into the exercise from the Master Scenario Events List (MSEL)</a:t>
            </a:r>
          </a:p>
        </p:txBody>
      </p:sp>
      <p:sp>
        <p:nvSpPr>
          <p:cNvPr id="176" name="Shape 176"/>
          <p:cNvSpPr/>
          <p:nvPr/>
        </p:nvSpPr>
        <p:spPr>
          <a:xfrm>
            <a:off x="971549" y="8572500"/>
            <a:ext cx="11061701" cy="63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3200"/>
            </a:lvl1pPr>
          </a:lstStyle>
          <a:p>
            <a:pPr/>
            <a:r>
              <a:t>Often these responsibilities are merged into the White Cell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New_Template4">
  <a:themeElements>
    <a:clrScheme name="New_Template4">
      <a:dk1>
        <a:srgbClr val="414141"/>
      </a:dk1>
      <a:lt1>
        <a:srgbClr val="004141"/>
      </a:lt1>
      <a:dk2>
        <a:srgbClr val="66635F"/>
      </a:dk2>
      <a:lt2>
        <a:srgbClr val="C9C3BA"/>
      </a:lt2>
      <a:accent1>
        <a:srgbClr val="738FAF"/>
      </a:accent1>
      <a:accent2>
        <a:srgbClr val="74B6A8"/>
      </a:accent2>
      <a:accent3>
        <a:srgbClr val="A0AA69"/>
      </a:accent3>
      <a:accent4>
        <a:srgbClr val="CBA968"/>
      </a:accent4>
      <a:accent5>
        <a:srgbClr val="D08A7A"/>
      </a:accent5>
      <a:accent6>
        <a:srgbClr val="9E95A9"/>
      </a:accent6>
      <a:hlink>
        <a:srgbClr val="0000FF"/>
      </a:hlink>
      <a:folHlink>
        <a:srgbClr val="FF00FF"/>
      </a:folHlink>
    </a:clrScheme>
    <a:fontScheme name="New_Template4">
      <a:majorFont>
        <a:latin typeface="Bodoni SvtyTwo ITC TT-Book"/>
        <a:ea typeface="Bodoni SvtyTwo ITC TT-Book"/>
        <a:cs typeface="Bodoni SvtyTwo ITC TT-Book"/>
      </a:majorFont>
      <a:minorFont>
        <a:latin typeface="Bodoni SvtyTwo ITC TT-Book"/>
        <a:ea typeface="Bodoni SvtyTwo ITC TT-Book"/>
        <a:cs typeface="Bodoni SvtyTwo ITC TT-Book"/>
      </a:minorFont>
    </a:fontScheme>
    <a:fmtScheme name="New_Template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33948" dir="2700000">
                <a:srgbClr val="3B3936"/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41414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414141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New_Template4">
  <a:themeElements>
    <a:clrScheme name="New_Template4">
      <a:dk1>
        <a:srgbClr val="000000"/>
      </a:dk1>
      <a:lt1>
        <a:srgbClr val="FFFFFF"/>
      </a:lt1>
      <a:dk2>
        <a:srgbClr val="66635F"/>
      </a:dk2>
      <a:lt2>
        <a:srgbClr val="C9C3BA"/>
      </a:lt2>
      <a:accent1>
        <a:srgbClr val="738FAF"/>
      </a:accent1>
      <a:accent2>
        <a:srgbClr val="74B6A8"/>
      </a:accent2>
      <a:accent3>
        <a:srgbClr val="A0AA69"/>
      </a:accent3>
      <a:accent4>
        <a:srgbClr val="CBA968"/>
      </a:accent4>
      <a:accent5>
        <a:srgbClr val="D08A7A"/>
      </a:accent5>
      <a:accent6>
        <a:srgbClr val="9E95A9"/>
      </a:accent6>
      <a:hlink>
        <a:srgbClr val="0000FF"/>
      </a:hlink>
      <a:folHlink>
        <a:srgbClr val="FF00FF"/>
      </a:folHlink>
    </a:clrScheme>
    <a:fontScheme name="New_Template4">
      <a:majorFont>
        <a:latin typeface="Bodoni SvtyTwo ITC TT-Book"/>
        <a:ea typeface="Bodoni SvtyTwo ITC TT-Book"/>
        <a:cs typeface="Bodoni SvtyTwo ITC TT-Book"/>
      </a:majorFont>
      <a:minorFont>
        <a:latin typeface="Bodoni SvtyTwo ITC TT-Book"/>
        <a:ea typeface="Bodoni SvtyTwo ITC TT-Book"/>
        <a:cs typeface="Bodoni SvtyTwo ITC TT-Book"/>
      </a:minorFont>
    </a:fontScheme>
    <a:fmtScheme name="New_Template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33948" dir="2700000">
                <a:srgbClr val="3B3936"/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41414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414141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