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9" r:id="rId2"/>
  </p:sldMasterIdLst>
  <p:notesMasterIdLst>
    <p:notesMasterId r:id="rId43"/>
  </p:notesMasterIdLst>
  <p:sldIdLst>
    <p:sldId id="354" r:id="rId3"/>
    <p:sldId id="268" r:id="rId4"/>
    <p:sldId id="269" r:id="rId5"/>
    <p:sldId id="271" r:id="rId6"/>
    <p:sldId id="332" r:id="rId7"/>
    <p:sldId id="272" r:id="rId8"/>
    <p:sldId id="333" r:id="rId9"/>
    <p:sldId id="335" r:id="rId10"/>
    <p:sldId id="339" r:id="rId11"/>
    <p:sldId id="302" r:id="rId12"/>
    <p:sldId id="303" r:id="rId13"/>
    <p:sldId id="304" r:id="rId14"/>
    <p:sldId id="341" r:id="rId15"/>
    <p:sldId id="309" r:id="rId16"/>
    <p:sldId id="319" r:id="rId17"/>
    <p:sldId id="329" r:id="rId18"/>
    <p:sldId id="342" r:id="rId19"/>
    <p:sldId id="343" r:id="rId20"/>
    <p:sldId id="344" r:id="rId21"/>
    <p:sldId id="274" r:id="rId22"/>
    <p:sldId id="298" r:id="rId23"/>
    <p:sldId id="299" r:id="rId24"/>
    <p:sldId id="296" r:id="rId25"/>
    <p:sldId id="297" r:id="rId26"/>
    <p:sldId id="345" r:id="rId27"/>
    <p:sldId id="300" r:id="rId28"/>
    <p:sldId id="301" r:id="rId29"/>
    <p:sldId id="347" r:id="rId30"/>
    <p:sldId id="348" r:id="rId31"/>
    <p:sldId id="310" r:id="rId32"/>
    <p:sldId id="351" r:id="rId33"/>
    <p:sldId id="312" r:id="rId34"/>
    <p:sldId id="314" r:id="rId35"/>
    <p:sldId id="352" r:id="rId36"/>
    <p:sldId id="355" r:id="rId37"/>
    <p:sldId id="356" r:id="rId38"/>
    <p:sldId id="357" r:id="rId39"/>
    <p:sldId id="358" r:id="rId40"/>
    <p:sldId id="307" r:id="rId41"/>
    <p:sldId id="350" r:id="rId42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1CA"/>
          </a:solidFill>
        </a:fill>
      </a:tcStyle>
    </a:wholeTbl>
    <a:band2H>
      <a:tcTxStyle/>
      <a:tcStyle>
        <a:tcBdr/>
        <a:fill>
          <a:solidFill>
            <a:srgbClr val="FFF8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5"/>
          </a:solidFill>
        </a:fill>
      </a:tcStyle>
    </a:wholeTbl>
    <a:band2H>
      <a:tcTxStyle/>
      <a:tcStyle>
        <a:tcBdr/>
        <a:fill>
          <a:solidFill>
            <a:srgbClr val="F1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E5"/>
          </a:solidFill>
        </a:fill>
      </a:tcStyle>
    </a:wholeTbl>
    <a:band2H>
      <a:tcTxStyle/>
      <a:tcStyle>
        <a:tcBdr/>
        <a:fill>
          <a:solidFill>
            <a:srgbClr val="E6E9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2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2D8C0-F898-49F2-B85F-78522321BBD6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97C26F-FD23-4B93-AF30-D6F810DA0E60}">
      <dgm:prSet phldrT="[Text]"/>
      <dgm:spPr/>
      <dgm:t>
        <a:bodyPr/>
        <a:lstStyle/>
        <a:p>
          <a:r>
            <a:rPr lang="en-US" dirty="0"/>
            <a:t>Phase1</a:t>
          </a:r>
        </a:p>
      </dgm:t>
    </dgm:pt>
    <dgm:pt modelId="{4F5413AF-56CC-4A97-8CBD-895FF5EB0BDE}" type="parTrans" cxnId="{92F6BBE3-709E-4C63-BDAA-200EAD907751}">
      <dgm:prSet/>
      <dgm:spPr/>
      <dgm:t>
        <a:bodyPr/>
        <a:lstStyle/>
        <a:p>
          <a:endParaRPr lang="en-US"/>
        </a:p>
      </dgm:t>
    </dgm:pt>
    <dgm:pt modelId="{3BF779A9-C031-4044-9708-973CBBFD74D0}" type="sibTrans" cxnId="{92F6BBE3-709E-4C63-BDAA-200EAD907751}">
      <dgm:prSet/>
      <dgm:spPr/>
      <dgm:t>
        <a:bodyPr/>
        <a:lstStyle/>
        <a:p>
          <a:endParaRPr lang="en-US"/>
        </a:p>
      </dgm:t>
    </dgm:pt>
    <dgm:pt modelId="{E83AC71B-3A69-41A0-B895-E36F8A39FA82}">
      <dgm:prSet phldrT="[Text]"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Joanna MT"/>
            </a:rPr>
            <a:t>Detects vulnerabilities on agency computers and software</a:t>
          </a:r>
          <a:endParaRPr lang="en-US" dirty="0"/>
        </a:p>
      </dgm:t>
    </dgm:pt>
    <dgm:pt modelId="{65946CD7-AEF7-4541-B757-9EA2FCC54501}" type="parTrans" cxnId="{915B8437-2B53-45DC-B855-68007A133025}">
      <dgm:prSet/>
      <dgm:spPr/>
      <dgm:t>
        <a:bodyPr/>
        <a:lstStyle/>
        <a:p>
          <a:endParaRPr lang="en-US"/>
        </a:p>
      </dgm:t>
    </dgm:pt>
    <dgm:pt modelId="{CF3F3391-7456-493F-812F-0DE79086C06C}" type="sibTrans" cxnId="{915B8437-2B53-45DC-B855-68007A133025}">
      <dgm:prSet/>
      <dgm:spPr/>
      <dgm:t>
        <a:bodyPr/>
        <a:lstStyle/>
        <a:p>
          <a:endParaRPr lang="en-US"/>
        </a:p>
      </dgm:t>
    </dgm:pt>
    <dgm:pt modelId="{2AF87485-242D-4E58-A0C4-51C66D68B173}">
      <dgm:prSet phldrT="[Text]"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Joanna MT"/>
            </a:rPr>
            <a:t>“What is on your network”</a:t>
          </a:r>
        </a:p>
      </dgm:t>
    </dgm:pt>
    <dgm:pt modelId="{1C1657E0-D7F0-48B5-9088-A482ED03B588}" type="parTrans" cxnId="{72658C17-0270-489E-8494-0E6DF20BBE3A}">
      <dgm:prSet/>
      <dgm:spPr/>
      <dgm:t>
        <a:bodyPr/>
        <a:lstStyle/>
        <a:p>
          <a:endParaRPr lang="en-US"/>
        </a:p>
      </dgm:t>
    </dgm:pt>
    <dgm:pt modelId="{6DC6A81B-9BA2-46B2-BB53-EE023A2C4A9C}" type="sibTrans" cxnId="{72658C17-0270-489E-8494-0E6DF20BBE3A}">
      <dgm:prSet/>
      <dgm:spPr/>
      <dgm:t>
        <a:bodyPr/>
        <a:lstStyle/>
        <a:p>
          <a:endParaRPr lang="en-US"/>
        </a:p>
      </dgm:t>
    </dgm:pt>
    <dgm:pt modelId="{64622653-3581-43ED-9072-C80BDEAEC62B}">
      <dgm:prSet phldrT="[Text]"/>
      <dgm:spPr/>
      <dgm:t>
        <a:bodyPr/>
        <a:lstStyle/>
        <a:p>
          <a:r>
            <a:rPr lang="en-US" dirty="0"/>
            <a:t>Phase 2</a:t>
          </a:r>
        </a:p>
      </dgm:t>
    </dgm:pt>
    <dgm:pt modelId="{3FFCEC58-EA14-46D4-9508-41EFAB92B22A}" type="parTrans" cxnId="{8BB5289B-E178-4826-B272-558E09D51EAA}">
      <dgm:prSet/>
      <dgm:spPr/>
      <dgm:t>
        <a:bodyPr/>
        <a:lstStyle/>
        <a:p>
          <a:endParaRPr lang="en-US"/>
        </a:p>
      </dgm:t>
    </dgm:pt>
    <dgm:pt modelId="{875B226C-7319-49A7-8749-9688A71D882C}" type="sibTrans" cxnId="{8BB5289B-E178-4826-B272-558E09D51EAA}">
      <dgm:prSet/>
      <dgm:spPr/>
      <dgm:t>
        <a:bodyPr/>
        <a:lstStyle/>
        <a:p>
          <a:endParaRPr lang="en-US"/>
        </a:p>
      </dgm:t>
    </dgm:pt>
    <dgm:pt modelId="{FAEB52BB-FFAB-4BC0-895C-23744EEF741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Joanna MT"/>
            </a:rPr>
            <a:t>Detects unauthorized users and their activity</a:t>
          </a:r>
          <a:endParaRPr lang="en-US" dirty="0"/>
        </a:p>
      </dgm:t>
    </dgm:pt>
    <dgm:pt modelId="{BE2603D1-4E65-4B35-ADE5-EC2683A64D52}" type="parTrans" cxnId="{136485CC-AB3F-4767-880F-BC9938E3B3EF}">
      <dgm:prSet/>
      <dgm:spPr/>
      <dgm:t>
        <a:bodyPr/>
        <a:lstStyle/>
        <a:p>
          <a:endParaRPr lang="en-US"/>
        </a:p>
      </dgm:t>
    </dgm:pt>
    <dgm:pt modelId="{E778BF93-7289-4904-9C2B-B0A8210B38E8}" type="sibTrans" cxnId="{136485CC-AB3F-4767-880F-BC9938E3B3EF}">
      <dgm:prSet/>
      <dgm:spPr/>
      <dgm:t>
        <a:bodyPr/>
        <a:lstStyle/>
        <a:p>
          <a:endParaRPr lang="en-US"/>
        </a:p>
      </dgm:t>
    </dgm:pt>
    <dgm:pt modelId="{4A8B0EBF-FC2D-4519-944C-76E1941E678A}">
      <dgm:prSet phldrT="[Text]"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Joanna MT"/>
            </a:rPr>
            <a:t>“Who is on your network”</a:t>
          </a:r>
        </a:p>
      </dgm:t>
    </dgm:pt>
    <dgm:pt modelId="{056C5A81-2106-405E-8794-E8178EA47A14}" type="parTrans" cxnId="{17A7A459-54D0-47EC-967B-098E18C6BD8B}">
      <dgm:prSet/>
      <dgm:spPr/>
      <dgm:t>
        <a:bodyPr/>
        <a:lstStyle/>
        <a:p>
          <a:endParaRPr lang="en-US"/>
        </a:p>
      </dgm:t>
    </dgm:pt>
    <dgm:pt modelId="{111D8A66-9D65-4D37-B3EC-D70B8E73DEA5}" type="sibTrans" cxnId="{17A7A459-54D0-47EC-967B-098E18C6BD8B}">
      <dgm:prSet/>
      <dgm:spPr/>
      <dgm:t>
        <a:bodyPr/>
        <a:lstStyle/>
        <a:p>
          <a:endParaRPr lang="en-US"/>
        </a:p>
      </dgm:t>
    </dgm:pt>
    <dgm:pt modelId="{853521A6-149E-4EEA-A30C-BF11012FC324}">
      <dgm:prSet phldrT="[Text]"/>
      <dgm:spPr/>
      <dgm:t>
        <a:bodyPr/>
        <a:lstStyle/>
        <a:p>
          <a:r>
            <a:rPr lang="en-US" dirty="0"/>
            <a:t>Phase 3</a:t>
          </a:r>
        </a:p>
      </dgm:t>
    </dgm:pt>
    <dgm:pt modelId="{F02AB370-5223-484E-907C-2031776B0FFF}" type="parTrans" cxnId="{6FBDB859-FAFD-46DF-AFC0-C6980F5E598A}">
      <dgm:prSet/>
      <dgm:spPr/>
      <dgm:t>
        <a:bodyPr/>
        <a:lstStyle/>
        <a:p>
          <a:endParaRPr lang="en-US"/>
        </a:p>
      </dgm:t>
    </dgm:pt>
    <dgm:pt modelId="{B08F3B4C-FEB3-4EDC-904E-37405DEC268A}" type="sibTrans" cxnId="{6FBDB859-FAFD-46DF-AFC0-C6980F5E598A}">
      <dgm:prSet/>
      <dgm:spPr/>
      <dgm:t>
        <a:bodyPr/>
        <a:lstStyle/>
        <a:p>
          <a:endParaRPr lang="en-US"/>
        </a:p>
      </dgm:t>
    </dgm:pt>
    <dgm:pt modelId="{15418EA0-36DD-4FBD-BC6F-E71213DFC4D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Joanna MT"/>
            </a:rPr>
            <a:t>Detects unusual activity inside agency networks</a:t>
          </a:r>
          <a:endParaRPr lang="en-US" dirty="0"/>
        </a:p>
      </dgm:t>
    </dgm:pt>
    <dgm:pt modelId="{34E8750B-88E1-485A-92F0-538331F7362E}" type="parTrans" cxnId="{7EE0E040-D750-42B1-9692-A671DC7AD6A6}">
      <dgm:prSet/>
      <dgm:spPr/>
      <dgm:t>
        <a:bodyPr/>
        <a:lstStyle/>
        <a:p>
          <a:endParaRPr lang="en-US"/>
        </a:p>
      </dgm:t>
    </dgm:pt>
    <dgm:pt modelId="{E7664B78-699F-4AD8-87D3-A0883A99F052}" type="sibTrans" cxnId="{7EE0E040-D750-42B1-9692-A671DC7AD6A6}">
      <dgm:prSet/>
      <dgm:spPr/>
      <dgm:t>
        <a:bodyPr/>
        <a:lstStyle/>
        <a:p>
          <a:endParaRPr lang="en-US"/>
        </a:p>
      </dgm:t>
    </dgm:pt>
    <dgm:pt modelId="{3B6742AE-C527-491A-B940-6EA9E840A281}">
      <dgm:prSet phldrT="[Text]"/>
      <dgm:spPr/>
      <dgm:t>
        <a:bodyPr/>
        <a:lstStyle/>
        <a:p>
          <a:pPr rtl="0"/>
          <a:r>
            <a:rPr lang="en-US" b="1" dirty="0">
              <a:solidFill>
                <a:srgbClr val="000000"/>
              </a:solidFill>
              <a:latin typeface="Joanna MT"/>
            </a:rPr>
            <a:t>“What is happening on your network”</a:t>
          </a:r>
        </a:p>
      </dgm:t>
    </dgm:pt>
    <dgm:pt modelId="{BC452372-A8BE-44AB-BCD2-78110D198314}" type="parTrans" cxnId="{256D8248-045C-4F5A-B5CC-8A9C43402763}">
      <dgm:prSet/>
      <dgm:spPr/>
      <dgm:t>
        <a:bodyPr/>
        <a:lstStyle/>
        <a:p>
          <a:endParaRPr lang="en-US"/>
        </a:p>
      </dgm:t>
    </dgm:pt>
    <dgm:pt modelId="{BB9910E7-1945-40E4-8D9F-5427C5CF2735}" type="sibTrans" cxnId="{256D8248-045C-4F5A-B5CC-8A9C43402763}">
      <dgm:prSet/>
      <dgm:spPr/>
      <dgm:t>
        <a:bodyPr/>
        <a:lstStyle/>
        <a:p>
          <a:endParaRPr lang="en-US"/>
        </a:p>
      </dgm:t>
    </dgm:pt>
    <dgm:pt modelId="{DCBE75D0-375A-4B36-B088-A4E1475947B4}">
      <dgm:prSet phldrT="[Text]"/>
      <dgm:spPr/>
      <dgm:t>
        <a:bodyPr/>
        <a:lstStyle/>
        <a:p>
          <a:r>
            <a:rPr lang="en-US" dirty="0"/>
            <a:t>Phase 4</a:t>
          </a:r>
        </a:p>
      </dgm:t>
    </dgm:pt>
    <dgm:pt modelId="{CFA2DAF2-DA47-4A6F-B256-624D6CC29532}" type="parTrans" cxnId="{E91D0943-71D8-4879-A13B-8ED40A835D14}">
      <dgm:prSet/>
      <dgm:spPr/>
      <dgm:t>
        <a:bodyPr/>
        <a:lstStyle/>
        <a:p>
          <a:endParaRPr lang="en-US"/>
        </a:p>
      </dgm:t>
    </dgm:pt>
    <dgm:pt modelId="{0EB1E74F-7B38-487A-B00D-ECC4106E5283}" type="sibTrans" cxnId="{E91D0943-71D8-4879-A13B-8ED40A835D14}">
      <dgm:prSet/>
      <dgm:spPr/>
      <dgm:t>
        <a:bodyPr/>
        <a:lstStyle/>
        <a:p>
          <a:endParaRPr lang="en-US"/>
        </a:p>
      </dgm:t>
    </dgm:pt>
    <dgm:pt modelId="{444ED037-4AA2-4CE8-B2F2-AAA87A3955B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Joanna MT"/>
            </a:rPr>
            <a:t>Encrypting data and segmenting networks to protect critical data</a:t>
          </a:r>
        </a:p>
      </dgm:t>
    </dgm:pt>
    <dgm:pt modelId="{F8411429-C1D3-4C91-B1A3-BDEFDD4C987D}" type="parTrans" cxnId="{7D601190-77D1-4314-B186-370EBDE753D8}">
      <dgm:prSet/>
      <dgm:spPr/>
      <dgm:t>
        <a:bodyPr/>
        <a:lstStyle/>
        <a:p>
          <a:endParaRPr lang="en-US"/>
        </a:p>
      </dgm:t>
    </dgm:pt>
    <dgm:pt modelId="{7D25AA83-D42A-4869-820F-5C2B32D56449}" type="sibTrans" cxnId="{7D601190-77D1-4314-B186-370EBDE753D8}">
      <dgm:prSet/>
      <dgm:spPr/>
      <dgm:t>
        <a:bodyPr/>
        <a:lstStyle/>
        <a:p>
          <a:endParaRPr lang="en-US"/>
        </a:p>
      </dgm:t>
    </dgm:pt>
    <dgm:pt modelId="{28256E16-8196-4A9F-9BBD-0A9545744736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  <a:latin typeface="Joanna MT"/>
            </a:rPr>
            <a:t>“Protecting data on the network”</a:t>
          </a:r>
        </a:p>
      </dgm:t>
    </dgm:pt>
    <dgm:pt modelId="{221019C7-F7F6-4035-BAD7-34CA7D662D92}" type="parTrans" cxnId="{F758251D-E818-4A2C-B20C-5F88523FDCE9}">
      <dgm:prSet/>
      <dgm:spPr/>
      <dgm:t>
        <a:bodyPr/>
        <a:lstStyle/>
        <a:p>
          <a:endParaRPr lang="en-US"/>
        </a:p>
      </dgm:t>
    </dgm:pt>
    <dgm:pt modelId="{CBCFF3CF-2A09-48A8-80F5-A600156B713A}" type="sibTrans" cxnId="{F758251D-E818-4A2C-B20C-5F88523FDCE9}">
      <dgm:prSet/>
      <dgm:spPr/>
      <dgm:t>
        <a:bodyPr/>
        <a:lstStyle/>
        <a:p>
          <a:endParaRPr lang="en-US"/>
        </a:p>
      </dgm:t>
    </dgm:pt>
    <dgm:pt modelId="{3773D5C1-214B-4749-961C-558378A06D22}" type="pres">
      <dgm:prSet presAssocID="{A942D8C0-F898-49F2-B85F-78522321BB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21D269-BB05-4E13-8796-0F0F6B6D3826}" type="pres">
      <dgm:prSet presAssocID="{9897C26F-FD23-4B93-AF30-D6F810DA0E60}" presName="composite" presStyleCnt="0"/>
      <dgm:spPr/>
    </dgm:pt>
    <dgm:pt modelId="{E9408BFC-2E7E-4DD4-9F07-4BC627306156}" type="pres">
      <dgm:prSet presAssocID="{9897C26F-FD23-4B93-AF30-D6F810DA0E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FC2F3-16B5-4938-8477-A4092A59FB71}" type="pres">
      <dgm:prSet presAssocID="{9897C26F-FD23-4B93-AF30-D6F810DA0E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59C75-C990-403A-A375-C67A7AEA02F3}" type="pres">
      <dgm:prSet presAssocID="{3BF779A9-C031-4044-9708-973CBBFD74D0}" presName="sp" presStyleCnt="0"/>
      <dgm:spPr/>
    </dgm:pt>
    <dgm:pt modelId="{63A45240-F0ED-452F-B74F-B574CFDF78E2}" type="pres">
      <dgm:prSet presAssocID="{64622653-3581-43ED-9072-C80BDEAEC62B}" presName="composite" presStyleCnt="0"/>
      <dgm:spPr/>
    </dgm:pt>
    <dgm:pt modelId="{BABE87DA-40D4-4B2B-836C-3D1406D74D01}" type="pres">
      <dgm:prSet presAssocID="{64622653-3581-43ED-9072-C80BDEAEC62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F0125-9A36-433C-88B1-9639ED18D35C}" type="pres">
      <dgm:prSet presAssocID="{64622653-3581-43ED-9072-C80BDEAEC62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0BBB-2915-410D-B515-7A6D00EDC550}" type="pres">
      <dgm:prSet presAssocID="{875B226C-7319-49A7-8749-9688A71D882C}" presName="sp" presStyleCnt="0"/>
      <dgm:spPr/>
    </dgm:pt>
    <dgm:pt modelId="{4860C47C-2ED7-4110-9A6B-19F32A0BA32B}" type="pres">
      <dgm:prSet presAssocID="{853521A6-149E-4EEA-A30C-BF11012FC324}" presName="composite" presStyleCnt="0"/>
      <dgm:spPr/>
    </dgm:pt>
    <dgm:pt modelId="{481B981C-8C89-47B1-925D-3B1C2EF63B3E}" type="pres">
      <dgm:prSet presAssocID="{853521A6-149E-4EEA-A30C-BF11012FC32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1648F-7966-4D2F-804E-9B4810E3E65A}" type="pres">
      <dgm:prSet presAssocID="{853521A6-149E-4EEA-A30C-BF11012FC324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4D02C-4897-444E-8960-AB0EEE66B3F6}" type="pres">
      <dgm:prSet presAssocID="{B08F3B4C-FEB3-4EDC-904E-37405DEC268A}" presName="sp" presStyleCnt="0"/>
      <dgm:spPr/>
    </dgm:pt>
    <dgm:pt modelId="{6BFFBFEA-9526-42B0-9E78-545BF3406FCB}" type="pres">
      <dgm:prSet presAssocID="{DCBE75D0-375A-4B36-B088-A4E1475947B4}" presName="composite" presStyleCnt="0"/>
      <dgm:spPr/>
    </dgm:pt>
    <dgm:pt modelId="{63E6F1DD-C06A-4B04-B3D1-278A676179E3}" type="pres">
      <dgm:prSet presAssocID="{DCBE75D0-375A-4B36-B088-A4E1475947B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A73B0-3E77-4C36-BB21-F06673CDB60B}" type="pres">
      <dgm:prSet presAssocID="{DCBE75D0-375A-4B36-B088-A4E1475947B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3177A-937C-4F15-822E-47419C4422CD}" type="presOf" srcId="{9897C26F-FD23-4B93-AF30-D6F810DA0E60}" destId="{E9408BFC-2E7E-4DD4-9F07-4BC627306156}" srcOrd="0" destOrd="0" presId="urn:microsoft.com/office/officeart/2005/8/layout/chevron2"/>
    <dgm:cxn modelId="{693488AF-8FB2-4A98-8573-58FC00AE6302}" type="presOf" srcId="{DCBE75D0-375A-4B36-B088-A4E1475947B4}" destId="{63E6F1DD-C06A-4B04-B3D1-278A676179E3}" srcOrd="0" destOrd="0" presId="urn:microsoft.com/office/officeart/2005/8/layout/chevron2"/>
    <dgm:cxn modelId="{7E1A63F6-DFE3-42C9-BFAE-175E0A7C7029}" type="presOf" srcId="{28256E16-8196-4A9F-9BBD-0A9545744736}" destId="{93EA73B0-3E77-4C36-BB21-F06673CDB60B}" srcOrd="0" destOrd="1" presId="urn:microsoft.com/office/officeart/2005/8/layout/chevron2"/>
    <dgm:cxn modelId="{F758251D-E818-4A2C-B20C-5F88523FDCE9}" srcId="{DCBE75D0-375A-4B36-B088-A4E1475947B4}" destId="{28256E16-8196-4A9F-9BBD-0A9545744736}" srcOrd="1" destOrd="0" parTransId="{221019C7-F7F6-4035-BAD7-34CA7D662D92}" sibTransId="{CBCFF3CF-2A09-48A8-80F5-A600156B713A}"/>
    <dgm:cxn modelId="{72658C17-0270-489E-8494-0E6DF20BBE3A}" srcId="{9897C26F-FD23-4B93-AF30-D6F810DA0E60}" destId="{2AF87485-242D-4E58-A0C4-51C66D68B173}" srcOrd="1" destOrd="0" parTransId="{1C1657E0-D7F0-48B5-9088-A482ED03B588}" sibTransId="{6DC6A81B-9BA2-46B2-BB53-EE023A2C4A9C}"/>
    <dgm:cxn modelId="{7D601190-77D1-4314-B186-370EBDE753D8}" srcId="{DCBE75D0-375A-4B36-B088-A4E1475947B4}" destId="{444ED037-4AA2-4CE8-B2F2-AAA87A3955BE}" srcOrd="0" destOrd="0" parTransId="{F8411429-C1D3-4C91-B1A3-BDEFDD4C987D}" sibTransId="{7D25AA83-D42A-4869-820F-5C2B32D56449}"/>
    <dgm:cxn modelId="{2B05E492-7AFC-49B8-9FF0-472BC1CEF274}" type="presOf" srcId="{15418EA0-36DD-4FBD-BC6F-E71213DFC4D8}" destId="{D641648F-7966-4D2F-804E-9B4810E3E65A}" srcOrd="0" destOrd="0" presId="urn:microsoft.com/office/officeart/2005/8/layout/chevron2"/>
    <dgm:cxn modelId="{65C08FFB-275E-41F0-B76B-2CD20EF28A52}" type="presOf" srcId="{64622653-3581-43ED-9072-C80BDEAEC62B}" destId="{BABE87DA-40D4-4B2B-836C-3D1406D74D01}" srcOrd="0" destOrd="0" presId="urn:microsoft.com/office/officeart/2005/8/layout/chevron2"/>
    <dgm:cxn modelId="{6A250099-3A8D-4B4A-9C4C-A468AEFEA248}" type="presOf" srcId="{444ED037-4AA2-4CE8-B2F2-AAA87A3955BE}" destId="{93EA73B0-3E77-4C36-BB21-F06673CDB60B}" srcOrd="0" destOrd="0" presId="urn:microsoft.com/office/officeart/2005/8/layout/chevron2"/>
    <dgm:cxn modelId="{92F6BBE3-709E-4C63-BDAA-200EAD907751}" srcId="{A942D8C0-F898-49F2-B85F-78522321BBD6}" destId="{9897C26F-FD23-4B93-AF30-D6F810DA0E60}" srcOrd="0" destOrd="0" parTransId="{4F5413AF-56CC-4A97-8CBD-895FF5EB0BDE}" sibTransId="{3BF779A9-C031-4044-9708-973CBBFD74D0}"/>
    <dgm:cxn modelId="{136485CC-AB3F-4767-880F-BC9938E3B3EF}" srcId="{64622653-3581-43ED-9072-C80BDEAEC62B}" destId="{FAEB52BB-FFAB-4BC0-895C-23744EEF741B}" srcOrd="0" destOrd="0" parTransId="{BE2603D1-4E65-4B35-ADE5-EC2683A64D52}" sibTransId="{E778BF93-7289-4904-9C2B-B0A8210B38E8}"/>
    <dgm:cxn modelId="{533F0AEB-B74B-4B68-8324-75C40503E67E}" type="presOf" srcId="{3B6742AE-C527-491A-B940-6EA9E840A281}" destId="{D641648F-7966-4D2F-804E-9B4810E3E65A}" srcOrd="0" destOrd="1" presId="urn:microsoft.com/office/officeart/2005/8/layout/chevron2"/>
    <dgm:cxn modelId="{6FBDB859-FAFD-46DF-AFC0-C6980F5E598A}" srcId="{A942D8C0-F898-49F2-B85F-78522321BBD6}" destId="{853521A6-149E-4EEA-A30C-BF11012FC324}" srcOrd="2" destOrd="0" parTransId="{F02AB370-5223-484E-907C-2031776B0FFF}" sibTransId="{B08F3B4C-FEB3-4EDC-904E-37405DEC268A}"/>
    <dgm:cxn modelId="{7EE0E040-D750-42B1-9692-A671DC7AD6A6}" srcId="{853521A6-149E-4EEA-A30C-BF11012FC324}" destId="{15418EA0-36DD-4FBD-BC6F-E71213DFC4D8}" srcOrd="0" destOrd="0" parTransId="{34E8750B-88E1-485A-92F0-538331F7362E}" sibTransId="{E7664B78-699F-4AD8-87D3-A0883A99F052}"/>
    <dgm:cxn modelId="{E91D0943-71D8-4879-A13B-8ED40A835D14}" srcId="{A942D8C0-F898-49F2-B85F-78522321BBD6}" destId="{DCBE75D0-375A-4B36-B088-A4E1475947B4}" srcOrd="3" destOrd="0" parTransId="{CFA2DAF2-DA47-4A6F-B256-624D6CC29532}" sibTransId="{0EB1E74F-7B38-487A-B00D-ECC4106E5283}"/>
    <dgm:cxn modelId="{C9854650-74E0-4014-A951-DC0C532E106F}" type="presOf" srcId="{E83AC71B-3A69-41A0-B895-E36F8A39FA82}" destId="{7D9FC2F3-16B5-4938-8477-A4092A59FB71}" srcOrd="0" destOrd="0" presId="urn:microsoft.com/office/officeart/2005/8/layout/chevron2"/>
    <dgm:cxn modelId="{915B8437-2B53-45DC-B855-68007A133025}" srcId="{9897C26F-FD23-4B93-AF30-D6F810DA0E60}" destId="{E83AC71B-3A69-41A0-B895-E36F8A39FA82}" srcOrd="0" destOrd="0" parTransId="{65946CD7-AEF7-4541-B757-9EA2FCC54501}" sibTransId="{CF3F3391-7456-493F-812F-0DE79086C06C}"/>
    <dgm:cxn modelId="{17A7A459-54D0-47EC-967B-098E18C6BD8B}" srcId="{64622653-3581-43ED-9072-C80BDEAEC62B}" destId="{4A8B0EBF-FC2D-4519-944C-76E1941E678A}" srcOrd="1" destOrd="0" parTransId="{056C5A81-2106-405E-8794-E8178EA47A14}" sibTransId="{111D8A66-9D65-4D37-B3EC-D70B8E73DEA5}"/>
    <dgm:cxn modelId="{8BB5289B-E178-4826-B272-558E09D51EAA}" srcId="{A942D8C0-F898-49F2-B85F-78522321BBD6}" destId="{64622653-3581-43ED-9072-C80BDEAEC62B}" srcOrd="1" destOrd="0" parTransId="{3FFCEC58-EA14-46D4-9508-41EFAB92B22A}" sibTransId="{875B226C-7319-49A7-8749-9688A71D882C}"/>
    <dgm:cxn modelId="{CFA4D985-2124-4E40-8CFE-A382B7E9B62D}" type="presOf" srcId="{2AF87485-242D-4E58-A0C4-51C66D68B173}" destId="{7D9FC2F3-16B5-4938-8477-A4092A59FB71}" srcOrd="0" destOrd="1" presId="urn:microsoft.com/office/officeart/2005/8/layout/chevron2"/>
    <dgm:cxn modelId="{06F7D21D-1E3A-4F8B-B638-A71E28A5D727}" type="presOf" srcId="{853521A6-149E-4EEA-A30C-BF11012FC324}" destId="{481B981C-8C89-47B1-925D-3B1C2EF63B3E}" srcOrd="0" destOrd="0" presId="urn:microsoft.com/office/officeart/2005/8/layout/chevron2"/>
    <dgm:cxn modelId="{256D8248-045C-4F5A-B5CC-8A9C43402763}" srcId="{853521A6-149E-4EEA-A30C-BF11012FC324}" destId="{3B6742AE-C527-491A-B940-6EA9E840A281}" srcOrd="1" destOrd="0" parTransId="{BC452372-A8BE-44AB-BCD2-78110D198314}" sibTransId="{BB9910E7-1945-40E4-8D9F-5427C5CF2735}"/>
    <dgm:cxn modelId="{0ACD6F24-C28E-433B-A9F5-6B49105AF5BB}" type="presOf" srcId="{4A8B0EBF-FC2D-4519-944C-76E1941E678A}" destId="{C9BF0125-9A36-433C-88B1-9639ED18D35C}" srcOrd="0" destOrd="1" presId="urn:microsoft.com/office/officeart/2005/8/layout/chevron2"/>
    <dgm:cxn modelId="{0AF67997-47C4-47E8-B19D-E543D3E5D632}" type="presOf" srcId="{FAEB52BB-FFAB-4BC0-895C-23744EEF741B}" destId="{C9BF0125-9A36-433C-88B1-9639ED18D35C}" srcOrd="0" destOrd="0" presId="urn:microsoft.com/office/officeart/2005/8/layout/chevron2"/>
    <dgm:cxn modelId="{4CABB2EA-D53D-4BCA-BF55-71324A8CD121}" type="presOf" srcId="{A942D8C0-F898-49F2-B85F-78522321BBD6}" destId="{3773D5C1-214B-4749-961C-558378A06D22}" srcOrd="0" destOrd="0" presId="urn:microsoft.com/office/officeart/2005/8/layout/chevron2"/>
    <dgm:cxn modelId="{840DEB3A-1656-4856-B09D-F2E71761A3EB}" type="presParOf" srcId="{3773D5C1-214B-4749-961C-558378A06D22}" destId="{C021D269-BB05-4E13-8796-0F0F6B6D3826}" srcOrd="0" destOrd="0" presId="urn:microsoft.com/office/officeart/2005/8/layout/chevron2"/>
    <dgm:cxn modelId="{1BC508A4-BC82-454A-9B2E-612F43D1B84C}" type="presParOf" srcId="{C021D269-BB05-4E13-8796-0F0F6B6D3826}" destId="{E9408BFC-2E7E-4DD4-9F07-4BC627306156}" srcOrd="0" destOrd="0" presId="urn:microsoft.com/office/officeart/2005/8/layout/chevron2"/>
    <dgm:cxn modelId="{1347AAC5-1347-4273-8A69-884FFCA82A7A}" type="presParOf" srcId="{C021D269-BB05-4E13-8796-0F0F6B6D3826}" destId="{7D9FC2F3-16B5-4938-8477-A4092A59FB71}" srcOrd="1" destOrd="0" presId="urn:microsoft.com/office/officeart/2005/8/layout/chevron2"/>
    <dgm:cxn modelId="{1036185D-8323-4E44-A31D-3BE3F5C16DD7}" type="presParOf" srcId="{3773D5C1-214B-4749-961C-558378A06D22}" destId="{7C859C75-C990-403A-A375-C67A7AEA02F3}" srcOrd="1" destOrd="0" presId="urn:microsoft.com/office/officeart/2005/8/layout/chevron2"/>
    <dgm:cxn modelId="{CEA46AEA-AF9E-4301-B50F-3AAD10625E4A}" type="presParOf" srcId="{3773D5C1-214B-4749-961C-558378A06D22}" destId="{63A45240-F0ED-452F-B74F-B574CFDF78E2}" srcOrd="2" destOrd="0" presId="urn:microsoft.com/office/officeart/2005/8/layout/chevron2"/>
    <dgm:cxn modelId="{6E002B25-BE9E-49DD-A79B-2AC251C397CF}" type="presParOf" srcId="{63A45240-F0ED-452F-B74F-B574CFDF78E2}" destId="{BABE87DA-40D4-4B2B-836C-3D1406D74D01}" srcOrd="0" destOrd="0" presId="urn:microsoft.com/office/officeart/2005/8/layout/chevron2"/>
    <dgm:cxn modelId="{C8AC0A71-E295-43D7-ADD2-94B964EE939F}" type="presParOf" srcId="{63A45240-F0ED-452F-B74F-B574CFDF78E2}" destId="{C9BF0125-9A36-433C-88B1-9639ED18D35C}" srcOrd="1" destOrd="0" presId="urn:microsoft.com/office/officeart/2005/8/layout/chevron2"/>
    <dgm:cxn modelId="{BB66D161-58FD-46FD-9E5F-DA54DA590E79}" type="presParOf" srcId="{3773D5C1-214B-4749-961C-558378A06D22}" destId="{B5060BBB-2915-410D-B515-7A6D00EDC550}" srcOrd="3" destOrd="0" presId="urn:microsoft.com/office/officeart/2005/8/layout/chevron2"/>
    <dgm:cxn modelId="{20A3BF15-BCBD-4763-89FA-1B67A3F6B083}" type="presParOf" srcId="{3773D5C1-214B-4749-961C-558378A06D22}" destId="{4860C47C-2ED7-4110-9A6B-19F32A0BA32B}" srcOrd="4" destOrd="0" presId="urn:microsoft.com/office/officeart/2005/8/layout/chevron2"/>
    <dgm:cxn modelId="{366BF7B2-F48F-4A13-9559-05675DA5B3AD}" type="presParOf" srcId="{4860C47C-2ED7-4110-9A6B-19F32A0BA32B}" destId="{481B981C-8C89-47B1-925D-3B1C2EF63B3E}" srcOrd="0" destOrd="0" presId="urn:microsoft.com/office/officeart/2005/8/layout/chevron2"/>
    <dgm:cxn modelId="{F923E70D-FA09-4974-ABB5-84DDE6B5C93F}" type="presParOf" srcId="{4860C47C-2ED7-4110-9A6B-19F32A0BA32B}" destId="{D641648F-7966-4D2F-804E-9B4810E3E65A}" srcOrd="1" destOrd="0" presId="urn:microsoft.com/office/officeart/2005/8/layout/chevron2"/>
    <dgm:cxn modelId="{6DA56DBB-902B-4DB4-BD61-EB685AABB977}" type="presParOf" srcId="{3773D5C1-214B-4749-961C-558378A06D22}" destId="{39B4D02C-4897-444E-8960-AB0EEE66B3F6}" srcOrd="5" destOrd="0" presId="urn:microsoft.com/office/officeart/2005/8/layout/chevron2"/>
    <dgm:cxn modelId="{C6E28BA0-E9C7-4E35-A7F5-4F8651E21E39}" type="presParOf" srcId="{3773D5C1-214B-4749-961C-558378A06D22}" destId="{6BFFBFEA-9526-42B0-9E78-545BF3406FCB}" srcOrd="6" destOrd="0" presId="urn:microsoft.com/office/officeart/2005/8/layout/chevron2"/>
    <dgm:cxn modelId="{1C33BC9F-26FB-4AC2-82B2-6CA1FA7A0A58}" type="presParOf" srcId="{6BFFBFEA-9526-42B0-9E78-545BF3406FCB}" destId="{63E6F1DD-C06A-4B04-B3D1-278A676179E3}" srcOrd="0" destOrd="0" presId="urn:microsoft.com/office/officeart/2005/8/layout/chevron2"/>
    <dgm:cxn modelId="{44BB2656-FE45-4C85-A648-03182D9E22E5}" type="presParOf" srcId="{6BFFBFEA-9526-42B0-9E78-545BF3406FCB}" destId="{93EA73B0-3E77-4C36-BB21-F06673CDB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6527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64F141-0378-4FD0-BDA0-13E0D56181A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1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7005AA-DC8D-4863-8304-DF260D5ABAF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5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7005AA-DC8D-4863-8304-DF260D5ABA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5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400"/>
              </a:spcBef>
              <a:defRPr sz="2000"/>
            </a:lvl1pPr>
            <a:lvl2pPr marL="0" indent="0">
              <a:spcBef>
                <a:spcPts val="1400"/>
              </a:spcBef>
              <a:buSzTx/>
              <a:buNone/>
              <a:defRPr sz="2000"/>
            </a:lvl2pPr>
            <a:lvl3pPr marL="0" indent="0">
              <a:spcBef>
                <a:spcPts val="1400"/>
              </a:spcBef>
              <a:buSzTx/>
              <a:buNone/>
              <a:defRPr sz="2000"/>
            </a:lvl3pPr>
            <a:lvl4pPr marL="0" indent="0">
              <a:spcBef>
                <a:spcPts val="1400"/>
              </a:spcBef>
              <a:buSzTx/>
              <a:buNone/>
              <a:defRPr sz="2000"/>
            </a:lvl4pPr>
            <a:lvl5pPr marL="0" indent="0">
              <a:spcBef>
                <a:spcPts val="1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553200" y="6099815"/>
            <a:ext cx="259525" cy="2565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553200" y="5925613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6553200" y="5925613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791200" y="6557767"/>
            <a:ext cx="35052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145" name="image1.png" descr="DHS_fo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842225" y="6367788"/>
            <a:ext cx="1517021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100" i="1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For Official Use Only</a:t>
            </a:r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317500" y="0"/>
            <a:ext cx="8226425" cy="10541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342900" y="1143000"/>
            <a:ext cx="7769225" cy="4038600"/>
          </a:xfrm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663668" indent="-316006">
              <a:spcBef>
                <a:spcPts val="17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954087" indent="-266700">
              <a:spcBef>
                <a:spcPts val="17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354324" indent="-327211">
              <a:spcBef>
                <a:spcPts val="17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1643059" indent="-266699">
              <a:spcBef>
                <a:spcPts val="17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8284400" y="6438133"/>
            <a:ext cx="259525" cy="239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5791200" y="6557767"/>
            <a:ext cx="35052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181" name="image1.png" descr="DHS_fo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3842225" y="6367788"/>
            <a:ext cx="1517021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100" i="1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For Official Use Only</a:t>
            </a:r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1700"/>
              </a:spcBef>
              <a:buClr>
                <a:srgbClr val="B0B1B3"/>
              </a:buClr>
              <a:buSzPct val="100000"/>
              <a:buFont typeface="Wingdings"/>
              <a:buChar char="▪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16266" indent="-268604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3719" indent="-296332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6144" indent="-309032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72694" indent="-296332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8610600" y="6450457"/>
            <a:ext cx="259525" cy="239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5791200" y="6557767"/>
            <a:ext cx="35052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193" name="image1.png" descr="DHS_fo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3842225" y="6367788"/>
            <a:ext cx="1517021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100" i="1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For Official Use Only</a:t>
            </a: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Shape 196"/>
          <p:cNvSpPr/>
          <p:nvPr/>
        </p:nvSpPr>
        <p:spPr>
          <a:xfrm>
            <a:off x="6553200" y="6710170"/>
            <a:ext cx="21336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‹#›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xfrm>
            <a:off x="8610600" y="6450457"/>
            <a:ext cx="259525" cy="239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5791200" y="6557767"/>
            <a:ext cx="35052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215" name="image1.png" descr="DHS_fo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842225" y="6367788"/>
            <a:ext cx="1517021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100" i="1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For Official Use Only</a:t>
            </a:r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1400">
                <a:solidFill>
                  <a:srgbClr val="EFF7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1000"/>
              </a:spcBef>
              <a:buSzTx/>
              <a:buNone/>
              <a:defRPr sz="1400">
                <a:solidFill>
                  <a:srgbClr val="EFF7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1000"/>
              </a:spcBef>
              <a:buSzTx/>
              <a:buNone/>
              <a:defRPr sz="1400">
                <a:solidFill>
                  <a:srgbClr val="EFF7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1000"/>
              </a:spcBef>
              <a:buSzTx/>
              <a:buNone/>
              <a:defRPr sz="1400">
                <a:solidFill>
                  <a:srgbClr val="EFF7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1000"/>
              </a:spcBef>
              <a:buSzTx/>
              <a:buNone/>
              <a:defRPr sz="1400">
                <a:solidFill>
                  <a:srgbClr val="EFF7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8610600" y="6450457"/>
            <a:ext cx="259525" cy="239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5791200" y="6557767"/>
            <a:ext cx="35052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227" name="image1.png" descr="DHS_fo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3842225" y="6367788"/>
            <a:ext cx="1517021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100" i="1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For Official Use Only</a:t>
            </a:r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5257800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1700"/>
              </a:spcBef>
              <a:buClr>
                <a:srgbClr val="B0B1B3"/>
              </a:buClr>
              <a:buSzPct val="100000"/>
              <a:buFont typeface="Wingdings"/>
              <a:buChar char="▪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16266" indent="-268604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3719" indent="-296332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36144" indent="-309032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72694" indent="-296332">
              <a:spcBef>
                <a:spcPts val="1700"/>
              </a:spcBef>
              <a:buClr>
                <a:srgbClr val="B0B1B3"/>
              </a:buClr>
              <a:buFont typeface="Wingdings"/>
              <a:defRPr sz="24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8610600" y="6450457"/>
            <a:ext cx="259525" cy="239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8643941" y="6632574"/>
            <a:ext cx="15239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‹#›</a:t>
            </a:r>
          </a:p>
        </p:txBody>
      </p:sp>
      <p:sp>
        <p:nvSpPr>
          <p:cNvPr id="239" name="Shape 239"/>
          <p:cNvSpPr/>
          <p:nvPr/>
        </p:nvSpPr>
        <p:spPr>
          <a:xfrm>
            <a:off x="304800" y="977899"/>
            <a:ext cx="8458202" cy="1589"/>
          </a:xfrm>
          <a:prstGeom prst="line">
            <a:avLst/>
          </a:prstGeom>
          <a:ln w="12700">
            <a:solidFill>
              <a:srgbClr val="666666"/>
            </a:solidFill>
            <a:prstDash val="sysDot"/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260350" y="0"/>
            <a:ext cx="8474075" cy="1171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80000"/>
              </a:lnSpc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xfrm>
            <a:off x="6553200" y="6099815"/>
            <a:ext cx="259525" cy="2565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6488112"/>
            <a:ext cx="9144000" cy="369892"/>
          </a:xfrm>
          <a:prstGeom prst="rect">
            <a:avLst/>
          </a:prstGeom>
          <a:solidFill>
            <a:srgbClr val="DDDDDD"/>
          </a:solidFill>
          <a:ln w="12700">
            <a:miter lim="400000"/>
            <a:tailEnd type="triangle"/>
          </a:ln>
        </p:spPr>
        <p:txBody>
          <a:bodyPr lIns="45718" tIns="45718" rIns="45718" bIns="45718" anchor="ctr"/>
          <a:lstStyle/>
          <a:p>
            <a:pPr>
              <a:spcBef>
                <a:spcPts val="300"/>
              </a:spcBef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49" name="Shape 249"/>
          <p:cNvSpPr/>
          <p:nvPr/>
        </p:nvSpPr>
        <p:spPr>
          <a:xfrm>
            <a:off x="8643941" y="6632574"/>
            <a:ext cx="15239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‹#›</a:t>
            </a:r>
          </a:p>
        </p:txBody>
      </p:sp>
      <p:sp>
        <p:nvSpPr>
          <p:cNvPr id="250" name="Shape 250"/>
          <p:cNvSpPr/>
          <p:nvPr/>
        </p:nvSpPr>
        <p:spPr>
          <a:xfrm>
            <a:off x="304800" y="977899"/>
            <a:ext cx="8458202" cy="1589"/>
          </a:xfrm>
          <a:prstGeom prst="line">
            <a:avLst/>
          </a:prstGeom>
          <a:ln w="12700">
            <a:solidFill>
              <a:srgbClr val="666666"/>
            </a:solidFill>
            <a:prstDash val="sysDot"/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251" name="image2.png" descr="powerpoint signat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522177"/>
            <a:ext cx="4186996" cy="31284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260350" y="0"/>
            <a:ext cx="8474075" cy="11715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80000"/>
              </a:lnSpc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xfrm>
            <a:off x="6553200" y="6099815"/>
            <a:ext cx="259525" cy="2565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0" y="6488112"/>
            <a:ext cx="9144000" cy="369892"/>
          </a:xfrm>
          <a:prstGeom prst="rect">
            <a:avLst/>
          </a:prstGeom>
          <a:solidFill>
            <a:srgbClr val="DDDDDD"/>
          </a:solidFill>
          <a:ln w="12700">
            <a:miter lim="400000"/>
            <a:tailEnd type="triangle"/>
          </a:ln>
        </p:spPr>
        <p:txBody>
          <a:bodyPr lIns="45718" tIns="45718" rIns="45718" bIns="45718" anchor="ctr"/>
          <a:lstStyle/>
          <a:p>
            <a:pPr>
              <a:spcBef>
                <a:spcPts val="300"/>
              </a:spcBef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61" name="Shape 261"/>
          <p:cNvSpPr/>
          <p:nvPr/>
        </p:nvSpPr>
        <p:spPr>
          <a:xfrm>
            <a:off x="8643941" y="6632574"/>
            <a:ext cx="15239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‹#›</a:t>
            </a:r>
          </a:p>
        </p:txBody>
      </p:sp>
      <p:sp>
        <p:nvSpPr>
          <p:cNvPr id="262" name="Shape 262"/>
          <p:cNvSpPr/>
          <p:nvPr/>
        </p:nvSpPr>
        <p:spPr>
          <a:xfrm>
            <a:off x="304800" y="977899"/>
            <a:ext cx="8458202" cy="1589"/>
          </a:xfrm>
          <a:prstGeom prst="line">
            <a:avLst/>
          </a:prstGeom>
          <a:ln w="12700">
            <a:solidFill>
              <a:srgbClr val="666666"/>
            </a:solidFill>
            <a:prstDash val="sysDot"/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263" name="image2.png" descr="powerpoint signat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522177"/>
            <a:ext cx="4186996" cy="312845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260350" y="28575"/>
            <a:ext cx="8474075" cy="11144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80000"/>
              </a:lnSpc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458200" cy="5715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8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800"/>
              </a:spcBef>
              <a:buSzPct val="900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800"/>
              </a:spcBef>
              <a:buSzPct val="70000"/>
              <a:buChar char="—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76400" indent="-304800">
              <a:spcBef>
                <a:spcPts val="800"/>
              </a:spcBef>
              <a:buSzPct val="70000"/>
              <a:buChar char="o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600" indent="-304800">
              <a:spcBef>
                <a:spcPts val="800"/>
              </a:spcBef>
              <a:buSzPct val="70000"/>
              <a:buChar char="–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xfrm>
            <a:off x="6553200" y="6099815"/>
            <a:ext cx="259525" cy="2565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15913" y="78059"/>
            <a:ext cx="7469187" cy="89480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510762" y="1303653"/>
            <a:ext cx="8229600" cy="5257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286161" y="6286676"/>
            <a:ext cx="323161" cy="2616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&lt;#&gt;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5791200" y="6557767"/>
            <a:ext cx="35052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274" name="image1.png" descr="DHS_fo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3842225" y="6367788"/>
            <a:ext cx="151702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100" i="1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For Official Use Only</a:t>
            </a:r>
          </a:p>
        </p:txBody>
      </p:sp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77" name="Shape 277"/>
          <p:cNvSpPr/>
          <p:nvPr/>
        </p:nvSpPr>
        <p:spPr>
          <a:xfrm>
            <a:off x="6553200" y="6710170"/>
            <a:ext cx="21336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‹#›</a:t>
            </a:r>
          </a:p>
        </p:txBody>
      </p:sp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xfrm>
            <a:off x="8610600" y="6541897"/>
            <a:ext cx="168089" cy="14783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6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8422824" y="6404296"/>
            <a:ext cx="263979" cy="269237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3962400" y="6466332"/>
            <a:ext cx="3505200" cy="239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295" name="image1.png" descr="DHS_for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4267200" y="6400798"/>
            <a:ext cx="1933575" cy="24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865187">
              <a:spcBef>
                <a:spcPts val="600"/>
              </a:spcBef>
              <a:defRPr sz="1000">
                <a:solidFill>
                  <a:srgbClr val="515160"/>
                </a:solidFill>
                <a:latin typeface="Joanna MT"/>
                <a:ea typeface="Joanna MT"/>
                <a:cs typeface="Joanna MT"/>
                <a:sym typeface="Joanna MT"/>
              </a:defRPr>
            </a:lvl1pPr>
          </a:lstStyle>
          <a:p>
            <a:r>
              <a:rPr dirty="0"/>
              <a:t>Distribution: FOUO</a:t>
            </a:r>
          </a:p>
        </p:txBody>
      </p:sp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8281639" y="6032500"/>
            <a:ext cx="259525" cy="2565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152400"/>
            <a:ext cx="8716962" cy="604838"/>
          </a:xfrm>
          <a:effectLst/>
        </p:spPr>
        <p:txBody>
          <a:bodyPr lIns="0"/>
          <a:lstStyle>
            <a:lvl1pPr>
              <a:defRPr sz="2800" b="1" i="0" baseline="0">
                <a:solidFill>
                  <a:srgbClr val="002F80"/>
                </a:solidFill>
                <a:effectLst/>
                <a:latin typeface="+mn-lt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18063"/>
          </a:xfrm>
        </p:spPr>
        <p:txBody>
          <a:bodyPr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BF5F86-91C9-4D78-AB32-7478A4971B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54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effectLst/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/>
              <a:t>DRAFT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97900" y="6553200"/>
            <a:ext cx="546100" cy="193675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BF5F86-91C9-4D78-AB32-7478A4971B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630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0" y="6172201"/>
            <a:ext cx="9144000" cy="685800"/>
          </a:xfrm>
          <a:prstGeom prst="rect">
            <a:avLst/>
          </a:prstGeom>
          <a:solidFill>
            <a:srgbClr val="002F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" tIns="9144" rIns="9144" bIns="9144" anchor="ctr" anchorCtr="1">
            <a:noAutofit/>
          </a:bodyPr>
          <a:lstStyle/>
          <a:p>
            <a:pPr algn="ctr" eaLnBrk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1200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203200"/>
          </a:xfrm>
          <a:prstGeom prst="rect">
            <a:avLst/>
          </a:prstGeom>
          <a:solidFill>
            <a:srgbClr val="002F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" tIns="9144" rIns="9144" bIns="9144" anchor="ctr" anchorCtr="1">
            <a:spAutoFit/>
          </a:bodyPr>
          <a:lstStyle/>
          <a:p>
            <a:pPr algn="ctr" eaLnBrk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kern="1200" dirty="0"/>
              <a:t>UNCLASSIFIED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152525"/>
            <a:ext cx="5499100" cy="4010025"/>
          </a:xfrm>
        </p:spPr>
        <p:txBody>
          <a:bodyPr/>
          <a:lstStyle>
            <a:lvl1pPr>
              <a:defRPr baseline="0">
                <a:solidFill>
                  <a:srgbClr val="002F8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10" descr="dhs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91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0" y="6565934"/>
            <a:ext cx="9144000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 anchor="ctr" anchorCtr="1">
            <a:spAutoFit/>
          </a:bodyPr>
          <a:lstStyle/>
          <a:p>
            <a:pPr algn="ctr" eaLnBrk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kern="1200" dirty="0"/>
              <a:t>UNCLASSIFIED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BF5F86-91C9-4D78-AB32-7478A4971B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1165225" y="6251504"/>
            <a:ext cx="1396536" cy="566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1200" dirty="0">
                <a:latin typeface="Book Antiqua" pitchFamily="18" charset="0"/>
              </a:rPr>
              <a:t>Homeland</a:t>
            </a:r>
          </a:p>
          <a:p>
            <a:pPr eaLnBrk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1200" dirty="0">
                <a:latin typeface="Book Antiqua" pitchFamily="18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70975676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152400"/>
            <a:ext cx="7802562" cy="604838"/>
          </a:xfrm>
          <a:effectLst/>
        </p:spPr>
        <p:txBody>
          <a:bodyPr lIns="0"/>
          <a:lstStyle>
            <a:lvl1pPr>
              <a:defRPr sz="2800" baseline="0">
                <a:solidFill>
                  <a:srgbClr val="002F8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BF5F86-91C9-4D78-AB32-7478A4971B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689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11122" y="5524169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553200" y="5925613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spcBef>
                <a:spcPts val="600"/>
              </a:spcBef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Font typeface="Arial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553200" y="5925613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457200" y="1435464"/>
            <a:ext cx="4040188" cy="73941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spcBef>
                <a:spcPts val="500"/>
              </a:spcBef>
              <a:buSz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553200" y="5925613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6553200" y="5925613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7562096" y="5501867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7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>
              <a:spcBef>
                <a:spcPts val="300"/>
              </a:spcBef>
              <a:buSz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553200" y="5925613"/>
            <a:ext cx="1234238" cy="1226599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962400" y="6557767"/>
            <a:ext cx="350520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Presenter’s Name          June 17, 2003</a:t>
            </a:r>
          </a:p>
        </p:txBody>
      </p:sp>
      <p:pic>
        <p:nvPicPr>
          <p:cNvPr id="3" name="image1.png" descr="DHS_for_ppt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444500" y="6032500"/>
            <a:ext cx="2211391" cy="6889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15913" y="0"/>
            <a:ext cx="7469187" cy="105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610600" y="6433185"/>
            <a:ext cx="259525" cy="256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>
              <a:defRPr sz="1100">
                <a:solidFill>
                  <a:srgbClr val="333333"/>
                </a:solidFill>
                <a:latin typeface="Joanna MT"/>
                <a:ea typeface="Joanna MT"/>
                <a:cs typeface="Joanna MT"/>
                <a:sym typeface="Joanna MT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63"/>
          </a:solidFill>
          <a:uFillTx/>
          <a:latin typeface="Joanna MT"/>
          <a:ea typeface="Joanna MT"/>
          <a:cs typeface="Joanna MT"/>
          <a:sym typeface="Joanna MT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1pPr>
      <a:lvl2pPr marL="571500" marR="0" indent="-223838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2pPr>
      <a:lvl3pPr marL="909637" marR="0" indent="-2222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3pPr>
      <a:lvl4pPr marL="1258887" marR="0" indent="-231775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4pPr>
      <a:lvl5pPr marL="1598612" marR="0" indent="-2222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5pPr>
      <a:lvl6pPr marL="2033588" marR="0" indent="-200025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6pPr>
      <a:lvl7pPr marL="2490788" marR="0" indent="-200025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7pPr>
      <a:lvl8pPr marL="2947988" marR="0" indent="-200025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8pPr>
      <a:lvl9pPr marL="3405187" marR="0" indent="-200025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1800" b="0" i="0" u="none" strike="noStrike" cap="none" spc="0" baseline="0">
          <a:ln>
            <a:noFill/>
          </a:ln>
          <a:solidFill>
            <a:srgbClr val="333333"/>
          </a:solidFill>
          <a:uFillTx/>
          <a:latin typeface="Joanna MT"/>
          <a:ea typeface="Joanna MT"/>
          <a:cs typeface="Joanna MT"/>
          <a:sym typeface="Joanna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Joanna M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6172201"/>
            <a:ext cx="9144000" cy="685800"/>
          </a:xfrm>
          <a:prstGeom prst="rect">
            <a:avLst/>
          </a:prstGeom>
          <a:solidFill>
            <a:srgbClr val="002F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" tIns="9144" rIns="9144" bIns="9144" anchor="ctr" anchorCtr="1">
            <a:noAutofit/>
          </a:bodyPr>
          <a:lstStyle/>
          <a:p>
            <a:pPr algn="ctr" eaLnBrk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1200" dirty="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52400"/>
            <a:ext cx="87249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7038" y="1012753"/>
            <a:ext cx="8259762" cy="23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419100" y="13335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21541" name="Line 5"/>
          <p:cNvSpPr>
            <a:spLocks noChangeShapeType="1"/>
          </p:cNvSpPr>
          <p:nvPr/>
        </p:nvSpPr>
        <p:spPr bwMode="auto">
          <a:xfrm>
            <a:off x="-9144" y="838200"/>
            <a:ext cx="9153144" cy="0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>
            <a:off x="-9144" y="774700"/>
            <a:ext cx="9153144" cy="0"/>
          </a:xfrm>
          <a:prstGeom prst="line">
            <a:avLst/>
          </a:prstGeom>
          <a:noFill/>
          <a:ln w="63500">
            <a:solidFill>
              <a:srgbClr val="002F8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-9525"/>
            <a:ext cx="9144000" cy="201613"/>
          </a:xfrm>
          <a:prstGeom prst="rect">
            <a:avLst/>
          </a:prstGeom>
          <a:solidFill>
            <a:srgbClr val="002F80"/>
          </a:solidFill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 anchor="ctr" anchorCtr="1">
            <a:spAutoFit/>
          </a:bodyPr>
          <a:lstStyle/>
          <a:p>
            <a:pPr algn="ctr" eaLnBrk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kern="1200" dirty="0"/>
              <a:t>UNCLASSIFIED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6565900"/>
            <a:ext cx="914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 tIns="9144" rIns="9144" bIns="9144" anchor="ctr" anchorCtr="1">
            <a:spAutoFit/>
          </a:bodyPr>
          <a:lstStyle/>
          <a:p>
            <a:pPr algn="ctr" eaLnBrk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kern="1200" dirty="0"/>
              <a:t>UNCLASSIFIED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165225" y="6251504"/>
            <a:ext cx="1396536" cy="5661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1200" dirty="0">
                <a:latin typeface="Book Antiqua" pitchFamily="18" charset="0"/>
              </a:rPr>
              <a:t>Homeland</a:t>
            </a:r>
          </a:p>
          <a:p>
            <a:pPr eaLnBrk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1200" dirty="0">
                <a:latin typeface="Book Antiqua" pitchFamily="18" charset="0"/>
              </a:rPr>
              <a:t>Security</a:t>
            </a:r>
          </a:p>
        </p:txBody>
      </p:sp>
      <p:pic>
        <p:nvPicPr>
          <p:cNvPr id="1037" name="Picture 10" descr="dhsSea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2" y="5791200"/>
            <a:ext cx="8629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2BF5F86-91C9-4D78-AB32-7478A4971BB4}" type="slidenum">
              <a:rPr lang="en-US" kern="1200" smtClean="0">
                <a:solidFill>
                  <a:srgbClr val="FFFFFF"/>
                </a:solidFill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2F80"/>
          </a:solidFill>
          <a:effectLst/>
          <a:latin typeface="+mj-lt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aseline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aseline="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aseline="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aseline="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aseline="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8" userDrawn="1">
          <p15:clr>
            <a:srgbClr val="F26B43"/>
          </p15:clr>
        </p15:guide>
        <p15:guide id="2" orient="horz" pos="582" userDrawn="1">
          <p15:clr>
            <a:srgbClr val="F26B43"/>
          </p15:clr>
        </p15:guide>
        <p15:guide id="3" orient="horz" pos="707" userDrawn="1">
          <p15:clr>
            <a:srgbClr val="F26B43"/>
          </p15:clr>
        </p15:guide>
        <p15:guide id="4" orient="horz" pos="1227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  <p15:guide id="6" orient="horz" pos="1872" userDrawn="1">
          <p15:clr>
            <a:srgbClr val="F26B43"/>
          </p15:clr>
        </p15:guide>
        <p15:guide id="7" orient="horz" pos="3819" userDrawn="1">
          <p15:clr>
            <a:srgbClr val="F26B43"/>
          </p15:clr>
        </p15:guide>
        <p15:guide id="8" orient="horz" pos="3287" userDrawn="1">
          <p15:clr>
            <a:srgbClr val="F26B43"/>
          </p15:clr>
        </p15:guide>
        <p15:guide id="9" orient="horz" pos="1997" userDrawn="1">
          <p15:clr>
            <a:srgbClr val="F26B43"/>
          </p15:clr>
        </p15:guide>
        <p15:guide id="10" orient="horz" pos="3168" userDrawn="1">
          <p15:clr>
            <a:srgbClr val="F26B43"/>
          </p15:clr>
        </p15:guide>
        <p15:guide id="11" orient="horz" pos="2642" userDrawn="1">
          <p15:clr>
            <a:srgbClr val="F26B43"/>
          </p15:clr>
        </p15:guide>
        <p15:guide id="12" orient="horz" pos="2523" userDrawn="1">
          <p15:clr>
            <a:srgbClr val="F26B43"/>
          </p15:clr>
        </p15:guide>
        <p15:guide id="13" pos="5485" userDrawn="1">
          <p15:clr>
            <a:srgbClr val="F26B43"/>
          </p15:clr>
        </p15:guide>
        <p15:guide id="14" pos="269" userDrawn="1">
          <p15:clr>
            <a:srgbClr val="F26B43"/>
          </p15:clr>
        </p15:guide>
        <p15:guide id="15" pos="820" userDrawn="1">
          <p15:clr>
            <a:srgbClr val="F26B43"/>
          </p15:clr>
        </p15:guide>
        <p15:guide id="16" pos="939" userDrawn="1">
          <p15:clr>
            <a:srgbClr val="F26B43"/>
          </p15:clr>
        </p15:guide>
        <p15:guide id="17" pos="1496" userDrawn="1">
          <p15:clr>
            <a:srgbClr val="F26B43"/>
          </p15:clr>
        </p15:guide>
        <p15:guide id="18" pos="1609" userDrawn="1">
          <p15:clr>
            <a:srgbClr val="F26B43"/>
          </p15:clr>
        </p15:guide>
        <p15:guide id="19" pos="2160" userDrawn="1">
          <p15:clr>
            <a:srgbClr val="F26B43"/>
          </p15:clr>
        </p15:guide>
        <p15:guide id="20" pos="2279" userDrawn="1">
          <p15:clr>
            <a:srgbClr val="F26B43"/>
          </p15:clr>
        </p15:guide>
        <p15:guide id="21" pos="4965" userDrawn="1">
          <p15:clr>
            <a:srgbClr val="F26B43"/>
          </p15:clr>
        </p15:guide>
        <p15:guide id="22" pos="4846" userDrawn="1">
          <p15:clr>
            <a:srgbClr val="F26B43"/>
          </p15:clr>
        </p15:guide>
        <p15:guide id="23" pos="4289" userDrawn="1">
          <p15:clr>
            <a:srgbClr val="F26B43"/>
          </p15:clr>
        </p15:guide>
        <p15:guide id="24" pos="4170" userDrawn="1">
          <p15:clr>
            <a:srgbClr val="F26B43"/>
          </p15:clr>
        </p15:guide>
        <p15:guide id="25" pos="3625" userDrawn="1">
          <p15:clr>
            <a:srgbClr val="F26B43"/>
          </p15:clr>
        </p15:guide>
        <p15:guide id="26" pos="3506" userDrawn="1">
          <p15:clr>
            <a:srgbClr val="F26B43"/>
          </p15:clr>
        </p15:guide>
        <p15:guide id="27" pos="2955" userDrawn="1">
          <p15:clr>
            <a:srgbClr val="F26B43"/>
          </p15:clr>
        </p15:guide>
        <p15:guide id="28" pos="28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publication/einstein-3-accelerate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dhs.gov/fisma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dhs.gov/cdm" TargetMode="Externa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13/02/19/2013-03915/improving-critical-infrastructure-cybersecurit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st.gov/cyberframewor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gov/ccubedv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-cert.gov/ccubedv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ederalregister.gov/documents/2015/02/20/2015-03714/promoting-private-sector-cybersecurity-information-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a.gov/ia/academic_outreach/nat_cae/index.shtml" TargetMode="External"/><Relationship Id="rId2" Type="http://schemas.openxmlformats.org/officeDocument/2006/relationships/hyperlink" Target="http://www.sfs.opm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niccs.us-cert.gov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hs.gov/stopthinkconn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hs.gov/national-emergency-communications-pla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gov/topic/emergency-communications" TargetMode="External"/><Relationship Id="rId2" Type="http://schemas.openxmlformats.org/officeDocument/2006/relationships/hyperlink" Target="http://www.dhs.gov/cyb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04800" y="6172200"/>
            <a:ext cx="2209800" cy="685800"/>
          </a:xfrm>
          <a:prstGeom prst="rect">
            <a:avLst/>
          </a:prstGeom>
          <a:solidFill>
            <a:srgbClr val="002F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381000"/>
            <a:ext cx="9144000" cy="5225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2057399"/>
          </a:xfrm>
          <a:effectLst/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4000" dirty="0"/>
              <a:t>Office of Cybersecurity and Communications (CS&amp;C)</a:t>
            </a:r>
            <a:br>
              <a:rPr lang="en-US" sz="4000" dirty="0"/>
            </a:br>
            <a:r>
              <a:rPr lang="en-US" sz="4000" dirty="0"/>
              <a:t>Overview</a:t>
            </a:r>
            <a:endParaRPr lang="en-US" sz="4000" i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D770C66-139A-4E3C-9E6A-1A023CD06B55}" type="slidenum">
              <a:rPr lang="en-US" sz="1100" kern="1200" smtClean="0"/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100" kern="1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"/>
            <a:ext cx="3642340" cy="356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F5F86-91C9-4D78-AB32-7478A4971B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9112" y="3581400"/>
            <a:ext cx="8181975" cy="10953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934200" y="6172200"/>
            <a:ext cx="2209800" cy="685800"/>
          </a:xfrm>
          <a:prstGeom prst="rect">
            <a:avLst/>
          </a:prstGeom>
          <a:solidFill>
            <a:srgbClr val="002F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1058298" y="156626"/>
            <a:ext cx="7469187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Federal Cybersecurity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Joanna MT" panose="02060604050405030203" pitchFamily="18" charset="0"/>
              </a:rPr>
              <a:t>DHS provides a common baseline to protect agencies against threats and vulnerabilities through two programs: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Joanna MT" panose="02060604050405030203" pitchFamily="18" charset="0"/>
              </a:rPr>
              <a:t>EINSTEIN</a:t>
            </a:r>
            <a:endParaRPr lang="en-US" sz="2400" dirty="0"/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Continuous Diagnostics and Mitigation</a:t>
            </a:r>
          </a:p>
          <a:p>
            <a:pPr marL="457200" lvl="1"/>
            <a:r>
              <a:rPr lang="en-US" sz="2400" dirty="0">
                <a:solidFill>
                  <a:srgbClr val="000000"/>
                </a:solidFill>
              </a:rPr>
              <a:t>Provides DHS with the situational awareness to use threat information detected in one agency to protect the rest of the government.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" y="235194"/>
            <a:ext cx="729989" cy="7376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059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Federal Cybersecurity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9" y="1275876"/>
            <a:ext cx="816921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baseline="0" dirty="0">
                <a:solidFill>
                  <a:srgbClr val="000000"/>
                </a:solidFill>
                <a:latin typeface="Joanna MT"/>
              </a:rPr>
              <a:t>EINSTEIN – Intrusion</a:t>
            </a:r>
            <a:r>
              <a:rPr lang="en-US" sz="2400" b="1" dirty="0">
                <a:solidFill>
                  <a:srgbClr val="000000"/>
                </a:solidFill>
                <a:latin typeface="Joanna MT"/>
              </a:rPr>
              <a:t> Detection and Prevention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" y="235194"/>
            <a:ext cx="729989" cy="737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187" y="1951989"/>
            <a:ext cx="8169215" cy="4893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aseline="0" dirty="0">
                <a:solidFill>
                  <a:srgbClr val="000000"/>
                </a:solidFill>
                <a:latin typeface="Joanna MT"/>
              </a:rPr>
              <a:t>Deploys a baseline of enterprise security where efficient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&amp; effective. </a:t>
            </a:r>
            <a:r>
              <a:rPr lang="en-US" sz="2400" baseline="0" dirty="0">
                <a:solidFill>
                  <a:srgbClr val="000000"/>
                </a:solidFill>
                <a:latin typeface="Joanna MT"/>
              </a:rPr>
              <a:t>Defends the perimeter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of federal civilian Executive Branch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EINSTEIN 1: </a:t>
            </a:r>
            <a:r>
              <a:rPr lang="en-US" sz="2400" u="sng" dirty="0">
                <a:solidFill>
                  <a:srgbClr val="000000"/>
                </a:solidFill>
                <a:latin typeface="Joanna MT"/>
              </a:rPr>
              <a:t>Monitors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network traffic transiting to/from agency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srgbClr val="000000"/>
              </a:solidFill>
              <a:latin typeface="Joanna M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EINSTEIN 2: </a:t>
            </a:r>
            <a:r>
              <a:rPr lang="en-US" sz="2400" u="sng" dirty="0">
                <a:solidFill>
                  <a:srgbClr val="000000"/>
                </a:solidFill>
                <a:latin typeface="Joanna MT"/>
              </a:rPr>
              <a:t>Detects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and alerts potentially malicious activity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srgbClr val="000000"/>
              </a:solidFill>
              <a:latin typeface="Joanna M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EINSTEIN 3 Accelerated: </a:t>
            </a:r>
            <a:r>
              <a:rPr lang="en-US" sz="2400" u="sng" dirty="0">
                <a:solidFill>
                  <a:srgbClr val="000000"/>
                </a:solidFill>
                <a:latin typeface="Joanna MT"/>
              </a:rPr>
              <a:t>Blocks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potentially malicious activity using classified information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>
              <a:solidFill>
                <a:srgbClr val="000000"/>
              </a:solidFill>
              <a:latin typeface="Joanna M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https://www.dhs.gov/publication/einstein-3-accelerated</a:t>
            </a:r>
            <a:r>
              <a:rPr lang="en-US" sz="1600" dirty="0"/>
              <a:t>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srgbClr val="000000"/>
              </a:solidFill>
              <a:latin typeface="Joanna M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40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119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Federal Cybersecurity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9" y="987218"/>
            <a:ext cx="816921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333333"/>
                </a:solidFill>
                <a:latin typeface="Joanna MT"/>
                <a:ea typeface="Joanna MT"/>
                <a:cs typeface="Joanna MT"/>
                <a:sym typeface="Joanna MT"/>
              </a:rPr>
              <a:t>Continuous Diagnostics and Mitigation (CDM)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" y="235194"/>
            <a:ext cx="729989" cy="737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190" y="1481462"/>
            <a:ext cx="4569573" cy="4555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aseline="0" dirty="0">
                <a:solidFill>
                  <a:srgbClr val="000000"/>
                </a:solidFill>
                <a:latin typeface="Joanna MT"/>
              </a:rPr>
              <a:t>A suite of </a:t>
            </a:r>
            <a:r>
              <a:rPr lang="en-US" dirty="0">
                <a:solidFill>
                  <a:srgbClr val="000000"/>
                </a:solidFill>
                <a:latin typeface="Joanna MT"/>
              </a:rPr>
              <a:t>tools and services to provide common baseline of cybersecurity across federal civilian government to help  identify risks on their networks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Joanna MT"/>
              </a:rPr>
              <a:t>Provides services to implement sensors and dashboards;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Joanna MT"/>
              </a:rPr>
              <a:t>Delivers near-real time results;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Joanna MT"/>
              </a:rPr>
              <a:t>Prioritizes the worst problems within minutes, versus quarterly or annually;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Joanna MT"/>
              </a:rPr>
              <a:t>Enables defenders to identify and mitigate flaws at network speed; and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Joanna MT"/>
              </a:rPr>
              <a:t>Lowers operational risk and exploitation of government IT systems and networks.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Joanna MT"/>
              </a:rPr>
              <a:t>Fulfills </a:t>
            </a:r>
            <a:r>
              <a:rPr lang="en-US" dirty="0">
                <a:solidFill>
                  <a:schemeClr val="tx1"/>
                </a:solidFill>
                <a:latin typeface="Joanna MT" panose="02060604050405030203" pitchFamily="18" charset="0"/>
                <a:hlinkClick r:id="rId3"/>
              </a:rPr>
              <a:t>Federal Information Security Management Act (FISMA) </a:t>
            </a:r>
            <a:r>
              <a:rPr lang="en-US" dirty="0">
                <a:solidFill>
                  <a:srgbClr val="000000"/>
                </a:solidFill>
                <a:latin typeface="Joanna MT"/>
              </a:rPr>
              <a:t>mandates</a:t>
            </a:r>
          </a:p>
          <a:p>
            <a:pPr lvl="3"/>
            <a:r>
              <a:rPr lang="en-US" sz="2000" dirty="0">
                <a:solidFill>
                  <a:srgbClr val="000000"/>
                </a:solidFill>
                <a:latin typeface="Joanna MT"/>
                <a:hlinkClick r:id="rId4"/>
              </a:rPr>
              <a:t>https://www.dhs.gov/cdm</a:t>
            </a:r>
            <a:endParaRPr lang="en-US" dirty="0">
              <a:solidFill>
                <a:srgbClr val="000000"/>
              </a:solidFill>
              <a:latin typeface="Joanna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48882"/>
              </p:ext>
            </p:extLst>
          </p:nvPr>
        </p:nvGraphicFramePr>
        <p:xfrm>
          <a:off x="5132440" y="1976486"/>
          <a:ext cx="36575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09070" y="5132438"/>
            <a:ext cx="5161935" cy="1725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6710482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763000" cy="1362075"/>
          </a:xfrm>
        </p:spPr>
        <p:txBody>
          <a:bodyPr/>
          <a:lstStyle/>
          <a:p>
            <a:r>
              <a:rPr lang="en-US" dirty="0"/>
              <a:t>Focus Area 2: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" y="-886641"/>
            <a:ext cx="9221305" cy="48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825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Best Practices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9" y="1086928"/>
            <a:ext cx="816921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Joanna MT"/>
              </a:rPr>
              <a:t>NIST Cybersecurity Framework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9" y="160468"/>
            <a:ext cx="737673" cy="72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189" y="1624960"/>
            <a:ext cx="8169215" cy="4093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L="342900" lvl="2" indent="-342900" eaLnBrk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Help organizations use the NIST Cybersecurity Framework, per </a:t>
            </a:r>
            <a:r>
              <a:rPr lang="en-US" sz="2000" b="1" dirty="0">
                <a:solidFill>
                  <a:srgbClr val="333333"/>
                </a:solidFill>
                <a:latin typeface="Joanna MT" panose="02060604050405030203" pitchFamily="18" charset="0"/>
                <a:hlinkClick r:id="rId3"/>
              </a:rPr>
              <a:t>Executive Order 13636, “Improving Critical Infrastructure Cybersecurity” </a:t>
            </a:r>
            <a:endParaRPr lang="en-US" sz="2000" b="1" dirty="0">
              <a:solidFill>
                <a:srgbClr val="333333"/>
              </a:solidFill>
              <a:latin typeface="Joanna MT" panose="02060604050405030203" pitchFamily="18" charset="0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Created through collaboration between industry and government</a:t>
            </a:r>
          </a:p>
          <a:p>
            <a:pPr lvl="5"/>
            <a:endParaRPr lang="en-US" sz="2000" dirty="0">
              <a:solidFill>
                <a:srgbClr val="000000"/>
              </a:solidFill>
              <a:latin typeface="Joanna MT" panose="02060604050405030203" pitchFamily="18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Consists of standards, guidelines, and practices to promote the protection of cyber infrastructure</a:t>
            </a:r>
          </a:p>
          <a:p>
            <a:pPr lvl="5"/>
            <a:endParaRPr lang="en-US" sz="2000" dirty="0">
              <a:solidFill>
                <a:srgbClr val="000000"/>
              </a:solidFill>
              <a:latin typeface="Joanna MT" panose="02060604050405030203" pitchFamily="18" charset="0"/>
            </a:endParaRP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Prioritized, flexible, repeatable, and cost-effective approach of the Framework helps owners and operators of critical infrastructure to manage cybersecurity-related risk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solidFill>
                <a:srgbClr val="000000"/>
              </a:solidFill>
              <a:latin typeface="Joanna MT" panose="02060604050405030203" pitchFamily="18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  <a:hlinkClick r:id="rId4"/>
              </a:rPr>
              <a:t>www.nist.gov/cyberframework/</a:t>
            </a: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 </a:t>
            </a:r>
            <a:endParaRPr lang="en-US" sz="2000" baseline="0" dirty="0">
              <a:solidFill>
                <a:srgbClr val="000000"/>
              </a:solidFill>
              <a:latin typeface="Joanna MT" panose="02060604050405030203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1753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Best Practices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9" y="1086928"/>
            <a:ext cx="8169215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baseline="0" dirty="0">
                <a:solidFill>
                  <a:srgbClr val="000000"/>
                </a:solidFill>
                <a:latin typeface="Joanna MT"/>
              </a:rPr>
              <a:t>Critical Infrastructure Cyber Community Voluntary Program</a:t>
            </a:r>
            <a:r>
              <a:rPr lang="en-US" sz="2800" b="1" dirty="0">
                <a:solidFill>
                  <a:srgbClr val="000000"/>
                </a:solidFill>
                <a:latin typeface="Joanna MT"/>
              </a:rPr>
              <a:t> (C</a:t>
            </a:r>
            <a:r>
              <a:rPr lang="en-US" sz="2800" b="1" baseline="30000" dirty="0">
                <a:solidFill>
                  <a:srgbClr val="000000"/>
                </a:solidFill>
                <a:latin typeface="Joanna MT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Joanna MT"/>
              </a:rPr>
              <a:t>VP)</a:t>
            </a:r>
            <a:endParaRPr lang="en-US" sz="2800" b="1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9" y="160468"/>
            <a:ext cx="737673" cy="72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188" y="1946694"/>
            <a:ext cx="8169215" cy="3231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Encourages use of the Framework for Improving Critical Infrastructure Cybersecurity to strengthen critical infrastructure cybersecurity.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800" dirty="0">
              <a:solidFill>
                <a:srgbClr val="000000"/>
              </a:solidFill>
              <a:latin typeface="Joanna M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Coordination point within the Federal Government for critical infrastructure owners and operators interested in improving their cyber risk management processes.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baseline="0" dirty="0">
              <a:solidFill>
                <a:srgbClr val="000000"/>
              </a:solidFill>
              <a:latin typeface="Joanna MT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  <a:hlinkClick r:id="rId3"/>
              </a:rPr>
              <a:t>http://www.dhs.gov/ccubedvp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</a:t>
            </a:r>
            <a:endParaRPr lang="en-US" sz="24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336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08407" y="120954"/>
            <a:ext cx="5101267" cy="6711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Risk Assessments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3" y="120954"/>
            <a:ext cx="553255" cy="547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458" y="1006739"/>
            <a:ext cx="7474400" cy="54245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Joanna MT" panose="02060604050405030203" pitchFamily="18" charset="0"/>
              </a:rPr>
              <a:t>DHS assesses an organizations cybersecurity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Risk and Vulnerability Assessments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In-depth assessments to include penetration testing services, and web application and database testing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High Value Assets at federal agencies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Cyber Hygiene</a:t>
            </a:r>
          </a:p>
          <a:p>
            <a:pPr marL="569913" lvl="8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Routinely scans Internet-accessible computers on federal civilian networks</a:t>
            </a:r>
          </a:p>
          <a:p>
            <a:pPr marL="214313" lvl="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 panose="02060604050405030203" pitchFamily="18" charset="0"/>
              </a:rPr>
              <a:t>Provide on-site risk assessments - Cyber Resilience Review (CRR)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Joanna MT" panose="02060604050405030203" pitchFamily="18" charset="0"/>
              </a:rPr>
              <a:t>Help organizations identify their cybersecurity vulnerabilities and implement targeted fixes (existing resilience &amp; gap analysis)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Joanna MT" panose="02060604050405030203" pitchFamily="18" charset="0"/>
              </a:rPr>
              <a:t>Facilitated by a DHS expert or downloadable on-line (self-assessment)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Joanna MT" panose="02060604050405030203" pitchFamily="18" charset="0"/>
              </a:rPr>
              <a:t>Either technical or qualitative (programs &amp; practices)</a:t>
            </a:r>
          </a:p>
          <a:p>
            <a:pPr marL="742950" lvl="1" indent="-285750" eaLnBrk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Joanna MT" panose="02060604050405030203" pitchFamily="18" charset="0"/>
              </a:rPr>
              <a:t>Across Ten Domains – (e.g. risk management, service continuity, etc.)</a:t>
            </a:r>
          </a:p>
          <a:p>
            <a:pPr marL="342900" lvl="0" indent="-342900" eaLnBrk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333333"/>
                </a:solidFill>
                <a:latin typeface="Joanna MT" panose="02060604050405030203" pitchFamily="18" charset="0"/>
                <a:hlinkClick r:id="rId3"/>
              </a:rPr>
              <a:t>https://www.us-cert.gov/ccubedvp</a:t>
            </a:r>
            <a:r>
              <a:rPr lang="en-US" dirty="0">
                <a:solidFill>
                  <a:srgbClr val="333333"/>
                </a:solidFill>
                <a:latin typeface="Joanna MT" panose="02060604050405030203" pitchFamily="18" charset="0"/>
              </a:rPr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hangingPunct="0"/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886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049337"/>
            <a:ext cx="8229600" cy="48180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Measuring &amp; motivating improved federal cybersecurity</a:t>
            </a:r>
          </a:p>
          <a:p>
            <a:pPr marL="863600" lvl="1" indent="-287338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Secretary’s Binding Operational Directive: 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Authority in statute to require that agencies implement specific cybersecurity actions</a:t>
            </a:r>
          </a:p>
          <a:p>
            <a:pPr marL="863600" lvl="1" indent="-287338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“Red teams”: 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Penetration testing inside agency networks to identify vulnerabilities that could be exploited by adversaries</a:t>
            </a:r>
          </a:p>
          <a:p>
            <a:pPr marL="863600" lvl="1" indent="-287338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Agency Self-Reporting: 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Collect and analyze agency reports on their own cybersecurity to track progress toward Cross-Agency Priority (CAP) Goals</a:t>
            </a:r>
          </a:p>
          <a:p>
            <a:pPr marL="863600" lvl="1" indent="-287338">
              <a:lnSpc>
                <a:spcPct val="12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CDM Dashboard: 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Provides recurring updates on government-wide cybersecurity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Shape 394"/>
          <p:cNvSpPr txBox="1">
            <a:spLocks/>
          </p:cNvSpPr>
          <p:nvPr/>
        </p:nvSpPr>
        <p:spPr>
          <a:xfrm>
            <a:off x="983411" y="78059"/>
            <a:ext cx="6801689" cy="89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hangingPunct="1">
              <a:defRPr sz="2800"/>
            </a:pPr>
            <a:r>
              <a:rPr lang="en-US" sz="2800" dirty="0"/>
              <a:t>Best Practices (For the Federal Civilian Executive Branch)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9" y="160468"/>
            <a:ext cx="737673" cy="7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171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 3: </a:t>
            </a:r>
            <a:br>
              <a:rPr lang="en-US" dirty="0"/>
            </a:br>
            <a:r>
              <a:rPr lang="en-US" dirty="0"/>
              <a:t>Information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717"/>
            <a:ext cx="9144000" cy="48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24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148263"/>
          </a:xfrm>
        </p:spPr>
        <p:txBody>
          <a:bodyPr>
            <a:noAutofit/>
          </a:bodyPr>
          <a:lstStyle/>
          <a:p>
            <a:pPr marL="576262" lvl="1" indent="0">
              <a:spcBef>
                <a:spcPts val="600"/>
              </a:spcBef>
              <a:buNone/>
            </a:pPr>
            <a:endParaRPr lang="en-US" b="1" dirty="0">
              <a:solidFill>
                <a:srgbClr val="000000"/>
              </a:solidFill>
              <a:ea typeface="+mn-ea"/>
              <a:cs typeface="+mn-cs"/>
            </a:endParaRPr>
          </a:p>
          <a:p>
            <a:pPr marL="576262" lvl="1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Automated bi-directional sharing of cyber threat indicators</a:t>
            </a:r>
          </a:p>
          <a:p>
            <a:pPr marL="863600" lvl="1" indent="-287338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Focusing increasing amount of shared indicators from connected federal agencies, private companies, and Information Sharing and Analysis Centers (ISACs)</a:t>
            </a:r>
          </a:p>
          <a:p>
            <a:pPr marL="576262" lvl="1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Real-time collaboration on the NCCIC watch floor</a:t>
            </a:r>
          </a:p>
          <a:p>
            <a:pPr marL="863600" lvl="1" indent="-287338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9 agencies and 4 ISACs on watch floor; 114 companies have as-needed access</a:t>
            </a:r>
          </a:p>
          <a:p>
            <a:pPr marL="576262" lvl="1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Cybersecurity alerts, bulletins, and warnings</a:t>
            </a:r>
          </a:p>
          <a:p>
            <a:pPr marL="863600" lvl="1" indent="-287338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Distribution to over 100,000 recipients</a:t>
            </a:r>
          </a:p>
          <a:p>
            <a:pPr marL="576262" lvl="1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Foster Information Sharing and Analysis Organizations</a:t>
            </a:r>
          </a:p>
          <a:p>
            <a:pPr marL="863600" lvl="1" indent="-287338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To broaden the base of information sharing partners, per 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  <a:hlinkClick r:id="rId2"/>
              </a:rPr>
              <a:t>Executive Order 13691, “Promoting Private Sector Cybersecurity Information Sharing”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. </a:t>
            </a:r>
          </a:p>
          <a:p>
            <a:pPr marL="576262" lvl="1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Standing information sharing groups</a:t>
            </a:r>
          </a:p>
          <a:p>
            <a:pPr marL="863600" lvl="1" indent="-287338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For both government and private sector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Shape 394"/>
          <p:cNvSpPr txBox="1">
            <a:spLocks/>
          </p:cNvSpPr>
          <p:nvPr/>
        </p:nvSpPr>
        <p:spPr>
          <a:xfrm>
            <a:off x="983411" y="78059"/>
            <a:ext cx="6801689" cy="89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hangingPunct="1">
              <a:defRPr sz="2800"/>
            </a:pPr>
            <a:r>
              <a:rPr lang="en-US" sz="2800"/>
              <a:t>Information Sharing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" y="160468"/>
            <a:ext cx="729989" cy="7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424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6" y="873456"/>
            <a:ext cx="5212080" cy="511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30395" y="2087592"/>
            <a:ext cx="3104647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“Protecting our digital infrastructure is a national</a:t>
            </a:r>
            <a:r>
              <a:rPr kumimoji="0" lang="en-US" sz="18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 security priority and a national economic priority.”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0" dirty="0">
              <a:solidFill>
                <a:srgbClr val="000000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President Barack Obama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solidFill>
                  <a:srgbClr val="000000"/>
                </a:solidFill>
                <a:latin typeface="Joanna MT"/>
              </a:rPr>
              <a:t>January 2015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772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Information Sharing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" y="160468"/>
            <a:ext cx="729989" cy="729989"/>
          </a:xfrm>
          <a:prstGeom prst="rect">
            <a:avLst/>
          </a:prstGeom>
        </p:spPr>
      </p:pic>
      <p:sp>
        <p:nvSpPr>
          <p:cNvPr id="8" name="Shape 395"/>
          <p:cNvSpPr>
            <a:spLocks noGrp="1"/>
          </p:cNvSpPr>
          <p:nvPr>
            <p:ph type="body" idx="1"/>
          </p:nvPr>
        </p:nvSpPr>
        <p:spPr>
          <a:xfrm>
            <a:off x="277017" y="1062158"/>
            <a:ext cx="8376094" cy="45589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Cybersecurity information sharing programs:</a:t>
            </a:r>
          </a:p>
          <a:p>
            <a:pPr marL="914400" lvl="1" indent="-457200"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000" dirty="0">
                <a:solidFill>
                  <a:srgbClr val="000000"/>
                </a:solidFill>
              </a:rPr>
              <a:t>Automated Indicator Sharing (</a:t>
            </a:r>
            <a:r>
              <a:rPr lang="en-US" sz="2000" i="1" dirty="0">
                <a:solidFill>
                  <a:srgbClr val="000000"/>
                </a:solidFill>
              </a:rPr>
              <a:t>share computer-readable data widely &amp; quickly</a:t>
            </a:r>
          </a:p>
          <a:p>
            <a:pPr marL="914400" lvl="1" indent="-457200"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000" dirty="0">
                <a:solidFill>
                  <a:srgbClr val="000000"/>
                </a:solidFill>
              </a:rPr>
              <a:t>Cyber Information Sharing and Collaboration Program (</a:t>
            </a:r>
            <a:r>
              <a:rPr lang="en-US" sz="2000" i="1" dirty="0">
                <a:solidFill>
                  <a:srgbClr val="000000"/>
                </a:solidFill>
              </a:rPr>
              <a:t>share sensitive information with trusted partners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914400" lvl="1" indent="-457200"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000" dirty="0"/>
              <a:t>Alerts and Bulletins distributed to public and trusted partners (</a:t>
            </a:r>
            <a:r>
              <a:rPr lang="en-US" sz="2000" i="1" dirty="0"/>
              <a:t>share validated information widely</a:t>
            </a:r>
            <a:r>
              <a:rPr lang="en-US" sz="2000" dirty="0"/>
              <a:t>)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Information Sharing and Analysis Organizations support sharing within and across critical infrastructure sectors. </a:t>
            </a:r>
          </a:p>
          <a:p>
            <a:pPr marL="914400" lvl="1" indent="-457200"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000" dirty="0">
                <a:solidFill>
                  <a:srgbClr val="000000"/>
                </a:solidFill>
              </a:rPr>
              <a:t>DHS has developed trusted relationships with these organizations, many of which now have representatives assigned to the NCCIC. 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108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Information Sharing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477748" y="1158411"/>
            <a:ext cx="8229600" cy="63588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800" b="1" dirty="0">
                <a:solidFill>
                  <a:srgbClr val="000000"/>
                </a:solidFill>
              </a:rPr>
              <a:t>Automated Indicator Sharing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" y="160468"/>
            <a:ext cx="729989" cy="729989"/>
          </a:xfrm>
          <a:prstGeom prst="rect">
            <a:avLst/>
          </a:prstGeom>
        </p:spPr>
      </p:pic>
      <p:sp>
        <p:nvSpPr>
          <p:cNvPr id="5" name="Shape 395"/>
          <p:cNvSpPr txBox="1">
            <a:spLocks/>
          </p:cNvSpPr>
          <p:nvPr/>
        </p:nvSpPr>
        <p:spPr>
          <a:xfrm>
            <a:off x="477748" y="1824584"/>
            <a:ext cx="7967512" cy="391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571500" marR="0" indent="-223838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909637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1258887" marR="0" indent="-23177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1598612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20335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24907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29479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3405187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Allows DHS to leverage machine-to-machine communication to rapidly share cyber threat indicators with partners in: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Federal Government;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State, local, tribal, and territorial governments;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Information sharing and analysis organizations (ISAOs)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Private sector critical infrastructure stakeholders.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067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Information Sharing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477748" y="1158411"/>
            <a:ext cx="5069037" cy="63588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800" b="1" dirty="0">
                <a:solidFill>
                  <a:srgbClr val="000000"/>
                </a:solidFill>
              </a:rPr>
              <a:t>ISAOs and ISACs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" y="160468"/>
            <a:ext cx="729989" cy="729989"/>
          </a:xfrm>
          <a:prstGeom prst="rect">
            <a:avLst/>
          </a:prstGeom>
        </p:spPr>
      </p:pic>
      <p:sp>
        <p:nvSpPr>
          <p:cNvPr id="5" name="Shape 395"/>
          <p:cNvSpPr txBox="1">
            <a:spLocks/>
          </p:cNvSpPr>
          <p:nvPr/>
        </p:nvSpPr>
        <p:spPr>
          <a:xfrm>
            <a:off x="477748" y="1824584"/>
            <a:ext cx="3947603" cy="391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571500" marR="0" indent="-223838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909637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1258887" marR="0" indent="-23177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1598612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20335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24907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29479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3405187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DHS is supporting the development of best practices for Information Sharing and Analysis Organizations (ISAOs)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Information Sharing and Analysis Centers (ISACs) are sector-based organizations that are one type of ISAO.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76352"/>
            <a:ext cx="3865199" cy="41822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3557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Information Sharing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477748" y="1158411"/>
            <a:ext cx="8229600" cy="10499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800" b="1" dirty="0"/>
              <a:t>Cyber Information Sharing and Collaboration Program (CISCP)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" y="160468"/>
            <a:ext cx="729989" cy="729989"/>
          </a:xfrm>
          <a:prstGeom prst="rect">
            <a:avLst/>
          </a:prstGeom>
        </p:spPr>
      </p:pic>
      <p:sp>
        <p:nvSpPr>
          <p:cNvPr id="5" name="Shape 395"/>
          <p:cNvSpPr txBox="1">
            <a:spLocks/>
          </p:cNvSpPr>
          <p:nvPr/>
        </p:nvSpPr>
        <p:spPr>
          <a:xfrm>
            <a:off x="477747" y="2208362"/>
            <a:ext cx="4309913" cy="374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571500" marR="0" indent="-223838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909637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1258887" marR="0" indent="-23177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1598612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20335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24907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29479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3405187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/>
              <a:t>Automated Indicator Sharing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/>
              <a:t>Indicator Bulletins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/>
              <a:t>Analysis Reports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/>
              <a:t>Priority Alerts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/>
              <a:t>Recommended Practices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69" y="2014172"/>
            <a:ext cx="3346994" cy="35542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5887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Information Sharing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477748" y="1158411"/>
            <a:ext cx="8229600" cy="63588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800" b="1" dirty="0">
                <a:solidFill>
                  <a:srgbClr val="000000"/>
                </a:solidFill>
              </a:rPr>
              <a:t>Enhanced Cybersecurity Services (ECS)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" y="160468"/>
            <a:ext cx="729989" cy="729989"/>
          </a:xfrm>
          <a:prstGeom prst="rect">
            <a:avLst/>
          </a:prstGeom>
        </p:spPr>
      </p:pic>
      <p:sp>
        <p:nvSpPr>
          <p:cNvPr id="5" name="Shape 395"/>
          <p:cNvSpPr txBox="1">
            <a:spLocks/>
          </p:cNvSpPr>
          <p:nvPr/>
        </p:nvSpPr>
        <p:spPr>
          <a:xfrm>
            <a:off x="477748" y="1824584"/>
            <a:ext cx="7967512" cy="154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571500" marR="0" indent="-223838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909637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1258887" marR="0" indent="-23177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1598612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20335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24907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29479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3405187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Intrusion prevention capability that helps U.S.-based companies protect their computer systems against unauthorized access, exploitation, and data exfiltration.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113" y="2804161"/>
            <a:ext cx="6141387" cy="38506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6490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 4: </a:t>
            </a:r>
            <a:br>
              <a:rPr lang="en-US" dirty="0"/>
            </a:br>
            <a:r>
              <a:rPr lang="en-US" dirty="0"/>
              <a:t>Incident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6615"/>
            <a:ext cx="9220200" cy="51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67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Incident Response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6" y="160468"/>
            <a:ext cx="729989" cy="729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189" y="1086928"/>
            <a:ext cx="8169215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When cyber incidents occur,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 DHS: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aseline="0" dirty="0">
                <a:solidFill>
                  <a:srgbClr val="000000"/>
                </a:solidFill>
                <a:latin typeface="Joanna MT"/>
              </a:rPr>
              <a:t>Provides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assistance to potentially impacted entities,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80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Analyzes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 the potential impact across critical infrastructure,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aseline="0" dirty="0">
                <a:solidFill>
                  <a:srgbClr val="000000"/>
                </a:solidFill>
                <a:latin typeface="Joanna MT"/>
              </a:rPr>
              <a:t>Mitigates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vulnerabilities and reduces impact of cyber incidents, and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80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Leads and coordinates the national asset response to significant cyber incidents via the NCCIC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7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Incident Response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6" y="160468"/>
            <a:ext cx="729989" cy="729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189" y="1086928"/>
            <a:ext cx="816921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National Cybersecurity &amp; Communications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 Integration Center (NCCIC)</a:t>
            </a:r>
          </a:p>
        </p:txBody>
      </p:sp>
      <p:sp>
        <p:nvSpPr>
          <p:cNvPr id="6" name="Shape 395"/>
          <p:cNvSpPr txBox="1">
            <a:spLocks/>
          </p:cNvSpPr>
          <p:nvPr/>
        </p:nvSpPr>
        <p:spPr>
          <a:xfrm>
            <a:off x="489040" y="2024276"/>
            <a:ext cx="7967512" cy="391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571500" marR="0" indent="-223838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909637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1258887" marR="0" indent="-23177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1598612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20335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24907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29479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3405187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24/7 information sharing, analysis, and incident response: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Operational teams: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United States Computer Emergency Readiness Team (</a:t>
            </a:r>
            <a:r>
              <a:rPr lang="en-US" sz="2200" b="1" dirty="0">
                <a:solidFill>
                  <a:srgbClr val="000000"/>
                </a:solidFill>
              </a:rPr>
              <a:t>US-CERT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marL="1252537" lvl="2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Responds to incidents affecting regular IT systems (like servers and  desktops) at government agencies and private companies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Industrial Control Systems Cyber Emergency Readiness Team (</a:t>
            </a:r>
            <a:r>
              <a:rPr lang="en-US" sz="2200" b="1" dirty="0">
                <a:solidFill>
                  <a:srgbClr val="000000"/>
                </a:solidFill>
              </a:rPr>
              <a:t>ICS-CERT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marL="1252537" lvl="2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Responds to incidents affecting control systems. (Control systems operate physical infrastructure such as power plants.)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National Cybersecurity Assessment and Technical Services (</a:t>
            </a:r>
            <a:r>
              <a:rPr lang="en-US" sz="2200" b="1" dirty="0">
                <a:solidFill>
                  <a:srgbClr val="000000"/>
                </a:solidFill>
              </a:rPr>
              <a:t>NCATS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2041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Incident Response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6" y="160468"/>
            <a:ext cx="729989" cy="729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189" y="1086928"/>
            <a:ext cx="816921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Joanna MT"/>
              </a:rPr>
              <a:t>National Coordinating Center for Communications (NCC)</a:t>
            </a:r>
            <a:endParaRPr kumimoji="0" lang="en-US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6" name="Shape 395"/>
          <p:cNvSpPr txBox="1">
            <a:spLocks/>
          </p:cNvSpPr>
          <p:nvPr/>
        </p:nvSpPr>
        <p:spPr>
          <a:xfrm>
            <a:off x="388189" y="1548589"/>
            <a:ext cx="7967512" cy="391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571500" marR="0" indent="-223838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909637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1258887" marR="0" indent="-23177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1598612" marR="0" indent="-22225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20335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24907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2947988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3405187" marR="0" indent="-200025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Lead for Emergency Support Function (ESF) #2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Coordinates restoration of communications infrastructure and ensures communications support to national response efforts. 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“No cyber without fiber”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Focuses on both cyber attacks and physical incidents affecting the Nation’s communications infrastructure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3400" b="1" dirty="0">
              <a:solidFill>
                <a:srgbClr val="000000"/>
              </a:solidFill>
              <a:ea typeface="+mn-ea"/>
              <a:cs typeface="+mn-cs"/>
              <a:sym typeface="Helvetica"/>
            </a:endParaRP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600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National Cybersecurity Exercise Program (NCEP)</a:t>
            </a: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Develops, coordinates, and facilitates cybersecurity exercises to help government and private sector built response capabilities.</a:t>
            </a:r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 hangingPunct="1"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6745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 5: Building the cyber Ecosystem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717"/>
            <a:ext cx="9144000" cy="48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67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Our Mission and Vision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477748" y="1158411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200" b="1" u="sng" dirty="0">
                <a:solidFill>
                  <a:srgbClr val="000000"/>
                </a:solidFill>
              </a:rPr>
              <a:t>Vision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A secure and resilient national information technology and communications infrastructure.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200" b="1" u="sng" dirty="0">
                <a:solidFill>
                  <a:srgbClr val="000000"/>
                </a:solidFill>
              </a:rPr>
              <a:t>Mission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200" dirty="0">
                <a:solidFill>
                  <a:srgbClr val="000000"/>
                </a:solidFill>
              </a:rPr>
              <a:t>Responsible for enhancing the security, resiliency, and reliability of the Nation’s cyber and communications infrastructure. CS&amp;C actively engages the public and private sectors as well as international partners to prepare for, prevent, and respond to catastrophic incidents that could degrade or overwhelm these strategic assets.</a:t>
            </a: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8219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Cyber Ecosystem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9" y="1562789"/>
            <a:ext cx="8169215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rgbClr val="000000"/>
              </a:solidFill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</a:rPr>
              <a:t>Progress toward a more secure cyber ecosystem will require investments in both technology and people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America needs well trained professionals working in cybersecurity roles in both private industry and the government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" y="160468"/>
            <a:ext cx="729989" cy="7299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6158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Cyber Ecosystem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9" y="1562789"/>
            <a:ext cx="8169215" cy="4388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0" indent="-342900" eaLnBrk="0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Joanna MT"/>
              </a:rPr>
              <a:t>Cybersecurity Advisors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Offer on-site risk assessments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Provide guidance and best practices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Serve as a conduit for additional DHS and USG resources</a:t>
            </a:r>
          </a:p>
          <a:p>
            <a:pPr marL="742950" lvl="1" indent="-285750" eaLnBrk="0">
              <a:buFontTx/>
              <a:buChar char="–"/>
            </a:pPr>
            <a:endParaRPr lang="en-US" sz="1400" b="1" dirty="0">
              <a:solidFill>
                <a:srgbClr val="000000"/>
              </a:solidFill>
              <a:latin typeface="Joanna MT"/>
            </a:endParaRPr>
          </a:p>
          <a:p>
            <a:pPr marL="342900" lvl="0" indent="-342900" eaLnBrk="0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Joanna MT"/>
              </a:rPr>
              <a:t>Protective Security Advisors (based in NPPD’s Infrastructure Protection office) 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Provide physical security assessments and guidance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Serve as a “force multiplier” to connect companies with DHS cybersecurity resources</a:t>
            </a:r>
          </a:p>
          <a:p>
            <a:pPr marL="742950" lvl="1" indent="-285750" eaLnBrk="0">
              <a:buFontTx/>
              <a:buChar char="–"/>
            </a:pPr>
            <a:endParaRPr lang="en-US" sz="1400" dirty="0">
              <a:solidFill>
                <a:srgbClr val="000000"/>
              </a:solidFill>
              <a:latin typeface="Joanna MT"/>
            </a:endParaRPr>
          </a:p>
          <a:p>
            <a:pPr marL="342900" lvl="0" indent="-342900" eaLnBrk="0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Joanna MT"/>
              </a:rPr>
              <a:t>Sector Coordinating Councils 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Policy bodies comprised of private sector representatives 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DHS is the Sector Specific Agency for the IT and Communications sectors (among others)</a:t>
            </a:r>
          </a:p>
          <a:p>
            <a:pPr marL="742950" lvl="1" indent="-285750" eaLnBrk="0">
              <a:buFontTx/>
              <a:buChar char="–"/>
            </a:pPr>
            <a:endParaRPr lang="en-US" sz="1400" b="1" dirty="0">
              <a:solidFill>
                <a:srgbClr val="000000"/>
              </a:solidFill>
              <a:latin typeface="Joanna MT"/>
            </a:endParaRPr>
          </a:p>
          <a:p>
            <a:pPr marL="342900" lvl="0" indent="-342900" eaLnBrk="0">
              <a:buFontTx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Joanna MT"/>
              </a:rPr>
              <a:t>Information Sharing and Analysis Centers/Organizations (ISACs/ISAOs)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Private sector bodies organized by sector (ISACs) or other criteria (ISAOs)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Serve as a principal conduit for sharing cybersecurity threat, vulnerability, and incident information among members and with the government</a:t>
            </a:r>
          </a:p>
          <a:p>
            <a:pPr marL="742950" lvl="1" indent="-285750" eaLnBrk="0"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latin typeface="Joanna MT"/>
              </a:rPr>
              <a:t>Allow the government to reach many companies through a single information sharing agreement and technical connection </a:t>
            </a:r>
          </a:p>
          <a:p>
            <a:pPr marL="342900" lvl="0" indent="-342900" eaLnBrk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050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" y="160468"/>
            <a:ext cx="729989" cy="72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188" y="890457"/>
            <a:ext cx="816921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00000"/>
                </a:solidFill>
                <a:latin typeface="Joanna MT"/>
              </a:rPr>
              <a:t>Private Sector Outreach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9477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Cyber Ecosystem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8" y="890457"/>
            <a:ext cx="816921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00000"/>
                </a:solidFill>
                <a:latin typeface="Joanna MT"/>
              </a:rPr>
              <a:t>Cyber Education and Workforce Development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89" y="1418930"/>
            <a:ext cx="8169215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Joanna MT"/>
              </a:rPr>
              <a:t>Develop and promote training and education:</a:t>
            </a:r>
          </a:p>
          <a:p>
            <a:endParaRPr lang="en-US" sz="2000" b="1" dirty="0">
              <a:solidFill>
                <a:srgbClr val="000000"/>
              </a:solidFill>
              <a:latin typeface="Joanna MT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Joanna MT"/>
              </a:rPr>
              <a:t>CyberCorps</a:t>
            </a:r>
            <a:r>
              <a:rPr lang="en-US" sz="2000" b="1" dirty="0">
                <a:solidFill>
                  <a:srgbClr val="000000"/>
                </a:solidFill>
                <a:latin typeface="Joanna MT"/>
              </a:rPr>
              <a:t>: Scholarship for Service (SFS)</a:t>
            </a:r>
            <a:endParaRPr lang="en-US" sz="2000" dirty="0">
              <a:solidFill>
                <a:srgbClr val="000000"/>
              </a:solidFill>
              <a:latin typeface="Joanna MT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DHS partnership with National Science Foundation offers scholarships to outstanding undergraduate, graduate, and doctoral students in exchange for government service to a federal agency. </a:t>
            </a:r>
            <a:r>
              <a:rPr lang="en-US" sz="2000" dirty="0">
                <a:solidFill>
                  <a:srgbClr val="000000"/>
                </a:solidFill>
                <a:latin typeface="Joanna MT"/>
                <a:hlinkClick r:id="rId2"/>
              </a:rPr>
              <a:t>www.sfs.opm.gov</a:t>
            </a:r>
            <a:r>
              <a:rPr lang="en-US" sz="2000" dirty="0">
                <a:solidFill>
                  <a:srgbClr val="000000"/>
                </a:solidFill>
                <a:latin typeface="Joanna MT"/>
              </a:rPr>
              <a:t> </a:t>
            </a:r>
            <a:endParaRPr lang="en-US" sz="1200" b="1" dirty="0">
              <a:solidFill>
                <a:srgbClr val="000000"/>
              </a:solidFill>
              <a:latin typeface="Joanna M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Joanna MT"/>
              </a:rPr>
              <a:t>Centers of Academic Excellence (CAE) in Information Assurance/ Cyber Defense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Sponsored by DHS and the National Security Agency to promote higher education and research, and produce a growing pipeline of professionals. </a:t>
            </a:r>
            <a:r>
              <a:rPr lang="en-US" sz="2000" dirty="0">
                <a:solidFill>
                  <a:srgbClr val="000000"/>
                </a:solidFill>
                <a:latin typeface="Joanna MT"/>
                <a:hlinkClick r:id="rId3"/>
              </a:rPr>
              <a:t>www.nsa.gov/ia/academic_outreach/nat_cae/index.shtml</a:t>
            </a:r>
            <a:r>
              <a:rPr lang="en-US" sz="2000" dirty="0">
                <a:solidFill>
                  <a:srgbClr val="000000"/>
                </a:solidFill>
                <a:latin typeface="Joanna MT"/>
              </a:rPr>
              <a:t> </a:t>
            </a:r>
            <a:endParaRPr lang="en-US" sz="2000" b="1" dirty="0">
              <a:solidFill>
                <a:srgbClr val="000000"/>
              </a:solidFill>
              <a:latin typeface="Joanna MT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Joanna MT"/>
              </a:rPr>
              <a:t>National Initiative for Cybersecurity Careers and Studies (NICCS)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Serves as a national resource for cybersecurity education, training, and career opportunities. </a:t>
            </a:r>
            <a:r>
              <a:rPr lang="en-US" sz="2000" dirty="0">
                <a:solidFill>
                  <a:srgbClr val="000000"/>
                </a:solidFill>
                <a:latin typeface="Joanna MT"/>
                <a:hlinkClick r:id="rId4"/>
              </a:rPr>
              <a:t>https://niccs.us-cert.gov/</a:t>
            </a:r>
            <a:r>
              <a:rPr lang="en-US" sz="2000" dirty="0">
                <a:solidFill>
                  <a:srgbClr val="000000"/>
                </a:solidFill>
                <a:latin typeface="Joanna MT"/>
              </a:rPr>
              <a:t> </a:t>
            </a:r>
            <a:endParaRPr lang="en-US" sz="24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" y="160468"/>
            <a:ext cx="729989" cy="7299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1916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Cyber Ecosystem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188" y="1086928"/>
            <a:ext cx="816921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00000"/>
                </a:solidFill>
                <a:latin typeface="Joanna MT"/>
              </a:rPr>
              <a:t>Awareness Programs: </a:t>
            </a:r>
            <a:r>
              <a:rPr lang="en-US" sz="2800" b="1" dirty="0" err="1">
                <a:solidFill>
                  <a:srgbClr val="000000"/>
                </a:solidFill>
                <a:latin typeface="Joanna MT"/>
              </a:rPr>
              <a:t>Stop.Think.Connect</a:t>
            </a:r>
            <a:r>
              <a:rPr lang="en-US" sz="2800" b="1" dirty="0">
                <a:solidFill>
                  <a:srgbClr val="000000"/>
                </a:solidFill>
                <a:latin typeface="Joanna MT"/>
              </a:rPr>
              <a:t>.</a:t>
            </a:r>
            <a:endParaRPr lang="en-US" sz="2800" b="1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88" y="4219147"/>
            <a:ext cx="8169215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National public awareness campaign aimed at increasing the understanding of cyber threats and empowering the American public to be safer and more secure online.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  <a:hlinkClick r:id="rId2"/>
              </a:rPr>
              <a:t>http://www.dhs.gov/stopthinkconnect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> </a:t>
            </a:r>
            <a:endParaRPr lang="en-US" sz="24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" y="242878"/>
            <a:ext cx="729989" cy="729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8" y="2164142"/>
            <a:ext cx="3889414" cy="19812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8467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2" y="1136392"/>
            <a:ext cx="7469187" cy="894808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Cross-Cutting</a:t>
            </a:r>
            <a:r>
              <a:rPr lang="en-US" sz="2800" b="1" dirty="0">
                <a:solidFill>
                  <a:srgbClr val="000000"/>
                </a:solidFill>
                <a:ea typeface="+mn-ea"/>
                <a:cs typeface="+mn-cs"/>
              </a:rPr>
              <a:t>: Accelerate Adoption of Innovative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67"/>
            <a:ext cx="8229600" cy="369993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endParaRPr lang="en-US" dirty="0"/>
          </a:p>
          <a:p>
            <a:pPr marL="285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Automated information sharing with law enforcement, IC, other agencies, and the private sector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ea typeface="+mn-ea"/>
              <a:cs typeface="+mn-cs"/>
              <a:sym typeface="Helvetica"/>
            </a:endParaRPr>
          </a:p>
          <a:p>
            <a:pPr marL="285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Analytics to find previously unknown attacks using EINSTEIN, CDM, and private-sector data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ea typeface="+mn-ea"/>
              <a:cs typeface="+mn-cs"/>
              <a:sym typeface="Helvetica"/>
            </a:endParaRPr>
          </a:p>
          <a:p>
            <a:pPr marL="285750" lvl="0" indent="-285750" eaLnBrk="0" hangingPunc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a typeface="+mn-ea"/>
                <a:cs typeface="+mn-cs"/>
                <a:sym typeface="Helvetica"/>
              </a:rPr>
              <a:t>Enrich shared information, such as through reputation scoring,  to provide better value for our customers 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</a:pPr>
            <a:endParaRPr lang="en-US" b="1" dirty="0">
              <a:solidFill>
                <a:srgbClr val="000000"/>
              </a:solidFill>
              <a:ea typeface="+mn-ea"/>
              <a:cs typeface="+mn-cs"/>
              <a:sym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Shape 394"/>
          <p:cNvSpPr txBox="1">
            <a:spLocks/>
          </p:cNvSpPr>
          <p:nvPr/>
        </p:nvSpPr>
        <p:spPr>
          <a:xfrm>
            <a:off x="983411" y="78059"/>
            <a:ext cx="6801689" cy="89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63"/>
                </a:solidFill>
                <a:uFillTx/>
                <a:latin typeface="Joanna MT"/>
                <a:ea typeface="Joanna MT"/>
                <a:cs typeface="Joanna MT"/>
                <a:sym typeface="Joanna MT"/>
              </a:defRPr>
            </a:lvl9pPr>
          </a:lstStyle>
          <a:p>
            <a:pPr hangingPunct="1">
              <a:defRPr sz="2800"/>
            </a:pPr>
            <a:r>
              <a:rPr lang="en-US" sz="2800" dirty="0"/>
              <a:t>Cyber Ecosystem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2" y="242878"/>
            <a:ext cx="729989" cy="7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47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1329"/>
            <a:ext cx="8839200" cy="1362075"/>
          </a:xfrm>
        </p:spPr>
        <p:txBody>
          <a:bodyPr>
            <a:noAutofit/>
          </a:bodyPr>
          <a:lstStyle/>
          <a:p>
            <a:r>
              <a:rPr lang="en-US" sz="3200" dirty="0"/>
              <a:t>Focus Area 6: national security/emergency preparedness communications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3" y="0"/>
            <a:ext cx="9182653" cy="40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1037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Emergency Communications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88" y="4219147"/>
            <a:ext cx="8169215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The Office of Emergency Communications (OEC) provides operable and interoperable communications for the national security/ emergency preparedness (NS/EP) community during all-hazard events.</a:t>
            </a:r>
            <a:br>
              <a:rPr lang="en-US" sz="2400" dirty="0">
                <a:solidFill>
                  <a:srgbClr val="000000"/>
                </a:solidFill>
                <a:latin typeface="Joanna MT"/>
              </a:rPr>
            </a:b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" y="159703"/>
            <a:ext cx="853440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99" y="1138936"/>
            <a:ext cx="2341067" cy="2914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1" y="1309639"/>
            <a:ext cx="282878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378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Emergency Communications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88" y="1054511"/>
            <a:ext cx="774652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00000"/>
                </a:solidFill>
                <a:latin typeface="Joanna MT"/>
              </a:rPr>
              <a:t>National Emergency Communications Plan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Joanna MT"/>
              </a:rPr>
            </a:b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" y="159703"/>
            <a:ext cx="853440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187" y="1905592"/>
            <a:ext cx="4149307" cy="3293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</a:rPr>
              <a:t>Provides information and guidance to those who plan for, coordinate, invest in, and use operable and interoperable communications for response and recovery operations.</a:t>
            </a:r>
            <a:br>
              <a:rPr lang="en-US" sz="2400" dirty="0">
                <a:solidFill>
                  <a:srgbClr val="000000"/>
                </a:solidFill>
                <a:latin typeface="Joanna MT"/>
              </a:rPr>
            </a:b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04" y="1671528"/>
            <a:ext cx="2200847" cy="2798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838" y="5086852"/>
            <a:ext cx="816058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solidFill>
                  <a:srgbClr val="000000"/>
                </a:solidFill>
                <a:latin typeface="Joanna MT"/>
                <a:hlinkClick r:id="rId4"/>
              </a:rPr>
              <a:t>http://www.dhs.gov/national-emergency-communications-plan</a:t>
            </a:r>
            <a:r>
              <a:rPr lang="en-US" sz="2000" b="1" dirty="0">
                <a:solidFill>
                  <a:srgbClr val="000000"/>
                </a:solidFill>
                <a:latin typeface="Joanna M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Joanna MT"/>
              </a:rPr>
            </a:b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7822594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983411" y="78059"/>
            <a:ext cx="6801689" cy="8948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Emergency Communications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88" y="1343760"/>
            <a:ext cx="8238227" cy="441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Government Emergency Telecommunications Service (GETS)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Supports national leadership; federal, state, local, tribal, and territorial governments; and other authorized NS/EP users</a:t>
            </a:r>
          </a:p>
          <a:p>
            <a:pPr marL="571500" lvl="1" hangingPunct="1">
              <a:spcBef>
                <a:spcPts val="500"/>
              </a:spcBef>
              <a:buClr>
                <a:srgbClr val="333333"/>
              </a:buClr>
              <a:defRPr sz="2200"/>
            </a:pPr>
            <a:endParaRPr lang="en-US" sz="800" dirty="0">
              <a:solidFill>
                <a:srgbClr val="000000"/>
              </a:solidFill>
              <a:latin typeface="Joanna MT"/>
            </a:endParaRP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Wireless Priority Service (WPS)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Intended to be used in an emergency or crisis situation when the wireless network is congested and the probability of completing a normal call is reduced</a:t>
            </a:r>
          </a:p>
          <a:p>
            <a:pPr marL="571500" lvl="1" hangingPunct="1">
              <a:spcBef>
                <a:spcPts val="500"/>
              </a:spcBef>
              <a:buClr>
                <a:srgbClr val="333333"/>
              </a:buClr>
              <a:defRPr sz="2200"/>
            </a:pPr>
            <a:endParaRPr lang="en-US" sz="800" dirty="0">
              <a:solidFill>
                <a:srgbClr val="000000"/>
              </a:solidFill>
              <a:latin typeface="Joanna MT"/>
            </a:endParaRPr>
          </a:p>
          <a:p>
            <a:pPr marL="285750" indent="-285750" hangingPunct="1">
              <a:spcBef>
                <a:spcPts val="5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  <a:defRPr sz="2200"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Telecommunications Service Priority (TSP)</a:t>
            </a:r>
          </a:p>
          <a:p>
            <a:pPr marL="914400" lvl="1" indent="-342900" hangingPunct="1">
              <a:spcBef>
                <a:spcPts val="500"/>
              </a:spcBef>
              <a:buClr>
                <a:srgbClr val="333333"/>
              </a:buClr>
              <a:buFont typeface="Wingdings" panose="05000000000000000000" pitchFamily="2" charset="2"/>
              <a:buChar char="§"/>
              <a:defRPr sz="2200"/>
            </a:pPr>
            <a:r>
              <a:rPr lang="en-US" sz="2000" dirty="0">
                <a:solidFill>
                  <a:srgbClr val="000000"/>
                </a:solidFill>
                <a:latin typeface="Joanna MT"/>
              </a:rPr>
              <a:t>Authorizes NS/EP organizations to receive priority treatment for vital voice and data circuits or other telecommunications services</a:t>
            </a:r>
            <a:r>
              <a:rPr lang="en-US" sz="2400" dirty="0">
                <a:solidFill>
                  <a:srgbClr val="000000"/>
                </a:solidFill>
                <a:latin typeface="Joanna MT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Joanna MT"/>
              </a:rPr>
            </a:br>
            <a:endParaRPr lang="en-US" sz="800" baseline="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8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" y="159703"/>
            <a:ext cx="8534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1987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CS&amp;C Contact Information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694" y="1052423"/>
            <a:ext cx="8186468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</a:rPr>
              <a:t>For more information: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Joanna MT"/>
                <a:hlinkClick r:id="rId2"/>
              </a:rPr>
              <a:t>www.dhs.gov/cyber</a:t>
            </a:r>
            <a:endParaRPr lang="en-US" sz="2400" dirty="0">
              <a:solidFill>
                <a:srgbClr val="000000"/>
              </a:solidFill>
              <a:latin typeface="Joanna MT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Joanna MT"/>
                <a:sym typeface="Helvetica"/>
                <a:hlinkClick r:id="rId3"/>
              </a:rPr>
              <a:t>www.dhs.gov/topic/emergency-communications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Joanna MT"/>
              <a:sym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5523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Our Responsibilities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477748" y="1158411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Protect </a:t>
            </a:r>
            <a:r>
              <a:rPr lang="en-US" sz="2400" u="sng" dirty="0">
                <a:solidFill>
                  <a:srgbClr val="000000"/>
                </a:solidFill>
              </a:rPr>
              <a:t>Federal civilian networks </a:t>
            </a:r>
            <a:r>
              <a:rPr lang="en-US" sz="2400" dirty="0">
                <a:solidFill>
                  <a:srgbClr val="000000"/>
                </a:solidFill>
              </a:rPr>
              <a:t>from malicious cyber actors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Support the </a:t>
            </a:r>
            <a:r>
              <a:rPr lang="en-US" sz="2400" u="sng" dirty="0">
                <a:solidFill>
                  <a:srgbClr val="000000"/>
                </a:solidFill>
              </a:rPr>
              <a:t>private sector </a:t>
            </a:r>
            <a:r>
              <a:rPr lang="en-US" sz="2400" dirty="0">
                <a:solidFill>
                  <a:srgbClr val="000000"/>
                </a:solidFill>
              </a:rPr>
              <a:t>and </a:t>
            </a:r>
            <a:r>
              <a:rPr lang="en-US" sz="2400" u="sng" dirty="0">
                <a:solidFill>
                  <a:srgbClr val="000000"/>
                </a:solidFill>
              </a:rPr>
              <a:t>state, local, tribal, and territorial governments</a:t>
            </a:r>
            <a:r>
              <a:rPr lang="en-US" sz="2400" dirty="0">
                <a:solidFill>
                  <a:srgbClr val="000000"/>
                </a:solidFill>
              </a:rPr>
              <a:t> in the management of their cyber risk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Provide technical assistance in the event of a cyber incident, as requested</a:t>
            </a: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42" y="4584469"/>
            <a:ext cx="2226906" cy="15364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54566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160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81597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Our Cybersecurity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39" y="-76200"/>
            <a:ext cx="9248078" cy="45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01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US" dirty="0"/>
              <a:t>Our Cybersecurity Customers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477748" y="1158411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Our Mission is to help four types of customers manage their cybersecurity risks: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Federal government (civilian Executive Branch)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State, Local, Tribal, and Territorial (SLTT) governments</a:t>
            </a: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Critical Infrastructure (mostly private sector)</a:t>
            </a:r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r>
              <a:rPr lang="en-US" sz="2400" dirty="0">
                <a:solidFill>
                  <a:srgbClr val="000000"/>
                </a:solidFill>
              </a:rPr>
              <a:t>General Public</a:t>
            </a:r>
          </a:p>
          <a:p>
            <a:pPr marL="457200" indent="-457200">
              <a:spcBef>
                <a:spcPts val="500"/>
              </a:spcBef>
              <a:buClr>
                <a:srgbClr val="333333"/>
              </a:buClr>
              <a:buSzPct val="100000"/>
              <a:buFont typeface="Arial"/>
              <a:buChar char="•"/>
              <a:defRPr sz="2200"/>
            </a:pPr>
            <a:endParaRPr lang="en-US" sz="1600" dirty="0"/>
          </a:p>
          <a:p>
            <a:pPr>
              <a:spcBef>
                <a:spcPts val="500"/>
              </a:spcBef>
              <a:buClr>
                <a:srgbClr val="333333"/>
              </a:buClr>
              <a:buSzPct val="100000"/>
              <a:defRPr sz="2200"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23" y="4600368"/>
            <a:ext cx="3023878" cy="20240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6733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Focus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39" y="-443992"/>
            <a:ext cx="9248078" cy="48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90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78059"/>
            <a:ext cx="8828087" cy="894808"/>
          </a:xfrm>
        </p:spPr>
        <p:txBody>
          <a:bodyPr>
            <a:normAutofit/>
          </a:bodyPr>
          <a:lstStyle/>
          <a:p>
            <a:r>
              <a:rPr lang="en-US" dirty="0"/>
              <a:t>Cybersecurity &amp; Communications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5362"/>
            <a:ext cx="8534400" cy="5029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Provide a common baseline of security to protect federal civilian agencies where it is efficient and cost-effective to do so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Promulgate and increase the adoption of cybersecurity best practices, particularly the National Institute of Standards and Technology (NIST) Cybersecurity Framework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Serve as a national hub for cybersecurity information sharing, in real-time wherever possible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Provide incident response assistance to victims and coordinate the national response to significant cyber incidents.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Build a stronger cybersecurity ecosystem by driving the market toward effective solutions and helping build an effective cybersecurity workforce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900" dirty="0"/>
              <a:t>Ensure the interoperability and continuity of national security/emergency preparedness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848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763000" cy="1362075"/>
          </a:xfrm>
        </p:spPr>
        <p:txBody>
          <a:bodyPr>
            <a:normAutofit/>
          </a:bodyPr>
          <a:lstStyle/>
          <a:p>
            <a:r>
              <a:rPr lang="en-US" dirty="0"/>
              <a:t>Focus Area 1: COMMON BASELINE of Security for .</a:t>
            </a:r>
            <a:r>
              <a:rPr lang="en-US" dirty="0" err="1"/>
              <a:t>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97900" y="6553200"/>
            <a:ext cx="546100" cy="193675"/>
          </a:xfrm>
          <a:prstGeom prst="rect">
            <a:avLst/>
          </a:prstGeom>
        </p:spPr>
        <p:txBody>
          <a:bodyPr/>
          <a:lstStyle/>
          <a:p>
            <a:fld id="{371D639A-A827-44AF-A92D-CA3F09C5752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" y="-886641"/>
            <a:ext cx="9221305" cy="48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54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2022</Words>
  <Application>Microsoft Office PowerPoint</Application>
  <PresentationFormat>On-screen Show (4:3)</PresentationFormat>
  <Paragraphs>299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Book Antiqua</vt:lpstr>
      <vt:lpstr>Calibri</vt:lpstr>
      <vt:lpstr>Helvetica</vt:lpstr>
      <vt:lpstr>Helvetica Neue</vt:lpstr>
      <vt:lpstr>Joanna MT</vt:lpstr>
      <vt:lpstr>Times New Roman</vt:lpstr>
      <vt:lpstr>Wingdings</vt:lpstr>
      <vt:lpstr>Default</vt:lpstr>
      <vt:lpstr>1_Custom Design</vt:lpstr>
      <vt:lpstr>Office of Cybersecurity and Communications (CS&amp;C) Overview</vt:lpstr>
      <vt:lpstr>PowerPoint Presentation</vt:lpstr>
      <vt:lpstr>Our Mission and Vision</vt:lpstr>
      <vt:lpstr>Our Responsibilities</vt:lpstr>
      <vt:lpstr>Our Cybersecurity Customers</vt:lpstr>
      <vt:lpstr>Our Cybersecurity Customers</vt:lpstr>
      <vt:lpstr>Our Focus Areas</vt:lpstr>
      <vt:lpstr>Cybersecurity &amp; Communications Focus Areas</vt:lpstr>
      <vt:lpstr>Focus Area 1: COMMON BASELINE of Security for .gov</vt:lpstr>
      <vt:lpstr>Federal Cybersecurity</vt:lpstr>
      <vt:lpstr>Federal Cybersecurity</vt:lpstr>
      <vt:lpstr>Federal Cybersecurity</vt:lpstr>
      <vt:lpstr>Focus Area 2: BEST practices</vt:lpstr>
      <vt:lpstr>Best Practices</vt:lpstr>
      <vt:lpstr>Best Practices</vt:lpstr>
      <vt:lpstr>Risk Assessments</vt:lpstr>
      <vt:lpstr>Focus </vt:lpstr>
      <vt:lpstr>Focus Area 3:  Information Sharing</vt:lpstr>
      <vt:lpstr>PowerPoint Presentation</vt:lpstr>
      <vt:lpstr>Information Sharing</vt:lpstr>
      <vt:lpstr>Information Sharing</vt:lpstr>
      <vt:lpstr>Information Sharing</vt:lpstr>
      <vt:lpstr>Information Sharing</vt:lpstr>
      <vt:lpstr>Information Sharing</vt:lpstr>
      <vt:lpstr>Focus Area 4:  Incident Response</vt:lpstr>
      <vt:lpstr>Incident Response</vt:lpstr>
      <vt:lpstr>Incident Response</vt:lpstr>
      <vt:lpstr>Incident Response</vt:lpstr>
      <vt:lpstr>FOCUS AREA 5: Building the cyber Ecosystem </vt:lpstr>
      <vt:lpstr>Cyber Ecosystem</vt:lpstr>
      <vt:lpstr>Cyber Ecosystem</vt:lpstr>
      <vt:lpstr>Cyber Ecosystem</vt:lpstr>
      <vt:lpstr>Cyber Ecosystem</vt:lpstr>
      <vt:lpstr>Cross-Cutting: Accelerate Adoption of Innovative Technologies</vt:lpstr>
      <vt:lpstr>Focus Area 6: national security/emergency preparedness communications </vt:lpstr>
      <vt:lpstr>Emergency Communications</vt:lpstr>
      <vt:lpstr>Emergency Communications</vt:lpstr>
      <vt:lpstr>Emergency Communications</vt:lpstr>
      <vt:lpstr>CS&amp;C 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2017-03-28T15:32:09Z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