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80" autoAdjust="0"/>
  </p:normalViewPr>
  <p:slideViewPr>
    <p:cSldViewPr snapToGrid="0">
      <p:cViewPr varScale="1">
        <p:scale>
          <a:sx n="92" d="100"/>
          <a:sy n="92" d="100"/>
        </p:scale>
        <p:origin x="90" y="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9772932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theses.lib.vt.edu/theses/available/etd-08102010-184408/unrestricted/Shelly_DA_T_2010.pdf"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www.eosensa.com/en/limitations-of-automated-web-application-vulnerability-scanners/"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gsd.inesc-id.pt/~mpc/pubs/WAP-journal-jul15.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45" name="Shape 14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2148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12" name="Shape 21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7139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Clr>
                <a:schemeClr val="dk1"/>
              </a:buClr>
              <a:buSzPct val="91666"/>
              <a:buFont typeface="Arial"/>
              <a:buNone/>
            </a:pPr>
            <a:r>
              <a:rPr lang="en-US" u="sng">
                <a:solidFill>
                  <a:schemeClr val="hlink"/>
                </a:solidFill>
                <a:hlinkClick r:id="rId3"/>
              </a:rPr>
              <a:t>https://theses.lib.vt.edu/theses/available/etd-08102010-184408/unrestricted/Shelly_DA_T_2010.pdf</a:t>
            </a:r>
          </a:p>
          <a:p>
            <a:pPr lvl="0" rtl="0">
              <a:spcBef>
                <a:spcPts val="1000"/>
              </a:spcBef>
              <a:buNone/>
            </a:pPr>
            <a:r>
              <a:rPr lang="en-US" sz="1100" b="1" u="sng">
                <a:solidFill>
                  <a:schemeClr val="hlink"/>
                </a:solidFill>
                <a:latin typeface="Trebuchet MS"/>
                <a:ea typeface="Trebuchet MS"/>
                <a:cs typeface="Trebuchet MS"/>
                <a:sym typeface="Trebuchet MS"/>
                <a:hlinkClick r:id="rId4"/>
              </a:rPr>
              <a:t>http://www.eosensa.com/en/limitations-of-automated-web-application-vulnerability-scanners/</a:t>
            </a:r>
            <a:r>
              <a:rPr lang="en-US" sz="1100" b="1">
                <a:solidFill>
                  <a:srgbClr val="3F3F3F"/>
                </a:solidFill>
                <a:latin typeface="Trebuchet MS"/>
                <a:ea typeface="Trebuchet MS"/>
                <a:cs typeface="Trebuchet MS"/>
                <a:sym typeface="Trebuchet MS"/>
              </a:rPr>
              <a:t> </a:t>
            </a:r>
          </a:p>
          <a:p>
            <a:pPr lvl="0">
              <a:spcBef>
                <a:spcPts val="0"/>
              </a:spcBef>
              <a:buClr>
                <a:schemeClr val="dk1"/>
              </a:buClr>
              <a:buSzPct val="91666"/>
              <a:buFont typeface="Arial"/>
              <a:buNone/>
            </a:pPr>
            <a:endParaRPr/>
          </a:p>
          <a:p>
            <a:pPr lvl="0">
              <a:spcBef>
                <a:spcPts val="0"/>
              </a:spcBef>
              <a:buClr>
                <a:schemeClr val="dk1"/>
              </a:buClr>
              <a:buSzPct val="91666"/>
              <a:buFont typeface="Arial"/>
              <a:buNone/>
            </a:pPr>
            <a:r>
              <a:rPr lang="en-US"/>
              <a:t>1. limitation of this approach is that vulnerabilities could be accidentally included in the web application. Scanner results could include vulnerabilities that were not intentionally put into the web server, and could cause the false-positive and false-negative results to be inaccurate. Because of this limitation, a detailed analysis of scanner results needed to be completed. </a:t>
            </a:r>
          </a:p>
          <a:p>
            <a:pPr lvl="0">
              <a:spcBef>
                <a:spcPts val="0"/>
              </a:spcBef>
              <a:buClr>
                <a:schemeClr val="dk1"/>
              </a:buClr>
              <a:buSzPct val="91666"/>
              <a:buFont typeface="Arial"/>
              <a:buNone/>
            </a:pPr>
            <a:endParaRPr/>
          </a:p>
          <a:p>
            <a:pPr lvl="0">
              <a:spcBef>
                <a:spcPts val="0"/>
              </a:spcBef>
              <a:buClr>
                <a:schemeClr val="dk1"/>
              </a:buClr>
              <a:buSzPct val="91666"/>
              <a:buFont typeface="Arial"/>
              <a:buNone/>
            </a:pPr>
            <a:r>
              <a:rPr lang="en-US"/>
              <a:t>2.The last limitation, and probably the most significant limitation, of the approach was that the knowledge of the inner workings of the commercial web application vulnerability scanners was not known. If the scanners were developed in house, or if access to the source code to see</a:t>
            </a:r>
          </a:p>
          <a:p>
            <a:pPr lvl="0">
              <a:spcBef>
                <a:spcPts val="0"/>
              </a:spcBef>
              <a:buClr>
                <a:schemeClr val="dk1"/>
              </a:buClr>
              <a:buSzPct val="91666"/>
              <a:buFont typeface="Arial"/>
              <a:buNone/>
            </a:pPr>
            <a:r>
              <a:rPr lang="en-US"/>
              <a:t>how their algorithms worked was available, then the analysis would have been much easier because exactly what each scanner was doing would be known. Since this was not possible,the analysis had to rely on using the packet traces, cookie files, database entries, and scanner test results instead</a:t>
            </a:r>
          </a:p>
          <a:p>
            <a:pPr lvl="0">
              <a:spcBef>
                <a:spcPts val="0"/>
              </a:spcBef>
              <a:buClr>
                <a:schemeClr val="dk1"/>
              </a:buClr>
              <a:buSzPct val="91666"/>
              <a:buFont typeface="Arial"/>
              <a:buNone/>
            </a:pPr>
            <a:endParaRPr/>
          </a:p>
          <a:p>
            <a:pPr lvl="0">
              <a:spcBef>
                <a:spcPts val="0"/>
              </a:spcBef>
              <a:buClr>
                <a:schemeClr val="dk1"/>
              </a:buClr>
              <a:buSzPct val="91666"/>
              <a:buFont typeface="Arial"/>
              <a:buNone/>
            </a:pPr>
            <a:r>
              <a:rPr lang="en-US"/>
              <a:t>3.approach did not take into consideration vulnerabilities that occur in popular dynamic based web technologies. Technologies such as AJAX, Flash, and image maps are not present in this implementation of the web server and therefore cannot be analyzed. JavaScript was the only dynamic technology implemented, because there are only a select</a:t>
            </a:r>
          </a:p>
          <a:p>
            <a:pPr lvl="0">
              <a:spcBef>
                <a:spcPts val="0"/>
              </a:spcBef>
              <a:buClr>
                <a:schemeClr val="dk1"/>
              </a:buClr>
              <a:buSzPct val="91666"/>
              <a:buFont typeface="Arial"/>
              <a:buNone/>
            </a:pPr>
            <a:r>
              <a:rPr lang="en-US"/>
              <a:t>few web application scanners that check for vulnerabilities in these technologies. However,since these dynamic technologies are becoming more and more popular, all web application scanners should search for their security flaws. Future studies that analyze the limitations of</a:t>
            </a:r>
          </a:p>
          <a:p>
            <a:pPr lvl="0">
              <a:spcBef>
                <a:spcPts val="0"/>
              </a:spcBef>
              <a:buClr>
                <a:schemeClr val="dk1"/>
              </a:buClr>
              <a:buSzPct val="91666"/>
              <a:buFont typeface="Arial"/>
              <a:buNone/>
            </a:pPr>
            <a:r>
              <a:rPr lang="en-US"/>
              <a:t>web application scanner techniques will need to consider the vulnerabilities caused by these technologies.</a:t>
            </a:r>
          </a:p>
          <a:p>
            <a:pPr lvl="0">
              <a:spcBef>
                <a:spcPts val="0"/>
              </a:spcBef>
              <a:buClr>
                <a:schemeClr val="dk1"/>
              </a:buClr>
              <a:buSzPct val="91666"/>
              <a:buFont typeface="Arial"/>
              <a:buNone/>
            </a:pPr>
            <a:endParaRPr/>
          </a:p>
          <a:p>
            <a:pPr lvl="0">
              <a:spcBef>
                <a:spcPts val="0"/>
              </a:spcBef>
              <a:buClr>
                <a:schemeClr val="dk1"/>
              </a:buClr>
              <a:buSzPct val="91666"/>
              <a:buFont typeface="Arial"/>
              <a:buNone/>
            </a:pPr>
            <a:endParaRPr/>
          </a:p>
          <a:p>
            <a:pPr lvl="0">
              <a:spcBef>
                <a:spcPts val="0"/>
              </a:spcBef>
              <a:buClr>
                <a:schemeClr val="dk1"/>
              </a:buClr>
              <a:buSzPct val="91666"/>
              <a:buFont typeface="Arial"/>
              <a:buNone/>
            </a:pPr>
            <a:r>
              <a:rPr lang="en-US"/>
              <a:t>4.research focused on web applications written in PHP and did not consider other web development languages such as Python, Perl, Ruby, .NET, and Java since they are not as popular. Therefore, the results found may only be specific to the configuration used (LAMP). For more generalized results and analysis, additional web based technologies will need to be onsidered. Regardless, the results obtained are still significant since the LAMP configuration is the most popular web server configuration, as explained earlier</a:t>
            </a:r>
          </a:p>
          <a:p>
            <a:pPr lvl="0">
              <a:spcBef>
                <a:spcPts val="0"/>
              </a:spcBef>
              <a:buClr>
                <a:schemeClr val="dk1"/>
              </a:buClr>
              <a:buSzPct val="91666"/>
              <a:buFont typeface="Arial"/>
              <a:buNone/>
            </a:pPr>
            <a:endParaRPr/>
          </a:p>
          <a:p>
            <a:pPr lvl="0">
              <a:spcBef>
                <a:spcPts val="0"/>
              </a:spcBef>
              <a:buNone/>
            </a:pPr>
            <a:endParaRPr/>
          </a:p>
        </p:txBody>
      </p:sp>
      <p:sp>
        <p:nvSpPr>
          <p:cNvPr id="219" name="Shape 21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4491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a:spcBef>
                <a:spcPts val="0"/>
              </a:spcBef>
              <a:buClr>
                <a:schemeClr val="accent1"/>
              </a:buClr>
              <a:buSzPct val="119999"/>
              <a:buFont typeface="Noto Sans Symbols"/>
              <a:buNone/>
            </a:pPr>
            <a:r>
              <a:rPr lang="en-US">
                <a:solidFill>
                  <a:srgbClr val="404040"/>
                </a:solidFill>
                <a:latin typeface="Arial"/>
                <a:ea typeface="Arial"/>
                <a:cs typeface="Arial"/>
                <a:sym typeface="Arial"/>
              </a:rPr>
              <a:t>Hybrid testing techniques, which provide leverage on the problem of stored vulnerabilities, have shown promising results , but the fundamental assumption that the server-side code is outside the tool’s reach, which often holds in practice with industry web applications, is not met.</a:t>
            </a:r>
          </a:p>
          <a:p>
            <a:pPr lvl="0" rtl="0">
              <a:spcBef>
                <a:spcPts val="0"/>
              </a:spcBef>
              <a:buNone/>
            </a:pPr>
            <a:endParaRPr/>
          </a:p>
        </p:txBody>
      </p:sp>
      <p:sp>
        <p:nvSpPr>
          <p:cNvPr id="225" name="Shape 22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9413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spcBef>
                <a:spcPts val="0"/>
              </a:spcBef>
              <a:buNone/>
            </a:pPr>
            <a:endParaRPr/>
          </a:p>
        </p:txBody>
      </p:sp>
      <p:sp>
        <p:nvSpPr>
          <p:cNvPr id="232" name="Shape 23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4833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marL="342900" lvl="0" indent="-321310" rtl="0">
              <a:spcBef>
                <a:spcPts val="1000"/>
              </a:spcBef>
              <a:buClr>
                <a:schemeClr val="dk1"/>
              </a:buClr>
              <a:buSzPct val="100000"/>
              <a:buFont typeface="Arial"/>
              <a:buNone/>
            </a:pPr>
            <a:r>
              <a:rPr lang="en-US" sz="1100">
                <a:solidFill>
                  <a:srgbClr val="3F3F3F"/>
                </a:solidFill>
                <a:latin typeface="Trebuchet MS"/>
                <a:ea typeface="Trebuchet MS"/>
                <a:cs typeface="Trebuchet MS"/>
                <a:sym typeface="Trebuchet MS"/>
              </a:rPr>
              <a:t>The main problem of implementing learning algorithms is the expenditure of setting such databases which requires high computation  and results in costly processing of such huge data.</a:t>
            </a:r>
          </a:p>
          <a:p>
            <a:pPr marL="342900" lvl="0" indent="-342900" rtl="0">
              <a:spcBef>
                <a:spcPts val="0"/>
              </a:spcBef>
              <a:buClr>
                <a:schemeClr val="accent1"/>
              </a:buClr>
              <a:buSzPct val="130909"/>
              <a:buFont typeface="Noto Sans Symbols"/>
              <a:buNone/>
            </a:pPr>
            <a:endParaRPr sz="1100">
              <a:solidFill>
                <a:srgbClr val="3F3F3F"/>
              </a:solidFill>
              <a:latin typeface="Trebuchet MS"/>
              <a:ea typeface="Trebuchet MS"/>
              <a:cs typeface="Trebuchet MS"/>
              <a:sym typeface="Trebuchet MS"/>
            </a:endParaRPr>
          </a:p>
          <a:p>
            <a:pPr marL="342900" lvl="0" indent="-321310" rtl="0">
              <a:spcBef>
                <a:spcPts val="1000"/>
              </a:spcBef>
              <a:buClr>
                <a:schemeClr val="dk1"/>
              </a:buClr>
              <a:buSzPct val="100000"/>
              <a:buFont typeface="Arial"/>
              <a:buNone/>
            </a:pPr>
            <a:r>
              <a:rPr lang="en-US" sz="1100">
                <a:solidFill>
                  <a:srgbClr val="3F3F3F"/>
                </a:solidFill>
                <a:latin typeface="Trebuchet MS"/>
                <a:ea typeface="Trebuchet MS"/>
                <a:cs typeface="Trebuchet MS"/>
                <a:sym typeface="Trebuchet MS"/>
              </a:rPr>
              <a:t>The main limitation of  is that the XSS Analyzer learns from failed attacks on tokens that server-side defenses reject.This allows pruning of large regions within the search space, leading to lose large amount of data which affect the results. </a:t>
            </a:r>
          </a:p>
          <a:p>
            <a:pPr lvl="0" rtl="0">
              <a:spcBef>
                <a:spcPts val="0"/>
              </a:spcBef>
              <a:buNone/>
            </a:pPr>
            <a:endParaRPr sz="1100"/>
          </a:p>
        </p:txBody>
      </p:sp>
      <p:sp>
        <p:nvSpPr>
          <p:cNvPr id="239" name="Shape 23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547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spcBef>
                <a:spcPts val="0"/>
              </a:spcBef>
              <a:buNone/>
            </a:pPr>
            <a:endParaRPr/>
          </a:p>
        </p:txBody>
      </p:sp>
      <p:sp>
        <p:nvSpPr>
          <p:cNvPr id="245" name="Shape 24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4668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2" name="Shape 252"/>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a:spcBef>
                <a:spcPts val="0"/>
              </a:spcBef>
              <a:buNone/>
            </a:pPr>
            <a:endParaRPr/>
          </a:p>
        </p:txBody>
      </p:sp>
      <p:sp>
        <p:nvSpPr>
          <p:cNvPr id="253" name="Shape 253"/>
          <p:cNvSpPr txBox="1">
            <a:spLocks noGrp="1"/>
          </p:cNvSpPr>
          <p:nvPr>
            <p:ph type="sldNum" idx="12"/>
          </p:nvPr>
        </p:nvSpPr>
        <p:spPr>
          <a:xfrm>
            <a:off x="3884612" y="8685213"/>
            <a:ext cx="2971800" cy="4587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16</a:t>
            </a:fld>
            <a:endParaRPr lang="en-US"/>
          </a:p>
        </p:txBody>
      </p:sp>
    </p:spTree>
    <p:extLst>
      <p:ext uri="{BB962C8B-B14F-4D97-AF65-F5344CB8AC3E}">
        <p14:creationId xmlns:p14="http://schemas.microsoft.com/office/powerpoint/2010/main" val="3955193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0" name="Shape 260"/>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a:spcBef>
                <a:spcPts val="0"/>
              </a:spcBef>
              <a:buNone/>
            </a:pPr>
            <a:endParaRPr/>
          </a:p>
        </p:txBody>
      </p:sp>
      <p:sp>
        <p:nvSpPr>
          <p:cNvPr id="261" name="Shape 261"/>
          <p:cNvSpPr txBox="1">
            <a:spLocks noGrp="1"/>
          </p:cNvSpPr>
          <p:nvPr>
            <p:ph type="sldNum" idx="12"/>
          </p:nvPr>
        </p:nvSpPr>
        <p:spPr>
          <a:xfrm>
            <a:off x="3884612" y="8685213"/>
            <a:ext cx="2971800" cy="4587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17</a:t>
            </a:fld>
            <a:endParaRPr lang="en-US"/>
          </a:p>
        </p:txBody>
      </p:sp>
    </p:spTree>
    <p:extLst>
      <p:ext uri="{BB962C8B-B14F-4D97-AF65-F5344CB8AC3E}">
        <p14:creationId xmlns:p14="http://schemas.microsoft.com/office/powerpoint/2010/main" val="3944728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7" name="Shape 267"/>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lnSpc>
                <a:spcPct val="115000"/>
              </a:lnSpc>
              <a:spcBef>
                <a:spcPts val="1000"/>
              </a:spcBef>
              <a:buClr>
                <a:schemeClr val="dk1"/>
              </a:buClr>
              <a:buSzPct val="61111"/>
              <a:buFont typeface="Arial"/>
              <a:buNone/>
            </a:pPr>
            <a:r>
              <a:rPr lang="en-US" sz="1800">
                <a:solidFill>
                  <a:srgbClr val="404040"/>
                </a:solidFill>
                <a:latin typeface="Arial"/>
                <a:ea typeface="Arial"/>
                <a:cs typeface="Arial"/>
                <a:sym typeface="Arial"/>
              </a:rPr>
              <a:t>Tool:</a:t>
            </a:r>
          </a:p>
          <a:p>
            <a:pPr marL="457200" lvl="0" indent="-320040" rtl="0">
              <a:lnSpc>
                <a:spcPct val="115000"/>
              </a:lnSpc>
              <a:spcBef>
                <a:spcPts val="1000"/>
              </a:spcBef>
              <a:buClr>
                <a:srgbClr val="404040"/>
              </a:buClr>
              <a:buSzPct val="79999"/>
              <a:buFont typeface="Arial"/>
              <a:buChar char="▶"/>
            </a:pPr>
            <a:r>
              <a:rPr lang="en-US" sz="1800">
                <a:solidFill>
                  <a:srgbClr val="404040"/>
                </a:solidFill>
                <a:latin typeface="Arial"/>
                <a:ea typeface="Arial"/>
                <a:cs typeface="Arial"/>
                <a:sym typeface="Arial"/>
              </a:rPr>
              <a:t>Server Side</a:t>
            </a:r>
          </a:p>
          <a:p>
            <a:pPr marL="457200" lvl="0" indent="-320040" rtl="0">
              <a:lnSpc>
                <a:spcPct val="115000"/>
              </a:lnSpc>
              <a:spcBef>
                <a:spcPts val="1000"/>
              </a:spcBef>
              <a:buClr>
                <a:srgbClr val="404040"/>
              </a:buClr>
              <a:buSzPct val="79999"/>
              <a:buFont typeface="Arial"/>
              <a:buChar char="▶"/>
            </a:pPr>
            <a:r>
              <a:rPr lang="en-US" sz="1800">
                <a:solidFill>
                  <a:srgbClr val="404040"/>
                </a:solidFill>
                <a:latin typeface="Arial"/>
                <a:ea typeface="Arial"/>
                <a:cs typeface="Arial"/>
                <a:sym typeface="Arial"/>
              </a:rPr>
              <a:t>Machine Learning</a:t>
            </a:r>
          </a:p>
          <a:p>
            <a:pPr marL="457200" lvl="0" indent="-320040" rtl="0">
              <a:lnSpc>
                <a:spcPct val="115000"/>
              </a:lnSpc>
              <a:spcBef>
                <a:spcPts val="1000"/>
              </a:spcBef>
              <a:buClr>
                <a:srgbClr val="404040"/>
              </a:buClr>
              <a:buSzPct val="79999"/>
              <a:buFont typeface="Arial"/>
              <a:buChar char="▶"/>
            </a:pPr>
            <a:r>
              <a:rPr lang="en-US" sz="1800">
                <a:solidFill>
                  <a:srgbClr val="404040"/>
                </a:solidFill>
                <a:latin typeface="Arial"/>
                <a:ea typeface="Arial"/>
                <a:cs typeface="Arial"/>
                <a:sym typeface="Arial"/>
              </a:rPr>
              <a:t>Self Learning</a:t>
            </a:r>
          </a:p>
          <a:p>
            <a:pPr marL="457200" lvl="0" indent="-320040" rtl="0">
              <a:lnSpc>
                <a:spcPct val="115000"/>
              </a:lnSpc>
              <a:spcBef>
                <a:spcPts val="1000"/>
              </a:spcBef>
              <a:buClr>
                <a:srgbClr val="404040"/>
              </a:buClr>
              <a:buSzPct val="79999"/>
              <a:buFont typeface="Arial"/>
              <a:buChar char="▶"/>
            </a:pPr>
            <a:r>
              <a:rPr lang="en-US" sz="1800">
                <a:solidFill>
                  <a:srgbClr val="404040"/>
                </a:solidFill>
                <a:latin typeface="Arial"/>
                <a:ea typeface="Arial"/>
                <a:cs typeface="Arial"/>
                <a:sym typeface="Arial"/>
              </a:rPr>
              <a:t>Detect Vulnerabilities before deployment</a:t>
            </a:r>
          </a:p>
          <a:p>
            <a:pPr lvl="0" rtl="0">
              <a:lnSpc>
                <a:spcPct val="115000"/>
              </a:lnSpc>
              <a:spcBef>
                <a:spcPts val="1000"/>
              </a:spcBef>
              <a:buClr>
                <a:schemeClr val="dk1"/>
              </a:buClr>
              <a:buSzPct val="61111"/>
              <a:buFont typeface="Arial"/>
              <a:buNone/>
            </a:pPr>
            <a:endParaRPr sz="1800">
              <a:solidFill>
                <a:srgbClr val="404040"/>
              </a:solidFill>
              <a:latin typeface="Arial"/>
              <a:ea typeface="Arial"/>
              <a:cs typeface="Arial"/>
              <a:sym typeface="Arial"/>
            </a:endParaRPr>
          </a:p>
          <a:p>
            <a:pPr marL="342900" lvl="0" indent="-251459" rtl="0">
              <a:spcBef>
                <a:spcPts val="0"/>
              </a:spcBef>
              <a:buNone/>
            </a:pPr>
            <a:r>
              <a:rPr lang="en-US" sz="1800" u="sng">
                <a:solidFill>
                  <a:schemeClr val="hlink"/>
                </a:solidFill>
                <a:latin typeface="Trebuchet MS"/>
                <a:ea typeface="Trebuchet MS"/>
                <a:cs typeface="Trebuchet MS"/>
                <a:sym typeface="Trebuchet MS"/>
                <a:hlinkClick r:id="rId3"/>
              </a:rPr>
              <a:t>http://www.gsd.inesc-id.pt/~mpc/pubs/WAP-journal-jul15.pdf</a:t>
            </a:r>
          </a:p>
          <a:p>
            <a:pPr marL="342900" lvl="0" indent="-251459" rtl="0">
              <a:spcBef>
                <a:spcPts val="0"/>
              </a:spcBef>
              <a:buNone/>
            </a:pPr>
            <a:endParaRPr sz="1800">
              <a:solidFill>
                <a:srgbClr val="3F3F3F"/>
              </a:solidFill>
              <a:latin typeface="Trebuchet MS"/>
              <a:ea typeface="Trebuchet MS"/>
              <a:cs typeface="Trebuchet MS"/>
              <a:sym typeface="Trebuchet MS"/>
            </a:endParaRPr>
          </a:p>
          <a:p>
            <a:pPr lvl="0" rtl="0">
              <a:lnSpc>
                <a:spcPct val="115000"/>
              </a:lnSpc>
              <a:spcBef>
                <a:spcPts val="1000"/>
              </a:spcBef>
              <a:buClr>
                <a:schemeClr val="dk1"/>
              </a:buClr>
              <a:buSzPct val="61111"/>
              <a:buFont typeface="Arial"/>
              <a:buNone/>
            </a:pPr>
            <a:r>
              <a:rPr lang="en-US" sz="1800">
                <a:solidFill>
                  <a:srgbClr val="404040"/>
                </a:solidFill>
                <a:latin typeface="Arial"/>
                <a:ea typeface="Arial"/>
                <a:cs typeface="Arial"/>
                <a:sym typeface="Arial"/>
              </a:rPr>
              <a:t>Comprehensive security database. An important foundation of the learning algorithm is a database of half a billion XSS payloads, which we believe is the largest and most comprehensive source of XSS tests.</a:t>
            </a:r>
          </a:p>
          <a:p>
            <a:pPr lvl="0" rtl="0">
              <a:lnSpc>
                <a:spcPct val="115000"/>
              </a:lnSpc>
              <a:spcBef>
                <a:spcPts val="1000"/>
              </a:spcBef>
              <a:buNone/>
            </a:pPr>
            <a:r>
              <a:rPr lang="en-US" sz="1800">
                <a:solidFill>
                  <a:srgbClr val="404040"/>
                </a:solidFill>
                <a:latin typeface="Arial"/>
                <a:ea typeface="Arial"/>
                <a:cs typeface="Arial"/>
                <a:sym typeface="Arial"/>
              </a:rPr>
              <a:t>A database of XSS payloads can be used as a comprehensive source of XSS tests</a:t>
            </a:r>
          </a:p>
          <a:p>
            <a:pPr lvl="0" rtl="0">
              <a:lnSpc>
                <a:spcPct val="115000"/>
              </a:lnSpc>
              <a:spcBef>
                <a:spcPts val="1000"/>
              </a:spcBef>
              <a:buNone/>
            </a:pPr>
            <a:endParaRPr sz="1800">
              <a:solidFill>
                <a:srgbClr val="404040"/>
              </a:solidFill>
              <a:latin typeface="Arial"/>
              <a:ea typeface="Arial"/>
              <a:cs typeface="Arial"/>
              <a:sym typeface="Arial"/>
            </a:endParaRPr>
          </a:p>
          <a:p>
            <a:pPr lvl="0" rtl="0">
              <a:lnSpc>
                <a:spcPct val="115000"/>
              </a:lnSpc>
              <a:spcBef>
                <a:spcPts val="1000"/>
              </a:spcBef>
              <a:buClr>
                <a:schemeClr val="dk1"/>
              </a:buClr>
              <a:buSzPct val="61111"/>
              <a:buFont typeface="Arial"/>
              <a:buNone/>
            </a:pPr>
            <a:endParaRPr sz="1800">
              <a:solidFill>
                <a:srgbClr val="404040"/>
              </a:solidFill>
              <a:latin typeface="Arial"/>
              <a:ea typeface="Arial"/>
              <a:cs typeface="Arial"/>
              <a:sym typeface="Arial"/>
            </a:endParaRPr>
          </a:p>
          <a:p>
            <a:pPr marL="342900" lvl="0" indent="-251459" rtl="0">
              <a:spcBef>
                <a:spcPts val="0"/>
              </a:spcBef>
              <a:buNone/>
            </a:pPr>
            <a:endParaRPr sz="1800">
              <a:solidFill>
                <a:srgbClr val="3F3F3F"/>
              </a:solidFill>
              <a:latin typeface="Trebuchet MS"/>
              <a:ea typeface="Trebuchet MS"/>
              <a:cs typeface="Trebuchet MS"/>
              <a:sym typeface="Trebuchet MS"/>
            </a:endParaRPr>
          </a:p>
          <a:p>
            <a:pPr marL="342900" lvl="0" indent="-251459" rtl="0">
              <a:spcBef>
                <a:spcPts val="0"/>
              </a:spcBef>
              <a:buNone/>
            </a:pPr>
            <a:endParaRPr sz="1800">
              <a:solidFill>
                <a:srgbClr val="3F3F3F"/>
              </a:solidFill>
              <a:latin typeface="Trebuchet MS"/>
              <a:ea typeface="Trebuchet MS"/>
              <a:cs typeface="Trebuchet MS"/>
              <a:sym typeface="Trebuchet MS"/>
            </a:endParaRPr>
          </a:p>
          <a:p>
            <a:pPr marL="342900" lvl="0" indent="-251459" rtl="0">
              <a:spcBef>
                <a:spcPts val="0"/>
              </a:spcBef>
              <a:buNone/>
            </a:pPr>
            <a:endParaRPr sz="1800">
              <a:solidFill>
                <a:srgbClr val="3F3F3F"/>
              </a:solidFill>
              <a:latin typeface="Trebuchet MS"/>
              <a:ea typeface="Trebuchet MS"/>
              <a:cs typeface="Trebuchet MS"/>
              <a:sym typeface="Trebuchet MS"/>
            </a:endParaRPr>
          </a:p>
          <a:p>
            <a:pPr marL="91440" lvl="0" indent="0" rtl="0">
              <a:spcBef>
                <a:spcPts val="0"/>
              </a:spcBef>
              <a:buNone/>
            </a:pPr>
            <a:r>
              <a:rPr lang="en-US" sz="1800">
                <a:solidFill>
                  <a:srgbClr val="3F3F3F"/>
                </a:solidFill>
                <a:latin typeface="Trebuchet MS"/>
                <a:ea typeface="Trebuchet MS"/>
                <a:cs typeface="Trebuchet MS"/>
                <a:sym typeface="Trebuchet MS"/>
              </a:rPr>
              <a:t>We would like to develop a tool to detect the  Sql Injection and CSRF attacks using the learning algorithm </a:t>
            </a:r>
          </a:p>
          <a:p>
            <a:pPr marL="91440" lvl="0" indent="0" rtl="0">
              <a:spcBef>
                <a:spcPts val="0"/>
              </a:spcBef>
              <a:buNone/>
            </a:pPr>
            <a:endParaRPr sz="1800">
              <a:solidFill>
                <a:srgbClr val="3F3F3F"/>
              </a:solidFill>
              <a:latin typeface="Trebuchet MS"/>
              <a:ea typeface="Trebuchet MS"/>
              <a:cs typeface="Trebuchet MS"/>
              <a:sym typeface="Trebuchet MS"/>
            </a:endParaRPr>
          </a:p>
          <a:p>
            <a:pPr marL="91440" lvl="0" indent="0" rtl="0">
              <a:spcBef>
                <a:spcPts val="0"/>
              </a:spcBef>
              <a:buNone/>
            </a:pPr>
            <a:r>
              <a:rPr lang="en-US" sz="1800">
                <a:solidFill>
                  <a:srgbClr val="3F3F3F"/>
                </a:solidFill>
                <a:latin typeface="Trebuchet MS"/>
                <a:ea typeface="Trebuchet MS"/>
                <a:cs typeface="Trebuchet MS"/>
                <a:sym typeface="Trebuchet MS"/>
              </a:rPr>
              <a:t>In which we propose to use payloads of data, and make attempt to detect  the attack comparing all the payloads and instances taken place in the past.</a:t>
            </a:r>
          </a:p>
          <a:p>
            <a:pPr marL="91440" lvl="0" indent="0" rtl="0">
              <a:spcBef>
                <a:spcPts val="0"/>
              </a:spcBef>
              <a:buNone/>
            </a:pPr>
            <a:endParaRPr sz="1800">
              <a:solidFill>
                <a:srgbClr val="3F3F3F"/>
              </a:solidFill>
              <a:latin typeface="Trebuchet MS"/>
              <a:ea typeface="Trebuchet MS"/>
              <a:cs typeface="Trebuchet MS"/>
              <a:sym typeface="Trebuchet MS"/>
            </a:endParaRPr>
          </a:p>
          <a:p>
            <a:pPr marL="91440" lvl="0" indent="0" rtl="0">
              <a:spcBef>
                <a:spcPts val="0"/>
              </a:spcBef>
              <a:buNone/>
            </a:pPr>
            <a:r>
              <a:rPr lang="en-US" sz="1800">
                <a:solidFill>
                  <a:srgbClr val="3F3F3F"/>
                </a:solidFill>
                <a:latin typeface="Trebuchet MS"/>
                <a:ea typeface="Trebuchet MS"/>
                <a:cs typeface="Trebuchet MS"/>
                <a:sym typeface="Trebuchet MS"/>
              </a:rPr>
              <a:t>We also propose to implement a tool to measure coverage of cases and using its feedback as an input to detect the next attacks.</a:t>
            </a:r>
          </a:p>
          <a:p>
            <a:pPr marL="91440" lvl="0" indent="0" rtl="0">
              <a:spcBef>
                <a:spcPts val="0"/>
              </a:spcBef>
              <a:buNone/>
            </a:pPr>
            <a:endParaRPr sz="1800">
              <a:solidFill>
                <a:srgbClr val="3F3F3F"/>
              </a:solidFill>
              <a:latin typeface="Trebuchet MS"/>
              <a:ea typeface="Trebuchet MS"/>
              <a:cs typeface="Trebuchet MS"/>
              <a:sym typeface="Trebuchet MS"/>
            </a:endParaRPr>
          </a:p>
          <a:p>
            <a:pPr marL="91440" lvl="0" indent="0" rtl="0">
              <a:spcBef>
                <a:spcPts val="0"/>
              </a:spcBef>
              <a:buNone/>
            </a:pPr>
            <a:r>
              <a:rPr lang="en-US" sz="1800" u="sng">
                <a:solidFill>
                  <a:schemeClr val="hlink"/>
                </a:solidFill>
                <a:latin typeface="Trebuchet MS"/>
                <a:ea typeface="Trebuchet MS"/>
                <a:cs typeface="Trebuchet MS"/>
                <a:sym typeface="Trebuchet MS"/>
                <a:hlinkClick r:id="rId3"/>
              </a:rPr>
              <a:t>http://www.gsd.inesc-id.pt/~mpc/pubs/WAP-journal-jul15.pdf</a:t>
            </a:r>
          </a:p>
          <a:p>
            <a:pPr marL="91440" lvl="0" indent="0" rtl="0">
              <a:spcBef>
                <a:spcPts val="0"/>
              </a:spcBef>
              <a:buNone/>
            </a:pPr>
            <a:endParaRPr sz="1800">
              <a:solidFill>
                <a:srgbClr val="3F3F3F"/>
              </a:solidFill>
              <a:latin typeface="Trebuchet MS"/>
              <a:ea typeface="Trebuchet MS"/>
              <a:cs typeface="Trebuchet MS"/>
              <a:sym typeface="Trebuchet MS"/>
            </a:endParaRPr>
          </a:p>
          <a:p>
            <a:pPr marL="91440" lvl="0" indent="0" rtl="0">
              <a:spcBef>
                <a:spcPts val="0"/>
              </a:spcBef>
              <a:buNone/>
            </a:pPr>
            <a:endParaRPr sz="1800">
              <a:solidFill>
                <a:srgbClr val="3F3F3F"/>
              </a:solidFill>
              <a:latin typeface="Trebuchet MS"/>
              <a:ea typeface="Trebuchet MS"/>
              <a:cs typeface="Trebuchet MS"/>
              <a:sym typeface="Trebuchet MS"/>
            </a:endParaRPr>
          </a:p>
          <a:p>
            <a:pPr marL="342900" lvl="0" indent="-342900" rtl="0">
              <a:spcBef>
                <a:spcPts val="0"/>
              </a:spcBef>
              <a:buClr>
                <a:schemeClr val="accent1"/>
              </a:buClr>
              <a:buSzPct val="79999"/>
              <a:buFont typeface="Noto Sans Symbols"/>
              <a:buNone/>
            </a:pPr>
            <a:endParaRPr sz="1800">
              <a:solidFill>
                <a:srgbClr val="3F3F3F"/>
              </a:solidFill>
              <a:latin typeface="Trebuchet MS"/>
              <a:ea typeface="Trebuchet MS"/>
              <a:cs typeface="Trebuchet MS"/>
              <a:sym typeface="Trebuchet MS"/>
            </a:endParaRPr>
          </a:p>
        </p:txBody>
      </p:sp>
      <p:sp>
        <p:nvSpPr>
          <p:cNvPr id="268" name="Shape 268"/>
          <p:cNvSpPr txBox="1">
            <a:spLocks noGrp="1"/>
          </p:cNvSpPr>
          <p:nvPr>
            <p:ph type="sldNum" idx="12"/>
          </p:nvPr>
        </p:nvSpPr>
        <p:spPr>
          <a:xfrm>
            <a:off x="3884612" y="8685213"/>
            <a:ext cx="2971800" cy="4587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18</a:t>
            </a:fld>
            <a:endParaRPr lang="en-US"/>
          </a:p>
        </p:txBody>
      </p:sp>
    </p:spTree>
    <p:extLst>
      <p:ext uri="{BB962C8B-B14F-4D97-AF65-F5344CB8AC3E}">
        <p14:creationId xmlns:p14="http://schemas.microsoft.com/office/powerpoint/2010/main" val="197231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75" name="Shape 27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6615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2" name="Shape 152"/>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1" i="0" u="none" strike="noStrike" cap="none">
                <a:solidFill>
                  <a:schemeClr val="dk1"/>
                </a:solidFill>
                <a:latin typeface="Arial"/>
                <a:ea typeface="Arial"/>
                <a:cs typeface="Arial"/>
                <a:sym typeface="Arial"/>
              </a:rPr>
              <a:t>Cross-Site Scripting (94%):</a:t>
            </a:r>
            <a:r>
              <a:rPr lang="en-US" sz="1200" b="0" i="0" u="none" strike="noStrike" cap="none">
                <a:solidFill>
                  <a:schemeClr val="dk1"/>
                </a:solidFill>
                <a:latin typeface="Arial"/>
                <a:ea typeface="Arial"/>
                <a:cs typeface="Arial"/>
                <a:sym typeface="Arial"/>
              </a:rPr>
              <a:t> This attack lets the attacker completely alter the contents of the site.</a:t>
            </a:r>
          </a:p>
          <a:p>
            <a:pPr marL="0" marR="0" lvl="0" indent="0" algn="l" rtl="0">
              <a:lnSpc>
                <a:spcPct val="100000"/>
              </a:lnSpc>
              <a:spcBef>
                <a:spcPts val="0"/>
              </a:spcBef>
              <a:spcAft>
                <a:spcPts val="0"/>
              </a:spcAft>
              <a:buClr>
                <a:schemeClr val="dk1"/>
              </a:buClr>
              <a:buSzPct val="25000"/>
              <a:buFont typeface="Calibri"/>
              <a:buNone/>
            </a:pPr>
            <a:r>
              <a:rPr lang="en-US" b="1" i="0" u="none" strike="noStrike" cap="none">
                <a:solidFill>
                  <a:schemeClr val="dk1"/>
                </a:solidFill>
                <a:latin typeface="Arial"/>
                <a:ea typeface="Arial"/>
                <a:cs typeface="Arial"/>
                <a:sym typeface="Arial"/>
              </a:rPr>
              <a:t>Cross-Site Request Forgery (92%): </a:t>
            </a:r>
          </a:p>
          <a:p>
            <a:pPr marL="0" marR="0" lvl="0" indent="0" algn="l" rtl="0">
              <a:spcBef>
                <a:spcPts val="0"/>
              </a:spcBef>
              <a:buSzPct val="25000"/>
              <a:buNone/>
            </a:pPr>
            <a:r>
              <a:rPr lang="en-US" sz="1200" b="1" i="0" u="none" strike="noStrike" cap="none">
                <a:solidFill>
                  <a:schemeClr val="dk1"/>
                </a:solidFill>
                <a:latin typeface="Arial"/>
                <a:ea typeface="Arial"/>
                <a:cs typeface="Arial"/>
                <a:sym typeface="Arial"/>
              </a:rPr>
              <a:t>SQL Injection :</a:t>
            </a:r>
            <a:r>
              <a:rPr lang="en-US" sz="1200" b="0" i="0" u="none" strike="noStrike" cap="none">
                <a:solidFill>
                  <a:schemeClr val="dk1"/>
                </a:solidFill>
                <a:latin typeface="Arial"/>
                <a:ea typeface="Arial"/>
                <a:cs typeface="Arial"/>
                <a:sym typeface="Arial"/>
              </a:rPr>
              <a:t> Injections let attackers modify a back-end statement of command through unsanitized user input.</a:t>
            </a:r>
          </a:p>
          <a:p>
            <a:pPr marL="0" marR="0" lvl="0" indent="0" algn="l" rtl="0">
              <a:spcBef>
                <a:spcPts val="0"/>
              </a:spcBef>
              <a:buSzPct val="25000"/>
              <a:buNone/>
            </a:pPr>
            <a:r>
              <a:rPr lang="en-US" sz="1200" b="1" i="0" u="none" strike="noStrike" cap="none">
                <a:solidFill>
                  <a:schemeClr val="dk1"/>
                </a:solidFill>
                <a:latin typeface="Arial"/>
                <a:ea typeface="Arial"/>
                <a:cs typeface="Arial"/>
                <a:sym typeface="Arial"/>
              </a:rPr>
              <a:t>Broken Authentication and Session Management</a:t>
            </a:r>
            <a:r>
              <a:rPr lang="en-US" sz="1200" b="0" i="0" u="none" strike="noStrike" cap="none">
                <a:solidFill>
                  <a:schemeClr val="dk1"/>
                </a:solidFill>
                <a:latin typeface="Arial"/>
                <a:ea typeface="Arial"/>
                <a:cs typeface="Arial"/>
                <a:sym typeface="Arial"/>
              </a:rPr>
              <a:t>: Attackers bypass the authentication methods that are used by an application.</a:t>
            </a:r>
          </a:p>
          <a:p>
            <a:pPr marL="0" marR="0" lvl="0" indent="0" algn="l" rtl="0">
              <a:spcBef>
                <a:spcPts val="0"/>
              </a:spcBef>
              <a:buSzPct val="25000"/>
              <a:buNone/>
            </a:pPr>
            <a:endParaRPr sz="1200" b="0" i="0" u="none" strike="noStrike" cap="none">
              <a:solidFill>
                <a:schemeClr val="dk1"/>
              </a:solidFill>
              <a:latin typeface="Arial"/>
              <a:ea typeface="Arial"/>
              <a:cs typeface="Arial"/>
              <a:sym typeface="Arial"/>
            </a:endParaRPr>
          </a:p>
          <a:p>
            <a:pPr marL="0" marR="0" lvl="0" indent="0" algn="l" rtl="0">
              <a:spcBef>
                <a:spcPts val="0"/>
              </a:spcBef>
              <a:buSzPct val="25000"/>
              <a:buNone/>
            </a:pPr>
            <a:r>
              <a:rPr lang="en-US" sz="1200" b="0" i="0" u="none" strike="noStrike" cap="none">
                <a:solidFill>
                  <a:schemeClr val="dk1"/>
                </a:solidFill>
                <a:latin typeface="Arial"/>
                <a:ea typeface="Arial"/>
                <a:cs typeface="Arial"/>
                <a:sym typeface="Arial"/>
              </a:rPr>
              <a:t> </a:t>
            </a:r>
            <a:r>
              <a:rPr lang="en-US" sz="1200" b="1" i="0" u="none" strike="noStrike" cap="none">
                <a:solidFill>
                  <a:schemeClr val="dk1"/>
                </a:solidFill>
                <a:latin typeface="Arial"/>
                <a:ea typeface="Arial"/>
                <a:cs typeface="Arial"/>
                <a:sym typeface="Arial"/>
              </a:rPr>
              <a:t>Insecure Direct Object References:</a:t>
            </a:r>
            <a:r>
              <a:rPr lang="en-US" sz="1200" b="0" i="0" u="none" strike="noStrike" cap="none">
                <a:solidFill>
                  <a:schemeClr val="dk1"/>
                </a:solidFill>
                <a:latin typeface="Arial"/>
                <a:ea typeface="Arial"/>
                <a:cs typeface="Arial"/>
                <a:sym typeface="Arial"/>
              </a:rPr>
              <a:t> his type of insecure direct object reference allows attackers to obtain data from the server by manipulating file names.</a:t>
            </a:r>
          </a:p>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53" name="Shape 153"/>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105389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81" name="Shape 28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14715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Shape 28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7" name="Shape 287"/>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a:spcBef>
                <a:spcPts val="0"/>
              </a:spcBef>
              <a:buNone/>
            </a:pPr>
            <a:endParaRPr/>
          </a:p>
        </p:txBody>
      </p:sp>
      <p:sp>
        <p:nvSpPr>
          <p:cNvPr id="288" name="Shape 288"/>
          <p:cNvSpPr txBox="1">
            <a:spLocks noGrp="1"/>
          </p:cNvSpPr>
          <p:nvPr>
            <p:ph type="sldNum" idx="12"/>
          </p:nvPr>
        </p:nvSpPr>
        <p:spPr>
          <a:xfrm>
            <a:off x="3884612" y="8685213"/>
            <a:ext cx="2971800" cy="4587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21</a:t>
            </a:fld>
            <a:endParaRPr lang="en-US"/>
          </a:p>
        </p:txBody>
      </p:sp>
    </p:spTree>
    <p:extLst>
      <p:ext uri="{BB962C8B-B14F-4D97-AF65-F5344CB8AC3E}">
        <p14:creationId xmlns:p14="http://schemas.microsoft.com/office/powerpoint/2010/main" val="3278966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r>
              <a:rPr lang="en-US"/>
              <a:t>Using several different black box security vulnerability detecting tools, the WASC was able to find 58.51% of the high-risk vulnerabilities and only 12.05% of the medium-risk vulnerabilities.</a:t>
            </a:r>
          </a:p>
        </p:txBody>
      </p:sp>
      <p:sp>
        <p:nvSpPr>
          <p:cNvPr id="159" name="Shape 15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8604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r>
              <a:rPr lang="en-US"/>
              <a:t>Main complication of BBST: They have limited insights into the workings of server-side defenses.</a:t>
            </a:r>
          </a:p>
        </p:txBody>
      </p:sp>
      <p:sp>
        <p:nvSpPr>
          <p:cNvPr id="167" name="Shape 167"/>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396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r>
              <a:rPr lang="en-US"/>
              <a:t>http://securityaffairs.co/wordpress/16557/hacking/statistics-on-web-application-vulnerabilities-statistics-2013.html</a:t>
            </a:r>
          </a:p>
        </p:txBody>
      </p:sp>
      <p:sp>
        <p:nvSpPr>
          <p:cNvPr id="178" name="Shape 17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65753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rtl="0">
              <a:lnSpc>
                <a:spcPct val="115000"/>
              </a:lnSpc>
              <a:spcBef>
                <a:spcPts val="0"/>
              </a:spcBef>
              <a:spcAft>
                <a:spcPts val="400"/>
              </a:spcAft>
              <a:buClr>
                <a:schemeClr val="dk1"/>
              </a:buClr>
              <a:buSzPct val="100000"/>
              <a:buFont typeface="Arial"/>
              <a:buNone/>
            </a:pPr>
            <a:r>
              <a:rPr lang="en-US" sz="1050">
                <a:solidFill>
                  <a:srgbClr val="333333"/>
                </a:solidFill>
                <a:latin typeface="Arial"/>
                <a:ea typeface="Arial"/>
                <a:cs typeface="Arial"/>
                <a:sym typeface="Arial"/>
              </a:rPr>
              <a:t>In addition to the limitations mentioned above the scanners are not smart enough to test for specific vulnerabilities in the application logic. Web application vulnerability scanners are not able to test for:</a:t>
            </a:r>
          </a:p>
          <a:p>
            <a:pPr marL="749300" lvl="0" indent="-295275" rtl="0">
              <a:lnSpc>
                <a:spcPct val="115000"/>
              </a:lnSpc>
              <a:spcBef>
                <a:spcPts val="0"/>
              </a:spcBef>
              <a:spcAft>
                <a:spcPts val="200"/>
              </a:spcAft>
              <a:buClr>
                <a:srgbClr val="333333"/>
              </a:buClr>
              <a:buSzPct val="95454"/>
              <a:buFont typeface="Arial"/>
              <a:buChar char="●"/>
            </a:pPr>
            <a:r>
              <a:rPr lang="en-US" sz="1050" b="1">
                <a:solidFill>
                  <a:srgbClr val="333333"/>
                </a:solidFill>
                <a:latin typeface="Arial"/>
                <a:ea typeface="Arial"/>
                <a:cs typeface="Arial"/>
                <a:sym typeface="Arial"/>
              </a:rPr>
              <a:t>Authentication vulnerabilities</a:t>
            </a:r>
            <a:r>
              <a:rPr lang="en-US" sz="1050">
                <a:solidFill>
                  <a:srgbClr val="333333"/>
                </a:solidFill>
                <a:latin typeface="Arial"/>
                <a:ea typeface="Arial"/>
                <a:cs typeface="Arial"/>
                <a:sym typeface="Arial"/>
              </a:rPr>
              <a:t> such as username enumeration, resilience to password guessing, any account recovery functions, credentials predictability or any other logic flaws in the authentication</a:t>
            </a:r>
          </a:p>
          <a:p>
            <a:pPr marL="749300" lvl="0" indent="-295275" rtl="0">
              <a:lnSpc>
                <a:spcPct val="115000"/>
              </a:lnSpc>
              <a:spcBef>
                <a:spcPts val="0"/>
              </a:spcBef>
              <a:spcAft>
                <a:spcPts val="200"/>
              </a:spcAft>
              <a:buClr>
                <a:srgbClr val="333333"/>
              </a:buClr>
              <a:buSzPct val="95454"/>
              <a:buFont typeface="Arial"/>
              <a:buChar char="●"/>
            </a:pPr>
            <a:r>
              <a:rPr lang="en-US" sz="1050" b="1">
                <a:solidFill>
                  <a:srgbClr val="333333"/>
                </a:solidFill>
                <a:latin typeface="Arial"/>
                <a:ea typeface="Arial"/>
                <a:cs typeface="Arial"/>
                <a:sym typeface="Arial"/>
              </a:rPr>
              <a:t>Session management flaws</a:t>
            </a:r>
            <a:r>
              <a:rPr lang="en-US" sz="1050">
                <a:solidFill>
                  <a:srgbClr val="333333"/>
                </a:solidFill>
                <a:latin typeface="Arial"/>
                <a:ea typeface="Arial"/>
                <a:cs typeface="Arial"/>
                <a:sym typeface="Arial"/>
              </a:rPr>
              <a:t> like meaningful or predictable tokens, session fixation, mapping tokens to session, session hijacking etc.</a:t>
            </a:r>
          </a:p>
          <a:p>
            <a:pPr marL="749300" lvl="0" indent="-295275" rtl="0">
              <a:lnSpc>
                <a:spcPct val="115000"/>
              </a:lnSpc>
              <a:spcBef>
                <a:spcPts val="0"/>
              </a:spcBef>
              <a:spcAft>
                <a:spcPts val="200"/>
              </a:spcAft>
              <a:buClr>
                <a:srgbClr val="333333"/>
              </a:buClr>
              <a:buSzPct val="95454"/>
              <a:buFont typeface="Arial"/>
              <a:buChar char="●"/>
            </a:pPr>
            <a:r>
              <a:rPr lang="en-US" sz="1050" b="1">
                <a:solidFill>
                  <a:srgbClr val="333333"/>
                </a:solidFill>
                <a:latin typeface="Arial"/>
                <a:ea typeface="Arial"/>
                <a:cs typeface="Arial"/>
                <a:sym typeface="Arial"/>
              </a:rPr>
              <a:t>Vulnerabilities in access controls</a:t>
            </a:r>
            <a:r>
              <a:rPr lang="en-US" sz="1050">
                <a:solidFill>
                  <a:srgbClr val="333333"/>
                </a:solidFill>
                <a:latin typeface="Arial"/>
                <a:ea typeface="Arial"/>
                <a:cs typeface="Arial"/>
                <a:sym typeface="Arial"/>
              </a:rPr>
              <a:t> where a user can access others’ user data or admin functionality without having admin privileges assigned</a:t>
            </a:r>
          </a:p>
          <a:p>
            <a:pPr marL="749300" lvl="0" indent="-295275" rtl="0">
              <a:lnSpc>
                <a:spcPct val="115000"/>
              </a:lnSpc>
              <a:spcBef>
                <a:spcPts val="0"/>
              </a:spcBef>
              <a:spcAft>
                <a:spcPts val="200"/>
              </a:spcAft>
              <a:buClr>
                <a:srgbClr val="333333"/>
              </a:buClr>
              <a:buSzPct val="95454"/>
              <a:buFont typeface="Arial"/>
              <a:buChar char="●"/>
            </a:pPr>
            <a:r>
              <a:rPr lang="en-US" sz="1050" b="1">
                <a:solidFill>
                  <a:srgbClr val="333333"/>
                </a:solidFill>
                <a:latin typeface="Arial"/>
                <a:ea typeface="Arial"/>
                <a:cs typeface="Arial"/>
                <a:sym typeface="Arial"/>
              </a:rPr>
              <a:t>Application logic flaws</a:t>
            </a:r>
            <a:r>
              <a:rPr lang="en-US" sz="1050">
                <a:solidFill>
                  <a:srgbClr val="333333"/>
                </a:solidFill>
                <a:latin typeface="Arial"/>
                <a:ea typeface="Arial"/>
                <a:cs typeface="Arial"/>
                <a:sym typeface="Arial"/>
              </a:rPr>
              <a:t> such as ordering negative number of items, skipping a stage in multi-stage processes (i.e. going straight to shipping page skipping the payment page) etc.</a:t>
            </a:r>
          </a:p>
          <a:p>
            <a:pPr marL="749300" lvl="0" indent="-295275" rtl="0">
              <a:lnSpc>
                <a:spcPct val="115000"/>
              </a:lnSpc>
              <a:spcBef>
                <a:spcPts val="0"/>
              </a:spcBef>
              <a:spcAft>
                <a:spcPts val="200"/>
              </a:spcAft>
              <a:buClr>
                <a:srgbClr val="333333"/>
              </a:buClr>
              <a:buSzPct val="95454"/>
              <a:buFont typeface="Arial"/>
              <a:buChar char="●"/>
            </a:pPr>
            <a:r>
              <a:rPr lang="en-US" sz="1050" b="1">
                <a:solidFill>
                  <a:srgbClr val="333333"/>
                </a:solidFill>
                <a:latin typeface="Arial"/>
                <a:ea typeface="Arial"/>
                <a:cs typeface="Arial"/>
                <a:sym typeface="Arial"/>
              </a:rPr>
              <a:t>Shared hosting vulnerabilities</a:t>
            </a:r>
            <a:r>
              <a:rPr lang="en-US" sz="1050">
                <a:solidFill>
                  <a:srgbClr val="333333"/>
                </a:solidFill>
                <a:latin typeface="Arial"/>
                <a:ea typeface="Arial"/>
                <a:cs typeface="Arial"/>
                <a:sym typeface="Arial"/>
              </a:rPr>
              <a:t> – test segregation in shared infrastructure or between ASP-hosted applications</a:t>
            </a:r>
          </a:p>
          <a:p>
            <a:pPr marL="749300" lvl="0" indent="-295275" rtl="0">
              <a:lnSpc>
                <a:spcPct val="115000"/>
              </a:lnSpc>
              <a:spcBef>
                <a:spcPts val="0"/>
              </a:spcBef>
              <a:spcAft>
                <a:spcPts val="200"/>
              </a:spcAft>
              <a:buClr>
                <a:srgbClr val="333333"/>
              </a:buClr>
              <a:buSzPct val="95454"/>
              <a:buFont typeface="Arial"/>
              <a:buChar char="●"/>
            </a:pPr>
            <a:r>
              <a:rPr lang="en-US" sz="1050" b="1">
                <a:solidFill>
                  <a:srgbClr val="333333"/>
                </a:solidFill>
                <a:latin typeface="Arial"/>
                <a:ea typeface="Arial"/>
                <a:cs typeface="Arial"/>
                <a:sym typeface="Arial"/>
              </a:rPr>
              <a:t>Leakage of sensitive information</a:t>
            </a:r>
            <a:r>
              <a:rPr lang="en-US" sz="1050">
                <a:solidFill>
                  <a:srgbClr val="333333"/>
                </a:solidFill>
                <a:latin typeface="Arial"/>
                <a:ea typeface="Arial"/>
                <a:cs typeface="Arial"/>
                <a:sym typeface="Arial"/>
              </a:rPr>
              <a:t> such as password hashes in the hidden fields or user logs</a:t>
            </a:r>
          </a:p>
          <a:p>
            <a:pPr lvl="0">
              <a:spcBef>
                <a:spcPts val="0"/>
              </a:spcBef>
              <a:buNone/>
            </a:pPr>
            <a:endParaRPr/>
          </a:p>
        </p:txBody>
      </p:sp>
      <p:sp>
        <p:nvSpPr>
          <p:cNvPr id="185" name="Shape 18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6807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rtl="0">
              <a:lnSpc>
                <a:spcPct val="115000"/>
              </a:lnSpc>
              <a:spcBef>
                <a:spcPts val="1000"/>
              </a:spcBef>
              <a:buClr>
                <a:schemeClr val="dk1"/>
              </a:buClr>
              <a:buSzPct val="91666"/>
              <a:buFont typeface="Arial"/>
              <a:buNone/>
            </a:pPr>
            <a:r>
              <a:rPr lang="en-US">
                <a:solidFill>
                  <a:srgbClr val="404040"/>
                </a:solidFill>
                <a:latin typeface="Arial"/>
                <a:ea typeface="Arial"/>
                <a:cs typeface="Arial"/>
                <a:sym typeface="Arial"/>
              </a:rPr>
              <a:t>Most of the research on web application security has turned toward static security veriﬁcation . The static security verification involves testing of static input. They will not detect the attacks that happen on the back end or server side.</a:t>
            </a:r>
          </a:p>
          <a:p>
            <a:pPr marL="457200" lvl="0" indent="-304800" rtl="0">
              <a:spcBef>
                <a:spcPts val="1000"/>
              </a:spcBef>
              <a:buClr>
                <a:schemeClr val="accent1"/>
              </a:buClr>
              <a:buSzPct val="100000"/>
              <a:buFont typeface="Noto Sans Symbols"/>
              <a:buChar char="▶"/>
            </a:pPr>
            <a:r>
              <a:rPr lang="en-US">
                <a:solidFill>
                  <a:srgbClr val="3F3F3F"/>
                </a:solidFill>
                <a:latin typeface="Trebuchet MS"/>
                <a:ea typeface="Trebuchet MS"/>
                <a:cs typeface="Trebuchet MS"/>
                <a:sym typeface="Trebuchet MS"/>
              </a:rPr>
              <a:t>Not equipped with learning capabilities</a:t>
            </a:r>
          </a:p>
          <a:p>
            <a:pPr marL="457200" lvl="0" indent="-304800" rtl="0">
              <a:spcBef>
                <a:spcPts val="1000"/>
              </a:spcBef>
              <a:buClr>
                <a:schemeClr val="accent1"/>
              </a:buClr>
              <a:buSzPct val="100000"/>
              <a:buFont typeface="Noto Sans Symbols"/>
              <a:buChar char="▶"/>
            </a:pPr>
            <a:r>
              <a:rPr lang="en-US">
                <a:solidFill>
                  <a:srgbClr val="3F3F3F"/>
                </a:solidFill>
                <a:latin typeface="Trebuchet MS"/>
                <a:ea typeface="Trebuchet MS"/>
                <a:cs typeface="Trebuchet MS"/>
                <a:sym typeface="Trebuchet MS"/>
              </a:rPr>
              <a:t>Rely on manual intervention to detect common cases of broken input sanitization or validation</a:t>
            </a:r>
          </a:p>
        </p:txBody>
      </p:sp>
      <p:sp>
        <p:nvSpPr>
          <p:cNvPr id="191" name="Shape 19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3524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98" name="Shape 19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2943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05" name="Shape 20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874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6"/>
        <p:cNvGrpSpPr/>
        <p:nvPr/>
      </p:nvGrpSpPr>
      <p:grpSpPr>
        <a:xfrm>
          <a:off x="0" y="0"/>
          <a:ext cx="0" cy="0"/>
          <a:chOff x="0" y="0"/>
          <a:chExt cx="0" cy="0"/>
        </a:xfrm>
      </p:grpSpPr>
      <p:grpSp>
        <p:nvGrpSpPr>
          <p:cNvPr id="27" name="Shape 27"/>
          <p:cNvGrpSpPr/>
          <p:nvPr/>
        </p:nvGrpSpPr>
        <p:grpSpPr>
          <a:xfrm>
            <a:off x="0" y="-8466"/>
            <a:ext cx="12192000" cy="6866467"/>
            <a:chOff x="0" y="-8466"/>
            <a:chExt cx="12192000" cy="6866467"/>
          </a:xfrm>
        </p:grpSpPr>
        <p:cxnSp>
          <p:nvCxnSpPr>
            <p:cNvPr id="28" name="Shape 28"/>
            <p:cNvCxnSpPr/>
            <p:nvPr/>
          </p:nvCxnSpPr>
          <p:spPr>
            <a:xfrm>
              <a:off x="9371011" y="0"/>
              <a:ext cx="1219199" cy="6858000"/>
            </a:xfrm>
            <a:prstGeom prst="straightConnector1">
              <a:avLst/>
            </a:prstGeom>
            <a:noFill/>
            <a:ln w="9525" cap="flat" cmpd="sng">
              <a:solidFill>
                <a:srgbClr val="BFBFBF"/>
              </a:solidFill>
              <a:prstDash val="solid"/>
              <a:round/>
              <a:headEnd type="none" w="med" len="med"/>
              <a:tailEnd type="none" w="med" len="med"/>
            </a:ln>
          </p:spPr>
        </p:cxnSp>
        <p:cxnSp>
          <p:nvCxnSpPr>
            <p:cNvPr id="29" name="Shape 29"/>
            <p:cNvCxnSpPr/>
            <p:nvPr/>
          </p:nvCxnSpPr>
          <p:spPr>
            <a:xfrm flipH="1">
              <a:off x="7425266" y="3681412"/>
              <a:ext cx="4763558" cy="3176586"/>
            </a:xfrm>
            <a:prstGeom prst="straightConnector1">
              <a:avLst/>
            </a:prstGeom>
            <a:noFill/>
            <a:ln w="9525" cap="flat" cmpd="sng">
              <a:solidFill>
                <a:srgbClr val="D8D8D8"/>
              </a:solidFill>
              <a:prstDash val="solid"/>
              <a:round/>
              <a:headEnd type="none" w="med" len="med"/>
              <a:tailEnd type="none" w="med" len="med"/>
            </a:ln>
          </p:spPr>
        </p:cxnSp>
        <p:sp>
          <p:nvSpPr>
            <p:cNvPr id="30" name="Shape 30"/>
            <p:cNvSpPr/>
            <p:nvPr/>
          </p:nvSpPr>
          <p:spPr>
            <a:xfrm>
              <a:off x="9181475" y="-8466"/>
              <a:ext cx="3007348" cy="6866467"/>
            </a:xfrm>
            <a:custGeom>
              <a:avLst/>
              <a:gdLst/>
              <a:ahLst/>
              <a:cxnLst/>
              <a:rect l="0" t="0" r="0" b="0"/>
              <a:pathLst>
                <a:path w="120000" h="120000" extrusionOk="0">
                  <a:moveTo>
                    <a:pt x="81621" y="0"/>
                  </a:moveTo>
                  <a:lnTo>
                    <a:pt x="120000" y="0"/>
                  </a:lnTo>
                  <a:lnTo>
                    <a:pt x="120000" y="119999"/>
                  </a:lnTo>
                  <a:lnTo>
                    <a:pt x="0" y="119999"/>
                  </a:lnTo>
                  <a:lnTo>
                    <a:pt x="81621" y="0"/>
                  </a:lnTo>
                  <a:close/>
                </a:path>
              </a:pathLst>
            </a:custGeom>
            <a:solidFill>
              <a:schemeClr val="accent1">
                <a:alpha val="29803"/>
              </a:schemeClr>
            </a:solidFill>
            <a:ln>
              <a:noFill/>
            </a:ln>
          </p:spPr>
        </p:sp>
        <p:sp>
          <p:nvSpPr>
            <p:cNvPr id="31" name="Shape 31"/>
            <p:cNvSpPr/>
            <p:nvPr/>
          </p:nvSpPr>
          <p:spPr>
            <a:xfrm>
              <a:off x="9603442" y="-8466"/>
              <a:ext cx="2588558" cy="6866467"/>
            </a:xfrm>
            <a:custGeom>
              <a:avLst/>
              <a:gdLst/>
              <a:ahLst/>
              <a:cxnLst/>
              <a:rect l="0" t="0" r="0" b="0"/>
              <a:pathLst>
                <a:path w="120000" h="120000" extrusionOk="0">
                  <a:moveTo>
                    <a:pt x="0" y="0"/>
                  </a:moveTo>
                  <a:lnTo>
                    <a:pt x="120000" y="0"/>
                  </a:lnTo>
                  <a:lnTo>
                    <a:pt x="120000" y="119999"/>
                  </a:lnTo>
                  <a:lnTo>
                    <a:pt x="56067" y="119999"/>
                  </a:lnTo>
                  <a:lnTo>
                    <a:pt x="0" y="0"/>
                  </a:lnTo>
                  <a:close/>
                </a:path>
              </a:pathLst>
            </a:custGeom>
            <a:solidFill>
              <a:schemeClr val="accent1">
                <a:alpha val="20000"/>
              </a:schemeClr>
            </a:solidFill>
            <a:ln>
              <a:noFill/>
            </a:ln>
          </p:spPr>
        </p:sp>
        <p:sp>
          <p:nvSpPr>
            <p:cNvPr id="32" name="Shape 32"/>
            <p:cNvSpPr/>
            <p:nvPr/>
          </p:nvSpPr>
          <p:spPr>
            <a:xfrm>
              <a:off x="8932332" y="3048000"/>
              <a:ext cx="3259667" cy="3809999"/>
            </a:xfrm>
            <a:prstGeom prst="triangle">
              <a:avLst>
                <a:gd name="adj" fmla="val 100000"/>
              </a:avLst>
            </a:prstGeom>
            <a:solidFill>
              <a:schemeClr val="accent2">
                <a:alpha val="71764"/>
              </a:schemeClr>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a:off x="9334500" y="-8466"/>
              <a:ext cx="2854326" cy="6866467"/>
            </a:xfrm>
            <a:custGeom>
              <a:avLst/>
              <a:gdLst/>
              <a:ahLst/>
              <a:cxnLst/>
              <a:rect l="0" t="0" r="0" b="0"/>
              <a:pathLst>
                <a:path w="120000" h="120000" extrusionOk="0">
                  <a:moveTo>
                    <a:pt x="0" y="0"/>
                  </a:moveTo>
                  <a:lnTo>
                    <a:pt x="120000" y="0"/>
                  </a:lnTo>
                  <a:lnTo>
                    <a:pt x="120000" y="119999"/>
                  </a:lnTo>
                  <a:lnTo>
                    <a:pt x="103873" y="119999"/>
                  </a:lnTo>
                  <a:lnTo>
                    <a:pt x="0" y="0"/>
                  </a:lnTo>
                  <a:close/>
                </a:path>
              </a:pathLst>
            </a:custGeom>
            <a:solidFill>
              <a:srgbClr val="3F7818">
                <a:alpha val="69803"/>
              </a:srgbClr>
            </a:solidFill>
            <a:ln>
              <a:noFill/>
            </a:ln>
          </p:spPr>
        </p:sp>
        <p:sp>
          <p:nvSpPr>
            <p:cNvPr id="34" name="Shape 34"/>
            <p:cNvSpPr/>
            <p:nvPr/>
          </p:nvSpPr>
          <p:spPr>
            <a:xfrm>
              <a:off x="10898729" y="-8466"/>
              <a:ext cx="1290093" cy="6866467"/>
            </a:xfrm>
            <a:custGeom>
              <a:avLst/>
              <a:gdLst/>
              <a:ahLst/>
              <a:cxnLst/>
              <a:rect l="0" t="0" r="0" b="0"/>
              <a:pathLst>
                <a:path w="120000" h="120000" extrusionOk="0">
                  <a:moveTo>
                    <a:pt x="94852" y="0"/>
                  </a:moveTo>
                  <a:lnTo>
                    <a:pt x="120000" y="0"/>
                  </a:lnTo>
                  <a:lnTo>
                    <a:pt x="120000" y="120000"/>
                  </a:lnTo>
                  <a:lnTo>
                    <a:pt x="0" y="120000"/>
                  </a:lnTo>
                  <a:lnTo>
                    <a:pt x="94852" y="0"/>
                  </a:lnTo>
                  <a:close/>
                </a:path>
              </a:pathLst>
            </a:custGeom>
            <a:solidFill>
              <a:srgbClr val="BFE471">
                <a:alpha val="69803"/>
              </a:srgbClr>
            </a:solidFill>
            <a:ln>
              <a:noFill/>
            </a:ln>
          </p:spPr>
        </p:sp>
        <p:sp>
          <p:nvSpPr>
            <p:cNvPr id="35" name="Shape 35"/>
            <p:cNvSpPr/>
            <p:nvPr/>
          </p:nvSpPr>
          <p:spPr>
            <a:xfrm>
              <a:off x="10938999" y="-8466"/>
              <a:ext cx="1249825" cy="6866467"/>
            </a:xfrm>
            <a:custGeom>
              <a:avLst/>
              <a:gdLst/>
              <a:ahLst/>
              <a:cxnLst/>
              <a:rect l="0" t="0" r="0" b="0"/>
              <a:pathLst>
                <a:path w="120000" h="120000" extrusionOk="0">
                  <a:moveTo>
                    <a:pt x="0" y="0"/>
                  </a:moveTo>
                  <a:lnTo>
                    <a:pt x="120000" y="0"/>
                  </a:lnTo>
                  <a:lnTo>
                    <a:pt x="120000" y="120000"/>
                  </a:lnTo>
                  <a:lnTo>
                    <a:pt x="106515" y="120000"/>
                  </a:lnTo>
                  <a:lnTo>
                    <a:pt x="0" y="0"/>
                  </a:lnTo>
                  <a:close/>
                </a:path>
              </a:pathLst>
            </a:custGeom>
            <a:solidFill>
              <a:schemeClr val="accent1">
                <a:alpha val="64705"/>
              </a:schemeClr>
            </a:solidFill>
            <a:ln>
              <a:noFill/>
            </a:ln>
          </p:spPr>
        </p:sp>
        <p:sp>
          <p:nvSpPr>
            <p:cNvPr id="36" name="Shape 36"/>
            <p:cNvSpPr/>
            <p:nvPr/>
          </p:nvSpPr>
          <p:spPr>
            <a:xfrm>
              <a:off x="10371665" y="3589867"/>
              <a:ext cx="1817159" cy="3268132"/>
            </a:xfrm>
            <a:prstGeom prst="triangle">
              <a:avLst>
                <a:gd name="adj" fmla="val 100000"/>
              </a:avLst>
            </a:prstGeom>
            <a:solidFill>
              <a:schemeClr val="accent1">
                <a:alpha val="80000"/>
              </a:schemeClr>
            </a:solidFill>
            <a:ln>
              <a:noFill/>
            </a:ln>
          </p:spPr>
          <p:txBody>
            <a:bodyPr lIns="91425" tIns="91425" rIns="91425" bIns="91425" anchor="ctr" anchorCtr="0">
              <a:noAutofit/>
            </a:bodyPr>
            <a:lstStyle/>
            <a:p>
              <a:pPr lvl="0">
                <a:spcBef>
                  <a:spcPts val="0"/>
                </a:spcBef>
                <a:buNone/>
              </a:pPr>
              <a:endParaRPr/>
            </a:p>
          </p:txBody>
        </p:sp>
        <p:sp>
          <p:nvSpPr>
            <p:cNvPr id="37" name="Shape 37"/>
            <p:cNvSpPr/>
            <p:nvPr/>
          </p:nvSpPr>
          <p:spPr>
            <a:xfrm rot="10800000">
              <a:off x="0" y="0"/>
              <a:ext cx="842596" cy="5666154"/>
            </a:xfrm>
            <a:prstGeom prst="triangle">
              <a:avLst>
                <a:gd name="adj" fmla="val 100000"/>
              </a:avLst>
            </a:prstGeom>
            <a:solidFill>
              <a:schemeClr val="accent1">
                <a:alpha val="84705"/>
              </a:schemeClr>
            </a:solidFill>
            <a:ln>
              <a:noFill/>
            </a:ln>
          </p:spPr>
          <p:txBody>
            <a:bodyPr lIns="91425" tIns="91425" rIns="91425" bIns="91425" anchor="ctr" anchorCtr="0">
              <a:noAutofit/>
            </a:bodyPr>
            <a:lstStyle/>
            <a:p>
              <a:pPr lvl="0">
                <a:spcBef>
                  <a:spcPts val="0"/>
                </a:spcBef>
                <a:buNone/>
              </a:pPr>
              <a:endParaRPr/>
            </a:p>
          </p:txBody>
        </p:sp>
      </p:grpSp>
      <p:sp>
        <p:nvSpPr>
          <p:cNvPr id="38" name="Shape 38"/>
          <p:cNvSpPr txBox="1">
            <a:spLocks noGrp="1"/>
          </p:cNvSpPr>
          <p:nvPr>
            <p:ph type="ctrTitle"/>
          </p:nvPr>
        </p:nvSpPr>
        <p:spPr>
          <a:xfrm>
            <a:off x="1507066" y="2404533"/>
            <a:ext cx="7766936" cy="1646301"/>
          </a:xfrm>
          <a:prstGeom prst="rect">
            <a:avLst/>
          </a:prstGeom>
          <a:noFill/>
          <a:ln>
            <a:noFill/>
          </a:ln>
        </p:spPr>
        <p:txBody>
          <a:bodyPr lIns="91425" tIns="91425" rIns="91425" bIns="91425" anchor="b" anchorCtr="0"/>
          <a:lstStyle>
            <a:lvl1pPr marL="0" marR="0" lvl="0" indent="0" algn="r" rtl="0">
              <a:spcBef>
                <a:spcPts val="0"/>
              </a:spcBef>
              <a:buClr>
                <a:schemeClr val="accent1"/>
              </a:buClr>
              <a:buFont typeface="Trebuchet MS"/>
              <a:buNone/>
              <a:defRPr sz="5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39" name="Shape 39"/>
          <p:cNvSpPr txBox="1">
            <a:spLocks noGrp="1"/>
          </p:cNvSpPr>
          <p:nvPr>
            <p:ph type="subTitle" idx="1"/>
          </p:nvPr>
        </p:nvSpPr>
        <p:spPr>
          <a:xfrm>
            <a:off x="1507066" y="4050832"/>
            <a:ext cx="7766936" cy="1096899"/>
          </a:xfrm>
          <a:prstGeom prst="rect">
            <a:avLst/>
          </a:prstGeom>
          <a:noFill/>
          <a:ln>
            <a:noFill/>
          </a:ln>
        </p:spPr>
        <p:txBody>
          <a:bodyPr lIns="91425" tIns="91425" rIns="91425" bIns="91425" anchor="t" anchorCtr="0"/>
          <a:lstStyle>
            <a:lvl1pPr marL="0" marR="0" lvl="0" indent="0" algn="r" rtl="0">
              <a:spcBef>
                <a:spcPts val="1000"/>
              </a:spcBef>
              <a:spcAft>
                <a:spcPts val="0"/>
              </a:spcAft>
              <a:buClr>
                <a:schemeClr val="accent1"/>
              </a:buClr>
              <a:buFont typeface="Noto Sans Symbols"/>
              <a:buNone/>
              <a:defRPr sz="1800" b="0" i="0" u="none" strike="noStrike" cap="none">
                <a:solidFill>
                  <a:srgbClr val="7F7F7F"/>
                </a:solidFill>
                <a:latin typeface="Trebuchet MS"/>
                <a:ea typeface="Trebuchet MS"/>
                <a:cs typeface="Trebuchet MS"/>
                <a:sym typeface="Trebuchet MS"/>
              </a:defRPr>
            </a:lvl1pPr>
            <a:lvl2pPr marL="457200" marR="0" lvl="1" indent="0" algn="ctr"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2pPr>
            <a:lvl3pPr marL="914400" marR="0" lvl="2" indent="0" algn="ctr"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3pPr>
            <a:lvl4pPr marL="1371600" marR="0" lvl="3"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4pPr>
            <a:lvl5pPr marL="1828800" marR="0" lvl="4"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5pPr>
            <a:lvl6pPr marL="2286000" marR="0" lvl="5"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6pPr>
            <a:lvl7pPr marL="2743200" marR="0" lvl="6"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7pPr>
            <a:lvl8pPr marL="3200400" marR="0" lvl="7"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8pPr>
            <a:lvl9pPr marL="3657600" marR="0" lvl="8" indent="0" algn="ctr" rtl="0">
              <a:spcBef>
                <a:spcPts val="1000"/>
              </a:spcBef>
              <a:spcAft>
                <a:spcPts val="0"/>
              </a:spcAft>
              <a:buClr>
                <a:schemeClr val="accent1"/>
              </a:buClr>
              <a:buFont typeface="Noto Sans Symbols"/>
              <a:buNone/>
              <a:defRPr sz="1200" b="0" i="0" u="none" strike="noStrike" cap="none">
                <a:solidFill>
                  <a:srgbClr val="888888"/>
                </a:solidFill>
                <a:latin typeface="Trebuchet MS"/>
                <a:ea typeface="Trebuchet MS"/>
                <a:cs typeface="Trebuchet MS"/>
                <a:sym typeface="Trebuchet MS"/>
              </a:defRPr>
            </a:lvl9pPr>
          </a:lstStyle>
          <a:p>
            <a:endParaRPr/>
          </a:p>
        </p:txBody>
      </p:sp>
      <p:sp>
        <p:nvSpPr>
          <p:cNvPr id="40" name="Shape 40"/>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1" name="Shape 41"/>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2" name="Shape 42"/>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Caption">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677335" y="609600"/>
            <a:ext cx="8596668" cy="3403599"/>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96" name="Shape 96"/>
          <p:cNvSpPr txBox="1">
            <a:spLocks noGrp="1"/>
          </p:cNvSpPr>
          <p:nvPr>
            <p:ph type="body" idx="1"/>
          </p:nvPr>
        </p:nvSpPr>
        <p:spPr>
          <a:xfrm>
            <a:off x="677335" y="4470400"/>
            <a:ext cx="8596668" cy="1570961"/>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8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97" name="Shape 97"/>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8" name="Shape 98"/>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9" name="Shape 99"/>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Quote with Caption">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931333" y="609600"/>
            <a:ext cx="8094134" cy="3022599"/>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02" name="Shape 102"/>
          <p:cNvSpPr txBox="1">
            <a:spLocks noGrp="1"/>
          </p:cNvSpPr>
          <p:nvPr>
            <p:ph type="body" idx="1"/>
          </p:nvPr>
        </p:nvSpPr>
        <p:spPr>
          <a:xfrm>
            <a:off x="1366138" y="3632200"/>
            <a:ext cx="7224524" cy="381000"/>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600" b="0" i="0" u="none" strike="noStrike" cap="none">
                <a:solidFill>
                  <a:srgbClr val="7F7F7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03" name="Shape 103"/>
          <p:cNvSpPr txBox="1">
            <a:spLocks noGrp="1"/>
          </p:cNvSpPr>
          <p:nvPr>
            <p:ph type="body" idx="2"/>
          </p:nvPr>
        </p:nvSpPr>
        <p:spPr>
          <a:xfrm>
            <a:off x="677335" y="4470400"/>
            <a:ext cx="8596668" cy="1570961"/>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8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04" name="Shape 104"/>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5" name="Shape 105"/>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06" name="Shape 106"/>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
        <p:nvSpPr>
          <p:cNvPr id="107" name="Shape 107"/>
          <p:cNvSpPr txBox="1"/>
          <p:nvPr/>
        </p:nvSpPr>
        <p:spPr>
          <a:xfrm>
            <a:off x="541870" y="790377"/>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8000" b="0" i="0" u="none" strike="noStrike" cap="none">
                <a:solidFill>
                  <a:srgbClr val="BFE471"/>
                </a:solidFill>
                <a:latin typeface="Arial"/>
                <a:ea typeface="Arial"/>
                <a:cs typeface="Arial"/>
                <a:sym typeface="Arial"/>
              </a:rPr>
              <a:t>“</a:t>
            </a:r>
          </a:p>
        </p:txBody>
      </p:sp>
      <p:sp>
        <p:nvSpPr>
          <p:cNvPr id="108" name="Shape 108"/>
          <p:cNvSpPr txBox="1"/>
          <p:nvPr/>
        </p:nvSpPr>
        <p:spPr>
          <a:xfrm>
            <a:off x="8893010" y="2886556"/>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8000" b="0" i="0" u="none" strike="noStrike" cap="none">
                <a:solidFill>
                  <a:srgbClr val="BFE471"/>
                </a:solidFill>
                <a:latin typeface="Arial"/>
                <a:ea typeface="Arial"/>
                <a:cs typeface="Arial"/>
                <a:sym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Name Car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677335" y="1931988"/>
            <a:ext cx="8596668" cy="2595459"/>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11" name="Shape 111"/>
          <p:cNvSpPr txBox="1">
            <a:spLocks noGrp="1"/>
          </p:cNvSpPr>
          <p:nvPr>
            <p:ph type="body" idx="1"/>
          </p:nvPr>
        </p:nvSpPr>
        <p:spPr>
          <a:xfrm>
            <a:off x="677335" y="4527448"/>
            <a:ext cx="8596668" cy="1513914"/>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8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12" name="Shape 112"/>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3" name="Shape 113"/>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14" name="Shape 114"/>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Quote Name Car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931333" y="609600"/>
            <a:ext cx="8094134" cy="3022599"/>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17" name="Shape 117"/>
          <p:cNvSpPr txBox="1">
            <a:spLocks noGrp="1"/>
          </p:cNvSpPr>
          <p:nvPr>
            <p:ph type="body" idx="1"/>
          </p:nvPr>
        </p:nvSpPr>
        <p:spPr>
          <a:xfrm>
            <a:off x="677331" y="4013200"/>
            <a:ext cx="8596668" cy="514247"/>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18" name="Shape 118"/>
          <p:cNvSpPr txBox="1">
            <a:spLocks noGrp="1"/>
          </p:cNvSpPr>
          <p:nvPr>
            <p:ph type="body" idx="2"/>
          </p:nvPr>
        </p:nvSpPr>
        <p:spPr>
          <a:xfrm>
            <a:off x="677335" y="4527448"/>
            <a:ext cx="8596668" cy="1513914"/>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800" b="0" i="0" u="none" strike="noStrike" cap="none">
                <a:solidFill>
                  <a:srgbClr val="7F7F7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19" name="Shape 119"/>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0" name="Shape 120"/>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1" name="Shape 121"/>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
        <p:nvSpPr>
          <p:cNvPr id="122" name="Shape 122"/>
          <p:cNvSpPr txBox="1"/>
          <p:nvPr/>
        </p:nvSpPr>
        <p:spPr>
          <a:xfrm>
            <a:off x="541870" y="790377"/>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8000" b="0" i="0" u="none" strike="noStrike" cap="none">
                <a:solidFill>
                  <a:srgbClr val="BFE471"/>
                </a:solidFill>
                <a:latin typeface="Arial"/>
                <a:ea typeface="Arial"/>
                <a:cs typeface="Arial"/>
                <a:sym typeface="Arial"/>
              </a:rPr>
              <a:t>“</a:t>
            </a:r>
          </a:p>
        </p:txBody>
      </p:sp>
      <p:sp>
        <p:nvSpPr>
          <p:cNvPr id="123" name="Shape 123"/>
          <p:cNvSpPr txBox="1"/>
          <p:nvPr/>
        </p:nvSpPr>
        <p:spPr>
          <a:xfrm>
            <a:off x="8893010" y="2886556"/>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8000" b="0" i="0" u="none" strike="noStrike" cap="none">
                <a:solidFill>
                  <a:srgbClr val="BFE471"/>
                </a:solidFill>
                <a:latin typeface="Arial"/>
                <a:ea typeface="Arial"/>
                <a:cs typeface="Arial"/>
                <a:sym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rue or False">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685799" y="609600"/>
            <a:ext cx="8588202" cy="3022599"/>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4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26" name="Shape 126"/>
          <p:cNvSpPr txBox="1">
            <a:spLocks noGrp="1"/>
          </p:cNvSpPr>
          <p:nvPr>
            <p:ph type="body" idx="1"/>
          </p:nvPr>
        </p:nvSpPr>
        <p:spPr>
          <a:xfrm>
            <a:off x="677331" y="4013200"/>
            <a:ext cx="8596668" cy="514247"/>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chemeClr val="accent1"/>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27" name="Shape 127"/>
          <p:cNvSpPr txBox="1">
            <a:spLocks noGrp="1"/>
          </p:cNvSpPr>
          <p:nvPr>
            <p:ph type="body" idx="2"/>
          </p:nvPr>
        </p:nvSpPr>
        <p:spPr>
          <a:xfrm>
            <a:off x="677335" y="4527448"/>
            <a:ext cx="8596668" cy="1513914"/>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800" b="0" i="0" u="none" strike="noStrike" cap="none">
                <a:solidFill>
                  <a:srgbClr val="7F7F7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128" name="Shape 128"/>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29" name="Shape 129"/>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0" name="Shape 130"/>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33" name="Shape 133"/>
          <p:cNvSpPr txBox="1">
            <a:spLocks noGrp="1"/>
          </p:cNvSpPr>
          <p:nvPr>
            <p:ph type="body" idx="1"/>
          </p:nvPr>
        </p:nvSpPr>
        <p:spPr>
          <a:xfrm rot="5400000">
            <a:off x="3035281" y="-197358"/>
            <a:ext cx="3880773" cy="8596668"/>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34" name="Shape 134"/>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5" name="Shape 135"/>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6" name="Shape 136"/>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rot="5400000">
            <a:off x="5994318" y="2582952"/>
            <a:ext cx="5251450" cy="1304742"/>
          </a:xfrm>
          <a:prstGeom prst="rect">
            <a:avLst/>
          </a:prstGeom>
          <a:noFill/>
          <a:ln>
            <a:noFill/>
          </a:ln>
        </p:spPr>
        <p:txBody>
          <a:bodyPr lIns="91425" tIns="91425" rIns="91425" bIns="91425" anchor="ctr"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39" name="Shape 139"/>
          <p:cNvSpPr txBox="1">
            <a:spLocks noGrp="1"/>
          </p:cNvSpPr>
          <p:nvPr>
            <p:ph type="body" idx="1"/>
          </p:nvPr>
        </p:nvSpPr>
        <p:spPr>
          <a:xfrm rot="5400000">
            <a:off x="1581685" y="-294750"/>
            <a:ext cx="5251449" cy="7060149"/>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40" name="Shape 140"/>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41" name="Shape 141"/>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42" name="Shape 142"/>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45" name="Shape 45"/>
          <p:cNvSpPr txBox="1">
            <a:spLocks noGrp="1"/>
          </p:cNvSpPr>
          <p:nvPr>
            <p:ph type="body" idx="1"/>
          </p:nvPr>
        </p:nvSpPr>
        <p:spPr>
          <a:xfrm>
            <a:off x="677333" y="2160589"/>
            <a:ext cx="8596668" cy="3880773"/>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46" name="Shape 46"/>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7" name="Shape 47"/>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48" name="Shape 48"/>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77335" y="2700866"/>
            <a:ext cx="8596668" cy="1826580"/>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Trebuchet MS"/>
              <a:buNone/>
              <a:defRPr sz="40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51" name="Shape 51"/>
          <p:cNvSpPr txBox="1">
            <a:spLocks noGrp="1"/>
          </p:cNvSpPr>
          <p:nvPr>
            <p:ph type="body" idx="1"/>
          </p:nvPr>
        </p:nvSpPr>
        <p:spPr>
          <a:xfrm>
            <a:off x="677335" y="4527448"/>
            <a:ext cx="8596668" cy="860399"/>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2000" b="0" i="0" u="none" strike="noStrike" cap="none">
                <a:solidFill>
                  <a:srgbClr val="7F7F7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Trebuchet MS"/>
                <a:ea typeface="Trebuchet MS"/>
                <a:cs typeface="Trebuchet MS"/>
                <a:sym typeface="Trebuchet MS"/>
              </a:defRPr>
            </a:lvl9pPr>
          </a:lstStyle>
          <a:p>
            <a:endParaRPr/>
          </a:p>
        </p:txBody>
      </p:sp>
      <p:sp>
        <p:nvSpPr>
          <p:cNvPr id="52" name="Shape 52"/>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3" name="Shape 53"/>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54" name="Shape 54"/>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57" name="Shape 57"/>
          <p:cNvSpPr txBox="1">
            <a:spLocks noGrp="1"/>
          </p:cNvSpPr>
          <p:nvPr>
            <p:ph type="body" idx="1"/>
          </p:nvPr>
        </p:nvSpPr>
        <p:spPr>
          <a:xfrm>
            <a:off x="677333" y="2160589"/>
            <a:ext cx="4184035" cy="3880771"/>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58" name="Shape 58"/>
          <p:cNvSpPr txBox="1">
            <a:spLocks noGrp="1"/>
          </p:cNvSpPr>
          <p:nvPr>
            <p:ph type="body" idx="2"/>
          </p:nvPr>
        </p:nvSpPr>
        <p:spPr>
          <a:xfrm>
            <a:off x="5089969" y="2160589"/>
            <a:ext cx="4184033" cy="3880773"/>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59" name="Shape 59"/>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0" name="Shape 60"/>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1" name="Shape 61"/>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64" name="Shape 64"/>
          <p:cNvSpPr txBox="1">
            <a:spLocks noGrp="1"/>
          </p:cNvSpPr>
          <p:nvPr>
            <p:ph type="body" idx="1"/>
          </p:nvPr>
        </p:nvSpPr>
        <p:spPr>
          <a:xfrm>
            <a:off x="675745" y="2160983"/>
            <a:ext cx="4185622" cy="576262"/>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2000" b="1"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800" b="1"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65" name="Shape 65"/>
          <p:cNvSpPr txBox="1">
            <a:spLocks noGrp="1"/>
          </p:cNvSpPr>
          <p:nvPr>
            <p:ph type="body" idx="2"/>
          </p:nvPr>
        </p:nvSpPr>
        <p:spPr>
          <a:xfrm>
            <a:off x="675745" y="2737244"/>
            <a:ext cx="4185622" cy="3304117"/>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66" name="Shape 66"/>
          <p:cNvSpPr txBox="1">
            <a:spLocks noGrp="1"/>
          </p:cNvSpPr>
          <p:nvPr>
            <p:ph type="body" idx="3"/>
          </p:nvPr>
        </p:nvSpPr>
        <p:spPr>
          <a:xfrm>
            <a:off x="5088382" y="2160983"/>
            <a:ext cx="4185617" cy="576262"/>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2000" b="1"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800" b="1"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600" b="1" i="0" u="none" strike="noStrike" cap="none">
                <a:solidFill>
                  <a:srgbClr val="3F3F3F"/>
                </a:solidFill>
                <a:latin typeface="Trebuchet MS"/>
                <a:ea typeface="Trebuchet MS"/>
                <a:cs typeface="Trebuchet MS"/>
                <a:sym typeface="Trebuchet MS"/>
              </a:defRPr>
            </a:lvl9pPr>
          </a:lstStyle>
          <a:p>
            <a:endParaRPr/>
          </a:p>
        </p:txBody>
      </p:sp>
      <p:sp>
        <p:nvSpPr>
          <p:cNvPr id="67" name="Shape 67"/>
          <p:cNvSpPr txBox="1">
            <a:spLocks noGrp="1"/>
          </p:cNvSpPr>
          <p:nvPr>
            <p:ph type="body" idx="4"/>
          </p:nvPr>
        </p:nvSpPr>
        <p:spPr>
          <a:xfrm>
            <a:off x="5088383" y="2737244"/>
            <a:ext cx="4185616" cy="3304117"/>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68" name="Shape 68"/>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69" name="Shape 69"/>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0" name="Shape 70"/>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73" name="Shape 73"/>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4" name="Shape 74"/>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5" name="Shape 75"/>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6"/>
        <p:cNvGrpSpPr/>
        <p:nvPr/>
      </p:nvGrpSpPr>
      <p:grpSpPr>
        <a:xfrm>
          <a:off x="0" y="0"/>
          <a:ext cx="0" cy="0"/>
          <a:chOff x="0" y="0"/>
          <a:chExt cx="0" cy="0"/>
        </a:xfrm>
      </p:grpSpPr>
      <p:sp>
        <p:nvSpPr>
          <p:cNvPr id="77" name="Shape 77"/>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8" name="Shape 78"/>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79" name="Shape 79"/>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677333" y="1498604"/>
            <a:ext cx="3854527" cy="1278465"/>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Trebuchet MS"/>
              <a:buNone/>
              <a:defRPr sz="20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82" name="Shape 82"/>
          <p:cNvSpPr txBox="1">
            <a:spLocks noGrp="1"/>
          </p:cNvSpPr>
          <p:nvPr>
            <p:ph type="body" idx="1"/>
          </p:nvPr>
        </p:nvSpPr>
        <p:spPr>
          <a:xfrm>
            <a:off x="4760460" y="514924"/>
            <a:ext cx="4513540" cy="5526437"/>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83" name="Shape 83"/>
          <p:cNvSpPr txBox="1">
            <a:spLocks noGrp="1"/>
          </p:cNvSpPr>
          <p:nvPr>
            <p:ph type="body" idx="2"/>
          </p:nvPr>
        </p:nvSpPr>
        <p:spPr>
          <a:xfrm>
            <a:off x="677333" y="2777068"/>
            <a:ext cx="3854527" cy="2584448"/>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1pPr>
            <a:lvl2pPr marL="457063" marR="0" lvl="1" indent="-12562" algn="l" rtl="0">
              <a:spcBef>
                <a:spcPts val="1000"/>
              </a:spcBef>
              <a:spcAft>
                <a:spcPts val="0"/>
              </a:spcAft>
              <a:buClr>
                <a:schemeClr val="accent1"/>
              </a:buClr>
              <a:buFont typeface="Noto Sans Symbols"/>
              <a:buNone/>
              <a:defRPr sz="1400" b="0" i="0" u="none" strike="noStrike" cap="none">
                <a:solidFill>
                  <a:srgbClr val="3F3F3F"/>
                </a:solidFill>
                <a:latin typeface="Trebuchet MS"/>
                <a:ea typeface="Trebuchet MS"/>
                <a:cs typeface="Trebuchet MS"/>
                <a:sym typeface="Trebuchet MS"/>
              </a:defRPr>
            </a:lvl2pPr>
            <a:lvl3pPr marL="914126" marR="0" lvl="2" indent="-12425"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3pPr>
            <a:lvl4pPr marL="1371189" marR="0" lvl="3" indent="-12288"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4pPr>
            <a:lvl5pPr marL="1828251" marR="0" lvl="4" indent="-12151"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5pPr>
            <a:lvl6pPr marL="2285314" marR="0" lvl="5" indent="-12013"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6pPr>
            <a:lvl7pPr marL="2742377" marR="0" lvl="6" indent="-11876"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7pPr>
            <a:lvl8pPr marL="3199440" marR="0" lvl="7" indent="-11739"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8pPr>
            <a:lvl9pPr marL="3656503" marR="0" lvl="8" indent="-11603"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9pPr>
          </a:lstStyle>
          <a:p>
            <a:endParaRPr/>
          </a:p>
        </p:txBody>
      </p:sp>
      <p:sp>
        <p:nvSpPr>
          <p:cNvPr id="84" name="Shape 84"/>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5" name="Shape 85"/>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86" name="Shape 86"/>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677333" y="4800600"/>
            <a:ext cx="8596667" cy="566737"/>
          </a:xfrm>
          <a:prstGeom prst="rect">
            <a:avLst/>
          </a:prstGeom>
          <a:noFill/>
          <a:ln>
            <a:noFill/>
          </a:ln>
        </p:spPr>
        <p:txBody>
          <a:bodyPr lIns="91425" tIns="91425" rIns="91425" bIns="91425" anchor="b" anchorCtr="0"/>
          <a:lstStyle>
            <a:lvl1pPr marL="0" marR="0" lvl="0" indent="0" algn="l" rtl="0">
              <a:spcBef>
                <a:spcPts val="0"/>
              </a:spcBef>
              <a:buClr>
                <a:schemeClr val="accent1"/>
              </a:buClr>
              <a:buFont typeface="Trebuchet MS"/>
              <a:buNone/>
              <a:defRPr sz="24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89" name="Shape 89"/>
          <p:cNvSpPr>
            <a:spLocks noGrp="1"/>
          </p:cNvSpPr>
          <p:nvPr>
            <p:ph type="pic" idx="2"/>
          </p:nvPr>
        </p:nvSpPr>
        <p:spPr>
          <a:xfrm>
            <a:off x="677333" y="609600"/>
            <a:ext cx="8596668" cy="3845718"/>
          </a:xfrm>
          <a:prstGeom prst="rect">
            <a:avLst/>
          </a:prstGeom>
          <a:noFill/>
          <a:ln>
            <a:noFill/>
          </a:ln>
        </p:spPr>
        <p:txBody>
          <a:bodyPr lIns="91425" tIns="91425" rIns="91425" bIns="91425" anchor="t" anchorCtr="0"/>
          <a:lstStyle>
            <a:lvl1pPr marL="0" marR="0" lvl="0" indent="0" algn="ctr"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1600" b="0" i="0" u="none" strike="noStrike" cap="none">
                <a:solidFill>
                  <a:srgbClr val="3F3F3F"/>
                </a:solidFill>
                <a:latin typeface="Trebuchet MS"/>
                <a:ea typeface="Trebuchet MS"/>
                <a:cs typeface="Trebuchet MS"/>
                <a:sym typeface="Trebuchet MS"/>
              </a:defRPr>
            </a:lvl9pPr>
          </a:lstStyle>
          <a:p>
            <a:endParaRPr/>
          </a:p>
        </p:txBody>
      </p:sp>
      <p:sp>
        <p:nvSpPr>
          <p:cNvPr id="90" name="Shape 90"/>
          <p:cNvSpPr txBox="1">
            <a:spLocks noGrp="1"/>
          </p:cNvSpPr>
          <p:nvPr>
            <p:ph type="body" idx="1"/>
          </p:nvPr>
        </p:nvSpPr>
        <p:spPr>
          <a:xfrm>
            <a:off x="677333" y="5367337"/>
            <a:ext cx="8596667" cy="674024"/>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1pPr>
            <a:lvl2pPr marL="457200" marR="0" lvl="1" indent="0" algn="l" rtl="0">
              <a:spcBef>
                <a:spcPts val="1000"/>
              </a:spcBef>
              <a:spcAft>
                <a:spcPts val="0"/>
              </a:spcAft>
              <a:buClr>
                <a:schemeClr val="accent1"/>
              </a:buClr>
              <a:buFont typeface="Noto Sans Symbols"/>
              <a:buNone/>
              <a:defRPr sz="1200" b="0" i="0" u="none" strike="noStrike" cap="none">
                <a:solidFill>
                  <a:srgbClr val="3F3F3F"/>
                </a:solidFill>
                <a:latin typeface="Trebuchet MS"/>
                <a:ea typeface="Trebuchet MS"/>
                <a:cs typeface="Trebuchet MS"/>
                <a:sym typeface="Trebuchet MS"/>
              </a:defRPr>
            </a:lvl2pPr>
            <a:lvl3pPr marL="914400" marR="0" lvl="2" indent="0" algn="l" rtl="0">
              <a:spcBef>
                <a:spcPts val="1000"/>
              </a:spcBef>
              <a:spcAft>
                <a:spcPts val="0"/>
              </a:spcAft>
              <a:buClr>
                <a:schemeClr val="accent1"/>
              </a:buClr>
              <a:buFont typeface="Noto Sans Symbols"/>
              <a:buNone/>
              <a:defRPr sz="1000" b="0" i="0" u="none" strike="noStrike" cap="none">
                <a:solidFill>
                  <a:srgbClr val="3F3F3F"/>
                </a:solidFill>
                <a:latin typeface="Trebuchet MS"/>
                <a:ea typeface="Trebuchet MS"/>
                <a:cs typeface="Trebuchet MS"/>
                <a:sym typeface="Trebuchet MS"/>
              </a:defRPr>
            </a:lvl3pPr>
            <a:lvl4pPr marL="1371600" marR="0" lvl="3"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4pPr>
            <a:lvl5pPr marL="1828800" marR="0" lvl="4"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5pPr>
            <a:lvl6pPr marL="2286000" marR="0" lvl="5"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6pPr>
            <a:lvl7pPr marL="2743200" marR="0" lvl="6"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7pPr>
            <a:lvl8pPr marL="3200400" marR="0" lvl="7"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8pPr>
            <a:lvl9pPr marL="3657600" marR="0" lvl="8" indent="0" algn="l" rtl="0">
              <a:spcBef>
                <a:spcPts val="1000"/>
              </a:spcBef>
              <a:spcAft>
                <a:spcPts val="0"/>
              </a:spcAft>
              <a:buClr>
                <a:schemeClr val="accent1"/>
              </a:buClr>
              <a:buFont typeface="Noto Sans Symbols"/>
              <a:buNone/>
              <a:defRPr sz="900" b="0" i="0" u="none" strike="noStrike" cap="none">
                <a:solidFill>
                  <a:srgbClr val="3F3F3F"/>
                </a:solidFill>
                <a:latin typeface="Trebuchet MS"/>
                <a:ea typeface="Trebuchet MS"/>
                <a:cs typeface="Trebuchet MS"/>
                <a:sym typeface="Trebuchet MS"/>
              </a:defRPr>
            </a:lvl9pPr>
          </a:lstStyle>
          <a:p>
            <a:endParaRPr/>
          </a:p>
        </p:txBody>
      </p:sp>
      <p:sp>
        <p:nvSpPr>
          <p:cNvPr id="91" name="Shape 91"/>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2" name="Shape 92"/>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93" name="Shape 93"/>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Shape 10"/>
          <p:cNvGrpSpPr/>
          <p:nvPr/>
        </p:nvGrpSpPr>
        <p:grpSpPr>
          <a:xfrm>
            <a:off x="0" y="-8466"/>
            <a:ext cx="12192000" cy="6866467"/>
            <a:chOff x="0" y="-8466"/>
            <a:chExt cx="12192000" cy="6866467"/>
          </a:xfrm>
        </p:grpSpPr>
        <p:cxnSp>
          <p:nvCxnSpPr>
            <p:cNvPr id="11" name="Shape 11"/>
            <p:cNvCxnSpPr/>
            <p:nvPr/>
          </p:nvCxnSpPr>
          <p:spPr>
            <a:xfrm>
              <a:off x="9371011" y="0"/>
              <a:ext cx="1219199" cy="6858000"/>
            </a:xfrm>
            <a:prstGeom prst="straightConnector1">
              <a:avLst/>
            </a:prstGeom>
            <a:noFill/>
            <a:ln w="9525" cap="flat" cmpd="sng">
              <a:solidFill>
                <a:srgbClr val="BFBFBF"/>
              </a:solidFill>
              <a:prstDash val="solid"/>
              <a:round/>
              <a:headEnd type="none" w="med" len="med"/>
              <a:tailEnd type="none" w="med" len="med"/>
            </a:ln>
          </p:spPr>
        </p:cxnSp>
        <p:cxnSp>
          <p:nvCxnSpPr>
            <p:cNvPr id="12" name="Shape 12"/>
            <p:cNvCxnSpPr/>
            <p:nvPr/>
          </p:nvCxnSpPr>
          <p:spPr>
            <a:xfrm flipH="1">
              <a:off x="7425266" y="3681412"/>
              <a:ext cx="4763558" cy="3176586"/>
            </a:xfrm>
            <a:prstGeom prst="straightConnector1">
              <a:avLst/>
            </a:prstGeom>
            <a:noFill/>
            <a:ln w="9525" cap="flat" cmpd="sng">
              <a:solidFill>
                <a:srgbClr val="D8D8D8"/>
              </a:solidFill>
              <a:prstDash val="solid"/>
              <a:round/>
              <a:headEnd type="none" w="med" len="med"/>
              <a:tailEnd type="none" w="med" len="med"/>
            </a:ln>
          </p:spPr>
        </p:cxnSp>
        <p:sp>
          <p:nvSpPr>
            <p:cNvPr id="13" name="Shape 13"/>
            <p:cNvSpPr/>
            <p:nvPr/>
          </p:nvSpPr>
          <p:spPr>
            <a:xfrm>
              <a:off x="9181475" y="-8466"/>
              <a:ext cx="3007348" cy="6866467"/>
            </a:xfrm>
            <a:custGeom>
              <a:avLst/>
              <a:gdLst/>
              <a:ahLst/>
              <a:cxnLst/>
              <a:rect l="0" t="0" r="0" b="0"/>
              <a:pathLst>
                <a:path w="120000" h="120000" extrusionOk="0">
                  <a:moveTo>
                    <a:pt x="81621" y="0"/>
                  </a:moveTo>
                  <a:lnTo>
                    <a:pt x="120000" y="0"/>
                  </a:lnTo>
                  <a:lnTo>
                    <a:pt x="120000" y="119999"/>
                  </a:lnTo>
                  <a:lnTo>
                    <a:pt x="0" y="119999"/>
                  </a:lnTo>
                  <a:lnTo>
                    <a:pt x="81621" y="0"/>
                  </a:lnTo>
                  <a:close/>
                </a:path>
              </a:pathLst>
            </a:custGeom>
            <a:solidFill>
              <a:schemeClr val="accent1">
                <a:alpha val="29803"/>
              </a:schemeClr>
            </a:solidFill>
            <a:ln>
              <a:noFill/>
            </a:ln>
          </p:spPr>
        </p:sp>
        <p:sp>
          <p:nvSpPr>
            <p:cNvPr id="14" name="Shape 14"/>
            <p:cNvSpPr/>
            <p:nvPr/>
          </p:nvSpPr>
          <p:spPr>
            <a:xfrm>
              <a:off x="9603442" y="-8466"/>
              <a:ext cx="2588558" cy="6866467"/>
            </a:xfrm>
            <a:custGeom>
              <a:avLst/>
              <a:gdLst/>
              <a:ahLst/>
              <a:cxnLst/>
              <a:rect l="0" t="0" r="0" b="0"/>
              <a:pathLst>
                <a:path w="120000" h="120000" extrusionOk="0">
                  <a:moveTo>
                    <a:pt x="0" y="0"/>
                  </a:moveTo>
                  <a:lnTo>
                    <a:pt x="120000" y="0"/>
                  </a:lnTo>
                  <a:lnTo>
                    <a:pt x="120000" y="119999"/>
                  </a:lnTo>
                  <a:lnTo>
                    <a:pt x="56067" y="119999"/>
                  </a:lnTo>
                  <a:lnTo>
                    <a:pt x="0" y="0"/>
                  </a:lnTo>
                  <a:close/>
                </a:path>
              </a:pathLst>
            </a:custGeom>
            <a:solidFill>
              <a:schemeClr val="accent1">
                <a:alpha val="20000"/>
              </a:schemeClr>
            </a:solidFill>
            <a:ln>
              <a:noFill/>
            </a:ln>
          </p:spPr>
        </p:sp>
        <p:sp>
          <p:nvSpPr>
            <p:cNvPr id="15" name="Shape 15"/>
            <p:cNvSpPr/>
            <p:nvPr/>
          </p:nvSpPr>
          <p:spPr>
            <a:xfrm>
              <a:off x="8932332" y="3048000"/>
              <a:ext cx="3259667" cy="3809999"/>
            </a:xfrm>
            <a:prstGeom prst="triangle">
              <a:avLst>
                <a:gd name="adj" fmla="val 100000"/>
              </a:avLst>
            </a:prstGeom>
            <a:solidFill>
              <a:schemeClr val="accent2">
                <a:alpha val="71764"/>
              </a:schemeClr>
            </a:solidFill>
            <a:ln>
              <a:noFill/>
            </a:ln>
          </p:spPr>
          <p:txBody>
            <a:bodyPr lIns="91425" tIns="91425" rIns="91425" bIns="91425" anchor="ctr" anchorCtr="0">
              <a:noAutofit/>
            </a:bodyPr>
            <a:lstStyle/>
            <a:p>
              <a:pPr lvl="0">
                <a:spcBef>
                  <a:spcPts val="0"/>
                </a:spcBef>
                <a:buNone/>
              </a:pPr>
              <a:endParaRPr/>
            </a:p>
          </p:txBody>
        </p:sp>
        <p:sp>
          <p:nvSpPr>
            <p:cNvPr id="16" name="Shape 16"/>
            <p:cNvSpPr/>
            <p:nvPr/>
          </p:nvSpPr>
          <p:spPr>
            <a:xfrm>
              <a:off x="9334500" y="-8466"/>
              <a:ext cx="2854326" cy="6866467"/>
            </a:xfrm>
            <a:custGeom>
              <a:avLst/>
              <a:gdLst/>
              <a:ahLst/>
              <a:cxnLst/>
              <a:rect l="0" t="0" r="0" b="0"/>
              <a:pathLst>
                <a:path w="120000" h="120000" extrusionOk="0">
                  <a:moveTo>
                    <a:pt x="0" y="0"/>
                  </a:moveTo>
                  <a:lnTo>
                    <a:pt x="120000" y="0"/>
                  </a:lnTo>
                  <a:lnTo>
                    <a:pt x="120000" y="119999"/>
                  </a:lnTo>
                  <a:lnTo>
                    <a:pt x="103873" y="119999"/>
                  </a:lnTo>
                  <a:lnTo>
                    <a:pt x="0" y="0"/>
                  </a:lnTo>
                  <a:close/>
                </a:path>
              </a:pathLst>
            </a:custGeom>
            <a:solidFill>
              <a:srgbClr val="3F7818">
                <a:alpha val="69803"/>
              </a:srgbClr>
            </a:solidFill>
            <a:ln>
              <a:noFill/>
            </a:ln>
          </p:spPr>
        </p:sp>
        <p:sp>
          <p:nvSpPr>
            <p:cNvPr id="17" name="Shape 17"/>
            <p:cNvSpPr/>
            <p:nvPr/>
          </p:nvSpPr>
          <p:spPr>
            <a:xfrm>
              <a:off x="10898729" y="-8466"/>
              <a:ext cx="1290093" cy="6866467"/>
            </a:xfrm>
            <a:custGeom>
              <a:avLst/>
              <a:gdLst/>
              <a:ahLst/>
              <a:cxnLst/>
              <a:rect l="0" t="0" r="0" b="0"/>
              <a:pathLst>
                <a:path w="120000" h="120000" extrusionOk="0">
                  <a:moveTo>
                    <a:pt x="94852" y="0"/>
                  </a:moveTo>
                  <a:lnTo>
                    <a:pt x="120000" y="0"/>
                  </a:lnTo>
                  <a:lnTo>
                    <a:pt x="120000" y="120000"/>
                  </a:lnTo>
                  <a:lnTo>
                    <a:pt x="0" y="120000"/>
                  </a:lnTo>
                  <a:lnTo>
                    <a:pt x="94852" y="0"/>
                  </a:lnTo>
                  <a:close/>
                </a:path>
              </a:pathLst>
            </a:custGeom>
            <a:solidFill>
              <a:srgbClr val="BFE471">
                <a:alpha val="69803"/>
              </a:srgbClr>
            </a:solidFill>
            <a:ln>
              <a:noFill/>
            </a:ln>
          </p:spPr>
        </p:sp>
        <p:sp>
          <p:nvSpPr>
            <p:cNvPr id="18" name="Shape 18"/>
            <p:cNvSpPr/>
            <p:nvPr/>
          </p:nvSpPr>
          <p:spPr>
            <a:xfrm>
              <a:off x="10938999" y="-8466"/>
              <a:ext cx="1249825" cy="6866467"/>
            </a:xfrm>
            <a:custGeom>
              <a:avLst/>
              <a:gdLst/>
              <a:ahLst/>
              <a:cxnLst/>
              <a:rect l="0" t="0" r="0" b="0"/>
              <a:pathLst>
                <a:path w="120000" h="120000" extrusionOk="0">
                  <a:moveTo>
                    <a:pt x="0" y="0"/>
                  </a:moveTo>
                  <a:lnTo>
                    <a:pt x="120000" y="0"/>
                  </a:lnTo>
                  <a:lnTo>
                    <a:pt x="120000" y="120000"/>
                  </a:lnTo>
                  <a:lnTo>
                    <a:pt x="106515" y="120000"/>
                  </a:lnTo>
                  <a:lnTo>
                    <a:pt x="0" y="0"/>
                  </a:lnTo>
                  <a:close/>
                </a:path>
              </a:pathLst>
            </a:custGeom>
            <a:solidFill>
              <a:schemeClr val="accent1">
                <a:alpha val="64705"/>
              </a:schemeClr>
            </a:solidFill>
            <a:ln>
              <a:noFill/>
            </a:ln>
          </p:spPr>
        </p:sp>
        <p:sp>
          <p:nvSpPr>
            <p:cNvPr id="19" name="Shape 19"/>
            <p:cNvSpPr/>
            <p:nvPr/>
          </p:nvSpPr>
          <p:spPr>
            <a:xfrm>
              <a:off x="10371665" y="3589867"/>
              <a:ext cx="1817159" cy="3268132"/>
            </a:xfrm>
            <a:prstGeom prst="triangle">
              <a:avLst>
                <a:gd name="adj" fmla="val 100000"/>
              </a:avLst>
            </a:prstGeom>
            <a:solidFill>
              <a:schemeClr val="accent1">
                <a:alpha val="80000"/>
              </a:schemeClr>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a:off x="0" y="4013200"/>
              <a:ext cx="448732" cy="2844800"/>
            </a:xfrm>
            <a:prstGeom prst="triangle">
              <a:avLst>
                <a:gd name="adj" fmla="val 0"/>
              </a:avLst>
            </a:prstGeom>
            <a:solidFill>
              <a:schemeClr val="accent1">
                <a:alpha val="84705"/>
              </a:schemeClr>
            </a:solidFill>
            <a:ln>
              <a:noFill/>
            </a:ln>
          </p:spPr>
          <p:txBody>
            <a:bodyPr lIns="91425" tIns="91425" rIns="91425" bIns="91425" anchor="ctr" anchorCtr="0">
              <a:noAutofit/>
            </a:bodyPr>
            <a:lstStyle/>
            <a:p>
              <a:pPr lvl="0">
                <a:spcBef>
                  <a:spcPts val="0"/>
                </a:spcBef>
                <a:buNone/>
              </a:pPr>
              <a:endParaRPr/>
            </a:p>
          </p:txBody>
        </p:sp>
      </p:grpSp>
      <p:sp>
        <p:nvSpPr>
          <p:cNvPr id="21" name="Shape 21"/>
          <p:cNvSpPr txBox="1">
            <a:spLocks noGrp="1"/>
          </p:cNvSpPr>
          <p:nvPr>
            <p:ph type="title"/>
          </p:nvPr>
        </p:nvSpPr>
        <p:spPr>
          <a:xfrm>
            <a:off x="677333" y="609600"/>
            <a:ext cx="8596668" cy="1320800"/>
          </a:xfrm>
          <a:prstGeom prst="rect">
            <a:avLst/>
          </a:prstGeom>
          <a:noFill/>
          <a:ln>
            <a:noFill/>
          </a:ln>
        </p:spPr>
        <p:txBody>
          <a:bodyPr lIns="91425" tIns="91425" rIns="91425" bIns="91425" anchor="t" anchorCtr="0"/>
          <a:lstStyle>
            <a:lvl1pPr marL="0" marR="0" lvl="0" indent="0" algn="l" rtl="0">
              <a:spcBef>
                <a:spcPts val="0"/>
              </a:spcBef>
              <a:buClr>
                <a:schemeClr val="accent1"/>
              </a:buClr>
              <a:buFont typeface="Trebuchet MS"/>
              <a:buNone/>
              <a:defRPr sz="3600" b="0" i="0" u="none" strike="noStrike" cap="none">
                <a:solidFill>
                  <a:schemeClr val="accent1"/>
                </a:solidFill>
                <a:latin typeface="Trebuchet MS"/>
                <a:ea typeface="Trebuchet MS"/>
                <a:cs typeface="Trebuchet MS"/>
                <a:sym typeface="Trebuchet MS"/>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22" name="Shape 22"/>
          <p:cNvSpPr txBox="1">
            <a:spLocks noGrp="1"/>
          </p:cNvSpPr>
          <p:nvPr>
            <p:ph type="body" idx="1"/>
          </p:nvPr>
        </p:nvSpPr>
        <p:spPr>
          <a:xfrm>
            <a:off x="677333" y="2160589"/>
            <a:ext cx="8596668" cy="3880773"/>
          </a:xfrm>
          <a:prstGeom prst="rect">
            <a:avLst/>
          </a:prstGeom>
          <a:noFill/>
          <a:ln>
            <a:noFill/>
          </a:ln>
        </p:spPr>
        <p:txBody>
          <a:bodyPr lIns="91425" tIns="91425" rIns="91425" bIns="91425" anchor="t" anchorCtr="0"/>
          <a:lstStyle>
            <a:lvl1pPr marL="342900" marR="0" lvl="0" indent="-251459" algn="l" rtl="0">
              <a:spcBef>
                <a:spcPts val="1000"/>
              </a:spcBef>
              <a:spcAft>
                <a:spcPts val="0"/>
              </a:spcAft>
              <a:buClr>
                <a:schemeClr val="accent1"/>
              </a:buClr>
              <a:buSzPct val="79999"/>
              <a:buFont typeface="Noto Sans Symbols"/>
              <a:buChar char="▶"/>
              <a:defRPr sz="1800" b="0" i="0" u="none" strike="noStrike" cap="none">
                <a:solidFill>
                  <a:srgbClr val="3F3F3F"/>
                </a:solidFill>
                <a:latin typeface="Trebuchet MS"/>
                <a:ea typeface="Trebuchet MS"/>
                <a:cs typeface="Trebuchet MS"/>
                <a:sym typeface="Trebuchet MS"/>
              </a:defRPr>
            </a:lvl1pPr>
            <a:lvl2pPr marL="742950" marR="0" lvl="1" indent="-204469" algn="l" rtl="0">
              <a:spcBef>
                <a:spcPts val="1000"/>
              </a:spcBef>
              <a:spcAft>
                <a:spcPts val="0"/>
              </a:spcAft>
              <a:buClr>
                <a:schemeClr val="accent1"/>
              </a:buClr>
              <a:buSzPct val="80000"/>
              <a:buFont typeface="Noto Sans Symbols"/>
              <a:buChar char="▶"/>
              <a:defRPr sz="1600" b="0" i="0" u="none" strike="noStrike" cap="none">
                <a:solidFill>
                  <a:srgbClr val="3F3F3F"/>
                </a:solidFill>
                <a:latin typeface="Trebuchet MS"/>
                <a:ea typeface="Trebuchet MS"/>
                <a:cs typeface="Trebuchet MS"/>
                <a:sym typeface="Trebuchet MS"/>
              </a:defRPr>
            </a:lvl2pPr>
            <a:lvl3pPr marL="1143000" marR="0" lvl="2" indent="-157480" algn="l" rtl="0">
              <a:spcBef>
                <a:spcPts val="1000"/>
              </a:spcBef>
              <a:spcAft>
                <a:spcPts val="0"/>
              </a:spcAft>
              <a:buClr>
                <a:schemeClr val="accent1"/>
              </a:buClr>
              <a:buSzPct val="80000"/>
              <a:buFont typeface="Noto Sans Symbols"/>
              <a:buChar char="▶"/>
              <a:defRPr sz="1400" b="0" i="0" u="none" strike="noStrike" cap="none">
                <a:solidFill>
                  <a:srgbClr val="3F3F3F"/>
                </a:solidFill>
                <a:latin typeface="Trebuchet MS"/>
                <a:ea typeface="Trebuchet MS"/>
                <a:cs typeface="Trebuchet MS"/>
                <a:sym typeface="Trebuchet MS"/>
              </a:defRPr>
            </a:lvl3pPr>
            <a:lvl4pPr marL="1600200" marR="0" lvl="3"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4pPr>
            <a:lvl5pPr marL="2057400" marR="0" lvl="4"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5pPr>
            <a:lvl6pPr marL="2514600" marR="0" lvl="5"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6pPr>
            <a:lvl7pPr marL="2971800" marR="0" lvl="6" indent="-167639"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7pPr>
            <a:lvl8pPr marL="3429000" marR="0" lvl="7"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8pPr>
            <a:lvl9pPr marL="3886200" marR="0" lvl="8" indent="-167640" algn="l" rtl="0">
              <a:spcBef>
                <a:spcPts val="1000"/>
              </a:spcBef>
              <a:spcAft>
                <a:spcPts val="0"/>
              </a:spcAft>
              <a:buClr>
                <a:schemeClr val="accent1"/>
              </a:buClr>
              <a:buSzPct val="8000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3" name="Shape 23"/>
          <p:cNvSpPr txBox="1">
            <a:spLocks noGrp="1"/>
          </p:cNvSpPr>
          <p:nvPr>
            <p:ph type="dt" idx="10"/>
          </p:nvPr>
        </p:nvSpPr>
        <p:spPr>
          <a:xfrm>
            <a:off x="7205132" y="6041362"/>
            <a:ext cx="911938" cy="365125"/>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4" name="Shape 24"/>
          <p:cNvSpPr txBox="1">
            <a:spLocks noGrp="1"/>
          </p:cNvSpPr>
          <p:nvPr>
            <p:ph type="ftr" idx="11"/>
          </p:nvPr>
        </p:nvSpPr>
        <p:spPr>
          <a:xfrm>
            <a:off x="677333" y="6041362"/>
            <a:ext cx="6297612"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dk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dk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dk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dk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dk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dk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dk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5" name="Shape 25"/>
          <p:cNvSpPr txBox="1">
            <a:spLocks noGrp="1"/>
          </p:cNvSpPr>
          <p:nvPr>
            <p:ph type="sldNum" idx="12"/>
          </p:nvPr>
        </p:nvSpPr>
        <p:spPr>
          <a:xfrm>
            <a:off x="8590663" y="6041362"/>
            <a:ext cx="68333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accent1"/>
                </a:solidFill>
                <a:latin typeface="Trebuchet MS"/>
                <a:ea typeface="Trebuchet MS"/>
                <a:cs typeface="Trebuchet MS"/>
                <a:sym typeface="Trebuchet MS"/>
              </a:rPr>
              <a:t>‹#›</a:t>
            </a:fld>
            <a:endParaRPr lang="en-US" sz="900" b="0" i="0" u="none" strike="noStrike" cap="none">
              <a:solidFill>
                <a:schemeClr val="accent1"/>
              </a:solidFill>
              <a:latin typeface="Trebuchet MS"/>
              <a:ea typeface="Trebuchet MS"/>
              <a:cs typeface="Trebuchet MS"/>
              <a:sym typeface="Trebuchet M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owasp.org/index.php/Top_10_2010-A1"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ctrTitle"/>
          </p:nvPr>
        </p:nvSpPr>
        <p:spPr>
          <a:xfrm>
            <a:off x="1259791" y="421896"/>
            <a:ext cx="7767000" cy="2377800"/>
          </a:xfrm>
          <a:prstGeom prst="rect">
            <a:avLst/>
          </a:prstGeom>
          <a:noFill/>
          <a:ln>
            <a:noFill/>
          </a:ln>
        </p:spPr>
        <p:txBody>
          <a:bodyPr lIns="91425" tIns="45700" rIns="91425" bIns="45700" anchor="b" anchorCtr="0">
            <a:noAutofit/>
          </a:bodyPr>
          <a:lstStyle/>
          <a:p>
            <a:pPr marL="0" marR="0" lvl="0" indent="0" algn="r" rtl="0">
              <a:spcBef>
                <a:spcPts val="0"/>
              </a:spcBef>
              <a:buClr>
                <a:schemeClr val="accent1"/>
              </a:buClr>
              <a:buSzPct val="25000"/>
              <a:buFont typeface="Trebuchet MS"/>
              <a:buNone/>
            </a:pPr>
            <a:r>
              <a:rPr lang="en-US" sz="4860" b="1" i="0" u="none" strike="noStrike" cap="none">
                <a:solidFill>
                  <a:schemeClr val="accent1"/>
                </a:solidFill>
                <a:latin typeface="Trebuchet MS"/>
                <a:ea typeface="Trebuchet MS"/>
                <a:cs typeface="Trebuchet MS"/>
                <a:sym typeface="Trebuchet MS"/>
              </a:rPr>
              <a:t>Role of Web Application Vulnerabilities </a:t>
            </a:r>
            <a:r>
              <a:rPr lang="en-US" sz="4860" b="1"/>
              <a:t> </a:t>
            </a:r>
            <a:r>
              <a:rPr lang="en-US" sz="4860" b="1" i="0" u="none" strike="noStrike" cap="none">
                <a:solidFill>
                  <a:schemeClr val="accent1"/>
                </a:solidFill>
                <a:latin typeface="Trebuchet MS"/>
                <a:ea typeface="Trebuchet MS"/>
                <a:cs typeface="Trebuchet MS"/>
                <a:sym typeface="Trebuchet MS"/>
              </a:rPr>
              <a:t>in Information Warfare</a:t>
            </a:r>
          </a:p>
        </p:txBody>
      </p:sp>
      <p:sp>
        <p:nvSpPr>
          <p:cNvPr id="148" name="Shape 148"/>
          <p:cNvSpPr txBox="1">
            <a:spLocks noGrp="1"/>
          </p:cNvSpPr>
          <p:nvPr>
            <p:ph type="subTitle" idx="1"/>
          </p:nvPr>
        </p:nvSpPr>
        <p:spPr>
          <a:xfrm>
            <a:off x="2433150" y="3326224"/>
            <a:ext cx="7325700" cy="2501400"/>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Clr>
                <a:schemeClr val="accent1"/>
              </a:buClr>
              <a:buSzPct val="25000"/>
              <a:buFont typeface="Noto Sans Symbols"/>
              <a:buNone/>
            </a:pPr>
            <a:r>
              <a:rPr lang="en-US" sz="1800" b="1" i="0" u="none" strike="noStrike" cap="none">
                <a:solidFill>
                  <a:srgbClr val="7F7F7F"/>
                </a:solidFill>
                <a:latin typeface="Trebuchet MS"/>
                <a:ea typeface="Trebuchet MS"/>
                <a:cs typeface="Trebuchet MS"/>
                <a:sym typeface="Trebuchet MS"/>
              </a:rPr>
              <a:t>Aditya Tripathi</a:t>
            </a:r>
          </a:p>
          <a:p>
            <a:pPr marL="0" marR="0" lvl="0" indent="0" algn="r" rtl="0">
              <a:spcBef>
                <a:spcPts val="1000"/>
              </a:spcBef>
              <a:spcAft>
                <a:spcPts val="0"/>
              </a:spcAft>
              <a:buClr>
                <a:schemeClr val="accent1"/>
              </a:buClr>
              <a:buSzPct val="25000"/>
              <a:buFont typeface="Noto Sans Symbols"/>
              <a:buNone/>
            </a:pPr>
            <a:r>
              <a:rPr lang="en-US" sz="1800" b="1" i="0" u="none" strike="noStrike" cap="none">
                <a:solidFill>
                  <a:srgbClr val="7F7F7F"/>
                </a:solidFill>
                <a:latin typeface="Trebuchet MS"/>
                <a:ea typeface="Trebuchet MS"/>
                <a:cs typeface="Trebuchet MS"/>
                <a:sym typeface="Trebuchet MS"/>
              </a:rPr>
              <a:t>Mohan Krishna Karanam</a:t>
            </a:r>
          </a:p>
          <a:p>
            <a:pPr marL="0" marR="0" lvl="0" indent="0" algn="r" rtl="0">
              <a:spcBef>
                <a:spcPts val="1000"/>
              </a:spcBef>
              <a:spcAft>
                <a:spcPts val="0"/>
              </a:spcAft>
              <a:buClr>
                <a:schemeClr val="accent1"/>
              </a:buClr>
              <a:buSzPct val="25000"/>
              <a:buFont typeface="Noto Sans Symbols"/>
              <a:buNone/>
            </a:pPr>
            <a:r>
              <a:rPr lang="en-US" sz="1800" b="1" i="0" u="none" strike="noStrike" cap="none">
                <a:solidFill>
                  <a:srgbClr val="7F7F7F"/>
                </a:solidFill>
                <a:latin typeface="Trebuchet MS"/>
                <a:ea typeface="Trebuchet MS"/>
                <a:cs typeface="Trebuchet MS"/>
                <a:sym typeface="Trebuchet MS"/>
              </a:rPr>
              <a:t>Siva Prasad Reddy Nooli</a:t>
            </a:r>
          </a:p>
          <a:p>
            <a:pPr marL="0" marR="0" lvl="0" indent="0" algn="r" rtl="0">
              <a:spcBef>
                <a:spcPts val="1000"/>
              </a:spcBef>
              <a:spcAft>
                <a:spcPts val="0"/>
              </a:spcAft>
              <a:buClr>
                <a:schemeClr val="accent1"/>
              </a:buClr>
              <a:buSzPct val="25000"/>
              <a:buFont typeface="Noto Sans Symbols"/>
              <a:buNone/>
            </a:pPr>
            <a:r>
              <a:rPr lang="en-US" sz="1800" b="1" i="0" u="none" strike="noStrike" cap="none">
                <a:solidFill>
                  <a:srgbClr val="7F7F7F"/>
                </a:solidFill>
                <a:latin typeface="Trebuchet MS"/>
                <a:ea typeface="Trebuchet MS"/>
                <a:cs typeface="Trebuchet MS"/>
                <a:sym typeface="Trebuchet MS"/>
              </a:rPr>
              <a:t>Srinivas </a:t>
            </a:r>
            <a:r>
              <a:rPr lang="en-US" b="1"/>
              <a:t>Balivada</a:t>
            </a:r>
          </a:p>
          <a:p>
            <a:pPr marL="0" marR="0" lvl="0" indent="0" algn="r" rtl="0">
              <a:spcBef>
                <a:spcPts val="1000"/>
              </a:spcBef>
              <a:spcAft>
                <a:spcPts val="0"/>
              </a:spcAft>
              <a:buClr>
                <a:schemeClr val="accent1"/>
              </a:buClr>
              <a:buSzPct val="25000"/>
              <a:buFont typeface="Noto Sans Symbols"/>
              <a:buNone/>
            </a:pPr>
            <a:r>
              <a:rPr lang="en-US" b="1"/>
              <a:t>Srinivas Burra</a:t>
            </a:r>
          </a:p>
          <a:p>
            <a:pPr marL="0" marR="0" lvl="0" indent="0" algn="r" rtl="0">
              <a:spcBef>
                <a:spcPts val="1000"/>
              </a:spcBef>
              <a:spcAft>
                <a:spcPts val="0"/>
              </a:spcAft>
              <a:buClr>
                <a:schemeClr val="accent1"/>
              </a:buClr>
              <a:buSzPct val="25000"/>
              <a:buFont typeface="Noto Sans Symbols"/>
              <a:buNone/>
            </a:pPr>
            <a:r>
              <a:rPr lang="en-US" sz="1800" b="1" i="0" u="none" strike="noStrike" cap="none">
                <a:solidFill>
                  <a:srgbClr val="7F7F7F"/>
                </a:solidFill>
              </a:rPr>
              <a:t>Yugendhar </a:t>
            </a:r>
            <a:r>
              <a:rPr lang="en-US" sz="1800" b="1" i="0" u="none" strike="noStrike" cap="none">
                <a:solidFill>
                  <a:srgbClr val="7F7F7F"/>
                </a:solidFill>
                <a:latin typeface="Trebuchet MS"/>
                <a:ea typeface="Trebuchet MS"/>
                <a:cs typeface="Trebuchet MS"/>
                <a:sym typeface="Trebuchet MS"/>
              </a:rPr>
              <a:t> Reddy Sarabudla</a:t>
            </a:r>
          </a:p>
        </p:txBody>
      </p:sp>
      <p:pic>
        <p:nvPicPr>
          <p:cNvPr id="149" name="Shape 149" descr="Image result for web application vulnerabilities"/>
          <p:cNvPicPr preferRelativeResize="0"/>
          <p:nvPr/>
        </p:nvPicPr>
        <p:blipFill>
          <a:blip r:embed="rId3">
            <a:alphaModFix/>
          </a:blip>
          <a:stretch>
            <a:fillRect/>
          </a:stretch>
        </p:blipFill>
        <p:spPr>
          <a:xfrm>
            <a:off x="503275" y="2991925"/>
            <a:ext cx="4864975" cy="290287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body" idx="1"/>
          </p:nvPr>
        </p:nvSpPr>
        <p:spPr>
          <a:xfrm>
            <a:off x="677324" y="2160600"/>
            <a:ext cx="6393000" cy="3880800"/>
          </a:xfrm>
          <a:prstGeom prst="rect">
            <a:avLst/>
          </a:prstGeom>
          <a:noFill/>
          <a:ln>
            <a:noFill/>
          </a:ln>
        </p:spPr>
        <p:txBody>
          <a:bodyPr lIns="91425" tIns="45700" rIns="91425" bIns="45700" anchor="t" anchorCtr="0">
            <a:noAutofit/>
          </a:bodyPr>
          <a:lstStyle/>
          <a:p>
            <a:pPr marL="0" lvl="0" indent="-69850" rtl="0">
              <a:spcBef>
                <a:spcPts val="0"/>
              </a:spcBef>
              <a:buClr>
                <a:schemeClr val="dk1"/>
              </a:buClr>
              <a:buSzPct val="36666"/>
              <a:buFont typeface="Arial"/>
              <a:buNone/>
            </a:pPr>
            <a:r>
              <a:rPr lang="en-US" sz="3000" b="1"/>
              <a:t>Dependence on Security Experts :</a:t>
            </a:r>
          </a:p>
          <a:p>
            <a:pPr marL="0" lvl="0" indent="-69850" rtl="0">
              <a:spcBef>
                <a:spcPts val="0"/>
              </a:spcBef>
              <a:buClr>
                <a:schemeClr val="dk1"/>
              </a:buClr>
              <a:buSzPct val="61111"/>
              <a:buFont typeface="Arial"/>
              <a:buNone/>
            </a:pPr>
            <a:endParaRPr b="1"/>
          </a:p>
          <a:p>
            <a:pPr marL="457200" lvl="0" indent="-381000" rtl="0">
              <a:spcBef>
                <a:spcPts val="0"/>
              </a:spcBef>
              <a:buSzPct val="100000"/>
            </a:pPr>
            <a:r>
              <a:rPr lang="en-US" sz="2400" b="1"/>
              <a:t>Synthesizing of effective payload -</a:t>
            </a:r>
          </a:p>
          <a:p>
            <a:pPr marL="457200" lvl="0" indent="0" rtl="0">
              <a:spcBef>
                <a:spcPts val="0"/>
              </a:spcBef>
              <a:buNone/>
            </a:pPr>
            <a:r>
              <a:rPr lang="en-US" sz="2400" b="1"/>
              <a:t>Based on common cases of broken(or partial) input sanitization or validation</a:t>
            </a:r>
          </a:p>
          <a:p>
            <a:pPr marL="342900" marR="0" lvl="0" indent="-342900" algn="l" rtl="0">
              <a:spcBef>
                <a:spcPts val="0"/>
              </a:spcBef>
              <a:spcAft>
                <a:spcPts val="0"/>
              </a:spcAft>
              <a:buClr>
                <a:schemeClr val="accent1"/>
              </a:buClr>
              <a:buSzPct val="79999"/>
              <a:buFont typeface="Noto Sans Symbols"/>
              <a:buNone/>
            </a:pPr>
            <a:endParaRPr/>
          </a:p>
        </p:txBody>
      </p:sp>
      <p:sp>
        <p:nvSpPr>
          <p:cNvPr id="215" name="Shape 215"/>
          <p:cNvSpPr txBox="1">
            <a:spLocks noGrp="1"/>
          </p:cNvSpPr>
          <p:nvPr>
            <p:ph type="title"/>
          </p:nvPr>
        </p:nvSpPr>
        <p:spPr>
          <a:xfrm>
            <a:off x="677333" y="609600"/>
            <a:ext cx="8596668" cy="13208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Limitations of </a:t>
            </a:r>
            <a:r>
              <a:rPr lang="en-US" b="1"/>
              <a:t>C</a:t>
            </a:r>
            <a:r>
              <a:rPr lang="en-US" sz="3600" b="1" i="0" u="none" strike="noStrike" cap="none">
                <a:solidFill>
                  <a:schemeClr val="accent1"/>
                </a:solidFill>
              </a:rPr>
              <a:t>urrent </a:t>
            </a:r>
            <a:r>
              <a:rPr lang="en-US" b="1"/>
              <a:t>S</a:t>
            </a:r>
            <a:r>
              <a:rPr lang="en-US" sz="3600" b="1" i="0" u="none" strike="noStrike" cap="none">
                <a:solidFill>
                  <a:schemeClr val="accent1"/>
                </a:solidFill>
              </a:rPr>
              <a:t>olution</a:t>
            </a:r>
            <a:r>
              <a:rPr lang="en-US" sz="3600" i="0" u="none" strike="noStrike" cap="none">
                <a:solidFill>
                  <a:schemeClr val="accent1"/>
                </a:solidFill>
              </a:rPr>
              <a:t/>
            </a:r>
            <a:br>
              <a:rPr lang="en-US" sz="3600" i="0" u="none" strike="noStrike" cap="none">
                <a:solidFill>
                  <a:schemeClr val="accent1"/>
                </a:solidFill>
              </a:rPr>
            </a:br>
            <a:endParaRPr lang="en-US" sz="3600" i="0" u="none" strike="noStrike" cap="none">
              <a:solidFill>
                <a:schemeClr val="accent1"/>
              </a:solidFill>
            </a:endParaRPr>
          </a:p>
        </p:txBody>
      </p:sp>
      <p:pic>
        <p:nvPicPr>
          <p:cNvPr id="216" name="Shape 216" descr="Image result for Security Experts"/>
          <p:cNvPicPr preferRelativeResize="0"/>
          <p:nvPr/>
        </p:nvPicPr>
        <p:blipFill>
          <a:blip r:embed="rId3">
            <a:alphaModFix/>
          </a:blip>
          <a:stretch>
            <a:fillRect/>
          </a:stretch>
        </p:blipFill>
        <p:spPr>
          <a:xfrm>
            <a:off x="7380525" y="1930400"/>
            <a:ext cx="3918849" cy="32620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677325" y="609600"/>
            <a:ext cx="8596800" cy="10857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b="1"/>
              <a:t>Specific </a:t>
            </a:r>
            <a:r>
              <a:rPr lang="en-US" sz="3600" b="1" i="0" u="none" strike="noStrike" cap="none">
                <a:solidFill>
                  <a:schemeClr val="accent1"/>
                </a:solidFill>
              </a:rPr>
              <a:t>Technical Limitations</a:t>
            </a:r>
          </a:p>
        </p:txBody>
      </p:sp>
      <p:sp>
        <p:nvSpPr>
          <p:cNvPr id="222" name="Shape 222"/>
          <p:cNvSpPr txBox="1">
            <a:spLocks noGrp="1"/>
          </p:cNvSpPr>
          <p:nvPr>
            <p:ph type="body" idx="1"/>
          </p:nvPr>
        </p:nvSpPr>
        <p:spPr>
          <a:xfrm>
            <a:off x="677325" y="1429425"/>
            <a:ext cx="10637100" cy="5187600"/>
          </a:xfrm>
          <a:prstGeom prst="rect">
            <a:avLst/>
          </a:prstGeom>
          <a:noFill/>
          <a:ln>
            <a:noFill/>
          </a:ln>
        </p:spPr>
        <p:txBody>
          <a:bodyPr lIns="91425" tIns="45700" rIns="91425" bIns="45700" anchor="t" anchorCtr="0">
            <a:noAutofit/>
          </a:bodyPr>
          <a:lstStyle/>
          <a:p>
            <a:pPr marL="0" lvl="0" indent="-69850" rtl="0">
              <a:lnSpc>
                <a:spcPct val="115000"/>
              </a:lnSpc>
              <a:spcBef>
                <a:spcPts val="0"/>
              </a:spcBef>
              <a:buClr>
                <a:schemeClr val="dk1"/>
              </a:buClr>
              <a:buSzPct val="61111"/>
              <a:buFont typeface="Arial"/>
              <a:buNone/>
            </a:pPr>
            <a:endParaRPr>
              <a:solidFill>
                <a:srgbClr val="404040"/>
              </a:solidFill>
            </a:endParaRPr>
          </a:p>
          <a:p>
            <a:pPr marL="457200" lvl="0" indent="-228600" rtl="0">
              <a:spcBef>
                <a:spcPts val="0"/>
              </a:spcBef>
            </a:pPr>
            <a:r>
              <a:rPr lang="en-US" sz="3000" b="1"/>
              <a:t>Limited Scope</a:t>
            </a:r>
            <a:r>
              <a:rPr lang="en-US" b="1"/>
              <a:t> - </a:t>
            </a:r>
            <a:r>
              <a:rPr lang="en-US" sz="2400">
                <a:solidFill>
                  <a:srgbClr val="404040"/>
                </a:solidFill>
              </a:rPr>
              <a:t>Main source code is out of static tool reachability.</a:t>
            </a:r>
          </a:p>
          <a:p>
            <a:pPr marL="457200" lvl="0" indent="-228600" rtl="0">
              <a:spcBef>
                <a:spcPts val="0"/>
              </a:spcBef>
            </a:pPr>
            <a:r>
              <a:rPr lang="en-US" sz="3000" b="1"/>
              <a:t>No Detection of Logical Flaws </a:t>
            </a:r>
            <a:r>
              <a:rPr lang="en-US" b="1"/>
              <a:t>- </a:t>
            </a:r>
            <a:r>
              <a:rPr lang="en-US" sz="2400"/>
              <a:t>Cannot detect logical flaws in the code</a:t>
            </a:r>
            <a:r>
              <a:rPr lang="en-US"/>
              <a:t>. </a:t>
            </a:r>
          </a:p>
          <a:p>
            <a:pPr marL="457200" lvl="0" indent="-228600" rtl="0">
              <a:spcBef>
                <a:spcPts val="0"/>
              </a:spcBef>
            </a:pPr>
            <a:r>
              <a:rPr lang="en-US" sz="3000" b="1"/>
              <a:t>Processing cost-</a:t>
            </a:r>
            <a:r>
              <a:rPr lang="en-US" sz="2400"/>
              <a:t> Processing cost is huge for huge data.</a:t>
            </a:r>
          </a:p>
          <a:p>
            <a:pPr marL="457200" lvl="0" indent="-228600" rtl="0">
              <a:spcBef>
                <a:spcPts val="0"/>
              </a:spcBef>
            </a:pPr>
            <a:r>
              <a:rPr lang="en-US" sz="3000" b="1"/>
              <a:t>Lack of Learning Capabilities- </a:t>
            </a:r>
            <a:r>
              <a:rPr lang="en-US" sz="2400"/>
              <a:t> No Self-learning.</a:t>
            </a:r>
          </a:p>
          <a:p>
            <a:pPr marL="457200" lvl="0" indent="-228600" rtl="0">
              <a:spcBef>
                <a:spcPts val="0"/>
              </a:spcBef>
            </a:pPr>
            <a:r>
              <a:rPr lang="en-US" sz="3000" b="1"/>
              <a:t>No detection of Server MisConfiguration</a:t>
            </a:r>
            <a:r>
              <a:rPr lang="en-US" b="1"/>
              <a:t>-</a:t>
            </a:r>
            <a:r>
              <a:rPr lang="en-US" sz="2400"/>
              <a:t>Critical security configurations can be missed.</a:t>
            </a:r>
          </a:p>
          <a:p>
            <a:pPr marL="0" lvl="0" indent="0" rtl="0">
              <a:spcBef>
                <a:spcPts val="0"/>
              </a:spcBef>
              <a:buNone/>
            </a:pPr>
            <a:endParaRPr>
              <a:solidFill>
                <a:srgbClr val="404040"/>
              </a:solidFill>
              <a:latin typeface="Arial"/>
              <a:ea typeface="Arial"/>
              <a:cs typeface="Arial"/>
              <a:sym typeface="Arial"/>
            </a:endParaRPr>
          </a:p>
          <a:p>
            <a:pPr marL="0" lvl="0" indent="-69850" rtl="0">
              <a:lnSpc>
                <a:spcPct val="115000"/>
              </a:lnSpc>
              <a:spcBef>
                <a:spcPts val="0"/>
              </a:spcBef>
              <a:buClr>
                <a:schemeClr val="dk1"/>
              </a:buClr>
              <a:buSzPct val="61111"/>
              <a:buFont typeface="Arial"/>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677333" y="609600"/>
            <a:ext cx="8596800" cy="13209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b="1"/>
              <a:t>Specific </a:t>
            </a:r>
            <a:r>
              <a:rPr lang="en-US" sz="3600" b="1" i="0" u="none" strike="noStrike" cap="none">
                <a:solidFill>
                  <a:schemeClr val="accent1"/>
                </a:solidFill>
              </a:rPr>
              <a:t>Technical Limitations</a:t>
            </a:r>
          </a:p>
        </p:txBody>
      </p:sp>
      <p:sp>
        <p:nvSpPr>
          <p:cNvPr id="228" name="Shape 228"/>
          <p:cNvSpPr txBox="1">
            <a:spLocks noGrp="1"/>
          </p:cNvSpPr>
          <p:nvPr>
            <p:ph type="body" idx="1"/>
          </p:nvPr>
        </p:nvSpPr>
        <p:spPr>
          <a:xfrm>
            <a:off x="677325" y="2160600"/>
            <a:ext cx="5910900" cy="2912400"/>
          </a:xfrm>
          <a:prstGeom prst="rect">
            <a:avLst/>
          </a:prstGeom>
        </p:spPr>
        <p:txBody>
          <a:bodyPr lIns="91425" tIns="91425" rIns="91425" bIns="91425" anchor="t" anchorCtr="0">
            <a:noAutofit/>
          </a:bodyPr>
          <a:lstStyle/>
          <a:p>
            <a:pPr marL="0" lvl="0" indent="-69850" rtl="0">
              <a:spcBef>
                <a:spcPts val="0"/>
              </a:spcBef>
              <a:buClr>
                <a:schemeClr val="dk1"/>
              </a:buClr>
              <a:buSzPct val="36666"/>
              <a:buFont typeface="Arial"/>
              <a:buNone/>
            </a:pPr>
            <a:r>
              <a:rPr lang="en-US" sz="3000" b="1" dirty="0"/>
              <a:t>Limited Scope :</a:t>
            </a:r>
          </a:p>
          <a:p>
            <a:pPr marL="457200" lvl="0" indent="-381000" rtl="0">
              <a:spcBef>
                <a:spcPts val="0"/>
              </a:spcBef>
              <a:buSzPct val="100000"/>
            </a:pPr>
            <a:r>
              <a:rPr lang="en-US" sz="2400" b="1" dirty="0"/>
              <a:t>No access to server-side code</a:t>
            </a:r>
          </a:p>
          <a:p>
            <a:pPr marL="457200" lvl="0" indent="-381000" rtl="0">
              <a:spcBef>
                <a:spcPts val="0"/>
              </a:spcBef>
              <a:buSzPct val="100000"/>
            </a:pPr>
            <a:r>
              <a:rPr lang="en-US" sz="2400" b="1" dirty="0"/>
              <a:t>Black-box model of scanning</a:t>
            </a:r>
          </a:p>
          <a:p>
            <a:pPr marL="457200" lvl="0" indent="-381000" rtl="0">
              <a:spcBef>
                <a:spcPts val="0"/>
              </a:spcBef>
              <a:buSzPct val="100000"/>
            </a:pPr>
            <a:r>
              <a:rPr lang="en-US" sz="2400" b="1" dirty="0"/>
              <a:t>Only client side learning knowledge </a:t>
            </a:r>
          </a:p>
        </p:txBody>
      </p:sp>
      <p:pic>
        <p:nvPicPr>
          <p:cNvPr id="229" name="Shape 229" descr="Image result for limited  access"/>
          <p:cNvPicPr preferRelativeResize="0"/>
          <p:nvPr/>
        </p:nvPicPr>
        <p:blipFill>
          <a:blip r:embed="rId3">
            <a:alphaModFix/>
          </a:blip>
          <a:stretch>
            <a:fillRect/>
          </a:stretch>
        </p:blipFill>
        <p:spPr>
          <a:xfrm>
            <a:off x="6830525" y="1797950"/>
            <a:ext cx="4663700" cy="392739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677333" y="609600"/>
            <a:ext cx="8596800" cy="13209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b="1"/>
              <a:t>Specific </a:t>
            </a:r>
            <a:r>
              <a:rPr lang="en-US" sz="3600" b="1" i="0" u="none" strike="noStrike" cap="none">
                <a:solidFill>
                  <a:schemeClr val="accent1"/>
                </a:solidFill>
              </a:rPr>
              <a:t>Technical Limitations</a:t>
            </a:r>
          </a:p>
        </p:txBody>
      </p:sp>
      <p:sp>
        <p:nvSpPr>
          <p:cNvPr id="235" name="Shape 235"/>
          <p:cNvSpPr txBox="1">
            <a:spLocks noGrp="1"/>
          </p:cNvSpPr>
          <p:nvPr>
            <p:ph type="body" idx="1"/>
          </p:nvPr>
        </p:nvSpPr>
        <p:spPr>
          <a:xfrm>
            <a:off x="677333" y="2160589"/>
            <a:ext cx="8596800" cy="3880800"/>
          </a:xfrm>
          <a:prstGeom prst="rect">
            <a:avLst/>
          </a:prstGeom>
          <a:noFill/>
          <a:ln>
            <a:noFill/>
          </a:ln>
        </p:spPr>
        <p:txBody>
          <a:bodyPr lIns="91425" tIns="45700" rIns="91425" bIns="45700" anchor="t" anchorCtr="0">
            <a:noAutofit/>
          </a:bodyPr>
          <a:lstStyle/>
          <a:p>
            <a:pPr marL="0" lvl="0" indent="-69850" rtl="0">
              <a:spcBef>
                <a:spcPts val="0"/>
              </a:spcBef>
              <a:buClr>
                <a:schemeClr val="dk1"/>
              </a:buClr>
              <a:buSzPct val="36666"/>
              <a:buFont typeface="Arial"/>
              <a:buNone/>
            </a:pPr>
            <a:r>
              <a:rPr lang="en-US" sz="3000" b="1"/>
              <a:t>No Detection of Logical Flaws :</a:t>
            </a:r>
          </a:p>
          <a:p>
            <a:pPr marL="0" lvl="0" indent="-69850" rtl="0">
              <a:spcBef>
                <a:spcPts val="0"/>
              </a:spcBef>
              <a:buClr>
                <a:schemeClr val="dk1"/>
              </a:buClr>
              <a:buSzPct val="61111"/>
              <a:buFont typeface="Arial"/>
              <a:buNone/>
            </a:pPr>
            <a:endParaRPr b="1"/>
          </a:p>
          <a:p>
            <a:pPr marL="457200" lvl="0" indent="-381000" rtl="0">
              <a:spcBef>
                <a:spcPts val="0"/>
              </a:spcBef>
              <a:buSzPct val="100000"/>
            </a:pPr>
            <a:r>
              <a:rPr lang="en-US" sz="2400" b="1"/>
              <a:t>Missing logical code</a:t>
            </a:r>
          </a:p>
          <a:p>
            <a:pPr marL="457200" lvl="0" indent="-381000" rtl="0">
              <a:spcBef>
                <a:spcPts val="0"/>
              </a:spcBef>
              <a:buSzPct val="100000"/>
            </a:pPr>
            <a:r>
              <a:rPr lang="en-US" sz="2400" b="1"/>
              <a:t>Invalid logic in the code</a:t>
            </a:r>
          </a:p>
          <a:p>
            <a:pPr marL="457200" lvl="0" indent="-381000" rtl="0">
              <a:spcBef>
                <a:spcPts val="0"/>
              </a:spcBef>
              <a:buSzPct val="100000"/>
            </a:pPr>
            <a:r>
              <a:rPr lang="en-US" sz="2400" b="1"/>
              <a:t>Misinterpretation of use case</a:t>
            </a:r>
          </a:p>
          <a:p>
            <a:pPr marL="342900" marR="0" lvl="0" indent="-342900" algn="l" rtl="0">
              <a:spcBef>
                <a:spcPts val="0"/>
              </a:spcBef>
              <a:spcAft>
                <a:spcPts val="0"/>
              </a:spcAft>
              <a:buClr>
                <a:schemeClr val="accent1"/>
              </a:buClr>
              <a:buSzPct val="79999"/>
              <a:buFont typeface="Noto Sans Symbols"/>
              <a:buNone/>
            </a:pPr>
            <a:endParaRPr/>
          </a:p>
          <a:p>
            <a:pPr marL="0" marR="0" lvl="0" indent="0" algn="l" rtl="0">
              <a:spcBef>
                <a:spcPts val="0"/>
              </a:spcBef>
              <a:spcAft>
                <a:spcPts val="0"/>
              </a:spcAft>
              <a:buNone/>
            </a:pPr>
            <a:endParaRPr/>
          </a:p>
        </p:txBody>
      </p:sp>
      <p:pic>
        <p:nvPicPr>
          <p:cNvPr id="236" name="Shape 236" descr="Image result for logical flaws in code"/>
          <p:cNvPicPr preferRelativeResize="0"/>
          <p:nvPr/>
        </p:nvPicPr>
        <p:blipFill>
          <a:blip r:embed="rId3">
            <a:alphaModFix/>
          </a:blip>
          <a:stretch>
            <a:fillRect/>
          </a:stretch>
        </p:blipFill>
        <p:spPr>
          <a:xfrm>
            <a:off x="7230450" y="1823675"/>
            <a:ext cx="3531725" cy="29794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677333" y="609600"/>
            <a:ext cx="8596800" cy="13209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b="1"/>
              <a:t>Specific </a:t>
            </a:r>
            <a:r>
              <a:rPr lang="en-US" sz="3600" b="1" i="0" u="none" strike="noStrike" cap="none">
                <a:solidFill>
                  <a:schemeClr val="accent1"/>
                </a:solidFill>
              </a:rPr>
              <a:t>Technical Limitations</a:t>
            </a:r>
          </a:p>
        </p:txBody>
      </p:sp>
      <p:sp>
        <p:nvSpPr>
          <p:cNvPr id="242" name="Shape 242"/>
          <p:cNvSpPr txBox="1">
            <a:spLocks noGrp="1"/>
          </p:cNvSpPr>
          <p:nvPr>
            <p:ph type="body" idx="1"/>
          </p:nvPr>
        </p:nvSpPr>
        <p:spPr>
          <a:xfrm>
            <a:off x="677333" y="2160589"/>
            <a:ext cx="8596800" cy="3880800"/>
          </a:xfrm>
          <a:prstGeom prst="rect">
            <a:avLst/>
          </a:prstGeom>
          <a:noFill/>
          <a:ln>
            <a:noFill/>
          </a:ln>
        </p:spPr>
        <p:txBody>
          <a:bodyPr lIns="91425" tIns="45700" rIns="91425" bIns="45700" anchor="t" anchorCtr="0">
            <a:noAutofit/>
          </a:bodyPr>
          <a:lstStyle/>
          <a:p>
            <a:pPr marL="0" lvl="0" indent="-69850" rtl="0">
              <a:spcBef>
                <a:spcPts val="0"/>
              </a:spcBef>
              <a:buClr>
                <a:schemeClr val="dk1"/>
              </a:buClr>
              <a:buSzPct val="36666"/>
              <a:buFont typeface="Arial"/>
              <a:buNone/>
            </a:pPr>
            <a:r>
              <a:rPr lang="en-US" sz="3000" b="1" dirty="0"/>
              <a:t>Lack of Learning Capabilities :</a:t>
            </a:r>
          </a:p>
          <a:p>
            <a:pPr marL="0" lvl="0" indent="0" rtl="0">
              <a:spcBef>
                <a:spcPts val="0"/>
              </a:spcBef>
              <a:buNone/>
            </a:pPr>
            <a:endParaRPr sz="2400" b="1" dirty="0"/>
          </a:p>
          <a:p>
            <a:pPr marL="457200" lvl="0" indent="-381000" rtl="0">
              <a:spcBef>
                <a:spcPts val="0"/>
              </a:spcBef>
              <a:buSzPct val="100000"/>
            </a:pPr>
            <a:r>
              <a:rPr lang="en-US" sz="2400" b="1" dirty="0"/>
              <a:t>Cannot use the previous experiences on server code</a:t>
            </a:r>
          </a:p>
          <a:p>
            <a:pPr marL="457200" lvl="0" indent="-381000" rtl="0">
              <a:spcBef>
                <a:spcPts val="0"/>
              </a:spcBef>
              <a:buSzPct val="100000"/>
            </a:pPr>
            <a:r>
              <a:rPr lang="en-US" sz="2400" b="1" dirty="0"/>
              <a:t>Leverages problem on stored vulnerabilities</a:t>
            </a:r>
          </a:p>
          <a:p>
            <a:pPr marL="91440" lvl="0" indent="-69850" rtl="0">
              <a:spcBef>
                <a:spcPts val="0"/>
              </a:spcBef>
              <a:buClr>
                <a:schemeClr val="dk1"/>
              </a:buClr>
              <a:buSzPct val="61111"/>
              <a:buFont typeface="Arial"/>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677333" y="609600"/>
            <a:ext cx="8596800" cy="13209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b="1"/>
              <a:t>Specific </a:t>
            </a:r>
            <a:r>
              <a:rPr lang="en-US" sz="3600" b="1" i="0" u="none" strike="noStrike" cap="none">
                <a:solidFill>
                  <a:schemeClr val="accent1"/>
                </a:solidFill>
              </a:rPr>
              <a:t>Technical Limitations</a:t>
            </a:r>
          </a:p>
        </p:txBody>
      </p:sp>
      <p:sp>
        <p:nvSpPr>
          <p:cNvPr id="248" name="Shape 248"/>
          <p:cNvSpPr txBox="1">
            <a:spLocks noGrp="1"/>
          </p:cNvSpPr>
          <p:nvPr>
            <p:ph type="body" idx="1"/>
          </p:nvPr>
        </p:nvSpPr>
        <p:spPr>
          <a:xfrm>
            <a:off x="677333" y="2160589"/>
            <a:ext cx="8596800" cy="3880800"/>
          </a:xfrm>
          <a:prstGeom prst="rect">
            <a:avLst/>
          </a:prstGeom>
          <a:noFill/>
          <a:ln>
            <a:noFill/>
          </a:ln>
        </p:spPr>
        <p:txBody>
          <a:bodyPr lIns="91425" tIns="45700" rIns="91425" bIns="45700" anchor="t" anchorCtr="0">
            <a:noAutofit/>
          </a:bodyPr>
          <a:lstStyle/>
          <a:p>
            <a:pPr marL="0" lvl="0" indent="-69850" rtl="0">
              <a:spcBef>
                <a:spcPts val="0"/>
              </a:spcBef>
              <a:buClr>
                <a:schemeClr val="dk1"/>
              </a:buClr>
              <a:buSzPct val="36666"/>
              <a:buFont typeface="Arial"/>
              <a:buNone/>
            </a:pPr>
            <a:r>
              <a:rPr lang="en-US" sz="3000" b="1" dirty="0"/>
              <a:t>No Detection of Server Misconfiguration :</a:t>
            </a:r>
          </a:p>
          <a:p>
            <a:pPr marL="0" lvl="0" indent="-69850" rtl="0">
              <a:spcBef>
                <a:spcPts val="0"/>
              </a:spcBef>
              <a:buClr>
                <a:schemeClr val="dk1"/>
              </a:buClr>
              <a:buSzPct val="61111"/>
              <a:buFont typeface="Arial"/>
              <a:buNone/>
            </a:pPr>
            <a:endParaRPr b="1" dirty="0"/>
          </a:p>
          <a:p>
            <a:pPr marL="457200" lvl="0" indent="-381000" rtl="0">
              <a:spcBef>
                <a:spcPts val="0"/>
              </a:spcBef>
              <a:buSzPct val="100000"/>
            </a:pPr>
            <a:r>
              <a:rPr lang="en-US" sz="2400" b="1" dirty="0"/>
              <a:t>Only on the browser</a:t>
            </a:r>
          </a:p>
          <a:p>
            <a:pPr marL="457200" lvl="0" indent="-381000" rtl="0">
              <a:spcBef>
                <a:spcPts val="0"/>
              </a:spcBef>
              <a:buSzPct val="100000"/>
            </a:pPr>
            <a:r>
              <a:rPr lang="en-US" sz="2400" b="1" dirty="0"/>
              <a:t>Uses load testing with payload on HTML elements</a:t>
            </a:r>
          </a:p>
          <a:p>
            <a:pPr marL="457200" lvl="0" indent="-381000" rtl="0">
              <a:spcBef>
                <a:spcPts val="0"/>
              </a:spcBef>
              <a:buSzPct val="100000"/>
            </a:pPr>
            <a:r>
              <a:rPr lang="en-US" sz="2400" b="1" dirty="0"/>
              <a:t>No knowledge on Server side configuration</a:t>
            </a:r>
          </a:p>
          <a:p>
            <a:pPr marL="342900" marR="0" lvl="0" indent="-342900" algn="l" rtl="0">
              <a:spcBef>
                <a:spcPts val="0"/>
              </a:spcBef>
              <a:spcAft>
                <a:spcPts val="0"/>
              </a:spcAft>
              <a:buClr>
                <a:schemeClr val="accent1"/>
              </a:buClr>
              <a:buSzPct val="79999"/>
              <a:buFont typeface="Noto Sans Symbols"/>
              <a:buNone/>
            </a:pPr>
            <a:endParaRPr dirty="0"/>
          </a:p>
          <a:p>
            <a:pPr marL="0" marR="0" lvl="0" indent="0" algn="l" rtl="0">
              <a:spcBef>
                <a:spcPts val="0"/>
              </a:spcBef>
              <a:spcAft>
                <a:spcPts val="0"/>
              </a:spcAft>
              <a:buNone/>
            </a:pPr>
            <a:endParaRPr dirty="0"/>
          </a:p>
        </p:txBody>
      </p:sp>
      <p:pic>
        <p:nvPicPr>
          <p:cNvPr id="249" name="Shape 249" descr="Image result for server mis configuration"/>
          <p:cNvPicPr preferRelativeResize="0"/>
          <p:nvPr/>
        </p:nvPicPr>
        <p:blipFill>
          <a:blip r:embed="rId3">
            <a:alphaModFix/>
          </a:blip>
          <a:stretch>
            <a:fillRect/>
          </a:stretch>
        </p:blipFill>
        <p:spPr>
          <a:xfrm>
            <a:off x="4839075" y="4474024"/>
            <a:ext cx="4435049" cy="209379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677333" y="609600"/>
            <a:ext cx="8596800" cy="1320900"/>
          </a:xfrm>
          <a:prstGeom prst="rect">
            <a:avLst/>
          </a:prstGeom>
        </p:spPr>
        <p:txBody>
          <a:bodyPr lIns="91425" tIns="91425" rIns="91425" bIns="91425" anchor="t" anchorCtr="0">
            <a:noAutofit/>
          </a:bodyPr>
          <a:lstStyle/>
          <a:p>
            <a:pPr lvl="0">
              <a:spcBef>
                <a:spcPts val="0"/>
              </a:spcBef>
              <a:buNone/>
            </a:pPr>
            <a:r>
              <a:rPr lang="en-US" b="1"/>
              <a:t>Proposed Solution</a:t>
            </a:r>
            <a:r>
              <a:rPr lang="en-US"/>
              <a:t>	</a:t>
            </a:r>
          </a:p>
        </p:txBody>
      </p:sp>
      <p:sp>
        <p:nvSpPr>
          <p:cNvPr id="256" name="Shape 256"/>
          <p:cNvSpPr txBox="1">
            <a:spLocks noGrp="1"/>
          </p:cNvSpPr>
          <p:nvPr>
            <p:ph type="body" idx="1"/>
          </p:nvPr>
        </p:nvSpPr>
        <p:spPr>
          <a:xfrm>
            <a:off x="677333" y="2160589"/>
            <a:ext cx="8596800" cy="3880800"/>
          </a:xfrm>
          <a:prstGeom prst="rect">
            <a:avLst/>
          </a:prstGeom>
        </p:spPr>
        <p:txBody>
          <a:bodyPr lIns="91425" tIns="91425" rIns="91425" bIns="91425" anchor="t" anchorCtr="0">
            <a:noAutofit/>
          </a:bodyPr>
          <a:lstStyle/>
          <a:p>
            <a:pPr marL="457200" lvl="0" indent="-381000" rtl="0">
              <a:spcBef>
                <a:spcPts val="0"/>
              </a:spcBef>
              <a:buSzPct val="100000"/>
            </a:pPr>
            <a:r>
              <a:rPr lang="en-US" sz="2400" dirty="0"/>
              <a:t>Dynamic scanning</a:t>
            </a:r>
          </a:p>
          <a:p>
            <a:pPr marL="457200" lvl="0" indent="-381000" rtl="0">
              <a:spcBef>
                <a:spcPts val="0"/>
              </a:spcBef>
              <a:buSzPct val="100000"/>
            </a:pPr>
            <a:r>
              <a:rPr lang="en-US" sz="2400" dirty="0"/>
              <a:t>Server side scan</a:t>
            </a:r>
          </a:p>
          <a:p>
            <a:pPr marL="457200" lvl="0" indent="-381000" rtl="0">
              <a:spcBef>
                <a:spcPts val="0"/>
              </a:spcBef>
              <a:buSzPct val="100000"/>
            </a:pPr>
            <a:r>
              <a:rPr lang="en-US" sz="2400" dirty="0"/>
              <a:t>Detection of logical flaws</a:t>
            </a:r>
          </a:p>
          <a:p>
            <a:pPr marL="457200" lvl="0" indent="-381000" rtl="0">
              <a:spcBef>
                <a:spcPts val="0"/>
              </a:spcBef>
              <a:buSzPct val="100000"/>
            </a:pPr>
            <a:r>
              <a:rPr lang="en-US" sz="2400" dirty="0"/>
              <a:t>Self learning capabilities</a:t>
            </a:r>
          </a:p>
          <a:p>
            <a:pPr marL="457200" lvl="0" indent="-381000" rtl="0">
              <a:spcBef>
                <a:spcPts val="0"/>
              </a:spcBef>
              <a:buSzPct val="100000"/>
            </a:pPr>
            <a:r>
              <a:rPr lang="en-US" sz="2400" dirty="0"/>
              <a:t>Detection of server misconfiguration</a:t>
            </a:r>
          </a:p>
          <a:p>
            <a:pPr marL="457200" lvl="0" indent="-381000" rtl="0">
              <a:spcBef>
                <a:spcPts val="0"/>
              </a:spcBef>
              <a:buSzPct val="100000"/>
            </a:pPr>
            <a:r>
              <a:rPr lang="en-US" sz="2400" dirty="0"/>
              <a:t>More of white box testing </a:t>
            </a:r>
          </a:p>
          <a:p>
            <a:pPr marL="457200" lvl="0" indent="-381000" rtl="0">
              <a:spcBef>
                <a:spcPts val="0"/>
              </a:spcBef>
              <a:buSzPct val="100000"/>
            </a:pPr>
            <a:r>
              <a:rPr lang="en-US" sz="2400" dirty="0"/>
              <a:t>Learn from previous learning experience</a:t>
            </a:r>
            <a:r>
              <a:rPr lang="en-US" dirty="0"/>
              <a:t> </a:t>
            </a:r>
          </a:p>
          <a:p>
            <a:pPr marL="0" lvl="0" indent="0">
              <a:spcBef>
                <a:spcPts val="0"/>
              </a:spcBef>
              <a:buNone/>
            </a:pPr>
            <a:endParaRPr dirty="0"/>
          </a:p>
        </p:txBody>
      </p:sp>
      <p:pic>
        <p:nvPicPr>
          <p:cNvPr id="257" name="Shape 257" descr="tool.jpg"/>
          <p:cNvPicPr preferRelativeResize="0"/>
          <p:nvPr/>
        </p:nvPicPr>
        <p:blipFill>
          <a:blip r:embed="rId3">
            <a:alphaModFix/>
          </a:blip>
          <a:stretch>
            <a:fillRect/>
          </a:stretch>
        </p:blipFill>
        <p:spPr>
          <a:xfrm>
            <a:off x="9426533" y="1606725"/>
            <a:ext cx="2613066" cy="2613066"/>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p:nvPr>
        </p:nvSpPr>
        <p:spPr>
          <a:xfrm>
            <a:off x="677333" y="609600"/>
            <a:ext cx="8596800" cy="1320900"/>
          </a:xfrm>
          <a:prstGeom prst="rect">
            <a:avLst/>
          </a:prstGeom>
        </p:spPr>
        <p:txBody>
          <a:bodyPr lIns="91425" tIns="91425" rIns="91425" bIns="91425" anchor="t" anchorCtr="0">
            <a:noAutofit/>
          </a:bodyPr>
          <a:lstStyle/>
          <a:p>
            <a:pPr lvl="0">
              <a:spcBef>
                <a:spcPts val="0"/>
              </a:spcBef>
              <a:buNone/>
            </a:pPr>
            <a:r>
              <a:rPr lang="en-US" b="1"/>
              <a:t>How will we implement ?</a:t>
            </a:r>
          </a:p>
        </p:txBody>
      </p:sp>
      <p:sp>
        <p:nvSpPr>
          <p:cNvPr id="264" name="Shape 264"/>
          <p:cNvSpPr txBox="1">
            <a:spLocks noGrp="1"/>
          </p:cNvSpPr>
          <p:nvPr>
            <p:ph type="body" idx="1"/>
          </p:nvPr>
        </p:nvSpPr>
        <p:spPr>
          <a:xfrm>
            <a:off x="677333" y="1813689"/>
            <a:ext cx="8596800" cy="3880800"/>
          </a:xfrm>
          <a:prstGeom prst="rect">
            <a:avLst/>
          </a:prstGeom>
        </p:spPr>
        <p:txBody>
          <a:bodyPr lIns="91425" tIns="91425" rIns="91425" bIns="91425" anchor="t" anchorCtr="0">
            <a:noAutofit/>
          </a:bodyPr>
          <a:lstStyle/>
          <a:p>
            <a:pPr marL="457200" lvl="0" indent="-381000" rtl="0">
              <a:spcBef>
                <a:spcPts val="0"/>
              </a:spcBef>
              <a:buSzPct val="100000"/>
            </a:pPr>
            <a:r>
              <a:rPr lang="en-US" sz="2400" dirty="0"/>
              <a:t>The idea of XSS </a:t>
            </a:r>
            <a:r>
              <a:rPr lang="en-US" sz="2400" dirty="0" err="1"/>
              <a:t>analyser</a:t>
            </a:r>
            <a:r>
              <a:rPr lang="en-US" sz="2400" dirty="0"/>
              <a:t> in the case of testing reusability</a:t>
            </a:r>
          </a:p>
          <a:p>
            <a:pPr marL="457200" lvl="0" indent="-381000" rtl="0">
              <a:spcBef>
                <a:spcPts val="0"/>
              </a:spcBef>
              <a:buSzPct val="100000"/>
            </a:pPr>
            <a:r>
              <a:rPr lang="en-US" sz="2400" dirty="0"/>
              <a:t>Advanced machine learning techniques for self learning </a:t>
            </a:r>
          </a:p>
          <a:p>
            <a:pPr marL="457200" lvl="0" indent="-381000" rtl="0">
              <a:spcBef>
                <a:spcPts val="0"/>
              </a:spcBef>
              <a:buSzPct val="100000"/>
            </a:pPr>
            <a:r>
              <a:rPr lang="en-US" sz="2400" dirty="0"/>
              <a:t>Uses version control for bug fixes</a:t>
            </a:r>
          </a:p>
          <a:p>
            <a:pPr marL="457200" lvl="0" indent="-381000" rtl="0">
              <a:spcBef>
                <a:spcPts val="0"/>
              </a:spcBef>
              <a:buSzPct val="100000"/>
            </a:pPr>
            <a:r>
              <a:rPr lang="en-US" sz="2400" dirty="0"/>
              <a:t>Taint analysis for detecting false positives</a:t>
            </a:r>
          </a:p>
          <a:p>
            <a:pPr marL="0" lvl="0" indent="0" rtl="0">
              <a:spcBef>
                <a:spcPts val="0"/>
              </a:spcBef>
              <a:buNone/>
            </a:pPr>
            <a:r>
              <a:rPr lang="en-US" sz="2400" dirty="0"/>
              <a:t>       1. Taint analysis</a:t>
            </a:r>
          </a:p>
          <a:p>
            <a:pPr marL="0" lvl="0" indent="0" rtl="0">
              <a:spcBef>
                <a:spcPts val="0"/>
              </a:spcBef>
              <a:buNone/>
            </a:pPr>
            <a:r>
              <a:rPr lang="en-US" sz="2400" dirty="0"/>
              <a:t>       2. Data Mining</a:t>
            </a:r>
          </a:p>
          <a:p>
            <a:pPr marL="0" lvl="0" indent="0" rtl="0">
              <a:spcBef>
                <a:spcPts val="0"/>
              </a:spcBef>
              <a:buNone/>
            </a:pPr>
            <a:r>
              <a:rPr lang="en-US" sz="2400" dirty="0"/>
              <a:t>       3. Code Correction</a:t>
            </a:r>
          </a:p>
          <a:p>
            <a:pPr marL="0" lvl="0" indent="0" rtl="0">
              <a:spcBef>
                <a:spcPts val="0"/>
              </a:spcBef>
              <a:buNone/>
            </a:pPr>
            <a:r>
              <a:rPr lang="en-US" sz="2400" dirty="0"/>
              <a:t>       4. Feedback</a:t>
            </a:r>
          </a:p>
          <a:p>
            <a:pPr marL="0" lvl="0" indent="0" rtl="0">
              <a:spcBef>
                <a:spcPts val="0"/>
              </a:spcBef>
              <a:buNone/>
            </a:pPr>
            <a:r>
              <a:rPr lang="en-US" sz="2400" dirty="0"/>
              <a:t>       5. Testing </a:t>
            </a:r>
          </a:p>
          <a:p>
            <a:pPr marL="0" lvl="0" indent="0">
              <a:spcBef>
                <a:spcPts val="0"/>
              </a:spcBef>
              <a:buNone/>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677333" y="662975"/>
            <a:ext cx="8596800" cy="1320900"/>
          </a:xfrm>
          <a:prstGeom prst="rect">
            <a:avLst/>
          </a:prstGeom>
        </p:spPr>
        <p:txBody>
          <a:bodyPr lIns="91425" tIns="91425" rIns="91425" bIns="91425" anchor="t" anchorCtr="0">
            <a:noAutofit/>
          </a:bodyPr>
          <a:lstStyle/>
          <a:p>
            <a:pPr lvl="0">
              <a:spcBef>
                <a:spcPts val="0"/>
              </a:spcBef>
              <a:buNone/>
            </a:pPr>
            <a:r>
              <a:rPr lang="en-US" b="1"/>
              <a:t>How feasible is it?</a:t>
            </a:r>
          </a:p>
        </p:txBody>
      </p:sp>
      <p:sp>
        <p:nvSpPr>
          <p:cNvPr id="271" name="Shape 271"/>
          <p:cNvSpPr txBox="1">
            <a:spLocks noGrp="1"/>
          </p:cNvSpPr>
          <p:nvPr>
            <p:ph type="body" idx="1"/>
          </p:nvPr>
        </p:nvSpPr>
        <p:spPr>
          <a:xfrm>
            <a:off x="677333" y="1677012"/>
            <a:ext cx="8596800" cy="3880800"/>
          </a:xfrm>
          <a:prstGeom prst="rect">
            <a:avLst/>
          </a:prstGeom>
        </p:spPr>
        <p:txBody>
          <a:bodyPr lIns="91425" tIns="91425" rIns="91425" bIns="91425" anchor="t" anchorCtr="0">
            <a:noAutofit/>
          </a:bodyPr>
          <a:lstStyle/>
          <a:p>
            <a:pPr marL="0" lvl="0" indent="0" rtl="0">
              <a:spcBef>
                <a:spcPts val="0"/>
              </a:spcBef>
              <a:buNone/>
            </a:pPr>
            <a:endParaRPr/>
          </a:p>
          <a:p>
            <a:pPr marL="457200" lvl="0" indent="-381000" rtl="0">
              <a:spcBef>
                <a:spcPts val="0"/>
              </a:spcBef>
              <a:buSzPct val="100000"/>
            </a:pPr>
            <a:r>
              <a:rPr lang="en-US" sz="2400"/>
              <a:t>Suitable for specific scripting lang. </a:t>
            </a:r>
          </a:p>
          <a:p>
            <a:pPr marL="457200" lvl="0" indent="-381000" rtl="0">
              <a:spcBef>
                <a:spcPts val="0"/>
              </a:spcBef>
              <a:buSzPct val="100000"/>
            </a:pPr>
            <a:r>
              <a:rPr lang="en-US" sz="2400"/>
              <a:t>Tools with these ideas , taint analysis has shown some significant results. </a:t>
            </a:r>
          </a:p>
          <a:p>
            <a:pPr marL="457200" lvl="0" indent="-381000" rtl="0">
              <a:spcBef>
                <a:spcPts val="0"/>
              </a:spcBef>
              <a:buSzPct val="100000"/>
            </a:pPr>
            <a:r>
              <a:rPr lang="en-US" sz="2400"/>
              <a:t>Easy to migrate to new programming languages. </a:t>
            </a:r>
          </a:p>
        </p:txBody>
      </p:sp>
      <p:pic>
        <p:nvPicPr>
          <p:cNvPr id="272" name="Shape 272" descr="thinking-010.jpg"/>
          <p:cNvPicPr preferRelativeResize="0"/>
          <p:nvPr/>
        </p:nvPicPr>
        <p:blipFill>
          <a:blip r:embed="rId3">
            <a:alphaModFix/>
          </a:blip>
          <a:stretch>
            <a:fillRect/>
          </a:stretch>
        </p:blipFill>
        <p:spPr>
          <a:xfrm>
            <a:off x="9166224" y="1800350"/>
            <a:ext cx="2815248" cy="28081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677333" y="609600"/>
            <a:ext cx="8596668" cy="13208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Conclusion</a:t>
            </a:r>
          </a:p>
        </p:txBody>
      </p:sp>
      <p:sp>
        <p:nvSpPr>
          <p:cNvPr id="278" name="Shape 278"/>
          <p:cNvSpPr txBox="1">
            <a:spLocks noGrp="1"/>
          </p:cNvSpPr>
          <p:nvPr>
            <p:ph type="body" idx="1"/>
          </p:nvPr>
        </p:nvSpPr>
        <p:spPr>
          <a:xfrm>
            <a:off x="677333" y="1640789"/>
            <a:ext cx="8596800" cy="3880800"/>
          </a:xfrm>
          <a:prstGeom prst="rect">
            <a:avLst/>
          </a:prstGeom>
          <a:noFill/>
          <a:ln>
            <a:noFill/>
          </a:ln>
        </p:spPr>
        <p:txBody>
          <a:bodyPr lIns="91425" tIns="45700" rIns="91425" bIns="45700" anchor="t" anchorCtr="0">
            <a:noAutofit/>
          </a:bodyPr>
          <a:lstStyle/>
          <a:p>
            <a:pPr marL="457200" lvl="0" indent="-381000" rtl="0">
              <a:lnSpc>
                <a:spcPct val="115000"/>
              </a:lnSpc>
              <a:spcBef>
                <a:spcPts val="0"/>
              </a:spcBef>
              <a:buSzPct val="100000"/>
            </a:pPr>
            <a:r>
              <a:rPr lang="en-US" sz="2400"/>
              <a:t>It is important to detect vulnerabilities before the application is deployed into production.</a:t>
            </a:r>
          </a:p>
          <a:p>
            <a:pPr marL="457200" lvl="0" indent="-381000" rtl="0">
              <a:lnSpc>
                <a:spcPct val="115000"/>
              </a:lnSpc>
              <a:spcBef>
                <a:spcPts val="0"/>
              </a:spcBef>
              <a:buSzPct val="100000"/>
            </a:pPr>
            <a:r>
              <a:rPr lang="en-US" sz="2400"/>
              <a:t>Adopting a learning approach to identify vulnerabilities can increase efficiency of the scanners.</a:t>
            </a:r>
          </a:p>
          <a:p>
            <a:pPr marL="0" lvl="0" indent="0" rtl="0">
              <a:lnSpc>
                <a:spcPct val="115000"/>
              </a:lnSpc>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677333" y="609600"/>
            <a:ext cx="8596668" cy="13208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Problem Overview</a:t>
            </a:r>
            <a:r>
              <a:rPr lang="en-US" sz="3600" b="0" i="0" u="none" strike="noStrike" cap="none">
                <a:solidFill>
                  <a:schemeClr val="accent1"/>
                </a:solidFill>
                <a:latin typeface="Trebuchet MS"/>
                <a:ea typeface="Trebuchet MS"/>
                <a:cs typeface="Trebuchet MS"/>
                <a:sym typeface="Trebuchet MS"/>
              </a:rPr>
              <a:t/>
            </a:r>
            <a:br>
              <a:rPr lang="en-US" sz="3600" b="0" i="0" u="none" strike="noStrike" cap="none">
                <a:solidFill>
                  <a:schemeClr val="accent1"/>
                </a:solidFill>
                <a:latin typeface="Trebuchet MS"/>
                <a:ea typeface="Trebuchet MS"/>
                <a:cs typeface="Trebuchet MS"/>
                <a:sym typeface="Trebuchet MS"/>
              </a:rPr>
            </a:br>
            <a:endParaRPr lang="en-US" sz="3600" b="0" i="0" u="none" strike="noStrike" cap="none">
              <a:solidFill>
                <a:schemeClr val="accent1"/>
              </a:solidFill>
              <a:latin typeface="Trebuchet MS"/>
              <a:ea typeface="Trebuchet MS"/>
              <a:cs typeface="Trebuchet MS"/>
              <a:sym typeface="Trebuchet MS"/>
            </a:endParaRPr>
          </a:p>
        </p:txBody>
      </p:sp>
      <p:sp>
        <p:nvSpPr>
          <p:cNvPr id="156" name="Shape 156"/>
          <p:cNvSpPr txBox="1">
            <a:spLocks noGrp="1"/>
          </p:cNvSpPr>
          <p:nvPr>
            <p:ph type="body" idx="1"/>
          </p:nvPr>
        </p:nvSpPr>
        <p:spPr>
          <a:xfrm>
            <a:off x="677333" y="1568514"/>
            <a:ext cx="8596800" cy="38808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accent1"/>
              </a:buClr>
              <a:buSzPct val="25000"/>
              <a:buFont typeface="Noto Sans Symbols"/>
              <a:buNone/>
            </a:pPr>
            <a:r>
              <a:rPr lang="en-US" sz="2400" b="1" i="0" u="none" strike="noStrike" cap="none">
                <a:solidFill>
                  <a:srgbClr val="3F3F3F"/>
                </a:solidFill>
              </a:rPr>
              <a:t>Current Problems :</a:t>
            </a:r>
          </a:p>
          <a:p>
            <a:pPr marL="0" marR="0" lvl="0" indent="0" algn="l" rtl="0">
              <a:spcBef>
                <a:spcPts val="0"/>
              </a:spcBef>
              <a:spcAft>
                <a:spcPts val="0"/>
              </a:spcAft>
              <a:buClr>
                <a:schemeClr val="accent1"/>
              </a:buClr>
              <a:buSzPct val="25000"/>
              <a:buFont typeface="Noto Sans Symbols"/>
              <a:buNone/>
            </a:pPr>
            <a:endParaRPr sz="2400" b="1"/>
          </a:p>
          <a:p>
            <a:pPr marL="0" marR="0" lvl="0" indent="0" algn="l" rtl="0">
              <a:spcBef>
                <a:spcPts val="0"/>
              </a:spcBef>
              <a:spcAft>
                <a:spcPts val="0"/>
              </a:spcAft>
              <a:buClr>
                <a:schemeClr val="accent1"/>
              </a:buClr>
              <a:buSzPct val="25000"/>
              <a:buFont typeface="Noto Sans Symbols"/>
              <a:buNone/>
            </a:pPr>
            <a:r>
              <a:rPr lang="en-US" sz="2400" b="0" i="0" u="none" strike="noStrike" cap="none">
                <a:solidFill>
                  <a:srgbClr val="3F3F3F"/>
                </a:solidFill>
                <a:latin typeface="Trebuchet MS"/>
                <a:ea typeface="Trebuchet MS"/>
                <a:cs typeface="Trebuchet MS"/>
                <a:sym typeface="Trebuchet MS"/>
              </a:rPr>
              <a:t> 1) Cross-Site scripting (XSS) </a:t>
            </a:r>
          </a:p>
          <a:p>
            <a:pPr marL="0" marR="0" lvl="0" indent="0" algn="l" rtl="0">
              <a:spcBef>
                <a:spcPts val="1000"/>
              </a:spcBef>
              <a:spcAft>
                <a:spcPts val="0"/>
              </a:spcAft>
              <a:buClr>
                <a:schemeClr val="accent1"/>
              </a:buClr>
              <a:buSzPct val="25000"/>
              <a:buFont typeface="Noto Sans Symbols"/>
              <a:buNone/>
            </a:pPr>
            <a:r>
              <a:rPr lang="en-US" sz="2400" b="0" i="0" u="none" strike="noStrike" cap="none">
                <a:solidFill>
                  <a:srgbClr val="3F3F3F"/>
                </a:solidFill>
                <a:latin typeface="Trebuchet MS"/>
                <a:ea typeface="Trebuchet MS"/>
                <a:cs typeface="Trebuchet MS"/>
                <a:sym typeface="Trebuchet MS"/>
              </a:rPr>
              <a:t> 2) Cross-Site Request Forgery (XS</a:t>
            </a:r>
            <a:r>
              <a:rPr lang="en-US" sz="2400"/>
              <a:t>RF)</a:t>
            </a:r>
          </a:p>
          <a:p>
            <a:pPr marL="0" marR="0" lvl="0" indent="0" algn="l" rtl="0">
              <a:spcBef>
                <a:spcPts val="1000"/>
              </a:spcBef>
              <a:spcAft>
                <a:spcPts val="0"/>
              </a:spcAft>
              <a:buClr>
                <a:schemeClr val="accent1"/>
              </a:buClr>
              <a:buSzPct val="25000"/>
              <a:buFont typeface="Noto Sans Symbols"/>
              <a:buNone/>
            </a:pPr>
            <a:r>
              <a:rPr lang="en-US" sz="2400" b="0" i="0" u="none" strike="noStrike" cap="none">
                <a:solidFill>
                  <a:srgbClr val="3F3F3F"/>
                </a:solidFill>
                <a:latin typeface="Trebuchet MS"/>
                <a:ea typeface="Trebuchet MS"/>
                <a:cs typeface="Trebuchet MS"/>
                <a:sym typeface="Trebuchet MS"/>
              </a:rPr>
              <a:t> 3) SQL injection</a:t>
            </a:r>
          </a:p>
          <a:p>
            <a:pPr marL="0" marR="0" lvl="0" indent="0" algn="l" rtl="0">
              <a:spcBef>
                <a:spcPts val="1000"/>
              </a:spcBef>
              <a:spcAft>
                <a:spcPts val="0"/>
              </a:spcAft>
              <a:buClr>
                <a:schemeClr val="accent1"/>
              </a:buClr>
              <a:buSzPct val="25000"/>
              <a:buFont typeface="Noto Sans Symbols"/>
              <a:buNone/>
            </a:pPr>
            <a:r>
              <a:rPr lang="en-US" sz="2400" b="0" i="0" u="none" strike="noStrike" cap="none">
                <a:solidFill>
                  <a:srgbClr val="3F3F3F"/>
                </a:solidFill>
                <a:latin typeface="Trebuchet MS"/>
                <a:ea typeface="Trebuchet MS"/>
                <a:cs typeface="Trebuchet MS"/>
                <a:sym typeface="Trebuchet MS"/>
              </a:rPr>
              <a:t> 4) Broken Authentication and Session Management</a:t>
            </a:r>
          </a:p>
          <a:p>
            <a:pPr marL="0" marR="0" lvl="0" indent="0" algn="l" rtl="0">
              <a:spcBef>
                <a:spcPts val="1000"/>
              </a:spcBef>
              <a:spcAft>
                <a:spcPts val="0"/>
              </a:spcAft>
              <a:buClr>
                <a:schemeClr val="accent1"/>
              </a:buClr>
              <a:buSzPct val="25000"/>
              <a:buFont typeface="Noto Sans Symbols"/>
              <a:buNone/>
            </a:pPr>
            <a:r>
              <a:rPr lang="en-US" sz="2400" b="0" i="0" u="none" strike="noStrike" cap="none">
                <a:solidFill>
                  <a:srgbClr val="3F3F3F"/>
                </a:solidFill>
                <a:latin typeface="Trebuchet MS"/>
                <a:ea typeface="Trebuchet MS"/>
                <a:cs typeface="Trebuchet MS"/>
                <a:sym typeface="Trebuchet MS"/>
              </a:rPr>
              <a:t> 5) Insufficient TLS binding</a:t>
            </a:r>
          </a:p>
          <a:p>
            <a:pPr marL="0" marR="0" lvl="0" indent="0" algn="l" rtl="0">
              <a:spcBef>
                <a:spcPts val="1000"/>
              </a:spcBef>
              <a:spcAft>
                <a:spcPts val="0"/>
              </a:spcAft>
              <a:buClr>
                <a:schemeClr val="accent1"/>
              </a:buClr>
              <a:buSzPct val="25000"/>
              <a:buFont typeface="Noto Sans Symbols"/>
              <a:buNone/>
            </a:pPr>
            <a:r>
              <a:rPr lang="en-US" sz="2400" b="0" i="0" u="none" strike="noStrike" cap="none">
                <a:solidFill>
                  <a:srgbClr val="3F3F3F"/>
                </a:solidFill>
                <a:latin typeface="Trebuchet MS"/>
                <a:ea typeface="Trebuchet MS"/>
                <a:cs typeface="Trebuchet MS"/>
                <a:sym typeface="Trebuchet MS"/>
              </a:rPr>
              <a:t> 6) Insecure Cryptographic storage</a:t>
            </a:r>
          </a:p>
          <a:p>
            <a:pPr marL="0" marR="0" lvl="0" indent="0" algn="l" rtl="0">
              <a:spcBef>
                <a:spcPts val="1000"/>
              </a:spcBef>
              <a:spcAft>
                <a:spcPts val="0"/>
              </a:spcAft>
              <a:buClr>
                <a:schemeClr val="accent1"/>
              </a:buClr>
              <a:buSzPct val="25000"/>
              <a:buFont typeface="Noto Sans Symbols"/>
              <a:buNone/>
            </a:pPr>
            <a:r>
              <a:rPr lang="en-US" sz="2400" b="0" i="0" u="none" strike="noStrike" cap="none">
                <a:solidFill>
                  <a:srgbClr val="3F3F3F"/>
                </a:solidFill>
                <a:latin typeface="Trebuchet MS"/>
                <a:ea typeface="Trebuchet MS"/>
                <a:cs typeface="Trebuchet MS"/>
                <a:sym typeface="Trebuchet MS"/>
              </a:rPr>
              <a:t> </a:t>
            </a:r>
          </a:p>
          <a:p>
            <a:pPr marL="0" marR="0" lvl="0" indent="0" algn="l" rtl="0">
              <a:spcBef>
                <a:spcPts val="100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a:p>
            <a:pPr marL="0" marR="0" lvl="0" indent="0" algn="l" rtl="0">
              <a:spcBef>
                <a:spcPts val="100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Shape 283"/>
          <p:cNvSpPr txBox="1">
            <a:spLocks noGrp="1"/>
          </p:cNvSpPr>
          <p:nvPr>
            <p:ph type="body" idx="1"/>
          </p:nvPr>
        </p:nvSpPr>
        <p:spPr>
          <a:xfrm>
            <a:off x="677325" y="1488624"/>
            <a:ext cx="8596800" cy="4813200"/>
          </a:xfrm>
          <a:prstGeom prst="rect">
            <a:avLst/>
          </a:prstGeom>
          <a:noFill/>
          <a:ln>
            <a:noFill/>
          </a:ln>
        </p:spPr>
        <p:txBody>
          <a:bodyPr lIns="91425" tIns="45700" rIns="91425" bIns="45700" anchor="t" anchorCtr="0">
            <a:noAutofit/>
          </a:bodyPr>
          <a:lstStyle/>
          <a:p>
            <a:pPr lvl="0" rtl="0">
              <a:lnSpc>
                <a:spcPct val="115000"/>
              </a:lnSpc>
              <a:spcBef>
                <a:spcPts val="0"/>
              </a:spcBef>
              <a:buClr>
                <a:schemeClr val="accent1"/>
              </a:buClr>
              <a:buSzPct val="100000"/>
              <a:buFont typeface="Noto Sans Symbols"/>
              <a:buChar char="▶"/>
            </a:pPr>
            <a:r>
              <a:rPr lang="en-US">
                <a:solidFill>
                  <a:srgbClr val="404040"/>
                </a:solidFill>
                <a:latin typeface="Arial"/>
                <a:ea typeface="Arial"/>
                <a:cs typeface="Arial"/>
                <a:sym typeface="Arial"/>
              </a:rPr>
              <a:t>[1] Omer Tripp, Omer Weisman, Lotem Guy. (2013). Finding your way in the testing jungle: A learning approach to web security testing. In Proceedings of the 2013 International Symposium on Software Testing and Analysis (ISSTA 2013).</a:t>
            </a:r>
          </a:p>
          <a:p>
            <a:pPr lvl="0" rtl="0">
              <a:lnSpc>
                <a:spcPct val="115000"/>
              </a:lnSpc>
              <a:spcBef>
                <a:spcPts val="0"/>
              </a:spcBef>
              <a:buClr>
                <a:schemeClr val="accent1"/>
              </a:buClr>
              <a:buSzPct val="100000"/>
              <a:buFont typeface="Noto Sans Symbols"/>
              <a:buChar char="▶"/>
            </a:pPr>
            <a:r>
              <a:rPr lang="en-US">
                <a:solidFill>
                  <a:srgbClr val="404040"/>
                </a:solidFill>
                <a:latin typeface="Arial"/>
                <a:ea typeface="Arial"/>
                <a:cs typeface="Arial"/>
                <a:sym typeface="Arial"/>
              </a:rPr>
              <a:t>[2] OWASP Top Ten Project, </a:t>
            </a:r>
            <a:r>
              <a:rPr lang="en-US" u="sng">
                <a:solidFill>
                  <a:schemeClr val="hlink"/>
                </a:solidFill>
                <a:latin typeface="Arial"/>
                <a:ea typeface="Arial"/>
                <a:cs typeface="Arial"/>
                <a:sym typeface="Arial"/>
                <a:hlinkClick r:id="rId3"/>
              </a:rPr>
              <a:t>https://www.owasp.org/index.php/Top_10_2010-A1</a:t>
            </a:r>
            <a:r>
              <a:rPr lang="en-US">
                <a:solidFill>
                  <a:srgbClr val="404040"/>
                </a:solidFill>
                <a:latin typeface="Arial"/>
                <a:ea typeface="Arial"/>
                <a:cs typeface="Arial"/>
                <a:sym typeface="Arial"/>
              </a:rPr>
              <a:t> </a:t>
            </a:r>
          </a:p>
          <a:p>
            <a:pPr marL="342900" marR="0" lvl="0" indent="-365760" algn="l" rtl="0">
              <a:lnSpc>
                <a:spcPct val="115000"/>
              </a:lnSpc>
              <a:spcBef>
                <a:spcPts val="1000"/>
              </a:spcBef>
              <a:spcAft>
                <a:spcPts val="0"/>
              </a:spcAft>
              <a:buClr>
                <a:schemeClr val="accent1"/>
              </a:buClr>
              <a:buSzPct val="100000"/>
              <a:buFont typeface="Noto Sans Symbols"/>
              <a:buChar char="▶"/>
            </a:pPr>
            <a:r>
              <a:rPr lang="en-US">
                <a:solidFill>
                  <a:srgbClr val="404040"/>
                </a:solidFill>
                <a:latin typeface="Arial"/>
                <a:ea typeface="Arial"/>
                <a:cs typeface="Arial"/>
                <a:sym typeface="Arial"/>
              </a:rPr>
              <a:t>[3] R. S. Sutton and A. G. Barto. Introduction to Reinforcement Learning. MIT Press, Cambridge, MA, USA, 1st edition, 1998.</a:t>
            </a:r>
          </a:p>
          <a:p>
            <a:pPr marL="342900" marR="0" lvl="0" indent="-365760" algn="l" rtl="0">
              <a:lnSpc>
                <a:spcPct val="115000"/>
              </a:lnSpc>
              <a:spcBef>
                <a:spcPts val="1000"/>
              </a:spcBef>
              <a:spcAft>
                <a:spcPts val="0"/>
              </a:spcAft>
              <a:buClr>
                <a:schemeClr val="accent1"/>
              </a:buClr>
              <a:buSzPct val="100000"/>
              <a:buFont typeface="Noto Sans Symbols"/>
              <a:buChar char="▶"/>
            </a:pPr>
            <a:r>
              <a:rPr lang="en-US">
                <a:solidFill>
                  <a:srgbClr val="404040"/>
                </a:solidFill>
                <a:latin typeface="Arial"/>
                <a:ea typeface="Arial"/>
                <a:cs typeface="Arial"/>
                <a:sym typeface="Arial"/>
              </a:rPr>
              <a:t>[4]  Ibéria Medeiros, Nuno Neves (2013).Detecting and Removing Web Application Vulnerabilities with Static Analysis and Data Mining.</a:t>
            </a:r>
          </a:p>
        </p:txBody>
      </p:sp>
      <p:sp>
        <p:nvSpPr>
          <p:cNvPr id="284" name="Shape 284"/>
          <p:cNvSpPr txBox="1">
            <a:spLocks noGrp="1"/>
          </p:cNvSpPr>
          <p:nvPr>
            <p:ph type="title"/>
          </p:nvPr>
        </p:nvSpPr>
        <p:spPr>
          <a:xfrm>
            <a:off x="677333" y="609600"/>
            <a:ext cx="8596668" cy="13208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References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Shape 290"/>
          <p:cNvSpPr txBox="1">
            <a:spLocks noGrp="1"/>
          </p:cNvSpPr>
          <p:nvPr>
            <p:ph type="title"/>
          </p:nvPr>
        </p:nvSpPr>
        <p:spPr>
          <a:xfrm>
            <a:off x="3595208" y="2701475"/>
            <a:ext cx="8596800" cy="1320900"/>
          </a:xfrm>
          <a:prstGeom prst="rect">
            <a:avLst/>
          </a:prstGeom>
        </p:spPr>
        <p:txBody>
          <a:bodyPr lIns="91425" tIns="91425" rIns="91425" bIns="91425" anchor="t" anchorCtr="0">
            <a:noAutofit/>
          </a:bodyPr>
          <a:lstStyle/>
          <a:p>
            <a:pPr lvl="0">
              <a:spcBef>
                <a:spcPts val="0"/>
              </a:spcBef>
              <a:buNone/>
            </a:pPr>
            <a:r>
              <a:rPr lang="en-US" sz="4800"/>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677325" y="274175"/>
            <a:ext cx="8596800" cy="8067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Problem Overview</a:t>
            </a:r>
            <a:r>
              <a:rPr lang="en-US" sz="3600" b="0" i="0" u="none" strike="noStrike" cap="none">
                <a:solidFill>
                  <a:schemeClr val="accent1"/>
                </a:solidFill>
                <a:latin typeface="Trebuchet MS"/>
                <a:ea typeface="Trebuchet MS"/>
                <a:cs typeface="Trebuchet MS"/>
                <a:sym typeface="Trebuchet MS"/>
              </a:rPr>
              <a:t/>
            </a:r>
            <a:br>
              <a:rPr lang="en-US" sz="3600" b="0" i="0" u="none" strike="noStrike" cap="none">
                <a:solidFill>
                  <a:schemeClr val="accent1"/>
                </a:solidFill>
                <a:latin typeface="Trebuchet MS"/>
                <a:ea typeface="Trebuchet MS"/>
                <a:cs typeface="Trebuchet MS"/>
                <a:sym typeface="Trebuchet MS"/>
              </a:rPr>
            </a:br>
            <a:endParaRPr lang="en-US" sz="3600" b="0" i="0" u="none" strike="noStrike" cap="none">
              <a:solidFill>
                <a:schemeClr val="accent1"/>
              </a:solidFill>
              <a:latin typeface="Trebuchet MS"/>
              <a:ea typeface="Trebuchet MS"/>
              <a:cs typeface="Trebuchet MS"/>
              <a:sym typeface="Trebuchet MS"/>
            </a:endParaRPr>
          </a:p>
        </p:txBody>
      </p:sp>
      <p:sp>
        <p:nvSpPr>
          <p:cNvPr id="162" name="Shape 162"/>
          <p:cNvSpPr txBox="1">
            <a:spLocks noGrp="1"/>
          </p:cNvSpPr>
          <p:nvPr>
            <p:ph type="body" idx="1"/>
          </p:nvPr>
        </p:nvSpPr>
        <p:spPr>
          <a:xfrm>
            <a:off x="677333" y="1930389"/>
            <a:ext cx="8596800" cy="3880800"/>
          </a:xfrm>
          <a:prstGeom prst="rect">
            <a:avLst/>
          </a:prstGeom>
          <a:noFill/>
          <a:ln>
            <a:noFill/>
          </a:ln>
        </p:spPr>
        <p:txBody>
          <a:bodyPr lIns="91425" tIns="45700" rIns="91425" bIns="45700" anchor="t" anchorCtr="0">
            <a:noAutofit/>
          </a:bodyPr>
          <a:lstStyle/>
          <a:p>
            <a:pPr marL="0" marR="0" lvl="0" indent="0" algn="l" rtl="0">
              <a:spcBef>
                <a:spcPts val="1000"/>
              </a:spcBef>
              <a:spcAft>
                <a:spcPts val="0"/>
              </a:spcAft>
              <a:buClr>
                <a:schemeClr val="accent1"/>
              </a:buClr>
              <a:buSzPct val="25000"/>
              <a:buFont typeface="Noto Sans Symbols"/>
              <a:buNone/>
            </a:pPr>
            <a:r>
              <a:rPr lang="en-US"/>
              <a:t>zXZX</a:t>
            </a:r>
          </a:p>
        </p:txBody>
      </p:sp>
      <p:pic>
        <p:nvPicPr>
          <p:cNvPr id="163" name="Shape 163"/>
          <p:cNvPicPr preferRelativeResize="0"/>
          <p:nvPr/>
        </p:nvPicPr>
        <p:blipFill>
          <a:blip r:embed="rId3">
            <a:alphaModFix/>
          </a:blip>
          <a:stretch>
            <a:fillRect/>
          </a:stretch>
        </p:blipFill>
        <p:spPr>
          <a:xfrm>
            <a:off x="677325" y="969049"/>
            <a:ext cx="8864174" cy="4029900"/>
          </a:xfrm>
          <a:prstGeom prst="rect">
            <a:avLst/>
          </a:prstGeom>
          <a:noFill/>
          <a:ln>
            <a:noFill/>
          </a:ln>
        </p:spPr>
      </p:pic>
      <p:sp>
        <p:nvSpPr>
          <p:cNvPr id="164" name="Shape 164"/>
          <p:cNvSpPr txBox="1"/>
          <p:nvPr/>
        </p:nvSpPr>
        <p:spPr>
          <a:xfrm>
            <a:off x="838625" y="5147700"/>
            <a:ext cx="8311500" cy="1225800"/>
          </a:xfrm>
          <a:prstGeom prst="rect">
            <a:avLst/>
          </a:prstGeom>
          <a:noFill/>
          <a:ln>
            <a:noFill/>
          </a:ln>
        </p:spPr>
        <p:txBody>
          <a:bodyPr lIns="91425" tIns="91425" rIns="91425" bIns="91425" anchor="t" anchorCtr="0">
            <a:noAutofit/>
          </a:bodyPr>
          <a:lstStyle/>
          <a:p>
            <a:pPr lvl="0">
              <a:spcBef>
                <a:spcPts val="0"/>
              </a:spcBef>
              <a:buNone/>
            </a:pPr>
            <a:r>
              <a:rPr lang="en-US" sz="2400">
                <a:latin typeface="Trebuchet MS"/>
                <a:ea typeface="Trebuchet MS"/>
                <a:cs typeface="Trebuchet MS"/>
                <a:sym typeface="Trebuchet MS"/>
              </a:rPr>
              <a:t>Web Application Security Consortium (WASC) reports:</a:t>
            </a:r>
          </a:p>
          <a:p>
            <a:pPr marL="457200" lvl="0" indent="-381000" rtl="0">
              <a:spcBef>
                <a:spcPts val="0"/>
              </a:spcBef>
              <a:buSzPct val="100000"/>
              <a:buFont typeface="Trebuchet MS"/>
              <a:buChar char="●"/>
            </a:pPr>
            <a:r>
              <a:rPr lang="en-US" sz="2400">
                <a:latin typeface="Trebuchet MS"/>
                <a:ea typeface="Trebuchet MS"/>
                <a:cs typeface="Trebuchet MS"/>
                <a:sym typeface="Trebuchet MS"/>
              </a:rPr>
              <a:t>12,186 real-world websites list a total of 97,554 vulnerabilities</a:t>
            </a:r>
          </a:p>
          <a:p>
            <a:pPr marL="457200" lvl="0" indent="-381000">
              <a:spcBef>
                <a:spcPts val="0"/>
              </a:spcBef>
              <a:buSzPct val="100000"/>
              <a:buFont typeface="Trebuchet MS"/>
              <a:buChar char="●"/>
            </a:pPr>
            <a:r>
              <a:rPr lang="en-US" sz="2400">
                <a:latin typeface="Trebuchet MS"/>
                <a:ea typeface="Trebuchet MS"/>
                <a:cs typeface="Trebuchet MS"/>
                <a:sym typeface="Trebuchet MS"/>
              </a:rPr>
              <a:t>49% of these websites contain high-risk vulnerabilities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677333" y="367350"/>
            <a:ext cx="8596800" cy="13209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b="1"/>
              <a:t>Problem Overview - Current Solutions </a:t>
            </a:r>
            <a:r>
              <a:rPr lang="en-US" sz="3600" b="0" i="0" u="none" strike="noStrike" cap="none">
                <a:solidFill>
                  <a:schemeClr val="accent1"/>
                </a:solidFill>
                <a:latin typeface="Trebuchet MS"/>
                <a:ea typeface="Trebuchet MS"/>
                <a:cs typeface="Trebuchet MS"/>
                <a:sym typeface="Trebuchet MS"/>
              </a:rPr>
              <a:t/>
            </a:r>
            <a:br>
              <a:rPr lang="en-US" sz="3600" b="0" i="0" u="none" strike="noStrike" cap="none">
                <a:solidFill>
                  <a:schemeClr val="accent1"/>
                </a:solidFill>
                <a:latin typeface="Trebuchet MS"/>
                <a:ea typeface="Trebuchet MS"/>
                <a:cs typeface="Trebuchet MS"/>
                <a:sym typeface="Trebuchet MS"/>
              </a:rPr>
            </a:br>
            <a:endParaRPr lang="en-US" sz="3600" b="0" i="0" u="none" strike="noStrike" cap="none">
              <a:solidFill>
                <a:schemeClr val="accent1"/>
              </a:solidFill>
              <a:latin typeface="Trebuchet MS"/>
              <a:ea typeface="Trebuchet MS"/>
              <a:cs typeface="Trebuchet MS"/>
              <a:sym typeface="Trebuchet MS"/>
            </a:endParaRPr>
          </a:p>
        </p:txBody>
      </p:sp>
      <p:sp>
        <p:nvSpPr>
          <p:cNvPr id="170" name="Shape 170"/>
          <p:cNvSpPr txBox="1">
            <a:spLocks noGrp="1"/>
          </p:cNvSpPr>
          <p:nvPr>
            <p:ph type="body" idx="1"/>
          </p:nvPr>
        </p:nvSpPr>
        <p:spPr>
          <a:xfrm>
            <a:off x="677321" y="1488589"/>
            <a:ext cx="8596800" cy="3880800"/>
          </a:xfrm>
          <a:prstGeom prst="rect">
            <a:avLst/>
          </a:prstGeom>
          <a:noFill/>
          <a:ln>
            <a:noFill/>
          </a:ln>
        </p:spPr>
        <p:txBody>
          <a:bodyPr lIns="91425" tIns="45700" rIns="91425" bIns="45700" anchor="t" anchorCtr="0">
            <a:noAutofit/>
          </a:bodyPr>
          <a:lstStyle/>
          <a:p>
            <a:pPr marL="457200" marR="0" lvl="0" indent="-381000" algn="l" rtl="0">
              <a:spcBef>
                <a:spcPts val="1000"/>
              </a:spcBef>
              <a:spcAft>
                <a:spcPts val="0"/>
              </a:spcAft>
              <a:buSzPct val="100000"/>
            </a:pPr>
            <a:r>
              <a:rPr lang="en-US" sz="2400"/>
              <a:t>Black-Box Security Testing Methodology</a:t>
            </a:r>
          </a:p>
          <a:p>
            <a:pPr marL="0" marR="0" lvl="0" indent="0" algn="l" rtl="0">
              <a:spcBef>
                <a:spcPts val="1000"/>
              </a:spcBef>
              <a:spcAft>
                <a:spcPts val="0"/>
              </a:spcAft>
              <a:buNone/>
            </a:pPr>
            <a:endParaRPr sz="2400"/>
          </a:p>
          <a:p>
            <a:pPr marL="457200" marR="0" lvl="0" indent="-381000" algn="l" rtl="0">
              <a:spcBef>
                <a:spcPts val="1000"/>
              </a:spcBef>
              <a:spcAft>
                <a:spcPts val="0"/>
              </a:spcAft>
              <a:buSzPct val="100000"/>
            </a:pPr>
            <a:r>
              <a:rPr lang="en-US" sz="2400"/>
              <a:t>XSS Analyzer</a:t>
            </a:r>
          </a:p>
          <a:p>
            <a:pPr marL="0" marR="0" lvl="0" indent="0" algn="l" rtl="0">
              <a:spcBef>
                <a:spcPts val="1000"/>
              </a:spcBef>
              <a:spcAft>
                <a:spcPts val="0"/>
              </a:spcAft>
              <a:buNone/>
            </a:pPr>
            <a:endParaRPr/>
          </a:p>
          <a:p>
            <a:pPr marL="0" marR="0" lvl="0" indent="0" algn="l" rtl="0">
              <a:spcBef>
                <a:spcPts val="1000"/>
              </a:spcBef>
              <a:spcAft>
                <a:spcPts val="0"/>
              </a:spcAft>
              <a:buNone/>
            </a:pPr>
            <a:endParaRPr/>
          </a:p>
          <a:p>
            <a:pPr marL="0" marR="0" lvl="0" indent="0" algn="l" rtl="0">
              <a:spcBef>
                <a:spcPts val="1000"/>
              </a:spcBef>
              <a:spcAft>
                <a:spcPts val="0"/>
              </a:spcAft>
              <a:buNone/>
            </a:pPr>
            <a:endParaRPr/>
          </a:p>
          <a:p>
            <a:pPr marL="0" marR="0" lvl="0" indent="0" algn="l" rtl="0">
              <a:spcBef>
                <a:spcPts val="100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p:txBody>
      </p:sp>
      <p:pic>
        <p:nvPicPr>
          <p:cNvPr id="171" name="Shape 171"/>
          <p:cNvPicPr preferRelativeResize="0"/>
          <p:nvPr/>
        </p:nvPicPr>
        <p:blipFill>
          <a:blip r:embed="rId3">
            <a:alphaModFix/>
          </a:blip>
          <a:stretch>
            <a:fillRect/>
          </a:stretch>
        </p:blipFill>
        <p:spPr>
          <a:xfrm>
            <a:off x="7170552" y="1688250"/>
            <a:ext cx="2335275" cy="1506199"/>
          </a:xfrm>
          <a:prstGeom prst="rect">
            <a:avLst/>
          </a:prstGeom>
          <a:noFill/>
          <a:ln>
            <a:noFill/>
          </a:ln>
        </p:spPr>
      </p:pic>
      <p:pic>
        <p:nvPicPr>
          <p:cNvPr id="172" name="Shape 172"/>
          <p:cNvPicPr preferRelativeResize="0"/>
          <p:nvPr/>
        </p:nvPicPr>
        <p:blipFill>
          <a:blip r:embed="rId4">
            <a:alphaModFix/>
          </a:blip>
          <a:stretch>
            <a:fillRect/>
          </a:stretch>
        </p:blipFill>
        <p:spPr>
          <a:xfrm>
            <a:off x="6742187" y="4055125"/>
            <a:ext cx="2863050" cy="676275"/>
          </a:xfrm>
          <a:prstGeom prst="rect">
            <a:avLst/>
          </a:prstGeom>
          <a:noFill/>
          <a:ln>
            <a:noFill/>
          </a:ln>
        </p:spPr>
      </p:pic>
      <p:pic>
        <p:nvPicPr>
          <p:cNvPr id="173" name="Shape 173"/>
          <p:cNvPicPr preferRelativeResize="0"/>
          <p:nvPr/>
        </p:nvPicPr>
        <p:blipFill>
          <a:blip r:embed="rId5">
            <a:alphaModFix/>
          </a:blip>
          <a:stretch>
            <a:fillRect/>
          </a:stretch>
        </p:blipFill>
        <p:spPr>
          <a:xfrm>
            <a:off x="5557325" y="5219125"/>
            <a:ext cx="2084175" cy="939575"/>
          </a:xfrm>
          <a:prstGeom prst="rect">
            <a:avLst/>
          </a:prstGeom>
          <a:noFill/>
          <a:ln>
            <a:noFill/>
          </a:ln>
        </p:spPr>
      </p:pic>
      <p:pic>
        <p:nvPicPr>
          <p:cNvPr id="174" name="Shape 174"/>
          <p:cNvPicPr preferRelativeResize="0"/>
          <p:nvPr/>
        </p:nvPicPr>
        <p:blipFill>
          <a:blip r:embed="rId6">
            <a:alphaModFix/>
          </a:blip>
          <a:stretch>
            <a:fillRect/>
          </a:stretch>
        </p:blipFill>
        <p:spPr>
          <a:xfrm>
            <a:off x="677325" y="4657150"/>
            <a:ext cx="2488050" cy="561975"/>
          </a:xfrm>
          <a:prstGeom prst="rect">
            <a:avLst/>
          </a:prstGeom>
          <a:noFill/>
          <a:ln>
            <a:noFill/>
          </a:ln>
        </p:spPr>
      </p:pic>
      <p:pic>
        <p:nvPicPr>
          <p:cNvPr id="175" name="Shape 175"/>
          <p:cNvPicPr preferRelativeResize="0"/>
          <p:nvPr/>
        </p:nvPicPr>
        <p:blipFill>
          <a:blip r:embed="rId7">
            <a:alphaModFix/>
          </a:blip>
          <a:stretch>
            <a:fillRect/>
          </a:stretch>
        </p:blipFill>
        <p:spPr>
          <a:xfrm>
            <a:off x="3083374" y="3115537"/>
            <a:ext cx="3033100" cy="939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677396" y="214900"/>
            <a:ext cx="8596800" cy="13209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Problem Overview </a:t>
            </a:r>
            <a:r>
              <a:rPr lang="en-US" b="1"/>
              <a:t>- Current Solutions</a:t>
            </a:r>
          </a:p>
        </p:txBody>
      </p:sp>
      <p:sp>
        <p:nvSpPr>
          <p:cNvPr id="181" name="Shape 181"/>
          <p:cNvSpPr txBox="1">
            <a:spLocks noGrp="1"/>
          </p:cNvSpPr>
          <p:nvPr>
            <p:ph type="body" idx="1"/>
          </p:nvPr>
        </p:nvSpPr>
        <p:spPr>
          <a:xfrm>
            <a:off x="677325" y="1611698"/>
            <a:ext cx="8596800" cy="4429500"/>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accent1"/>
              </a:buClr>
              <a:buSzPct val="79999"/>
              <a:buFont typeface="Noto Sans Symbols"/>
              <a:buNone/>
            </a:pPr>
            <a:endParaRPr sz="1800" b="0" i="0" u="none" strike="noStrike" cap="none">
              <a:solidFill>
                <a:srgbClr val="3F3F3F"/>
              </a:solidFill>
              <a:latin typeface="Trebuchet MS"/>
              <a:ea typeface="Trebuchet MS"/>
              <a:cs typeface="Trebuchet MS"/>
              <a:sym typeface="Trebuchet MS"/>
            </a:endParaRPr>
          </a:p>
        </p:txBody>
      </p:sp>
      <p:pic>
        <p:nvPicPr>
          <p:cNvPr id="182" name="Shape 182" descr="Image result for web application vulnerabilities"/>
          <p:cNvPicPr preferRelativeResize="0"/>
          <p:nvPr/>
        </p:nvPicPr>
        <p:blipFill>
          <a:blip r:embed="rId3">
            <a:alphaModFix/>
          </a:blip>
          <a:stretch>
            <a:fillRect/>
          </a:stretch>
        </p:blipFill>
        <p:spPr>
          <a:xfrm>
            <a:off x="436650" y="1168675"/>
            <a:ext cx="8596800" cy="548785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677333" y="609600"/>
            <a:ext cx="8596668" cy="13208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Limitations of </a:t>
            </a:r>
            <a:r>
              <a:rPr lang="en-US" b="1"/>
              <a:t>C</a:t>
            </a:r>
            <a:r>
              <a:rPr lang="en-US" sz="3600" b="1" i="0" u="none" strike="noStrike" cap="none">
                <a:solidFill>
                  <a:schemeClr val="accent1"/>
                </a:solidFill>
              </a:rPr>
              <a:t>urrent </a:t>
            </a:r>
            <a:r>
              <a:rPr lang="en-US" b="1"/>
              <a:t>S</a:t>
            </a:r>
            <a:r>
              <a:rPr lang="en-US" sz="3600" b="1" i="0" u="none" strike="noStrike" cap="none">
                <a:solidFill>
                  <a:schemeClr val="accent1"/>
                </a:solidFill>
              </a:rPr>
              <a:t>olution</a:t>
            </a:r>
            <a:br>
              <a:rPr lang="en-US" sz="3600" b="1" i="0" u="none" strike="noStrike" cap="none">
                <a:solidFill>
                  <a:schemeClr val="accent1"/>
                </a:solidFill>
              </a:rPr>
            </a:br>
            <a:endParaRPr lang="en-US" sz="3600" b="1" i="0" u="none" strike="noStrike" cap="none">
              <a:solidFill>
                <a:schemeClr val="accent1"/>
              </a:solidFill>
            </a:endParaRPr>
          </a:p>
        </p:txBody>
      </p:sp>
      <p:sp>
        <p:nvSpPr>
          <p:cNvPr id="188" name="Shape 188"/>
          <p:cNvSpPr txBox="1">
            <a:spLocks noGrp="1"/>
          </p:cNvSpPr>
          <p:nvPr>
            <p:ph type="body" idx="1"/>
          </p:nvPr>
        </p:nvSpPr>
        <p:spPr>
          <a:xfrm>
            <a:off x="677333" y="2160589"/>
            <a:ext cx="8596800" cy="3880800"/>
          </a:xfrm>
          <a:prstGeom prst="rect">
            <a:avLst/>
          </a:prstGeom>
          <a:noFill/>
          <a:ln>
            <a:noFill/>
          </a:ln>
        </p:spPr>
        <p:txBody>
          <a:bodyPr lIns="91425" tIns="45700" rIns="91425" bIns="45700" anchor="t" anchorCtr="0">
            <a:noAutofit/>
          </a:bodyPr>
          <a:lstStyle/>
          <a:p>
            <a:pPr marL="457200" lvl="0" indent="-381000" rtl="0">
              <a:spcBef>
                <a:spcPts val="0"/>
              </a:spcBef>
              <a:buSzPct val="100000"/>
              <a:buAutoNum type="arabicParenR"/>
            </a:pPr>
            <a:r>
              <a:rPr lang="en-US" sz="2400" b="1"/>
              <a:t>Static Verification </a:t>
            </a:r>
          </a:p>
          <a:p>
            <a:pPr marL="457200" lvl="0" indent="-381000" rtl="0">
              <a:spcBef>
                <a:spcPts val="0"/>
              </a:spcBef>
              <a:buSzPct val="100000"/>
              <a:buAutoNum type="arabicParenR"/>
            </a:pPr>
            <a:r>
              <a:rPr lang="en-US" sz="2400" b="1"/>
              <a:t>Manual Intervention to Dynamic Tools</a:t>
            </a:r>
          </a:p>
          <a:p>
            <a:pPr marL="457200" lvl="0" indent="-381000" rtl="0">
              <a:spcBef>
                <a:spcPts val="0"/>
              </a:spcBef>
              <a:buSzPct val="100000"/>
              <a:buAutoNum type="arabicParenR"/>
            </a:pPr>
            <a:r>
              <a:rPr lang="en-US" sz="2400" b="1"/>
              <a:t>May provide False positives</a:t>
            </a:r>
          </a:p>
          <a:p>
            <a:pPr marL="457200" lvl="0" indent="-381000" rtl="0">
              <a:spcBef>
                <a:spcPts val="0"/>
              </a:spcBef>
              <a:buSzPct val="100000"/>
              <a:buAutoNum type="arabicParenR"/>
            </a:pPr>
            <a:r>
              <a:rPr lang="en-US" sz="2400" b="1"/>
              <a:t>Dependence on security experts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677333" y="609600"/>
            <a:ext cx="8596668" cy="13208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Limitations of </a:t>
            </a:r>
            <a:r>
              <a:rPr lang="en-US" b="1"/>
              <a:t>C</a:t>
            </a:r>
            <a:r>
              <a:rPr lang="en-US" sz="3600" b="1" i="0" u="none" strike="noStrike" cap="none">
                <a:solidFill>
                  <a:schemeClr val="accent1"/>
                </a:solidFill>
              </a:rPr>
              <a:t>urrent </a:t>
            </a:r>
            <a:r>
              <a:rPr lang="en-US" b="1"/>
              <a:t>S</a:t>
            </a:r>
            <a:r>
              <a:rPr lang="en-US" sz="3600" b="1" i="0" u="none" strike="noStrike" cap="none">
                <a:solidFill>
                  <a:schemeClr val="accent1"/>
                </a:solidFill>
              </a:rPr>
              <a:t>olution</a:t>
            </a:r>
            <a:r>
              <a:rPr lang="en-US" sz="3600" b="0" i="0" u="none" strike="noStrike" cap="none">
                <a:solidFill>
                  <a:schemeClr val="accent1"/>
                </a:solidFill>
                <a:latin typeface="Trebuchet MS"/>
                <a:ea typeface="Trebuchet MS"/>
                <a:cs typeface="Trebuchet MS"/>
                <a:sym typeface="Trebuchet MS"/>
              </a:rPr>
              <a:t/>
            </a:r>
            <a:br>
              <a:rPr lang="en-US" sz="3600" b="0" i="0" u="none" strike="noStrike" cap="none">
                <a:solidFill>
                  <a:schemeClr val="accent1"/>
                </a:solidFill>
                <a:latin typeface="Trebuchet MS"/>
                <a:ea typeface="Trebuchet MS"/>
                <a:cs typeface="Trebuchet MS"/>
                <a:sym typeface="Trebuchet MS"/>
              </a:rPr>
            </a:br>
            <a:endParaRPr lang="en-US" sz="3600" b="0" i="0" u="none" strike="noStrike" cap="none">
              <a:solidFill>
                <a:schemeClr val="accent1"/>
              </a:solidFill>
              <a:latin typeface="Trebuchet MS"/>
              <a:ea typeface="Trebuchet MS"/>
              <a:cs typeface="Trebuchet MS"/>
              <a:sym typeface="Trebuchet MS"/>
            </a:endParaRPr>
          </a:p>
        </p:txBody>
      </p:sp>
      <p:sp>
        <p:nvSpPr>
          <p:cNvPr id="194" name="Shape 194"/>
          <p:cNvSpPr txBox="1">
            <a:spLocks noGrp="1"/>
          </p:cNvSpPr>
          <p:nvPr>
            <p:ph type="body" idx="1"/>
          </p:nvPr>
        </p:nvSpPr>
        <p:spPr>
          <a:xfrm>
            <a:off x="856953" y="2174425"/>
            <a:ext cx="5037600" cy="3880800"/>
          </a:xfrm>
          <a:prstGeom prst="rect">
            <a:avLst/>
          </a:prstGeom>
          <a:noFill/>
          <a:ln>
            <a:noFill/>
          </a:ln>
        </p:spPr>
        <p:txBody>
          <a:bodyPr lIns="91425" tIns="45700" rIns="91425" bIns="45700" anchor="t" anchorCtr="0">
            <a:noAutofit/>
          </a:bodyPr>
          <a:lstStyle/>
          <a:p>
            <a:pPr marL="0" lvl="0" indent="0" rtl="0">
              <a:spcBef>
                <a:spcPts val="0"/>
              </a:spcBef>
              <a:buNone/>
            </a:pPr>
            <a:r>
              <a:rPr lang="en-US" sz="3000" b="1"/>
              <a:t>Static Verification :</a:t>
            </a:r>
          </a:p>
          <a:p>
            <a:pPr marL="0" lvl="0" indent="0" rtl="0">
              <a:spcBef>
                <a:spcPts val="0"/>
              </a:spcBef>
              <a:buNone/>
            </a:pPr>
            <a:endParaRPr sz="2400" b="1"/>
          </a:p>
          <a:p>
            <a:pPr marL="0" lvl="0" indent="0" rtl="0">
              <a:lnSpc>
                <a:spcPct val="115000"/>
              </a:lnSpc>
              <a:spcBef>
                <a:spcPts val="0"/>
              </a:spcBef>
              <a:buNone/>
            </a:pPr>
            <a:r>
              <a:rPr lang="en-US" sz="2400">
                <a:solidFill>
                  <a:srgbClr val="90C226"/>
                </a:solidFill>
                <a:latin typeface="Noto Sans Symbols"/>
                <a:ea typeface="Noto Sans Symbols"/>
                <a:cs typeface="Noto Sans Symbols"/>
                <a:sym typeface="Noto Sans Symbols"/>
              </a:rPr>
              <a:t>▶</a:t>
            </a:r>
            <a:r>
              <a:rPr lang="en-US" sz="2400" b="1">
                <a:solidFill>
                  <a:srgbClr val="3F3F3F"/>
                </a:solidFill>
              </a:rPr>
              <a:t>Tools deployed as plugins on the browser</a:t>
            </a:r>
          </a:p>
          <a:p>
            <a:pPr marL="0" lvl="0" indent="0" rtl="0">
              <a:lnSpc>
                <a:spcPct val="115000"/>
              </a:lnSpc>
              <a:spcBef>
                <a:spcPts val="0"/>
              </a:spcBef>
              <a:buNone/>
            </a:pPr>
            <a:r>
              <a:rPr lang="en-US" sz="2400">
                <a:solidFill>
                  <a:srgbClr val="90C226"/>
                </a:solidFill>
                <a:latin typeface="Noto Sans Symbols"/>
                <a:ea typeface="Noto Sans Symbols"/>
                <a:cs typeface="Noto Sans Symbols"/>
                <a:sym typeface="Noto Sans Symbols"/>
              </a:rPr>
              <a:t>▶</a:t>
            </a:r>
            <a:r>
              <a:rPr lang="en-US" sz="2400" b="1">
                <a:solidFill>
                  <a:srgbClr val="3F3F3F"/>
                </a:solidFill>
              </a:rPr>
              <a:t>Predefined payload on input points targeting unsanitized HTML Elements</a:t>
            </a:r>
          </a:p>
          <a:p>
            <a:pPr marL="0" lvl="0" indent="0" rtl="0">
              <a:spcBef>
                <a:spcPts val="0"/>
              </a:spcBef>
              <a:buNone/>
            </a:pPr>
            <a:endParaRPr/>
          </a:p>
        </p:txBody>
      </p:sp>
      <p:pic>
        <p:nvPicPr>
          <p:cNvPr id="195" name="Shape 195" descr="Image result for XSS"/>
          <p:cNvPicPr preferRelativeResize="0"/>
          <p:nvPr/>
        </p:nvPicPr>
        <p:blipFill>
          <a:blip r:embed="rId3">
            <a:alphaModFix/>
          </a:blip>
          <a:stretch>
            <a:fillRect/>
          </a:stretch>
        </p:blipFill>
        <p:spPr>
          <a:xfrm>
            <a:off x="6955975" y="2041075"/>
            <a:ext cx="2971800" cy="29572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677333" y="609600"/>
            <a:ext cx="8596668" cy="13208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Limitations of </a:t>
            </a:r>
            <a:r>
              <a:rPr lang="en-US" b="1"/>
              <a:t>C</a:t>
            </a:r>
            <a:r>
              <a:rPr lang="en-US" sz="3600" b="1" i="0" u="none" strike="noStrike" cap="none">
                <a:solidFill>
                  <a:schemeClr val="accent1"/>
                </a:solidFill>
              </a:rPr>
              <a:t>urrent </a:t>
            </a:r>
            <a:r>
              <a:rPr lang="en-US" b="1"/>
              <a:t>S</a:t>
            </a:r>
            <a:r>
              <a:rPr lang="en-US" sz="3600" b="1" i="0" u="none" strike="noStrike" cap="none">
                <a:solidFill>
                  <a:schemeClr val="accent1"/>
                </a:solidFill>
              </a:rPr>
              <a:t>olution</a:t>
            </a:r>
            <a:r>
              <a:rPr lang="en-US" sz="3600" b="0" i="0" u="none" strike="noStrike" cap="none">
                <a:solidFill>
                  <a:schemeClr val="accent1"/>
                </a:solidFill>
                <a:latin typeface="Trebuchet MS"/>
                <a:ea typeface="Trebuchet MS"/>
                <a:cs typeface="Trebuchet MS"/>
                <a:sym typeface="Trebuchet MS"/>
              </a:rPr>
              <a:t/>
            </a:r>
            <a:br>
              <a:rPr lang="en-US" sz="3600" b="0" i="0" u="none" strike="noStrike" cap="none">
                <a:solidFill>
                  <a:schemeClr val="accent1"/>
                </a:solidFill>
                <a:latin typeface="Trebuchet MS"/>
                <a:ea typeface="Trebuchet MS"/>
                <a:cs typeface="Trebuchet MS"/>
                <a:sym typeface="Trebuchet MS"/>
              </a:rPr>
            </a:br>
            <a:endParaRPr lang="en-US" sz="3600" b="0" i="0" u="none" strike="noStrike" cap="none">
              <a:solidFill>
                <a:schemeClr val="accent1"/>
              </a:solidFill>
              <a:latin typeface="Trebuchet MS"/>
              <a:ea typeface="Trebuchet MS"/>
              <a:cs typeface="Trebuchet MS"/>
              <a:sym typeface="Trebuchet MS"/>
            </a:endParaRPr>
          </a:p>
        </p:txBody>
      </p:sp>
      <p:sp>
        <p:nvSpPr>
          <p:cNvPr id="201" name="Shape 201"/>
          <p:cNvSpPr txBox="1">
            <a:spLocks noGrp="1"/>
          </p:cNvSpPr>
          <p:nvPr>
            <p:ph type="body" idx="1"/>
          </p:nvPr>
        </p:nvSpPr>
        <p:spPr>
          <a:xfrm>
            <a:off x="677328" y="2160600"/>
            <a:ext cx="5151900" cy="3880800"/>
          </a:xfrm>
          <a:prstGeom prst="rect">
            <a:avLst/>
          </a:prstGeom>
          <a:noFill/>
          <a:ln>
            <a:noFill/>
          </a:ln>
        </p:spPr>
        <p:txBody>
          <a:bodyPr lIns="91425" tIns="45700" rIns="91425" bIns="45700" anchor="t" anchorCtr="0">
            <a:noAutofit/>
          </a:bodyPr>
          <a:lstStyle/>
          <a:p>
            <a:pPr marL="0" lvl="0" indent="-69850" rtl="0">
              <a:spcBef>
                <a:spcPts val="0"/>
              </a:spcBef>
              <a:buClr>
                <a:schemeClr val="dk1"/>
              </a:buClr>
              <a:buSzPct val="36666"/>
              <a:buFont typeface="Arial"/>
              <a:buNone/>
            </a:pPr>
            <a:r>
              <a:rPr lang="en-US" sz="3000" b="1"/>
              <a:t>Manual Intervention :</a:t>
            </a:r>
          </a:p>
          <a:p>
            <a:pPr marL="0" lvl="0" indent="-69850" rtl="0">
              <a:spcBef>
                <a:spcPts val="0"/>
              </a:spcBef>
              <a:buClr>
                <a:schemeClr val="dk1"/>
              </a:buClr>
              <a:buSzPct val="61111"/>
              <a:buFont typeface="Arial"/>
              <a:buNone/>
            </a:pPr>
            <a:endParaRPr b="1"/>
          </a:p>
          <a:p>
            <a:pPr marL="457200" lvl="0" indent="-381000" rtl="0">
              <a:spcBef>
                <a:spcPts val="0"/>
              </a:spcBef>
              <a:buSzPct val="100000"/>
            </a:pPr>
            <a:r>
              <a:rPr lang="en-US" sz="2400" b="1"/>
              <a:t>Hand Picked Payload while performing server side scan</a:t>
            </a:r>
          </a:p>
          <a:p>
            <a:pPr marL="457200" lvl="0" indent="-381000" rtl="0">
              <a:spcBef>
                <a:spcPts val="0"/>
              </a:spcBef>
              <a:buSzPct val="100000"/>
            </a:pPr>
            <a:r>
              <a:rPr lang="en-US" sz="2400" b="1"/>
              <a:t>No Knowledge on Server side detection</a:t>
            </a:r>
          </a:p>
          <a:p>
            <a:pPr marL="342900" marR="0" lvl="0" indent="-342900" algn="l" rtl="0">
              <a:spcBef>
                <a:spcPts val="0"/>
              </a:spcBef>
              <a:spcAft>
                <a:spcPts val="0"/>
              </a:spcAft>
              <a:buClr>
                <a:schemeClr val="accent1"/>
              </a:buClr>
              <a:buSzPct val="79999"/>
              <a:buFont typeface="Noto Sans Symbols"/>
              <a:buNone/>
            </a:pPr>
            <a:endParaRPr/>
          </a:p>
        </p:txBody>
      </p:sp>
      <p:pic>
        <p:nvPicPr>
          <p:cNvPr id="202" name="Shape 202" descr="Image result for manual intervention"/>
          <p:cNvPicPr preferRelativeResize="0"/>
          <p:nvPr/>
        </p:nvPicPr>
        <p:blipFill>
          <a:blip r:embed="rId3">
            <a:alphaModFix/>
          </a:blip>
          <a:stretch>
            <a:fillRect/>
          </a:stretch>
        </p:blipFill>
        <p:spPr>
          <a:xfrm>
            <a:off x="6253750" y="2374899"/>
            <a:ext cx="3730950" cy="29246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2"/>
                                        </p:tgtEl>
                                        <p:attrNameLst>
                                          <p:attrName>style.visibility</p:attrName>
                                        </p:attrNameLst>
                                      </p:cBhvr>
                                      <p:to>
                                        <p:strVal val="visible"/>
                                      </p:to>
                                    </p:set>
                                    <p:animEffect transition="in" filter="fade">
                                      <p:cBhvr>
                                        <p:cTn id="7" dur="1000"/>
                                        <p:tgtEl>
                                          <p:spTgt spid="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677333" y="295525"/>
            <a:ext cx="8596800" cy="1320900"/>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Trebuchet MS"/>
              <a:buNone/>
            </a:pPr>
            <a:r>
              <a:rPr lang="en-US" sz="3600" b="1" i="0" u="none" strike="noStrike" cap="none">
                <a:solidFill>
                  <a:schemeClr val="accent1"/>
                </a:solidFill>
              </a:rPr>
              <a:t>Limitations of </a:t>
            </a:r>
            <a:r>
              <a:rPr lang="en-US" b="1"/>
              <a:t>C</a:t>
            </a:r>
            <a:r>
              <a:rPr lang="en-US" sz="3600" b="1" i="0" u="none" strike="noStrike" cap="none">
                <a:solidFill>
                  <a:schemeClr val="accent1"/>
                </a:solidFill>
              </a:rPr>
              <a:t>urrent </a:t>
            </a:r>
            <a:r>
              <a:rPr lang="en-US" b="1"/>
              <a:t>S</a:t>
            </a:r>
            <a:r>
              <a:rPr lang="en-US" sz="3600" b="1" i="0" u="none" strike="noStrike" cap="none">
                <a:solidFill>
                  <a:schemeClr val="accent1"/>
                </a:solidFill>
              </a:rPr>
              <a:t>olution</a:t>
            </a:r>
            <a:r>
              <a:rPr lang="en-US" sz="3600" b="0" i="0" u="none" strike="noStrike" cap="none">
                <a:solidFill>
                  <a:schemeClr val="accent1"/>
                </a:solidFill>
                <a:latin typeface="Trebuchet MS"/>
                <a:ea typeface="Trebuchet MS"/>
                <a:cs typeface="Trebuchet MS"/>
                <a:sym typeface="Trebuchet MS"/>
              </a:rPr>
              <a:t/>
            </a:r>
            <a:br>
              <a:rPr lang="en-US" sz="3600" b="0" i="0" u="none" strike="noStrike" cap="none">
                <a:solidFill>
                  <a:schemeClr val="accent1"/>
                </a:solidFill>
                <a:latin typeface="Trebuchet MS"/>
                <a:ea typeface="Trebuchet MS"/>
                <a:cs typeface="Trebuchet MS"/>
                <a:sym typeface="Trebuchet MS"/>
              </a:rPr>
            </a:br>
            <a:endParaRPr lang="en-US" sz="3600" b="0" i="0" u="none" strike="noStrike" cap="none">
              <a:solidFill>
                <a:schemeClr val="accent1"/>
              </a:solidFill>
              <a:latin typeface="Trebuchet MS"/>
              <a:ea typeface="Trebuchet MS"/>
              <a:cs typeface="Trebuchet MS"/>
              <a:sym typeface="Trebuchet MS"/>
            </a:endParaRPr>
          </a:p>
        </p:txBody>
      </p:sp>
      <p:sp>
        <p:nvSpPr>
          <p:cNvPr id="208" name="Shape 208"/>
          <p:cNvSpPr txBox="1">
            <a:spLocks noGrp="1"/>
          </p:cNvSpPr>
          <p:nvPr>
            <p:ph type="body" idx="1"/>
          </p:nvPr>
        </p:nvSpPr>
        <p:spPr>
          <a:xfrm>
            <a:off x="677396" y="1075589"/>
            <a:ext cx="8596800" cy="3880800"/>
          </a:xfrm>
          <a:prstGeom prst="rect">
            <a:avLst/>
          </a:prstGeom>
          <a:noFill/>
          <a:ln>
            <a:noFill/>
          </a:ln>
        </p:spPr>
        <p:txBody>
          <a:bodyPr lIns="91425" tIns="45700" rIns="91425" bIns="45700" anchor="t" anchorCtr="0">
            <a:noAutofit/>
          </a:bodyPr>
          <a:lstStyle/>
          <a:p>
            <a:pPr marL="0" lvl="0" indent="-69850" rtl="0">
              <a:spcBef>
                <a:spcPts val="0"/>
              </a:spcBef>
              <a:buClr>
                <a:schemeClr val="dk1"/>
              </a:buClr>
              <a:buSzPct val="36666"/>
              <a:buFont typeface="Arial"/>
              <a:buNone/>
            </a:pPr>
            <a:r>
              <a:rPr lang="en-US" sz="3000" b="1"/>
              <a:t>False Positives :</a:t>
            </a:r>
          </a:p>
          <a:p>
            <a:pPr marL="0" lvl="0" indent="-69850" rtl="0">
              <a:spcBef>
                <a:spcPts val="0"/>
              </a:spcBef>
              <a:buClr>
                <a:schemeClr val="dk1"/>
              </a:buClr>
              <a:buSzPct val="61111"/>
              <a:buFont typeface="Arial"/>
              <a:buNone/>
            </a:pPr>
            <a:endParaRPr b="1"/>
          </a:p>
          <a:p>
            <a:pPr marL="0" lvl="0" indent="0" rtl="0">
              <a:spcBef>
                <a:spcPts val="0"/>
              </a:spcBef>
              <a:buNone/>
            </a:pPr>
            <a:endParaRPr sz="2400" b="1"/>
          </a:p>
          <a:p>
            <a:pPr marL="342900" marR="0" lvl="0" indent="-342900" algn="l" rtl="0">
              <a:spcBef>
                <a:spcPts val="0"/>
              </a:spcBef>
              <a:spcAft>
                <a:spcPts val="0"/>
              </a:spcAft>
              <a:buClr>
                <a:schemeClr val="accent1"/>
              </a:buClr>
              <a:buSzPct val="79999"/>
              <a:buFont typeface="Noto Sans Symbols"/>
              <a:buNone/>
            </a:pPr>
            <a:endParaRPr/>
          </a:p>
        </p:txBody>
      </p:sp>
      <p:pic>
        <p:nvPicPr>
          <p:cNvPr id="209" name="Shape 209"/>
          <p:cNvPicPr preferRelativeResize="0"/>
          <p:nvPr/>
        </p:nvPicPr>
        <p:blipFill>
          <a:blip r:embed="rId3">
            <a:alphaModFix/>
          </a:blip>
          <a:stretch>
            <a:fillRect/>
          </a:stretch>
        </p:blipFill>
        <p:spPr>
          <a:xfrm>
            <a:off x="677400" y="1790100"/>
            <a:ext cx="8801100" cy="4762500"/>
          </a:xfrm>
          <a:prstGeom prst="rect">
            <a:avLst/>
          </a:prstGeom>
          <a:noFill/>
          <a:ln>
            <a:noFill/>
          </a:ln>
        </p:spPr>
      </p:pic>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1568</Words>
  <Application>Microsoft Office PowerPoint</Application>
  <PresentationFormat>Widescreen</PresentationFormat>
  <Paragraphs>178</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Noto Sans Symbols</vt:lpstr>
      <vt:lpstr>Trebuchet MS</vt:lpstr>
      <vt:lpstr>Facet</vt:lpstr>
      <vt:lpstr>Role of Web Application Vulnerabilities  in Information Warfare</vt:lpstr>
      <vt:lpstr>Problem Overview </vt:lpstr>
      <vt:lpstr>Problem Overview </vt:lpstr>
      <vt:lpstr>Problem Overview - Current Solutions  </vt:lpstr>
      <vt:lpstr>Problem Overview - Current Solutions</vt:lpstr>
      <vt:lpstr>Limitations of Current Solution </vt:lpstr>
      <vt:lpstr>Limitations of Current Solution </vt:lpstr>
      <vt:lpstr>Limitations of Current Solution </vt:lpstr>
      <vt:lpstr>Limitations of Current Solution </vt:lpstr>
      <vt:lpstr>Limitations of Current Solution </vt:lpstr>
      <vt:lpstr>Specific Technical Limitations</vt:lpstr>
      <vt:lpstr>Specific Technical Limitations</vt:lpstr>
      <vt:lpstr>Specific Technical Limitations</vt:lpstr>
      <vt:lpstr>Specific Technical Limitations</vt:lpstr>
      <vt:lpstr>Specific Technical Limitations</vt:lpstr>
      <vt:lpstr>Proposed Solution </vt:lpstr>
      <vt:lpstr>How will we implement ?</vt:lpstr>
      <vt:lpstr>How feasible is it?</vt:lpstr>
      <vt:lpstr>Conclusion</vt:lpstr>
      <vt:lpstr>References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Web Application Vulnerabilities  in Information Warfare</dc:title>
  <dc:creator>Siva Prasad Reddy Nooli</dc:creator>
  <cp:lastModifiedBy>FARKAS, CSILLA</cp:lastModifiedBy>
  <cp:revision>2</cp:revision>
  <dcterms:modified xsi:type="dcterms:W3CDTF">2017-04-06T14:54:57Z</dcterms:modified>
</cp:coreProperties>
</file>