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3" r:id="rId9"/>
    <p:sldId id="262" r:id="rId10"/>
    <p:sldId id="282" r:id="rId11"/>
    <p:sldId id="280" r:id="rId12"/>
    <p:sldId id="281" r:id="rId13"/>
    <p:sldId id="266" r:id="rId14"/>
    <p:sldId id="285" r:id="rId15"/>
    <p:sldId id="286" r:id="rId16"/>
    <p:sldId id="283" r:id="rId17"/>
    <p:sldId id="287" r:id="rId18"/>
    <p:sldId id="288" r:id="rId19"/>
    <p:sldId id="284" r:id="rId20"/>
    <p:sldId id="269" r:id="rId21"/>
    <p:sldId id="289" r:id="rId22"/>
    <p:sldId id="290" r:id="rId23"/>
    <p:sldId id="272" r:id="rId24"/>
    <p:sldId id="273" r:id="rId25"/>
    <p:sldId id="274" r:id="rId26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2D496F2-1241-42B7-8231-55312793885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C4F77C5B-5E2E-4FEC-90CF-A7D8C313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5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79A6878-790E-4C75-A45E-EBB36A9DCF2D}" type="datetimeFigureOut">
              <a:rPr lang="pt-BR"/>
              <a:t>04/04/2017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F92E6962-C5E5-427F-8E45-22A04B37E77D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19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E6962-C5E5-427F-8E45-22A04B37E77D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19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6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E4642C-1124-4026-9223-F65AAF79332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714B505-B16E-4B70-97FC-0C59F921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5813"/>
            <a:ext cx="9144000" cy="52720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br>
              <a:rPr lang="en-US" b="1" dirty="0"/>
            </a:br>
            <a:r>
              <a:rPr lang="en-US" sz="4800" b="1" dirty="0"/>
              <a:t>Performance Pitfalls in Large-Scale Java Applications Translated from COBOL</a:t>
            </a:r>
            <a:br>
              <a:rPr lang="en-US" b="1" dirty="0"/>
            </a:br>
            <a:br>
              <a:rPr lang="en-US" b="1" dirty="0"/>
            </a:br>
            <a:r>
              <a:rPr lang="en-US" sz="2200" b="1" dirty="0">
                <a:latin typeface="+mn-lt"/>
              </a:rPr>
              <a:t>Toshio Suganuma </a:t>
            </a:r>
            <a:br>
              <a:rPr lang="en-US" sz="2200" b="1" dirty="0">
                <a:latin typeface="+mn-lt"/>
              </a:rPr>
            </a:br>
            <a:r>
              <a:rPr lang="en-US" sz="2200" b="1" dirty="0">
                <a:latin typeface="+mn-lt"/>
              </a:rPr>
              <a:t>Toshiaki Yasue </a:t>
            </a:r>
            <a:br>
              <a:rPr lang="en-US" sz="2200" b="1" dirty="0">
                <a:latin typeface="+mn-lt"/>
              </a:rPr>
            </a:br>
            <a:r>
              <a:rPr lang="en-US" sz="2200" b="1" dirty="0">
                <a:latin typeface="+mn-lt"/>
              </a:rPr>
              <a:t>Tamiya Onodera </a:t>
            </a:r>
            <a:br>
              <a:rPr lang="en-US" sz="2200" b="1" dirty="0">
                <a:latin typeface="+mn-lt"/>
              </a:rPr>
            </a:br>
            <a:r>
              <a:rPr lang="en-US" sz="2200" b="1" dirty="0">
                <a:latin typeface="+mn-lt"/>
              </a:rPr>
              <a:t>Toshio Nakatani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299" y="3405809"/>
            <a:ext cx="2933701" cy="253779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Presented By: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Nawras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Alkassab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Natasha Delahunt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Marcos Moraes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Vaishnavi Sunku</a:t>
            </a:r>
          </a:p>
        </p:txBody>
      </p:sp>
    </p:spTree>
    <p:extLst>
      <p:ext uri="{BB962C8B-B14F-4D97-AF65-F5344CB8AC3E}">
        <p14:creationId xmlns:p14="http://schemas.microsoft.com/office/powerpoint/2010/main" val="406396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Closer look at COBOL</a:t>
            </a:r>
          </a:p>
        </p:txBody>
      </p:sp>
    </p:spTree>
    <p:extLst>
      <p:ext uri="{BB962C8B-B14F-4D97-AF65-F5344CB8AC3E}">
        <p14:creationId xmlns:p14="http://schemas.microsoft.com/office/powerpoint/2010/main" val="175874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812" y="863600"/>
            <a:ext cx="4385051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8" y="2494544"/>
            <a:ext cx="6122026" cy="436345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b="1"/>
              <a:t>Technical Limitations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16" y="722784"/>
            <a:ext cx="63627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1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Eager Object Allocations</a:t>
            </a:r>
          </a:p>
          <a:p>
            <a:pPr lvl="1"/>
            <a:r>
              <a:rPr lang="en-US" sz="2400" dirty="0"/>
              <a:t>String initialization and reinitialization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12379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763" y="772528"/>
            <a:ext cx="50387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763" y="772528"/>
            <a:ext cx="5038725" cy="123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763" y="3617785"/>
            <a:ext cx="6086475" cy="25050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4763" y="2427874"/>
            <a:ext cx="7315200" cy="1189912"/>
          </a:xfrm>
        </p:spPr>
        <p:txBody>
          <a:bodyPr>
            <a:normAutofit/>
          </a:bodyPr>
          <a:lstStyle/>
          <a:p>
            <a:r>
              <a:rPr lang="en-US" sz="2400" dirty="0"/>
              <a:t>Authors’ solution:</a:t>
            </a:r>
          </a:p>
        </p:txBody>
      </p:sp>
    </p:spTree>
    <p:extLst>
      <p:ext uri="{BB962C8B-B14F-4D97-AF65-F5344CB8AC3E}">
        <p14:creationId xmlns:p14="http://schemas.microsoft.com/office/powerpoint/2010/main" val="33838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Eager Object Allocations</a:t>
            </a:r>
          </a:p>
          <a:p>
            <a:pPr lvl="1"/>
            <a:r>
              <a:rPr lang="en-US" sz="2400" dirty="0"/>
              <a:t>String initialization and reinitialization</a:t>
            </a:r>
          </a:p>
          <a:p>
            <a:pPr lvl="1"/>
            <a:r>
              <a:rPr lang="en-US" sz="2400" dirty="0"/>
              <a:t>BigDecimal and its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251011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971550"/>
            <a:ext cx="50482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18" y="3048000"/>
            <a:ext cx="8074188" cy="304244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76764" y="743453"/>
            <a:ext cx="7315200" cy="1189912"/>
          </a:xfrm>
        </p:spPr>
        <p:txBody>
          <a:bodyPr>
            <a:normAutofit/>
          </a:bodyPr>
          <a:lstStyle/>
          <a:p>
            <a:r>
              <a:rPr lang="en-US" sz="2400" dirty="0"/>
              <a:t>Authors’ solution:</a:t>
            </a:r>
          </a:p>
        </p:txBody>
      </p:sp>
    </p:spTree>
    <p:extLst>
      <p:ext uri="{BB962C8B-B14F-4D97-AF65-F5344CB8AC3E}">
        <p14:creationId xmlns:p14="http://schemas.microsoft.com/office/powerpoint/2010/main" val="103262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Eager Object Allocations</a:t>
            </a:r>
          </a:p>
          <a:p>
            <a:pPr lvl="1"/>
            <a:r>
              <a:rPr lang="en-US" sz="2400" dirty="0"/>
              <a:t>String initialization and reinitialization</a:t>
            </a:r>
          </a:p>
          <a:p>
            <a:pPr lvl="1"/>
            <a:r>
              <a:rPr lang="en-US" sz="2400" dirty="0"/>
              <a:t>BigDecimal and its initialization</a:t>
            </a:r>
          </a:p>
          <a:p>
            <a:pPr lvl="1"/>
            <a:r>
              <a:rPr lang="en-US" sz="2400" dirty="0"/>
              <a:t>Class constructor and arrays</a:t>
            </a:r>
          </a:p>
        </p:txBody>
      </p:sp>
    </p:spTree>
    <p:extLst>
      <p:ext uri="{BB962C8B-B14F-4D97-AF65-F5344CB8AC3E}">
        <p14:creationId xmlns:p14="http://schemas.microsoft.com/office/powerpoint/2010/main" val="383926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Legacy transformation: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Adaptation </a:t>
            </a:r>
            <a:r>
              <a:rPr lang="en-US" sz="2000" dirty="0"/>
              <a:t>to modern Web-based service-oriented architecture (SOA)</a:t>
            </a:r>
          </a:p>
          <a:p>
            <a:pPr lvl="1"/>
            <a:r>
              <a:rPr lang="en-US" sz="2000" dirty="0"/>
              <a:t>difficult to find skilled COBOL programmers </a:t>
            </a:r>
            <a:endParaRPr lang="en-US" sz="2200" dirty="0"/>
          </a:p>
          <a:p>
            <a:r>
              <a:rPr lang="en-US" sz="2400" dirty="0"/>
              <a:t>Conversion from COBOL to java</a:t>
            </a:r>
          </a:p>
          <a:p>
            <a:pPr lvl="1"/>
            <a:r>
              <a:rPr lang="en-US" sz="2000" dirty="0"/>
              <a:t>Need to translate large-scale legacy mainframe applications </a:t>
            </a:r>
          </a:p>
          <a:p>
            <a:pPr lvl="1"/>
            <a:r>
              <a:rPr lang="en-US" sz="2000" dirty="0"/>
              <a:t>corrections and fine tuning are applied by hand</a:t>
            </a:r>
          </a:p>
        </p:txBody>
      </p:sp>
    </p:spTree>
    <p:extLst>
      <p:ext uri="{BB962C8B-B14F-4D97-AF65-F5344CB8AC3E}">
        <p14:creationId xmlns:p14="http://schemas.microsoft.com/office/powerpoint/2010/main" val="208705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Inappropriate Calls to Class Libraries</a:t>
            </a:r>
          </a:p>
        </p:txBody>
      </p:sp>
    </p:spTree>
    <p:extLst>
      <p:ext uri="{BB962C8B-B14F-4D97-AF65-F5344CB8AC3E}">
        <p14:creationId xmlns:p14="http://schemas.microsoft.com/office/powerpoint/2010/main" val="342199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Technical Limitations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35" y="1502444"/>
            <a:ext cx="6915150" cy="45910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33035" y="528881"/>
            <a:ext cx="7315200" cy="1189912"/>
          </a:xfrm>
        </p:spPr>
        <p:txBody>
          <a:bodyPr>
            <a:normAutofit/>
          </a:bodyPr>
          <a:lstStyle/>
          <a:p>
            <a:r>
              <a:rPr lang="en-US" sz="2400" dirty="0"/>
              <a:t>Authors’ solution: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60" y="4864769"/>
            <a:ext cx="2809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b="1" dirty="0"/>
              <a:t>Experimental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Authors looked into the performance problems of a large Java middleware system that was translated from an original COBOL version</a:t>
            </a:r>
          </a:p>
          <a:p>
            <a:pPr lvl="1"/>
            <a:r>
              <a:rPr lang="en-US" sz="2000" dirty="0"/>
              <a:t>Fixing eager object allocations is particularly effective for large </a:t>
            </a:r>
            <a:r>
              <a:rPr lang="en-US" sz="2000" dirty="0" err="1"/>
              <a:t>tansactions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77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  <a:latin typeface="Corbel"/>
                <a:sym typeface="Wingdings 2"/>
              </a:rPr>
              <a:t>As mentioned in the paper:</a:t>
            </a:r>
          </a:p>
          <a:p>
            <a:r>
              <a:rPr lang="en-US" dirty="0">
                <a:solidFill>
                  <a:srgbClr val="595959"/>
                </a:solidFill>
                <a:latin typeface="Corbel"/>
                <a:sym typeface="Wingdings 2"/>
              </a:rPr>
              <a:t> using translators may generate a code with many bugs which opens the door for security problems.</a:t>
            </a:r>
          </a:p>
          <a:p>
            <a:r>
              <a:rPr lang="en-US" dirty="0">
                <a:solidFill>
                  <a:srgbClr val="595959"/>
                </a:solidFill>
                <a:latin typeface="Corbel"/>
                <a:sym typeface="Wingdings 2"/>
              </a:rPr>
              <a:t>Good (secure) COBOL code may lead to bad JAVA code, if translated using translators</a:t>
            </a:r>
          </a:p>
          <a:p>
            <a:r>
              <a:rPr lang="en-US" dirty="0">
                <a:solidFill>
                  <a:srgbClr val="595959"/>
                </a:solidFill>
              </a:rPr>
              <a:t>Security vulnerabilities and database breaches may occur.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4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  <a:latin typeface="Corbel"/>
                <a:sym typeface="Wingdings 2"/>
              </a:rPr>
              <a:t>To overcome this, the translation process can either be adjudicated by a long-term monitoring by developers</a:t>
            </a:r>
          </a:p>
          <a:p>
            <a:r>
              <a:rPr lang="en-US" dirty="0">
                <a:solidFill>
                  <a:srgbClr val="595959"/>
                </a:solidFill>
              </a:rPr>
              <a:t>Or, the developers need to hardcode the translation by themselves ( very expensive)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9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  <a:latin typeface="Corbel"/>
                <a:sym typeface="Wingdings 2"/>
              </a:rPr>
              <a:t>Program analysis can estimate potential executions of a code (both dynamic and static)</a:t>
            </a:r>
          </a:p>
          <a:p>
            <a:r>
              <a:rPr lang="en-US">
                <a:solidFill>
                  <a:srgbClr val="595959"/>
                </a:solidFill>
                <a:latin typeface="Corbel"/>
                <a:sym typeface="Wingdings 2"/>
              </a:rPr>
              <a:t>Therefore, such tools can help detecting bugs and security vulnerabilities.</a:t>
            </a:r>
            <a:r>
              <a:rPr lang="en-US" dirty="0">
                <a:solidFill>
                  <a:srgbClr val="595959"/>
                </a:solidFill>
                <a:latin typeface="Corbel"/>
                <a:sym typeface="Wingdings 2"/>
              </a:rPr>
              <a:t> </a:t>
            </a:r>
            <a:endParaRPr lang="en-US">
              <a:solidFill>
                <a:srgbClr val="595959"/>
              </a:solidFill>
              <a:latin typeface="Corbel"/>
              <a:sym typeface="Wingdings 2"/>
            </a:endParaRPr>
          </a:p>
          <a:p>
            <a:r>
              <a:rPr lang="en-US">
                <a:solidFill>
                  <a:srgbClr val="595959"/>
                </a:solidFill>
                <a:latin typeface="Corbel"/>
                <a:sym typeface="Wingdings 2"/>
              </a:rPr>
              <a:t>Implementing dynamic analysis tools on the JAVA code after translation to dynamically identify bugs during the run-time.</a:t>
            </a:r>
          </a:p>
          <a:p>
            <a:r>
              <a:rPr lang="en-US">
                <a:solidFill>
                  <a:srgbClr val="595959"/>
                </a:solidFill>
                <a:latin typeface="Corbel"/>
                <a:sym typeface="Wingdings 2"/>
              </a:rPr>
              <a:t>On the other hand, running dynamic analysis tool on COBOL code may give some insights and facilitate the translation procedure. For example, analyzing a COBOL code before translation.</a:t>
            </a:r>
          </a:p>
          <a:p>
            <a:r>
              <a:rPr lang="en-US">
                <a:solidFill>
                  <a:srgbClr val="595959"/>
                </a:solidFill>
              </a:rPr>
              <a:t>It’s worth mentioning that Dynamic analysis and translation is much more complicated than static analysis.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COBOL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Structure of COBOL Program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Drawbacks of this structure</a:t>
            </a:r>
          </a:p>
          <a:p>
            <a:pPr lvl="1"/>
            <a:r>
              <a:rPr lang="en-US" sz="2400" dirty="0"/>
              <a:t>No dynamic allocation of data</a:t>
            </a:r>
          </a:p>
          <a:p>
            <a:pPr lvl="1"/>
            <a:r>
              <a:rPr lang="en-US" sz="2400" dirty="0"/>
              <a:t>Single thread of execution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86" y="2063491"/>
            <a:ext cx="5453465" cy="21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4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Structural issues are categorized as</a:t>
            </a:r>
          </a:p>
          <a:p>
            <a:pPr lvl="1"/>
            <a:r>
              <a:rPr lang="en-US" sz="2400" dirty="0"/>
              <a:t>Impedance mismatch</a:t>
            </a:r>
          </a:p>
          <a:p>
            <a:pPr lvl="1"/>
            <a:r>
              <a:rPr lang="en-US" sz="2400" dirty="0"/>
              <a:t>Inappropriate program conversions</a:t>
            </a:r>
          </a:p>
          <a:p>
            <a:r>
              <a:rPr lang="en-US" sz="2800" dirty="0"/>
              <a:t>Technical Problems are categorized into four</a:t>
            </a:r>
          </a:p>
          <a:p>
            <a:pPr lvl="1"/>
            <a:r>
              <a:rPr lang="en-US" sz="2400" dirty="0"/>
              <a:t>eager object allocations</a:t>
            </a:r>
          </a:p>
          <a:p>
            <a:pPr lvl="1"/>
            <a:r>
              <a:rPr lang="en-US" sz="2400" dirty="0"/>
              <a:t> exceptions in normal control</a:t>
            </a:r>
          </a:p>
          <a:p>
            <a:pPr lvl="1"/>
            <a:r>
              <a:rPr lang="en-US" sz="2400" dirty="0"/>
              <a:t>flows, reflections in common paths</a:t>
            </a:r>
          </a:p>
          <a:p>
            <a:pPr lvl="1"/>
            <a:r>
              <a:rPr lang="en-US" sz="2400" dirty="0"/>
              <a:t> inappropriate use of the Java class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5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Identify performance bottlenecks and pitfalls that easily slip into large scale Java applications translated from COBOL</a:t>
            </a:r>
          </a:p>
          <a:p>
            <a:r>
              <a:rPr lang="en-US" sz="2400" dirty="0"/>
              <a:t>Detailed experimental evaluations showing significant performance overheads caused by those problems</a:t>
            </a:r>
          </a:p>
        </p:txBody>
      </p:sp>
    </p:spTree>
    <p:extLst>
      <p:ext uri="{BB962C8B-B14F-4D97-AF65-F5344CB8AC3E}">
        <p14:creationId xmlns:p14="http://schemas.microsoft.com/office/powerpoint/2010/main" val="226662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 of Current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Cobol</a:t>
            </a:r>
          </a:p>
          <a:p>
            <a:pPr lvl="1"/>
            <a:r>
              <a:rPr lang="pt-BR" sz="2400" dirty="0" err="1"/>
              <a:t>History</a:t>
            </a:r>
          </a:p>
          <a:p>
            <a:pPr lvl="2"/>
            <a:r>
              <a:rPr lang="pt-BR" sz="2400" dirty="0" err="1"/>
              <a:t>Cobol</a:t>
            </a:r>
            <a:r>
              <a:rPr lang="pt-BR" sz="2400" dirty="0"/>
              <a:t> 60 - 1959</a:t>
            </a:r>
            <a:endParaRPr lang="pt-BR" sz="2400" dirty="0">
              <a:solidFill>
                <a:srgbClr val="595959"/>
              </a:solidFill>
            </a:endParaRPr>
          </a:p>
          <a:p>
            <a:pPr lvl="1"/>
            <a:endParaRPr lang="pt-BR" dirty="0"/>
          </a:p>
          <a:p>
            <a:r>
              <a:rPr lang="en-US" sz="2400" dirty="0"/>
              <a:t>Limitations</a:t>
            </a:r>
          </a:p>
          <a:p>
            <a:pPr lvl="1"/>
            <a:r>
              <a:rPr lang="en-US" sz="2400" dirty="0">
                <a:solidFill>
                  <a:srgbClr val="595959"/>
                </a:solidFill>
              </a:rPr>
              <a:t>Memory allocation</a:t>
            </a:r>
          </a:p>
          <a:p>
            <a:pPr lvl="1"/>
            <a:r>
              <a:rPr lang="en-US" sz="2400" dirty="0"/>
              <a:t>High cost to maintaining the mainframes</a:t>
            </a:r>
          </a:p>
          <a:p>
            <a:pPr lvl="1"/>
            <a:r>
              <a:rPr lang="en-US" sz="2400" dirty="0"/>
              <a:t>Lack of developers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5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 of Current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Corbel"/>
              </a:rPr>
              <a:t>Software Mining Translator. How it works?</a:t>
            </a: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4" name="Picture 4" descr="pi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117" y="1590675"/>
            <a:ext cx="7621915" cy="48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 of Current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Software Mining Translator. How it works?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  <a:p>
            <a:endParaRPr lang="en-US" dirty="0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4" name="Picture 4" descr="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1514475"/>
            <a:ext cx="7814427" cy="46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 of Current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Translation problems</a:t>
            </a:r>
          </a:p>
          <a:p>
            <a:pPr lvl="1"/>
            <a:r>
              <a:rPr lang="en-US" sz="2800" dirty="0">
                <a:solidFill>
                  <a:srgbClr val="595959"/>
                </a:solidFill>
              </a:rPr>
              <a:t>Convert Variables</a:t>
            </a:r>
          </a:p>
          <a:p>
            <a:pPr lvl="2"/>
            <a:r>
              <a:rPr lang="en-US" sz="2400" dirty="0">
                <a:solidFill>
                  <a:srgbClr val="595959"/>
                </a:solidFill>
              </a:rPr>
              <a:t>Typed x Untyped</a:t>
            </a:r>
          </a:p>
          <a:p>
            <a:pPr lvl="1"/>
            <a:r>
              <a:rPr lang="en-US" sz="2800" dirty="0"/>
              <a:t>Fix converted and complete the code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pt-BR" sz="2800" dirty="0" err="1">
                <a:solidFill>
                  <a:srgbClr val="595959"/>
                </a:solidFill>
              </a:rPr>
              <a:t>Documentation</a:t>
            </a:r>
            <a:r>
              <a:rPr lang="pt-BR" sz="2800" dirty="0">
                <a:solidFill>
                  <a:srgbClr val="595959"/>
                </a:solidFill>
              </a:rPr>
              <a:t> </a:t>
            </a:r>
          </a:p>
          <a:p>
            <a:pPr lvl="1"/>
            <a:r>
              <a:rPr lang="pt-BR" sz="2800" dirty="0" err="1">
                <a:solidFill>
                  <a:srgbClr val="595959"/>
                </a:solidFill>
              </a:rPr>
              <a:t>Long-term</a:t>
            </a:r>
            <a:r>
              <a:rPr lang="pt-BR" sz="2800" dirty="0"/>
              <a:t> </a:t>
            </a:r>
            <a:r>
              <a:rPr lang="pt-BR" sz="2800" dirty="0" err="1"/>
              <a:t>Maintanence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324558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1883</TotalTime>
  <Words>366</Words>
  <Application>Microsoft Office PowerPoint</Application>
  <PresentationFormat>Widescreen</PresentationFormat>
  <Paragraphs>117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Corbel</vt:lpstr>
      <vt:lpstr>Wingdings 2</vt:lpstr>
      <vt:lpstr>Frame</vt:lpstr>
      <vt:lpstr>  Performance Pitfalls in Large-Scale Java Applications Translated from COBOL  Toshio Suganuma  Toshiaki Yasue  Tamiya Onodera  Toshio Nakatani  </vt:lpstr>
      <vt:lpstr>Introduction</vt:lpstr>
      <vt:lpstr>COBOL </vt:lpstr>
      <vt:lpstr>Overview of Problem</vt:lpstr>
      <vt:lpstr>Major Contributions</vt:lpstr>
      <vt:lpstr>Limitations of Current Solutions</vt:lpstr>
      <vt:lpstr>Limitations of Current Solutions</vt:lpstr>
      <vt:lpstr>Limitations of Current Solutions</vt:lpstr>
      <vt:lpstr>Limitations of Current Solutions</vt:lpstr>
      <vt:lpstr>Technical Limitations</vt:lpstr>
      <vt:lpstr>Technical Limitations</vt:lpstr>
      <vt:lpstr>Technical Limitations</vt:lpstr>
      <vt:lpstr>Technical Limitations</vt:lpstr>
      <vt:lpstr>Technical Limitations</vt:lpstr>
      <vt:lpstr>Technical Limitations</vt:lpstr>
      <vt:lpstr>Technical Limitations</vt:lpstr>
      <vt:lpstr>Technical Limitations</vt:lpstr>
      <vt:lpstr>Technical Limitations</vt:lpstr>
      <vt:lpstr>Technical Limitations</vt:lpstr>
      <vt:lpstr>Technical Limitations</vt:lpstr>
      <vt:lpstr>Technical Limitations</vt:lpstr>
      <vt:lpstr>Experimental Results</vt:lpstr>
      <vt:lpstr>Conclusion</vt:lpstr>
      <vt:lpstr>Conclusion</vt:lpstr>
      <vt:lpstr>Proposed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issues in legacy systems</dc:title>
  <dc:creator>Vaishnavi S</dc:creator>
  <cp:lastModifiedBy>Natasha Delahunt</cp:lastModifiedBy>
  <cp:revision>41</cp:revision>
  <cp:lastPrinted>2017-04-02T19:00:46Z</cp:lastPrinted>
  <dcterms:created xsi:type="dcterms:W3CDTF">2017-03-30T14:44:03Z</dcterms:created>
  <dcterms:modified xsi:type="dcterms:W3CDTF">2017-04-04T14:13:03Z</dcterms:modified>
</cp:coreProperties>
</file>