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8" r:id="rId11"/>
    <p:sldId id="269" r:id="rId12"/>
    <p:sldId id="270" r:id="rId13"/>
    <p:sldId id="271" r:id="rId14"/>
    <p:sldId id="272" r:id="rId15"/>
    <p:sldId id="273" r:id="rId16"/>
    <p:sldId id="274" r:id="rId17"/>
    <p:sldId id="265" r:id="rId18"/>
    <p:sldId id="266" r:id="rId19"/>
    <p:sldId id="267" r:id="rId20"/>
    <p:sldId id="275" r:id="rId21"/>
    <p:sldId id="276"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70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C78D6-5F60-4E82-91D0-79B70224532F}"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43980E94-80D0-4E1C-91F9-4401E50B40D1}">
      <dgm:prSet phldrT="[Text]" custT="1"/>
      <dgm:spPr/>
      <dgm:t>
        <a:bodyPr/>
        <a:lstStyle/>
        <a:p>
          <a:r>
            <a:rPr lang="en-US" sz="1600" b="0" i="0" dirty="0">
              <a:latin typeface="Calibri" panose="020F0502020204030204" pitchFamily="34" charset="0"/>
              <a:cs typeface="Calibri" panose="020F0502020204030204" pitchFamily="34" charset="0"/>
            </a:rPr>
            <a:t>KEYWORDS</a:t>
          </a:r>
        </a:p>
      </dgm:t>
    </dgm:pt>
    <dgm:pt modelId="{8148388B-8DB2-423B-A74E-D9BFF070A94D}" type="parTrans" cxnId="{635E5899-C789-485C-B92B-AD6CB2FA84D9}">
      <dgm:prSet/>
      <dgm:spPr/>
      <dgm:t>
        <a:bodyPr/>
        <a:lstStyle/>
        <a:p>
          <a:endParaRPr lang="en-US"/>
        </a:p>
      </dgm:t>
    </dgm:pt>
    <dgm:pt modelId="{A9AA4AF2-8E3E-468C-9386-49A79D5F27B0}" type="sibTrans" cxnId="{635E5899-C789-485C-B92B-AD6CB2FA84D9}">
      <dgm:prSet/>
      <dgm:spPr/>
      <dgm:t>
        <a:bodyPr/>
        <a:lstStyle/>
        <a:p>
          <a:endParaRPr lang="en-US"/>
        </a:p>
      </dgm:t>
    </dgm:pt>
    <dgm:pt modelId="{BE6C013D-945A-466C-A7C7-6CC8C896F7C8}">
      <dgm:prSet phldrT="[Text]" custT="1"/>
      <dgm:spPr/>
      <dgm:t>
        <a:bodyPr/>
        <a:lstStyle/>
        <a:p>
          <a:pPr algn="ctr"/>
          <a:r>
            <a:rPr lang="en-US" sz="2200" b="0" i="0" dirty="0">
              <a:latin typeface="Calibri" panose="020F0502020204030204" pitchFamily="34" charset="0"/>
              <a:cs typeface="Calibri" panose="020F0502020204030204" pitchFamily="34" charset="0"/>
            </a:rPr>
            <a:t>How do IS members/supporters use Twitter for terrorism communication: propaganda, radicalization, and recruitment?</a:t>
          </a:r>
        </a:p>
      </dgm:t>
    </dgm:pt>
    <dgm:pt modelId="{16CA9B4F-6C7A-4D10-9CA9-6BEAF7502AF2}" type="parTrans" cxnId="{B3E5B333-2B67-4830-A6EB-EF59F4F2D426}">
      <dgm:prSet/>
      <dgm:spPr/>
      <dgm:t>
        <a:bodyPr/>
        <a:lstStyle/>
        <a:p>
          <a:endParaRPr lang="en-US"/>
        </a:p>
      </dgm:t>
    </dgm:pt>
    <dgm:pt modelId="{2067C1CA-AE65-4D41-9812-DE38320B0852}" type="sibTrans" cxnId="{B3E5B333-2B67-4830-A6EB-EF59F4F2D426}">
      <dgm:prSet/>
      <dgm:spPr/>
      <dgm:t>
        <a:bodyPr/>
        <a:lstStyle/>
        <a:p>
          <a:endParaRPr lang="en-US"/>
        </a:p>
      </dgm:t>
    </dgm:pt>
    <dgm:pt modelId="{574F7754-CFF7-469D-BB8D-F2EF6B9C156B}">
      <dgm:prSet phldrT="[Text]" custT="1"/>
      <dgm:spPr/>
      <dgm:t>
        <a:bodyPr/>
        <a:lstStyle/>
        <a:p>
          <a:r>
            <a:rPr lang="en-US" sz="1600" b="0" i="0" dirty="0">
              <a:latin typeface="Calibri" panose="020F0502020204030204" pitchFamily="34" charset="0"/>
              <a:cs typeface="Calibri" panose="020F0502020204030204" pitchFamily="34" charset="0"/>
            </a:rPr>
            <a:t>“propaganda AND (terrorism or terrorist)”</a:t>
          </a:r>
        </a:p>
      </dgm:t>
    </dgm:pt>
    <dgm:pt modelId="{410E241A-C2A8-4180-8476-6A060E537BB6}" type="parTrans" cxnId="{A085A83E-39BD-43A0-8925-D46A0AD2A0DC}">
      <dgm:prSet/>
      <dgm:spPr/>
      <dgm:t>
        <a:bodyPr/>
        <a:lstStyle/>
        <a:p>
          <a:endParaRPr lang="en-US"/>
        </a:p>
      </dgm:t>
    </dgm:pt>
    <dgm:pt modelId="{73BB00A0-1E94-48BB-A395-5C2C0221B887}" type="sibTrans" cxnId="{A085A83E-39BD-43A0-8925-D46A0AD2A0DC}">
      <dgm:prSet/>
      <dgm:spPr/>
      <dgm:t>
        <a:bodyPr/>
        <a:lstStyle/>
        <a:p>
          <a:endParaRPr lang="en-US"/>
        </a:p>
      </dgm:t>
    </dgm:pt>
    <dgm:pt modelId="{FCB977B4-D00F-4052-8895-FACD8DDC51F6}">
      <dgm:prSet phldrT="[Text]" custT="1"/>
      <dgm:spPr/>
      <dgm:t>
        <a:bodyPr/>
        <a:lstStyle/>
        <a:p>
          <a:r>
            <a:rPr lang="en-US" sz="1600" b="0" i="0" dirty="0">
              <a:latin typeface="Calibri" panose="020F0502020204030204" pitchFamily="34" charset="0"/>
              <a:cs typeface="Calibri" panose="020F0502020204030204" pitchFamily="34" charset="0"/>
            </a:rPr>
            <a:t>“radicalization AND Islam”</a:t>
          </a:r>
        </a:p>
      </dgm:t>
    </dgm:pt>
    <dgm:pt modelId="{B4F90C91-9809-49EF-B6AE-40CE41012101}" type="parTrans" cxnId="{A14F28F5-DB26-464B-AA5C-D9CC500F76AA}">
      <dgm:prSet/>
      <dgm:spPr/>
      <dgm:t>
        <a:bodyPr/>
        <a:lstStyle/>
        <a:p>
          <a:endParaRPr lang="en-US"/>
        </a:p>
      </dgm:t>
    </dgm:pt>
    <dgm:pt modelId="{CC7E91D0-AD0D-4CC1-9742-93F940C09D18}" type="sibTrans" cxnId="{A14F28F5-DB26-464B-AA5C-D9CC500F76AA}">
      <dgm:prSet/>
      <dgm:spPr/>
      <dgm:t>
        <a:bodyPr/>
        <a:lstStyle/>
        <a:p>
          <a:endParaRPr lang="en-US"/>
        </a:p>
      </dgm:t>
    </dgm:pt>
    <dgm:pt modelId="{EA39F9CF-C53C-4E16-8561-A840424A7EF1}">
      <dgm:prSet phldrT="[Text]" custT="1"/>
      <dgm:spPr/>
      <dgm:t>
        <a:bodyPr/>
        <a:lstStyle/>
        <a:p>
          <a:r>
            <a:rPr lang="en-US" sz="1600" b="0" i="0" dirty="0">
              <a:latin typeface="Calibri" panose="020F0502020204030204" pitchFamily="34" charset="0"/>
              <a:cs typeface="Calibri" panose="020F0502020204030204" pitchFamily="34" charset="0"/>
            </a:rPr>
            <a:t>“radicalization AND ‘Islamic extremism’”</a:t>
          </a:r>
        </a:p>
      </dgm:t>
    </dgm:pt>
    <dgm:pt modelId="{43A95164-CE3F-4559-BB67-999F169A6125}" type="parTrans" cxnId="{8F70CF51-CFFB-40AE-ADC9-B668D66B1110}">
      <dgm:prSet/>
      <dgm:spPr/>
      <dgm:t>
        <a:bodyPr/>
        <a:lstStyle/>
        <a:p>
          <a:endParaRPr lang="en-US"/>
        </a:p>
      </dgm:t>
    </dgm:pt>
    <dgm:pt modelId="{205CF22D-C086-41E6-951C-2D4A41AA4450}" type="sibTrans" cxnId="{8F70CF51-CFFB-40AE-ADC9-B668D66B1110}">
      <dgm:prSet/>
      <dgm:spPr/>
      <dgm:t>
        <a:bodyPr/>
        <a:lstStyle/>
        <a:p>
          <a:endParaRPr lang="en-US"/>
        </a:p>
      </dgm:t>
    </dgm:pt>
    <dgm:pt modelId="{ECC1707A-32A8-4D6D-984F-E69EB238BCAD}">
      <dgm:prSet phldrT="[Text]" custT="1"/>
      <dgm:spPr/>
      <dgm:t>
        <a:bodyPr/>
        <a:lstStyle/>
        <a:p>
          <a:r>
            <a:rPr lang="en-US" sz="1600" b="0" i="0" dirty="0">
              <a:latin typeface="Calibri" panose="020F0502020204030204" pitchFamily="34" charset="0"/>
              <a:cs typeface="Calibri" panose="020F0502020204030204" pitchFamily="34" charset="0"/>
            </a:rPr>
            <a:t>"terrorist recruitment"</a:t>
          </a:r>
        </a:p>
      </dgm:t>
    </dgm:pt>
    <dgm:pt modelId="{81A8F8DE-1589-4120-9365-D190A1A1F89F}" type="parTrans" cxnId="{53F4BB65-5BCC-4ED6-AA1B-3A7ED11E86BF}">
      <dgm:prSet/>
      <dgm:spPr/>
      <dgm:t>
        <a:bodyPr/>
        <a:lstStyle/>
        <a:p>
          <a:endParaRPr lang="en-US"/>
        </a:p>
      </dgm:t>
    </dgm:pt>
    <dgm:pt modelId="{7E70CE47-9B21-498A-96E1-E0E7D9C582B8}" type="sibTrans" cxnId="{53F4BB65-5BCC-4ED6-AA1B-3A7ED11E86BF}">
      <dgm:prSet/>
      <dgm:spPr/>
      <dgm:t>
        <a:bodyPr/>
        <a:lstStyle/>
        <a:p>
          <a:endParaRPr lang="en-US"/>
        </a:p>
      </dgm:t>
    </dgm:pt>
    <dgm:pt modelId="{5751E5CA-3AF5-48C9-8A56-AA13F1089927}" type="pres">
      <dgm:prSet presAssocID="{015C78D6-5F60-4E82-91D0-79B70224532F}" presName="linearFlow" presStyleCnt="0">
        <dgm:presLayoutVars>
          <dgm:dir/>
          <dgm:resizeHandles val="exact"/>
        </dgm:presLayoutVars>
      </dgm:prSet>
      <dgm:spPr/>
    </dgm:pt>
    <dgm:pt modelId="{7302E5E9-B9C8-46AA-8CEE-F1A81A38FB76}" type="pres">
      <dgm:prSet presAssocID="{BE6C013D-945A-466C-A7C7-6CC8C896F7C8}" presName="comp" presStyleCnt="0"/>
      <dgm:spPr/>
    </dgm:pt>
    <dgm:pt modelId="{C035484F-E440-4D30-BF49-798D0355022A}" type="pres">
      <dgm:prSet presAssocID="{BE6C013D-945A-466C-A7C7-6CC8C896F7C8}" presName="rect2" presStyleLbl="node1" presStyleIdx="0" presStyleCnt="2" custScaleX="155440">
        <dgm:presLayoutVars>
          <dgm:bulletEnabled val="1"/>
        </dgm:presLayoutVars>
      </dgm:prSet>
      <dgm:spPr/>
    </dgm:pt>
    <dgm:pt modelId="{29A2C30F-C5FB-4AC1-BDB4-BA1B8167BD24}" type="pres">
      <dgm:prSet presAssocID="{BE6C013D-945A-466C-A7C7-6CC8C896F7C8}" presName="rect1" presStyleLbl="lnNode1" presStyleIdx="0" presStyleCnt="2" custLinFactNeighborX="-51850" custLinFactNeighborY="642"/>
      <dgm:spPr>
        <a:blipFill rotWithShape="1">
          <a:blip xmlns:r="http://schemas.openxmlformats.org/officeDocument/2006/relationships" r:embed="rId1"/>
          <a:stretch>
            <a:fillRect/>
          </a:stretch>
        </a:blipFill>
      </dgm:spPr>
    </dgm:pt>
    <dgm:pt modelId="{8F9B7079-7CC8-449A-8969-ED7FA9C75EA8}" type="pres">
      <dgm:prSet presAssocID="{2067C1CA-AE65-4D41-9812-DE38320B0852}" presName="sibTrans" presStyleCnt="0"/>
      <dgm:spPr/>
    </dgm:pt>
    <dgm:pt modelId="{BAA9E6CD-D302-43A1-AABA-ED0DED5B0C12}" type="pres">
      <dgm:prSet presAssocID="{43980E94-80D0-4E1C-91F9-4401E50B40D1}" presName="comp" presStyleCnt="0"/>
      <dgm:spPr/>
    </dgm:pt>
    <dgm:pt modelId="{79A671CF-B75F-4FE0-929A-1CB573A3B4D0}" type="pres">
      <dgm:prSet presAssocID="{43980E94-80D0-4E1C-91F9-4401E50B40D1}" presName="rect2" presStyleLbl="node1" presStyleIdx="1" presStyleCnt="2" custScaleX="138918" custLinFactNeighborX="-19376" custLinFactNeighborY="922">
        <dgm:presLayoutVars>
          <dgm:bulletEnabled val="1"/>
        </dgm:presLayoutVars>
      </dgm:prSet>
      <dgm:spPr/>
    </dgm:pt>
    <dgm:pt modelId="{8021B828-288E-474A-9FA6-14E08EA39EA2}" type="pres">
      <dgm:prSet presAssocID="{43980E94-80D0-4E1C-91F9-4401E50B40D1}" presName="rect1" presStyleLbl="lnNode1" presStyleIdx="1" presStyleCnt="2" custScaleX="130783" custLinFactNeighborX="6368" custLinFactNeighborY="183"/>
      <dgm:spPr>
        <a:blipFill rotWithShape="1">
          <a:blip xmlns:r="http://schemas.openxmlformats.org/officeDocument/2006/relationships" r:embed="rId2"/>
          <a:stretch>
            <a:fillRect/>
          </a:stretch>
        </a:blipFill>
      </dgm:spPr>
    </dgm:pt>
  </dgm:ptLst>
  <dgm:cxnLst>
    <dgm:cxn modelId="{3B581628-AD2D-4CE5-86CF-B077C8115CC4}" type="presOf" srcId="{EA39F9CF-C53C-4E16-8561-A840424A7EF1}" destId="{79A671CF-B75F-4FE0-929A-1CB573A3B4D0}" srcOrd="0" destOrd="3" presId="urn:microsoft.com/office/officeart/2008/layout/AlternatingPictureBlocks"/>
    <dgm:cxn modelId="{B3E5B333-2B67-4830-A6EB-EF59F4F2D426}" srcId="{015C78D6-5F60-4E82-91D0-79B70224532F}" destId="{BE6C013D-945A-466C-A7C7-6CC8C896F7C8}" srcOrd="0" destOrd="0" parTransId="{16CA9B4F-6C7A-4D10-9CA9-6BEAF7502AF2}" sibTransId="{2067C1CA-AE65-4D41-9812-DE38320B0852}"/>
    <dgm:cxn modelId="{A085A83E-39BD-43A0-8925-D46A0AD2A0DC}" srcId="{43980E94-80D0-4E1C-91F9-4401E50B40D1}" destId="{574F7754-CFF7-469D-BB8D-F2EF6B9C156B}" srcOrd="0" destOrd="0" parTransId="{410E241A-C2A8-4180-8476-6A060E537BB6}" sibTransId="{73BB00A0-1E94-48BB-A395-5C2C0221B887}"/>
    <dgm:cxn modelId="{53F4BB65-5BCC-4ED6-AA1B-3A7ED11E86BF}" srcId="{43980E94-80D0-4E1C-91F9-4401E50B40D1}" destId="{ECC1707A-32A8-4D6D-984F-E69EB238BCAD}" srcOrd="3" destOrd="0" parTransId="{81A8F8DE-1589-4120-9365-D190A1A1F89F}" sibTransId="{7E70CE47-9B21-498A-96E1-E0E7D9C582B8}"/>
    <dgm:cxn modelId="{8F70CF51-CFFB-40AE-ADC9-B668D66B1110}" srcId="{43980E94-80D0-4E1C-91F9-4401E50B40D1}" destId="{EA39F9CF-C53C-4E16-8561-A840424A7EF1}" srcOrd="2" destOrd="0" parTransId="{43A95164-CE3F-4559-BB67-999F169A6125}" sibTransId="{205CF22D-C086-41E6-951C-2D4A41AA4450}"/>
    <dgm:cxn modelId="{1154E956-CD5D-40A2-86CE-BDF5E2D9081D}" type="presOf" srcId="{FCB977B4-D00F-4052-8895-FACD8DDC51F6}" destId="{79A671CF-B75F-4FE0-929A-1CB573A3B4D0}" srcOrd="0" destOrd="2" presId="urn:microsoft.com/office/officeart/2008/layout/AlternatingPictureBlocks"/>
    <dgm:cxn modelId="{2D062777-EB16-4D33-A0D7-0490D4BD0CF9}" type="presOf" srcId="{BE6C013D-945A-466C-A7C7-6CC8C896F7C8}" destId="{C035484F-E440-4D30-BF49-798D0355022A}" srcOrd="0" destOrd="0" presId="urn:microsoft.com/office/officeart/2008/layout/AlternatingPictureBlocks"/>
    <dgm:cxn modelId="{635E5899-C789-485C-B92B-AD6CB2FA84D9}" srcId="{015C78D6-5F60-4E82-91D0-79B70224532F}" destId="{43980E94-80D0-4E1C-91F9-4401E50B40D1}" srcOrd="1" destOrd="0" parTransId="{8148388B-8DB2-423B-A74E-D9BFF070A94D}" sibTransId="{A9AA4AF2-8E3E-468C-9386-49A79D5F27B0}"/>
    <dgm:cxn modelId="{3E6EF3E7-0ADD-4CBC-919A-6D755326E73D}" type="presOf" srcId="{43980E94-80D0-4E1C-91F9-4401E50B40D1}" destId="{79A671CF-B75F-4FE0-929A-1CB573A3B4D0}" srcOrd="0" destOrd="0" presId="urn:microsoft.com/office/officeart/2008/layout/AlternatingPictureBlocks"/>
    <dgm:cxn modelId="{62E1BAE8-654F-4268-8A01-5A4A8947962D}" type="presOf" srcId="{574F7754-CFF7-469D-BB8D-F2EF6B9C156B}" destId="{79A671CF-B75F-4FE0-929A-1CB573A3B4D0}" srcOrd="0" destOrd="1" presId="urn:microsoft.com/office/officeart/2008/layout/AlternatingPictureBlocks"/>
    <dgm:cxn modelId="{953BE8F4-38AD-45B8-A3A2-2DB7E8AB6EEF}" type="presOf" srcId="{015C78D6-5F60-4E82-91D0-79B70224532F}" destId="{5751E5CA-3AF5-48C9-8A56-AA13F1089927}" srcOrd="0" destOrd="0" presId="urn:microsoft.com/office/officeart/2008/layout/AlternatingPictureBlocks"/>
    <dgm:cxn modelId="{A14F28F5-DB26-464B-AA5C-D9CC500F76AA}" srcId="{43980E94-80D0-4E1C-91F9-4401E50B40D1}" destId="{FCB977B4-D00F-4052-8895-FACD8DDC51F6}" srcOrd="1" destOrd="0" parTransId="{B4F90C91-9809-49EF-B6AE-40CE41012101}" sibTransId="{CC7E91D0-AD0D-4CC1-9742-93F940C09D18}"/>
    <dgm:cxn modelId="{078854F7-BF26-4052-8089-F37D5EB846A5}" type="presOf" srcId="{ECC1707A-32A8-4D6D-984F-E69EB238BCAD}" destId="{79A671CF-B75F-4FE0-929A-1CB573A3B4D0}" srcOrd="0" destOrd="4" presId="urn:microsoft.com/office/officeart/2008/layout/AlternatingPictureBlocks"/>
    <dgm:cxn modelId="{EBD78FB0-6ACE-4752-B510-4ADD6E78DD61}" type="presParOf" srcId="{5751E5CA-3AF5-48C9-8A56-AA13F1089927}" destId="{7302E5E9-B9C8-46AA-8CEE-F1A81A38FB76}" srcOrd="0" destOrd="0" presId="urn:microsoft.com/office/officeart/2008/layout/AlternatingPictureBlocks"/>
    <dgm:cxn modelId="{04727B96-EDAA-4C0D-A527-2964EDF761B2}" type="presParOf" srcId="{7302E5E9-B9C8-46AA-8CEE-F1A81A38FB76}" destId="{C035484F-E440-4D30-BF49-798D0355022A}" srcOrd="0" destOrd="0" presId="urn:microsoft.com/office/officeart/2008/layout/AlternatingPictureBlocks"/>
    <dgm:cxn modelId="{0BC4F8AF-CF67-42A0-9A0A-ED079C520486}" type="presParOf" srcId="{7302E5E9-B9C8-46AA-8CEE-F1A81A38FB76}" destId="{29A2C30F-C5FB-4AC1-BDB4-BA1B8167BD24}" srcOrd="1" destOrd="0" presId="urn:microsoft.com/office/officeart/2008/layout/AlternatingPictureBlocks"/>
    <dgm:cxn modelId="{4E53BC3D-3F74-4E1F-B1F7-E9982A5D3CE2}" type="presParOf" srcId="{5751E5CA-3AF5-48C9-8A56-AA13F1089927}" destId="{8F9B7079-7CC8-449A-8969-ED7FA9C75EA8}" srcOrd="1" destOrd="0" presId="urn:microsoft.com/office/officeart/2008/layout/AlternatingPictureBlocks"/>
    <dgm:cxn modelId="{473A38D0-15A0-436D-9C0F-06D1F781ECFC}" type="presParOf" srcId="{5751E5CA-3AF5-48C9-8A56-AA13F1089927}" destId="{BAA9E6CD-D302-43A1-AABA-ED0DED5B0C12}" srcOrd="2" destOrd="0" presId="urn:microsoft.com/office/officeart/2008/layout/AlternatingPictureBlocks"/>
    <dgm:cxn modelId="{19694323-D8AA-41A7-BF7D-25E2F37D96B9}" type="presParOf" srcId="{BAA9E6CD-D302-43A1-AABA-ED0DED5B0C12}" destId="{79A671CF-B75F-4FE0-929A-1CB573A3B4D0}" srcOrd="0" destOrd="0" presId="urn:microsoft.com/office/officeart/2008/layout/AlternatingPictureBlocks"/>
    <dgm:cxn modelId="{B84654B8-4188-4D51-85C8-DB33EC032FDA}" type="presParOf" srcId="{BAA9E6CD-D302-43A1-AABA-ED0DED5B0C12}" destId="{8021B828-288E-474A-9FA6-14E08EA39EA2}"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5C78D6-5F60-4E82-91D0-79B70224532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AAD8394-B478-487F-9838-98A07A0E584C}">
      <dgm:prSet custT="1"/>
      <dgm:spPr/>
      <dgm:t>
        <a:bodyPr/>
        <a:lstStyle/>
        <a:p>
          <a:pPr rtl="0"/>
          <a:r>
            <a:rPr lang="en-US" sz="2100" b="0" i="0" u="none" dirty="0"/>
            <a:t>@</a:t>
          </a:r>
          <a:r>
            <a:rPr lang="en-US" sz="2100" b="0" i="0" u="none" dirty="0" err="1"/>
            <a:t>shamiwitness</a:t>
          </a:r>
          <a:endParaRPr lang="en-US" sz="2100" dirty="0"/>
        </a:p>
      </dgm:t>
    </dgm:pt>
    <dgm:pt modelId="{D5D72849-7F9B-4E86-859B-38790D4C776A}" type="parTrans" cxnId="{27BF9796-B8B6-4AF3-954B-79FB257E07DA}">
      <dgm:prSet/>
      <dgm:spPr/>
      <dgm:t>
        <a:bodyPr/>
        <a:lstStyle/>
        <a:p>
          <a:endParaRPr lang="en-US"/>
        </a:p>
      </dgm:t>
    </dgm:pt>
    <dgm:pt modelId="{ECD1AEA5-A83B-4FD2-8980-A763EEEAEB73}" type="sibTrans" cxnId="{27BF9796-B8B6-4AF3-954B-79FB257E07DA}">
      <dgm:prSet/>
      <dgm:spPr/>
      <dgm:t>
        <a:bodyPr/>
        <a:lstStyle/>
        <a:p>
          <a:endParaRPr lang="en-US"/>
        </a:p>
      </dgm:t>
    </dgm:pt>
    <dgm:pt modelId="{8DDDC0A7-4D59-4B36-ACAD-1D28C5F50118}">
      <dgm:prSet custT="1"/>
      <dgm:spPr/>
      <dgm:t>
        <a:bodyPr/>
        <a:lstStyle/>
        <a:p>
          <a:r>
            <a:rPr lang="en-US" sz="2100" dirty="0"/>
            <a:t>Types of Analysis Performed</a:t>
          </a:r>
        </a:p>
      </dgm:t>
    </dgm:pt>
    <dgm:pt modelId="{B9B87C21-E6AE-463F-87E2-CC9A29AB53FB}" type="parTrans" cxnId="{238BE9E2-D072-482C-97E6-9D55C9BA4182}">
      <dgm:prSet/>
      <dgm:spPr/>
      <dgm:t>
        <a:bodyPr/>
        <a:lstStyle/>
        <a:p>
          <a:endParaRPr lang="en-US"/>
        </a:p>
      </dgm:t>
    </dgm:pt>
    <dgm:pt modelId="{A0B1CC0E-71E7-4BAA-9630-B84DBC1F0A1D}" type="sibTrans" cxnId="{238BE9E2-D072-482C-97E6-9D55C9BA4182}">
      <dgm:prSet/>
      <dgm:spPr/>
      <dgm:t>
        <a:bodyPr/>
        <a:lstStyle/>
        <a:p>
          <a:endParaRPr lang="en-US"/>
        </a:p>
      </dgm:t>
    </dgm:pt>
    <dgm:pt modelId="{FB06AE7F-7358-4CE4-8197-49117F96ABBD}">
      <dgm:prSet custT="1"/>
      <dgm:spPr/>
      <dgm:t>
        <a:bodyPr/>
        <a:lstStyle/>
        <a:p>
          <a:pPr algn="just"/>
          <a:r>
            <a:rPr lang="en-US" sz="2100" dirty="0"/>
            <a:t>Trend Analysis</a:t>
          </a:r>
        </a:p>
      </dgm:t>
    </dgm:pt>
    <dgm:pt modelId="{4196421B-E618-4B44-9770-CAD4FC3AC1D8}" type="parTrans" cxnId="{4F6DDA60-15DA-499D-ABEC-C72618C37E79}">
      <dgm:prSet/>
      <dgm:spPr/>
      <dgm:t>
        <a:bodyPr/>
        <a:lstStyle/>
        <a:p>
          <a:endParaRPr lang="en-US"/>
        </a:p>
      </dgm:t>
    </dgm:pt>
    <dgm:pt modelId="{E35E7976-F1C4-47D0-9182-98CA68042ECC}" type="sibTrans" cxnId="{4F6DDA60-15DA-499D-ABEC-C72618C37E79}">
      <dgm:prSet/>
      <dgm:spPr/>
      <dgm:t>
        <a:bodyPr/>
        <a:lstStyle/>
        <a:p>
          <a:endParaRPr lang="en-US"/>
        </a:p>
      </dgm:t>
    </dgm:pt>
    <dgm:pt modelId="{EB2ED060-C9AF-4E25-BD17-C7A90013FEF0}">
      <dgm:prSet custT="1"/>
      <dgm:spPr/>
      <dgm:t>
        <a:bodyPr/>
        <a:lstStyle/>
        <a:p>
          <a:pPr algn="just"/>
          <a:r>
            <a:rPr lang="en-US" sz="2100" dirty="0"/>
            <a:t>Content Analysis</a:t>
          </a:r>
        </a:p>
      </dgm:t>
    </dgm:pt>
    <dgm:pt modelId="{AD48965B-37FA-4E3F-9F7B-49BB60706E88}" type="parTrans" cxnId="{5DA3CD54-5F1E-4F05-BACB-AAB17CDAF307}">
      <dgm:prSet/>
      <dgm:spPr/>
      <dgm:t>
        <a:bodyPr/>
        <a:lstStyle/>
        <a:p>
          <a:endParaRPr lang="en-US"/>
        </a:p>
      </dgm:t>
    </dgm:pt>
    <dgm:pt modelId="{1E5BE938-0FBD-4EB5-94C2-9F93C9577A2F}" type="sibTrans" cxnId="{5DA3CD54-5F1E-4F05-BACB-AAB17CDAF307}">
      <dgm:prSet/>
      <dgm:spPr/>
      <dgm:t>
        <a:bodyPr/>
        <a:lstStyle/>
        <a:p>
          <a:endParaRPr lang="en-US"/>
        </a:p>
      </dgm:t>
    </dgm:pt>
    <dgm:pt modelId="{A2CB6E5E-6E27-4C11-A6CC-6949E97DBD6C}">
      <dgm:prSet custT="1"/>
      <dgm:spPr/>
      <dgm:t>
        <a:bodyPr/>
        <a:lstStyle/>
        <a:p>
          <a:pPr algn="just"/>
          <a:r>
            <a:rPr lang="en-US" sz="2100" dirty="0"/>
            <a:t>Social Network Analysis</a:t>
          </a:r>
        </a:p>
      </dgm:t>
    </dgm:pt>
    <dgm:pt modelId="{24568DBE-9350-4112-AAB6-CCCC7E43C297}" type="parTrans" cxnId="{1F17E36D-2695-4DF8-894A-47EEF44F9178}">
      <dgm:prSet/>
      <dgm:spPr/>
      <dgm:t>
        <a:bodyPr/>
        <a:lstStyle/>
        <a:p>
          <a:endParaRPr lang="en-US"/>
        </a:p>
      </dgm:t>
    </dgm:pt>
    <dgm:pt modelId="{2A140141-B3FE-435E-9B8B-D82C301BA4F6}" type="sibTrans" cxnId="{1F17E36D-2695-4DF8-894A-47EEF44F9178}">
      <dgm:prSet/>
      <dgm:spPr/>
      <dgm:t>
        <a:bodyPr/>
        <a:lstStyle/>
        <a:p>
          <a:endParaRPr lang="en-US"/>
        </a:p>
      </dgm:t>
    </dgm:pt>
    <dgm:pt modelId="{2246DC8B-F278-4CEC-872D-EE5CC27FAEBA}">
      <dgm:prSet custT="1"/>
      <dgm:spPr/>
      <dgm:t>
        <a:bodyPr/>
        <a:lstStyle/>
        <a:p>
          <a:pPr algn="just" rtl="0"/>
          <a:r>
            <a:rPr lang="en-US" sz="2100" b="0" i="0" u="none" dirty="0"/>
            <a:t>Analyzed @</a:t>
          </a:r>
          <a:r>
            <a:rPr lang="en-US" sz="2100" b="0" i="0" u="none" dirty="0" err="1"/>
            <a:t>shamiwitness</a:t>
          </a:r>
          <a:r>
            <a:rPr lang="en-US" sz="2100" b="0" i="0" u="none" dirty="0"/>
            <a:t> tweets from Oct 6 to Oct 27, 2014 which were a total of 3,039 tweets.</a:t>
          </a:r>
          <a:endParaRPr lang="en-US" sz="2100" dirty="0"/>
        </a:p>
      </dgm:t>
    </dgm:pt>
    <dgm:pt modelId="{8501DE30-EE5D-4247-8CEC-EE7FCADAE825}" type="parTrans" cxnId="{3A83E5A2-3446-49CE-AE1A-9BC6CB913B21}">
      <dgm:prSet/>
      <dgm:spPr/>
      <dgm:t>
        <a:bodyPr/>
        <a:lstStyle/>
        <a:p>
          <a:endParaRPr lang="en-US"/>
        </a:p>
      </dgm:t>
    </dgm:pt>
    <dgm:pt modelId="{0A678343-A9E5-4EA1-BC76-2FA37FBEEBE7}" type="sibTrans" cxnId="{3A83E5A2-3446-49CE-AE1A-9BC6CB913B21}">
      <dgm:prSet/>
      <dgm:spPr/>
      <dgm:t>
        <a:bodyPr/>
        <a:lstStyle/>
        <a:p>
          <a:endParaRPr lang="en-US"/>
        </a:p>
      </dgm:t>
    </dgm:pt>
    <dgm:pt modelId="{DF11BB3A-15FB-4E23-B4FD-D59438D80DB2}" type="pres">
      <dgm:prSet presAssocID="{015C78D6-5F60-4E82-91D0-79B70224532F}" presName="Name0" presStyleCnt="0">
        <dgm:presLayoutVars>
          <dgm:dir/>
          <dgm:animLvl val="lvl"/>
          <dgm:resizeHandles val="exact"/>
        </dgm:presLayoutVars>
      </dgm:prSet>
      <dgm:spPr/>
    </dgm:pt>
    <dgm:pt modelId="{C3FFACB9-2684-46C5-A8C8-44ECBA8F9055}" type="pres">
      <dgm:prSet presAssocID="{5AAD8394-B478-487F-9838-98A07A0E584C}" presName="composite" presStyleCnt="0"/>
      <dgm:spPr/>
    </dgm:pt>
    <dgm:pt modelId="{CC1A1312-7C55-4A39-894C-568234FBF96F}" type="pres">
      <dgm:prSet presAssocID="{5AAD8394-B478-487F-9838-98A07A0E584C}" presName="parTx" presStyleLbl="alignNode1" presStyleIdx="0" presStyleCnt="2">
        <dgm:presLayoutVars>
          <dgm:chMax val="0"/>
          <dgm:chPref val="0"/>
          <dgm:bulletEnabled val="1"/>
        </dgm:presLayoutVars>
      </dgm:prSet>
      <dgm:spPr/>
    </dgm:pt>
    <dgm:pt modelId="{BF26DC25-F8F5-4488-8161-B86A4E41DFF9}" type="pres">
      <dgm:prSet presAssocID="{5AAD8394-B478-487F-9838-98A07A0E584C}" presName="desTx" presStyleLbl="alignAccFollowNode1" presStyleIdx="0" presStyleCnt="2">
        <dgm:presLayoutVars>
          <dgm:bulletEnabled val="1"/>
        </dgm:presLayoutVars>
      </dgm:prSet>
      <dgm:spPr/>
    </dgm:pt>
    <dgm:pt modelId="{4F219B4C-9D8B-47F1-94CC-987ADC6ACD68}" type="pres">
      <dgm:prSet presAssocID="{ECD1AEA5-A83B-4FD2-8980-A763EEEAEB73}" presName="space" presStyleCnt="0"/>
      <dgm:spPr/>
    </dgm:pt>
    <dgm:pt modelId="{50A2A303-2F7E-4CE4-A21C-5DB3FF553AA6}" type="pres">
      <dgm:prSet presAssocID="{8DDDC0A7-4D59-4B36-ACAD-1D28C5F50118}" presName="composite" presStyleCnt="0"/>
      <dgm:spPr/>
    </dgm:pt>
    <dgm:pt modelId="{8F28E725-4916-4FB9-A5A2-E93D89BD55B0}" type="pres">
      <dgm:prSet presAssocID="{8DDDC0A7-4D59-4B36-ACAD-1D28C5F50118}" presName="parTx" presStyleLbl="alignNode1" presStyleIdx="1" presStyleCnt="2">
        <dgm:presLayoutVars>
          <dgm:chMax val="0"/>
          <dgm:chPref val="0"/>
          <dgm:bulletEnabled val="1"/>
        </dgm:presLayoutVars>
      </dgm:prSet>
      <dgm:spPr/>
    </dgm:pt>
    <dgm:pt modelId="{5C662B4E-EF25-4EBF-BE5D-0B112893043B}" type="pres">
      <dgm:prSet presAssocID="{8DDDC0A7-4D59-4B36-ACAD-1D28C5F50118}" presName="desTx" presStyleLbl="alignAccFollowNode1" presStyleIdx="1" presStyleCnt="2">
        <dgm:presLayoutVars>
          <dgm:bulletEnabled val="1"/>
        </dgm:presLayoutVars>
      </dgm:prSet>
      <dgm:spPr/>
    </dgm:pt>
  </dgm:ptLst>
  <dgm:cxnLst>
    <dgm:cxn modelId="{1374B924-AE74-49D5-A985-BCF0CF1FA41F}" type="presOf" srcId="{8DDDC0A7-4D59-4B36-ACAD-1D28C5F50118}" destId="{8F28E725-4916-4FB9-A5A2-E93D89BD55B0}" srcOrd="0" destOrd="0" presId="urn:microsoft.com/office/officeart/2005/8/layout/hList1"/>
    <dgm:cxn modelId="{5DA6702E-1817-4423-A079-91DA71856C43}" type="presOf" srcId="{FB06AE7F-7358-4CE4-8197-49117F96ABBD}" destId="{5C662B4E-EF25-4EBF-BE5D-0B112893043B}" srcOrd="0" destOrd="0" presId="urn:microsoft.com/office/officeart/2005/8/layout/hList1"/>
    <dgm:cxn modelId="{4F6DDA60-15DA-499D-ABEC-C72618C37E79}" srcId="{8DDDC0A7-4D59-4B36-ACAD-1D28C5F50118}" destId="{FB06AE7F-7358-4CE4-8197-49117F96ABBD}" srcOrd="0" destOrd="0" parTransId="{4196421B-E618-4B44-9770-CAD4FC3AC1D8}" sibTransId="{E35E7976-F1C4-47D0-9182-98CA68042ECC}"/>
    <dgm:cxn modelId="{D3D1B168-EA14-4A4D-82F3-565FDF2284F3}" type="presOf" srcId="{5AAD8394-B478-487F-9838-98A07A0E584C}" destId="{CC1A1312-7C55-4A39-894C-568234FBF96F}" srcOrd="0" destOrd="0" presId="urn:microsoft.com/office/officeart/2005/8/layout/hList1"/>
    <dgm:cxn modelId="{1F17E36D-2695-4DF8-894A-47EEF44F9178}" srcId="{8DDDC0A7-4D59-4B36-ACAD-1D28C5F50118}" destId="{A2CB6E5E-6E27-4C11-A6CC-6949E97DBD6C}" srcOrd="2" destOrd="0" parTransId="{24568DBE-9350-4112-AAB6-CCCC7E43C297}" sibTransId="{2A140141-B3FE-435E-9B8B-D82C301BA4F6}"/>
    <dgm:cxn modelId="{5DA3CD54-5F1E-4F05-BACB-AAB17CDAF307}" srcId="{8DDDC0A7-4D59-4B36-ACAD-1D28C5F50118}" destId="{EB2ED060-C9AF-4E25-BD17-C7A90013FEF0}" srcOrd="1" destOrd="0" parTransId="{AD48965B-37FA-4E3F-9F7B-49BB60706E88}" sibTransId="{1E5BE938-0FBD-4EB5-94C2-9F93C9577A2F}"/>
    <dgm:cxn modelId="{F756728F-45C0-47FB-9038-03910ADBF886}" type="presOf" srcId="{015C78D6-5F60-4E82-91D0-79B70224532F}" destId="{DF11BB3A-15FB-4E23-B4FD-D59438D80DB2}" srcOrd="0" destOrd="0" presId="urn:microsoft.com/office/officeart/2005/8/layout/hList1"/>
    <dgm:cxn modelId="{27BF9796-B8B6-4AF3-954B-79FB257E07DA}" srcId="{015C78D6-5F60-4E82-91D0-79B70224532F}" destId="{5AAD8394-B478-487F-9838-98A07A0E584C}" srcOrd="0" destOrd="0" parTransId="{D5D72849-7F9B-4E86-859B-38790D4C776A}" sibTransId="{ECD1AEA5-A83B-4FD2-8980-A763EEEAEB73}"/>
    <dgm:cxn modelId="{3A83E5A2-3446-49CE-AE1A-9BC6CB913B21}" srcId="{5AAD8394-B478-487F-9838-98A07A0E584C}" destId="{2246DC8B-F278-4CEC-872D-EE5CC27FAEBA}" srcOrd="0" destOrd="0" parTransId="{8501DE30-EE5D-4247-8CEC-EE7FCADAE825}" sibTransId="{0A678343-A9E5-4EA1-BC76-2FA37FBEEBE7}"/>
    <dgm:cxn modelId="{4F3F77C7-142B-4559-8713-10C5F1F85ADA}" type="presOf" srcId="{EB2ED060-C9AF-4E25-BD17-C7A90013FEF0}" destId="{5C662B4E-EF25-4EBF-BE5D-0B112893043B}" srcOrd="0" destOrd="1" presId="urn:microsoft.com/office/officeart/2005/8/layout/hList1"/>
    <dgm:cxn modelId="{238BE9E2-D072-482C-97E6-9D55C9BA4182}" srcId="{015C78D6-5F60-4E82-91D0-79B70224532F}" destId="{8DDDC0A7-4D59-4B36-ACAD-1D28C5F50118}" srcOrd="1" destOrd="0" parTransId="{B9B87C21-E6AE-463F-87E2-CC9A29AB53FB}" sibTransId="{A0B1CC0E-71E7-4BAA-9630-B84DBC1F0A1D}"/>
    <dgm:cxn modelId="{576062F0-C638-4CB1-9319-A3DDCFC60C08}" type="presOf" srcId="{A2CB6E5E-6E27-4C11-A6CC-6949E97DBD6C}" destId="{5C662B4E-EF25-4EBF-BE5D-0B112893043B}" srcOrd="0" destOrd="2" presId="urn:microsoft.com/office/officeart/2005/8/layout/hList1"/>
    <dgm:cxn modelId="{6377B1FB-FC2F-45CA-ABCF-FA8269DD3102}" type="presOf" srcId="{2246DC8B-F278-4CEC-872D-EE5CC27FAEBA}" destId="{BF26DC25-F8F5-4488-8161-B86A4E41DFF9}" srcOrd="0" destOrd="0" presId="urn:microsoft.com/office/officeart/2005/8/layout/hList1"/>
    <dgm:cxn modelId="{A81140C7-E96B-4A37-BBA7-4ACA39C8011F}" type="presParOf" srcId="{DF11BB3A-15FB-4E23-B4FD-D59438D80DB2}" destId="{C3FFACB9-2684-46C5-A8C8-44ECBA8F9055}" srcOrd="0" destOrd="0" presId="urn:microsoft.com/office/officeart/2005/8/layout/hList1"/>
    <dgm:cxn modelId="{6A896E73-E82A-417E-B919-906A5290C10F}" type="presParOf" srcId="{C3FFACB9-2684-46C5-A8C8-44ECBA8F9055}" destId="{CC1A1312-7C55-4A39-894C-568234FBF96F}" srcOrd="0" destOrd="0" presId="urn:microsoft.com/office/officeart/2005/8/layout/hList1"/>
    <dgm:cxn modelId="{1AAF2BC3-DB61-4B7F-9ED5-76B2D33F66DB}" type="presParOf" srcId="{C3FFACB9-2684-46C5-A8C8-44ECBA8F9055}" destId="{BF26DC25-F8F5-4488-8161-B86A4E41DFF9}" srcOrd="1" destOrd="0" presId="urn:microsoft.com/office/officeart/2005/8/layout/hList1"/>
    <dgm:cxn modelId="{985AB48C-C41D-4C9D-A6C9-0E37141CAA01}" type="presParOf" srcId="{DF11BB3A-15FB-4E23-B4FD-D59438D80DB2}" destId="{4F219B4C-9D8B-47F1-94CC-987ADC6ACD68}" srcOrd="1" destOrd="0" presId="urn:microsoft.com/office/officeart/2005/8/layout/hList1"/>
    <dgm:cxn modelId="{38B657FF-3210-4193-A6E8-75A094E327FA}" type="presParOf" srcId="{DF11BB3A-15FB-4E23-B4FD-D59438D80DB2}" destId="{50A2A303-2F7E-4CE4-A21C-5DB3FF553AA6}" srcOrd="2" destOrd="0" presId="urn:microsoft.com/office/officeart/2005/8/layout/hList1"/>
    <dgm:cxn modelId="{1FEE4770-D1D8-45E5-AC43-D52F886AC643}" type="presParOf" srcId="{50A2A303-2F7E-4CE4-A21C-5DB3FF553AA6}" destId="{8F28E725-4916-4FB9-A5A2-E93D89BD55B0}" srcOrd="0" destOrd="0" presId="urn:microsoft.com/office/officeart/2005/8/layout/hList1"/>
    <dgm:cxn modelId="{35839E89-6BDE-4F87-B843-61FC350F1326}" type="presParOf" srcId="{50A2A303-2F7E-4CE4-A21C-5DB3FF553AA6}" destId="{5C662B4E-EF25-4EBF-BE5D-0B11289304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96AB37-D2A3-48DD-93EC-E7C23CC79FB2}" type="doc">
      <dgm:prSet loTypeId="urn:diagrams.loki3.com/VaryingWidthList" loCatId="list" qsTypeId="urn:microsoft.com/office/officeart/2005/8/quickstyle/simple1" qsCatId="simple" csTypeId="urn:microsoft.com/office/officeart/2005/8/colors/accent1_2" csCatId="accent1" phldr="1"/>
      <dgm:spPr/>
    </dgm:pt>
    <dgm:pt modelId="{FC03492A-AE82-4F60-A5C1-4E335BBA09BF}">
      <dgm:prSet phldrT="[Text]" custT="1"/>
      <dgm:spPr/>
      <dgm:t>
        <a:bodyPr/>
        <a:lstStyle/>
        <a:p>
          <a:r>
            <a:rPr lang="en-US" sz="2000" dirty="0"/>
            <a:t>60% were RT’s  &amp; 40% were his own</a:t>
          </a:r>
        </a:p>
      </dgm:t>
    </dgm:pt>
    <dgm:pt modelId="{30F9F683-D3C8-4884-9659-D8F6976447C1}" type="parTrans" cxnId="{BC3BE040-0912-4177-8AE4-7352EC651DE7}">
      <dgm:prSet/>
      <dgm:spPr/>
      <dgm:t>
        <a:bodyPr/>
        <a:lstStyle/>
        <a:p>
          <a:endParaRPr lang="en-US"/>
        </a:p>
      </dgm:t>
    </dgm:pt>
    <dgm:pt modelId="{4925D3B1-9977-4EF7-A79A-B9D5FFCD096D}" type="sibTrans" cxnId="{BC3BE040-0912-4177-8AE4-7352EC651DE7}">
      <dgm:prSet/>
      <dgm:spPr/>
      <dgm:t>
        <a:bodyPr/>
        <a:lstStyle/>
        <a:p>
          <a:endParaRPr lang="en-US"/>
        </a:p>
      </dgm:t>
    </dgm:pt>
    <dgm:pt modelId="{411A7662-7CE0-49FB-94FD-D8A18CDF8177}">
      <dgm:prSet phldrT="[Text]" custT="1"/>
      <dgm:spPr/>
      <dgm:t>
        <a:bodyPr/>
        <a:lstStyle/>
        <a:p>
          <a:r>
            <a:rPr lang="en-US" sz="2000" dirty="0"/>
            <a:t>Daily Work Rate - 16 Hours 9 minutes </a:t>
          </a:r>
        </a:p>
      </dgm:t>
    </dgm:pt>
    <dgm:pt modelId="{D8711004-2DB0-4E27-AEE9-C792251CB2CD}" type="parTrans" cxnId="{70EEB6B3-03AE-4875-90ED-D9C4F8FE92BF}">
      <dgm:prSet/>
      <dgm:spPr/>
      <dgm:t>
        <a:bodyPr/>
        <a:lstStyle/>
        <a:p>
          <a:endParaRPr lang="en-US"/>
        </a:p>
      </dgm:t>
    </dgm:pt>
    <dgm:pt modelId="{8DE452B7-B759-4D46-AE73-B2AF237496FA}" type="sibTrans" cxnId="{70EEB6B3-03AE-4875-90ED-D9C4F8FE92BF}">
      <dgm:prSet/>
      <dgm:spPr/>
      <dgm:t>
        <a:bodyPr/>
        <a:lstStyle/>
        <a:p>
          <a:endParaRPr lang="en-US"/>
        </a:p>
      </dgm:t>
    </dgm:pt>
    <dgm:pt modelId="{2BE44FE4-7752-4CC4-BB1F-277A81FDDF0F}">
      <dgm:prSet phldrT="[Text]" custT="1"/>
      <dgm:spPr/>
      <dgm:t>
        <a:bodyPr/>
        <a:lstStyle/>
        <a:p>
          <a:r>
            <a:rPr lang="en-US" sz="2000" dirty="0"/>
            <a:t>57 Tweets of his own and 138 retweets on an average per day</a:t>
          </a:r>
        </a:p>
      </dgm:t>
    </dgm:pt>
    <dgm:pt modelId="{B6371B45-3317-49F8-A4A6-29164C994963}" type="parTrans" cxnId="{920FE505-5FF0-4A6B-B25D-1A79AD2B1128}">
      <dgm:prSet/>
      <dgm:spPr/>
      <dgm:t>
        <a:bodyPr/>
        <a:lstStyle/>
        <a:p>
          <a:endParaRPr lang="en-US"/>
        </a:p>
      </dgm:t>
    </dgm:pt>
    <dgm:pt modelId="{39D47A58-6E48-4F95-B424-53BF96420FB3}" type="sibTrans" cxnId="{920FE505-5FF0-4A6B-B25D-1A79AD2B1128}">
      <dgm:prSet/>
      <dgm:spPr/>
      <dgm:t>
        <a:bodyPr/>
        <a:lstStyle/>
        <a:p>
          <a:endParaRPr lang="en-US"/>
        </a:p>
      </dgm:t>
    </dgm:pt>
    <dgm:pt modelId="{AEE1DDBC-0191-41D6-BDFD-BC7D95340714}">
      <dgm:prSet phldrT="[Text]" custT="1"/>
      <dgm:spPr/>
      <dgm:t>
        <a:bodyPr/>
        <a:lstStyle/>
        <a:p>
          <a:r>
            <a:rPr lang="en-US" sz="2000" dirty="0"/>
            <a:t>TREND ANALYSIS</a:t>
          </a:r>
        </a:p>
      </dgm:t>
    </dgm:pt>
    <dgm:pt modelId="{FB3838E8-6804-40B6-AC2B-85E602C1E367}" type="parTrans" cxnId="{D28ED2C0-2294-40B7-8C9A-33D4588FD66D}">
      <dgm:prSet/>
      <dgm:spPr/>
      <dgm:t>
        <a:bodyPr/>
        <a:lstStyle/>
        <a:p>
          <a:endParaRPr lang="en-US"/>
        </a:p>
      </dgm:t>
    </dgm:pt>
    <dgm:pt modelId="{AE77E811-683C-43EC-9FA9-33C80F5A22AD}" type="sibTrans" cxnId="{D28ED2C0-2294-40B7-8C9A-33D4588FD66D}">
      <dgm:prSet/>
      <dgm:spPr/>
      <dgm:t>
        <a:bodyPr/>
        <a:lstStyle/>
        <a:p>
          <a:endParaRPr lang="en-US"/>
        </a:p>
      </dgm:t>
    </dgm:pt>
    <dgm:pt modelId="{EA31E804-7B74-4F77-8655-F8D93C19341F}" type="pres">
      <dgm:prSet presAssocID="{F596AB37-D2A3-48DD-93EC-E7C23CC79FB2}" presName="Name0" presStyleCnt="0">
        <dgm:presLayoutVars>
          <dgm:resizeHandles/>
        </dgm:presLayoutVars>
      </dgm:prSet>
      <dgm:spPr/>
    </dgm:pt>
    <dgm:pt modelId="{B6C48A49-EAC9-4965-B267-17837A4AC0F5}" type="pres">
      <dgm:prSet presAssocID="{AEE1DDBC-0191-41D6-BDFD-BC7D95340714}" presName="text" presStyleLbl="node1" presStyleIdx="0" presStyleCnt="4" custScaleX="267117">
        <dgm:presLayoutVars>
          <dgm:bulletEnabled val="1"/>
        </dgm:presLayoutVars>
      </dgm:prSet>
      <dgm:spPr/>
    </dgm:pt>
    <dgm:pt modelId="{80B2F221-0DF2-4F8D-B192-38391A847030}" type="pres">
      <dgm:prSet presAssocID="{AE77E811-683C-43EC-9FA9-33C80F5A22AD}" presName="space" presStyleCnt="0"/>
      <dgm:spPr/>
    </dgm:pt>
    <dgm:pt modelId="{5C59F5B6-5C63-481E-B32A-E40C75D79C81}" type="pres">
      <dgm:prSet presAssocID="{FC03492A-AE82-4F60-A5C1-4E335BBA09BF}" presName="text" presStyleLbl="node1" presStyleIdx="1" presStyleCnt="4" custScaleX="282352" custLinFactNeighborX="-923" custLinFactNeighborY="40470">
        <dgm:presLayoutVars>
          <dgm:bulletEnabled val="1"/>
        </dgm:presLayoutVars>
      </dgm:prSet>
      <dgm:spPr/>
    </dgm:pt>
    <dgm:pt modelId="{61ECCF90-023F-4C23-9FDA-ECDEC52BC2E4}" type="pres">
      <dgm:prSet presAssocID="{4925D3B1-9977-4EF7-A79A-B9D5FFCD096D}" presName="space" presStyleCnt="0"/>
      <dgm:spPr/>
    </dgm:pt>
    <dgm:pt modelId="{5D10AE0B-7691-42A5-8A1E-328E4D77F9BE}" type="pres">
      <dgm:prSet presAssocID="{411A7662-7CE0-49FB-94FD-D8A18CDF8177}" presName="text" presStyleLbl="node1" presStyleIdx="2" presStyleCnt="4" custScaleX="258322">
        <dgm:presLayoutVars>
          <dgm:bulletEnabled val="1"/>
        </dgm:presLayoutVars>
      </dgm:prSet>
      <dgm:spPr/>
    </dgm:pt>
    <dgm:pt modelId="{A07144BD-7C87-42A3-A559-7E16AFF382AC}" type="pres">
      <dgm:prSet presAssocID="{8DE452B7-B759-4D46-AE73-B2AF237496FA}" presName="space" presStyleCnt="0"/>
      <dgm:spPr/>
    </dgm:pt>
    <dgm:pt modelId="{A4832046-F834-4484-A5BE-61270DD75BB0}" type="pres">
      <dgm:prSet presAssocID="{2BE44FE4-7752-4CC4-BB1F-277A81FDDF0F}" presName="text" presStyleLbl="node1" presStyleIdx="3" presStyleCnt="4" custScaleX="191808">
        <dgm:presLayoutVars>
          <dgm:bulletEnabled val="1"/>
        </dgm:presLayoutVars>
      </dgm:prSet>
      <dgm:spPr/>
    </dgm:pt>
  </dgm:ptLst>
  <dgm:cxnLst>
    <dgm:cxn modelId="{920FE505-5FF0-4A6B-B25D-1A79AD2B1128}" srcId="{F596AB37-D2A3-48DD-93EC-E7C23CC79FB2}" destId="{2BE44FE4-7752-4CC4-BB1F-277A81FDDF0F}" srcOrd="3" destOrd="0" parTransId="{B6371B45-3317-49F8-A4A6-29164C994963}" sibTransId="{39D47A58-6E48-4F95-B424-53BF96420FB3}"/>
    <dgm:cxn modelId="{B1896910-E0BF-4988-BAA0-2E38268BA5F1}" type="presOf" srcId="{FC03492A-AE82-4F60-A5C1-4E335BBA09BF}" destId="{5C59F5B6-5C63-481E-B32A-E40C75D79C81}" srcOrd="0" destOrd="0" presId="urn:diagrams.loki3.com/VaryingWidthList"/>
    <dgm:cxn modelId="{3BCCB627-8C03-4419-9A50-A6C69BBFD729}" type="presOf" srcId="{AEE1DDBC-0191-41D6-BDFD-BC7D95340714}" destId="{B6C48A49-EAC9-4965-B267-17837A4AC0F5}" srcOrd="0" destOrd="0" presId="urn:diagrams.loki3.com/VaryingWidthList"/>
    <dgm:cxn modelId="{BC3BE040-0912-4177-8AE4-7352EC651DE7}" srcId="{F596AB37-D2A3-48DD-93EC-E7C23CC79FB2}" destId="{FC03492A-AE82-4F60-A5C1-4E335BBA09BF}" srcOrd="1" destOrd="0" parTransId="{30F9F683-D3C8-4884-9659-D8F6976447C1}" sibTransId="{4925D3B1-9977-4EF7-A79A-B9D5FFCD096D}"/>
    <dgm:cxn modelId="{E585A24F-0545-4224-BEE5-7147CB6C98EF}" type="presOf" srcId="{F596AB37-D2A3-48DD-93EC-E7C23CC79FB2}" destId="{EA31E804-7B74-4F77-8655-F8D93C19341F}" srcOrd="0" destOrd="0" presId="urn:diagrams.loki3.com/VaryingWidthList"/>
    <dgm:cxn modelId="{70EEB6B3-03AE-4875-90ED-D9C4F8FE92BF}" srcId="{F596AB37-D2A3-48DD-93EC-E7C23CC79FB2}" destId="{411A7662-7CE0-49FB-94FD-D8A18CDF8177}" srcOrd="2" destOrd="0" parTransId="{D8711004-2DB0-4E27-AEE9-C792251CB2CD}" sibTransId="{8DE452B7-B759-4D46-AE73-B2AF237496FA}"/>
    <dgm:cxn modelId="{D28ED2C0-2294-40B7-8C9A-33D4588FD66D}" srcId="{F596AB37-D2A3-48DD-93EC-E7C23CC79FB2}" destId="{AEE1DDBC-0191-41D6-BDFD-BC7D95340714}" srcOrd="0" destOrd="0" parTransId="{FB3838E8-6804-40B6-AC2B-85E602C1E367}" sibTransId="{AE77E811-683C-43EC-9FA9-33C80F5A22AD}"/>
    <dgm:cxn modelId="{74DA05DF-F765-42F3-B2A0-5E9138FB9B6E}" type="presOf" srcId="{2BE44FE4-7752-4CC4-BB1F-277A81FDDF0F}" destId="{A4832046-F834-4484-A5BE-61270DD75BB0}" srcOrd="0" destOrd="0" presId="urn:diagrams.loki3.com/VaryingWidthList"/>
    <dgm:cxn modelId="{F731B6E8-6E99-43E8-BEB1-6B5D06AF4A3C}" type="presOf" srcId="{411A7662-7CE0-49FB-94FD-D8A18CDF8177}" destId="{5D10AE0B-7691-42A5-8A1E-328E4D77F9BE}" srcOrd="0" destOrd="0" presId="urn:diagrams.loki3.com/VaryingWidthList"/>
    <dgm:cxn modelId="{94FCC4A9-8457-467B-A67D-DE076FD34236}" type="presParOf" srcId="{EA31E804-7B74-4F77-8655-F8D93C19341F}" destId="{B6C48A49-EAC9-4965-B267-17837A4AC0F5}" srcOrd="0" destOrd="0" presId="urn:diagrams.loki3.com/VaryingWidthList"/>
    <dgm:cxn modelId="{FF048932-0908-4172-942C-C0E62560FE05}" type="presParOf" srcId="{EA31E804-7B74-4F77-8655-F8D93C19341F}" destId="{80B2F221-0DF2-4F8D-B192-38391A847030}" srcOrd="1" destOrd="0" presId="urn:diagrams.loki3.com/VaryingWidthList"/>
    <dgm:cxn modelId="{D70804ED-C4EC-4F6E-8C44-AB6A24DC1A2B}" type="presParOf" srcId="{EA31E804-7B74-4F77-8655-F8D93C19341F}" destId="{5C59F5B6-5C63-481E-B32A-E40C75D79C81}" srcOrd="2" destOrd="0" presId="urn:diagrams.loki3.com/VaryingWidthList"/>
    <dgm:cxn modelId="{A814C95A-F6CB-42EE-B548-C23CC349AC6A}" type="presParOf" srcId="{EA31E804-7B74-4F77-8655-F8D93C19341F}" destId="{61ECCF90-023F-4C23-9FDA-ECDEC52BC2E4}" srcOrd="3" destOrd="0" presId="urn:diagrams.loki3.com/VaryingWidthList"/>
    <dgm:cxn modelId="{4CE07EE0-1015-4C8C-B99C-4ECD335B13FB}" type="presParOf" srcId="{EA31E804-7B74-4F77-8655-F8D93C19341F}" destId="{5D10AE0B-7691-42A5-8A1E-328E4D77F9BE}" srcOrd="4" destOrd="0" presId="urn:diagrams.loki3.com/VaryingWidthList"/>
    <dgm:cxn modelId="{83249190-6A8A-4978-93E0-90EE84D5501D}" type="presParOf" srcId="{EA31E804-7B74-4F77-8655-F8D93C19341F}" destId="{A07144BD-7C87-42A3-A559-7E16AFF382AC}" srcOrd="5" destOrd="0" presId="urn:diagrams.loki3.com/VaryingWidthList"/>
    <dgm:cxn modelId="{599D9369-609A-41AF-A74F-980C7B85F00C}" type="presParOf" srcId="{EA31E804-7B74-4F77-8655-F8D93C19341F}" destId="{A4832046-F834-4484-A5BE-61270DD75BB0}"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5484F-E440-4D30-BF49-798D0355022A}">
      <dsp:nvSpPr>
        <dsp:cNvPr id="0" name=""/>
        <dsp:cNvSpPr/>
      </dsp:nvSpPr>
      <dsp:spPr>
        <a:xfrm>
          <a:off x="1479974" y="1269"/>
          <a:ext cx="5719031" cy="1664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latin typeface="Calibri" panose="020F0502020204030204" pitchFamily="34" charset="0"/>
              <a:cs typeface="Calibri" panose="020F0502020204030204" pitchFamily="34" charset="0"/>
            </a:rPr>
            <a:t>How do IS members/supporters use Twitter for terrorism communication: propaganda, radicalization, and recruitment?</a:t>
          </a:r>
        </a:p>
      </dsp:txBody>
      <dsp:txXfrm>
        <a:off x="1479974" y="1269"/>
        <a:ext cx="5719031" cy="1664067"/>
      </dsp:txXfrm>
    </dsp:sp>
    <dsp:sp modelId="{29A2C30F-C5FB-4AC1-BDB4-BA1B8167BD24}">
      <dsp:nvSpPr>
        <dsp:cNvPr id="0" name=""/>
        <dsp:cNvSpPr/>
      </dsp:nvSpPr>
      <dsp:spPr>
        <a:xfrm>
          <a:off x="0" y="11953"/>
          <a:ext cx="1647426" cy="1664067"/>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A671CF-B75F-4FE0-929A-1CB573A3B4D0}">
      <dsp:nvSpPr>
        <dsp:cNvPr id="0" name=""/>
        <dsp:cNvSpPr/>
      </dsp:nvSpPr>
      <dsp:spPr>
        <a:xfrm>
          <a:off x="0" y="1941178"/>
          <a:ext cx="5111145" cy="1664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latin typeface="Calibri" panose="020F0502020204030204" pitchFamily="34" charset="0"/>
              <a:cs typeface="Calibri" panose="020F0502020204030204" pitchFamily="34" charset="0"/>
            </a:rPr>
            <a:t>KEYWORDS</a:t>
          </a:r>
        </a:p>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cs typeface="Calibri" panose="020F0502020204030204" pitchFamily="34" charset="0"/>
            </a:rPr>
            <a:t>“propaganda AND (terrorism or terrorist)”</a:t>
          </a:r>
        </a:p>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cs typeface="Calibri" panose="020F0502020204030204" pitchFamily="34" charset="0"/>
            </a:rPr>
            <a:t>“radicalization AND Islam”</a:t>
          </a:r>
        </a:p>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cs typeface="Calibri" panose="020F0502020204030204" pitchFamily="34" charset="0"/>
            </a:rPr>
            <a:t>“radicalization AND ‘Islamic extremism’”</a:t>
          </a:r>
        </a:p>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cs typeface="Calibri" panose="020F0502020204030204" pitchFamily="34" charset="0"/>
            </a:rPr>
            <a:t>"terrorist recruitment"</a:t>
          </a:r>
        </a:p>
      </dsp:txBody>
      <dsp:txXfrm>
        <a:off x="0" y="1941178"/>
        <a:ext cx="5111145" cy="1664067"/>
      </dsp:txXfrm>
    </dsp:sp>
    <dsp:sp modelId="{8021B828-288E-474A-9FA6-14E08EA39EA2}">
      <dsp:nvSpPr>
        <dsp:cNvPr id="0" name=""/>
        <dsp:cNvSpPr/>
      </dsp:nvSpPr>
      <dsp:spPr>
        <a:xfrm>
          <a:off x="5124170" y="1941178"/>
          <a:ext cx="2154554" cy="1664067"/>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A1312-7C55-4A39-894C-568234FBF96F}">
      <dsp:nvSpPr>
        <dsp:cNvPr id="0" name=""/>
        <dsp:cNvSpPr/>
      </dsp:nvSpPr>
      <dsp:spPr>
        <a:xfrm>
          <a:off x="38" y="31912"/>
          <a:ext cx="3685337" cy="126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US" sz="2100" b="0" i="0" u="none" kern="1200" dirty="0"/>
            <a:t>@</a:t>
          </a:r>
          <a:r>
            <a:rPr lang="en-US" sz="2100" b="0" i="0" u="none" kern="1200" dirty="0" err="1"/>
            <a:t>shamiwitness</a:t>
          </a:r>
          <a:endParaRPr lang="en-US" sz="2100" kern="1200" dirty="0"/>
        </a:p>
      </dsp:txBody>
      <dsp:txXfrm>
        <a:off x="38" y="31912"/>
        <a:ext cx="3685337" cy="1267200"/>
      </dsp:txXfrm>
    </dsp:sp>
    <dsp:sp modelId="{BF26DC25-F8F5-4488-8161-B86A4E41DFF9}">
      <dsp:nvSpPr>
        <dsp:cNvPr id="0" name=""/>
        <dsp:cNvSpPr/>
      </dsp:nvSpPr>
      <dsp:spPr>
        <a:xfrm>
          <a:off x="38" y="1299112"/>
          <a:ext cx="3685337" cy="19324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rtl="0">
            <a:lnSpc>
              <a:spcPct val="90000"/>
            </a:lnSpc>
            <a:spcBef>
              <a:spcPct val="0"/>
            </a:spcBef>
            <a:spcAft>
              <a:spcPct val="15000"/>
            </a:spcAft>
            <a:buChar char="•"/>
          </a:pPr>
          <a:r>
            <a:rPr lang="en-US" sz="2100" b="0" i="0" u="none" kern="1200" dirty="0"/>
            <a:t>Analyzed @</a:t>
          </a:r>
          <a:r>
            <a:rPr lang="en-US" sz="2100" b="0" i="0" u="none" kern="1200" dirty="0" err="1"/>
            <a:t>shamiwitness</a:t>
          </a:r>
          <a:r>
            <a:rPr lang="en-US" sz="2100" b="0" i="0" u="none" kern="1200" dirty="0"/>
            <a:t> tweets from Oct 6 to Oct 27, 2014 which were a total of 3,039 tweets.</a:t>
          </a:r>
          <a:endParaRPr lang="en-US" sz="2100" kern="1200" dirty="0"/>
        </a:p>
      </dsp:txBody>
      <dsp:txXfrm>
        <a:off x="38" y="1299112"/>
        <a:ext cx="3685337" cy="1932480"/>
      </dsp:txXfrm>
    </dsp:sp>
    <dsp:sp modelId="{8F28E725-4916-4FB9-A5A2-E93D89BD55B0}">
      <dsp:nvSpPr>
        <dsp:cNvPr id="0" name=""/>
        <dsp:cNvSpPr/>
      </dsp:nvSpPr>
      <dsp:spPr>
        <a:xfrm>
          <a:off x="4201323" y="31912"/>
          <a:ext cx="3685337" cy="126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Types of Analysis Performed</a:t>
          </a:r>
        </a:p>
      </dsp:txBody>
      <dsp:txXfrm>
        <a:off x="4201323" y="31912"/>
        <a:ext cx="3685337" cy="1267200"/>
      </dsp:txXfrm>
    </dsp:sp>
    <dsp:sp modelId="{5C662B4E-EF25-4EBF-BE5D-0B112893043B}">
      <dsp:nvSpPr>
        <dsp:cNvPr id="0" name=""/>
        <dsp:cNvSpPr/>
      </dsp:nvSpPr>
      <dsp:spPr>
        <a:xfrm>
          <a:off x="4201323" y="1299112"/>
          <a:ext cx="3685337" cy="19324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90000"/>
            </a:lnSpc>
            <a:spcBef>
              <a:spcPct val="0"/>
            </a:spcBef>
            <a:spcAft>
              <a:spcPct val="15000"/>
            </a:spcAft>
            <a:buChar char="•"/>
          </a:pPr>
          <a:r>
            <a:rPr lang="en-US" sz="2100" kern="1200" dirty="0"/>
            <a:t>Trend Analysis</a:t>
          </a:r>
        </a:p>
        <a:p>
          <a:pPr marL="228600" lvl="1" indent="-228600" algn="just" defTabSz="933450">
            <a:lnSpc>
              <a:spcPct val="90000"/>
            </a:lnSpc>
            <a:spcBef>
              <a:spcPct val="0"/>
            </a:spcBef>
            <a:spcAft>
              <a:spcPct val="15000"/>
            </a:spcAft>
            <a:buChar char="•"/>
          </a:pPr>
          <a:r>
            <a:rPr lang="en-US" sz="2100" kern="1200" dirty="0"/>
            <a:t>Content Analysis</a:t>
          </a:r>
        </a:p>
        <a:p>
          <a:pPr marL="228600" lvl="1" indent="-228600" algn="just" defTabSz="933450">
            <a:lnSpc>
              <a:spcPct val="90000"/>
            </a:lnSpc>
            <a:spcBef>
              <a:spcPct val="0"/>
            </a:spcBef>
            <a:spcAft>
              <a:spcPct val="15000"/>
            </a:spcAft>
            <a:buChar char="•"/>
          </a:pPr>
          <a:r>
            <a:rPr lang="en-US" sz="2100" kern="1200" dirty="0"/>
            <a:t>Social Network Analysis</a:t>
          </a:r>
        </a:p>
      </dsp:txBody>
      <dsp:txXfrm>
        <a:off x="4201323" y="1299112"/>
        <a:ext cx="3685337" cy="1932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48A49-EAC9-4965-B267-17837A4AC0F5}">
      <dsp:nvSpPr>
        <dsp:cNvPr id="0" name=""/>
        <dsp:cNvSpPr/>
      </dsp:nvSpPr>
      <dsp:spPr>
        <a:xfrm>
          <a:off x="35418" y="3418"/>
          <a:ext cx="2884863" cy="831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TREND ANALYSIS</a:t>
          </a:r>
        </a:p>
      </dsp:txBody>
      <dsp:txXfrm>
        <a:off x="35418" y="3418"/>
        <a:ext cx="2884863" cy="831757"/>
      </dsp:txXfrm>
    </dsp:sp>
    <dsp:sp modelId="{5C59F5B6-5C63-481E-B32A-E40C75D79C81}">
      <dsp:nvSpPr>
        <dsp:cNvPr id="0" name=""/>
        <dsp:cNvSpPr/>
      </dsp:nvSpPr>
      <dsp:spPr>
        <a:xfrm>
          <a:off x="0" y="893593"/>
          <a:ext cx="2955701" cy="831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60% were RT’s  &amp; 40% were his own</a:t>
          </a:r>
        </a:p>
      </dsp:txBody>
      <dsp:txXfrm>
        <a:off x="0" y="893593"/>
        <a:ext cx="2955701" cy="831757"/>
      </dsp:txXfrm>
    </dsp:sp>
    <dsp:sp modelId="{5D10AE0B-7691-42A5-8A1E-328E4D77F9BE}">
      <dsp:nvSpPr>
        <dsp:cNvPr id="0" name=""/>
        <dsp:cNvSpPr/>
      </dsp:nvSpPr>
      <dsp:spPr>
        <a:xfrm>
          <a:off x="0" y="1750108"/>
          <a:ext cx="2955701" cy="831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Daily Work Rate - 16 Hours 9 minutes </a:t>
          </a:r>
        </a:p>
      </dsp:txBody>
      <dsp:txXfrm>
        <a:off x="0" y="1750108"/>
        <a:ext cx="2955701" cy="831757"/>
      </dsp:txXfrm>
    </dsp:sp>
    <dsp:sp modelId="{A4832046-F834-4484-A5BE-61270DD75BB0}">
      <dsp:nvSpPr>
        <dsp:cNvPr id="0" name=""/>
        <dsp:cNvSpPr/>
      </dsp:nvSpPr>
      <dsp:spPr>
        <a:xfrm>
          <a:off x="0" y="2623453"/>
          <a:ext cx="2955701" cy="831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57 Tweets of his own and 138 retweets on an average per day</a:t>
          </a:r>
        </a:p>
      </dsp:txBody>
      <dsp:txXfrm>
        <a:off x="0" y="2623453"/>
        <a:ext cx="2955701" cy="83175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problem we are trying to address: </a:t>
            </a:r>
          </a:p>
          <a:p>
            <a:pPr lvl="0">
              <a:spcBef>
                <a:spcPts val="0"/>
              </a:spcBef>
              <a:buNone/>
            </a:pPr>
            <a:r>
              <a:rPr lang="en"/>
              <a:t>Currently the methods used to identify or stop cyber terrorists is sparse </a:t>
            </a:r>
          </a:p>
          <a:p>
            <a:pPr lvl="0">
              <a:spcBef>
                <a:spcPts val="0"/>
              </a:spcBef>
              <a:buNone/>
            </a:pPr>
            <a:r>
              <a:rPr lang="en"/>
              <a:t>Investigation and prevention methods tend to be focused on rooting out extremists who have already been radicalized and are in the country. We want to focus on working to eliminate external terrorists who work to spread hateful propaganda and recruit in different countries through social mdeia (specifically Twitter). Many of these individuals are persistent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chemeClr val="dk1"/>
                </a:solidFill>
              </a:rPr>
              <a:t>Our proposed solution is to create a specialized content moderation system aimed at cyber terrorists who use twitter as their recruitment and radicalization grounds. </a:t>
            </a:r>
          </a:p>
          <a:p>
            <a:pPr lvl="0">
              <a:spcBef>
                <a:spcPts val="0"/>
              </a:spcBef>
              <a:buClr>
                <a:schemeClr val="dk1"/>
              </a:buClr>
              <a:buSzPct val="100000"/>
              <a:buFont typeface="Arial"/>
              <a:buNone/>
            </a:pPr>
            <a:r>
              <a:rPr lang="en">
                <a:solidFill>
                  <a:schemeClr val="dk1"/>
                </a:solidFill>
              </a:rPr>
              <a:t>We hope to do this by using an investigative simulation approach to graph pattern matching. Which is basically a process for </a:t>
            </a:r>
            <a:r>
              <a:rPr lang="en">
                <a:solidFill>
                  <a:schemeClr val="dk1"/>
                </a:solidFill>
                <a:highlight>
                  <a:srgbClr val="FFFFFF"/>
                </a:highlight>
              </a:rPr>
              <a:t>searching for and prioritizing persons of interest who may exhibit part or all of a pattern of suspicious behaviors or connections. </a:t>
            </a:r>
          </a:p>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just" rtl="0">
              <a:lnSpc>
                <a:spcPct val="115000"/>
              </a:lnSpc>
              <a:spcBef>
                <a:spcPts val="0"/>
              </a:spcBef>
              <a:buClr>
                <a:schemeClr val="dk1"/>
              </a:buClr>
              <a:buSzPct val="100000"/>
              <a:buFont typeface="Arial"/>
              <a:buNone/>
            </a:pPr>
            <a:r>
              <a:rPr lang="en">
                <a:solidFill>
                  <a:schemeClr val="dk1"/>
                </a:solidFill>
                <a:latin typeface="Calibri"/>
                <a:ea typeface="Calibri"/>
                <a:cs typeface="Calibri"/>
                <a:sym typeface="Calibri"/>
              </a:rPr>
              <a:t>We will then use the graphs that we have in order to train a predictive analysis model. This model will take in a user profile along with relevant connections and give a prediction of how similar this is to a previous profile or just a general profile of a cyber terrorist. Once an individual is selected they are added to a database and if we find enough evidence to assume that the individual has connections to terrorist groups we will report to Twitter content moderators. Hopefully they will block the account .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831C167-F9C4-4584-89A2-7A824C3F8CF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7707621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31C167-F9C4-4584-89A2-7A824C3F8CF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1658252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31C167-F9C4-4584-89A2-7A824C3F8CF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8324561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52144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2A674F-5304-4C54-B51D-8C93CE7CF52F}"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1A45F-7C75-4732-9517-28D3B3FABF0F}" type="slidenum">
              <a:rPr lang="en-US" smtClean="0"/>
              <a:t>‹#›</a:t>
            </a:fld>
            <a:endParaRPr lang="en-US"/>
          </a:p>
        </p:txBody>
      </p:sp>
    </p:spTree>
    <p:extLst>
      <p:ext uri="{BB962C8B-B14F-4D97-AF65-F5344CB8AC3E}">
        <p14:creationId xmlns:p14="http://schemas.microsoft.com/office/powerpoint/2010/main" val="20002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31C167-F9C4-4584-89A2-7A824C3F8CF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0140364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31C167-F9C4-4584-89A2-7A824C3F8CF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4621748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31C167-F9C4-4584-89A2-7A824C3F8CFD}" type="datetimeFigureOut">
              <a:rPr lang="en-US" smtClean="0"/>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59618530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31C167-F9C4-4584-89A2-7A824C3F8CFD}" type="datetimeFigureOut">
              <a:rPr lang="en-US" smtClean="0"/>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3818607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1C167-F9C4-4584-89A2-7A824C3F8CFD}" type="datetimeFigureOut">
              <a:rPr lang="en-US" smtClean="0"/>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801418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831C167-F9C4-4584-89A2-7A824C3F8CF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2888490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831C167-F9C4-4584-89A2-7A824C3F8CF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1398684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616">
              <a:srgbClr val="E8EEF8"/>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831C167-F9C4-4584-89A2-7A824C3F8CFD}" type="datetimeFigureOut">
              <a:rPr lang="en-US" smtClean="0"/>
              <a:t>4/13/2017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1061821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436200"/>
            <a:ext cx="8520600" cy="2052600"/>
          </a:xfrm>
          <a:prstGeom prst="rect">
            <a:avLst/>
          </a:prstGeom>
        </p:spPr>
        <p:txBody>
          <a:bodyPr lIns="91425" tIns="91425" rIns="91425" bIns="91425" anchor="b" anchorCtr="0">
            <a:noAutofit/>
          </a:bodyPr>
          <a:lstStyle/>
          <a:p>
            <a:pPr lvl="0">
              <a:spcBef>
                <a:spcPts val="0"/>
              </a:spcBef>
              <a:buNone/>
            </a:pPr>
            <a:r>
              <a:rPr lang="en" sz="3000" b="1">
                <a:solidFill>
                  <a:srgbClr val="000000"/>
                </a:solidFill>
              </a:rPr>
              <a:t>Tweeting Propaganda, Radicalization and Recruitment:Islamic State Supporters Multi-Sided Twitter Networks</a:t>
            </a:r>
          </a:p>
        </p:txBody>
      </p:sp>
      <p:sp>
        <p:nvSpPr>
          <p:cNvPr id="55" name="Shape 55"/>
          <p:cNvSpPr txBox="1">
            <a:spLocks noGrp="1"/>
          </p:cNvSpPr>
          <p:nvPr>
            <p:ph type="subTitle" idx="1"/>
          </p:nvPr>
        </p:nvSpPr>
        <p:spPr>
          <a:prstGeom prst="rect">
            <a:avLst/>
          </a:prstGeom>
        </p:spPr>
        <p:txBody>
          <a:bodyPr lIns="91425" tIns="91425" rIns="91425" bIns="91425" anchor="t" anchorCtr="0">
            <a:noAutofit/>
          </a:bodyPr>
          <a:lstStyle/>
          <a:p>
            <a:pPr lvl="0">
              <a:spcBef>
                <a:spcPts val="0"/>
              </a:spcBef>
              <a:buNone/>
            </a:pPr>
            <a:r>
              <a:rPr lang="en" dirty="0">
                <a:solidFill>
                  <a:srgbClr val="000000"/>
                </a:solidFill>
              </a:rPr>
              <a:t>Akemi Takeoka Chatfield, Christopher G. Reddick, Uuf Brajawidagda</a:t>
            </a:r>
          </a:p>
        </p:txBody>
      </p:sp>
      <p:sp>
        <p:nvSpPr>
          <p:cNvPr id="2" name="TextBox 1"/>
          <p:cNvSpPr txBox="1"/>
          <p:nvPr/>
        </p:nvSpPr>
        <p:spPr>
          <a:xfrm>
            <a:off x="1273125" y="3789461"/>
            <a:ext cx="6984610" cy="307777"/>
          </a:xfrm>
          <a:prstGeom prst="rect">
            <a:avLst/>
          </a:prstGeom>
          <a:noFill/>
        </p:spPr>
        <p:txBody>
          <a:bodyPr wrap="square" rtlCol="0">
            <a:spAutoFit/>
          </a:bodyPr>
          <a:lstStyle/>
          <a:p>
            <a:r>
              <a:rPr lang="en-US" dirty="0"/>
              <a:t>Presented By: Abel Jose, </a:t>
            </a:r>
            <a:r>
              <a:rPr lang="en-US" dirty="0" err="1"/>
              <a:t>Adarsh</a:t>
            </a:r>
            <a:r>
              <a:rPr lang="en-US" dirty="0"/>
              <a:t> Pillay, Deepak </a:t>
            </a:r>
            <a:r>
              <a:rPr lang="en-US" dirty="0" err="1"/>
              <a:t>Begrajka,</a:t>
            </a:r>
            <a:r>
              <a:rPr lang="en-US" dirty="0"/>
              <a:t> Rudra Gupta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68000">
              <a:srgbClr val="E8EEF8"/>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80276" y="1026942"/>
            <a:ext cx="3804550" cy="3275444"/>
          </a:xfrm>
          <a:prstGeom prst="rect">
            <a:avLst/>
          </a:prstGeom>
        </p:spPr>
      </p:pic>
      <p:sp>
        <p:nvSpPr>
          <p:cNvPr id="4" name="Shape 108"/>
          <p:cNvSpPr txBox="1"/>
          <p:nvPr/>
        </p:nvSpPr>
        <p:spPr>
          <a:xfrm>
            <a:off x="1044304" y="285129"/>
            <a:ext cx="7081044" cy="819185"/>
          </a:xfrm>
          <a:prstGeom prst="rect">
            <a:avLst/>
          </a:prstGeom>
          <a:noFill/>
          <a:ln>
            <a:noFill/>
          </a:ln>
        </p:spPr>
        <p:txBody>
          <a:bodyPr lIns="91425" tIns="91425" rIns="91425" bIns="91425" anchor="t" anchorCtr="0">
            <a:noAutofit/>
          </a:bodyPr>
          <a:lstStyle/>
          <a:p>
            <a:pPr lvl="0" algn="ctr">
              <a:spcBef>
                <a:spcPts val="0"/>
              </a:spcBef>
              <a:buNone/>
            </a:pPr>
            <a:r>
              <a:rPr lang="en-US" sz="2400" b="1" dirty="0"/>
              <a:t>FRAMEWORK</a:t>
            </a:r>
            <a:endParaRPr lang="en" sz="2400" b="1" dirty="0"/>
          </a:p>
        </p:txBody>
      </p:sp>
      <p:sp>
        <p:nvSpPr>
          <p:cNvPr id="2" name="Rectangle 1"/>
          <p:cNvSpPr/>
          <p:nvPr/>
        </p:nvSpPr>
        <p:spPr>
          <a:xfrm>
            <a:off x="4747846" y="1804950"/>
            <a:ext cx="4192172" cy="1200329"/>
          </a:xfrm>
          <a:prstGeom prst="rect">
            <a:avLst/>
          </a:prstGeom>
        </p:spPr>
        <p:txBody>
          <a:bodyPr wrap="square">
            <a:spAutoFit/>
          </a:bodyPr>
          <a:lstStyle/>
          <a:p>
            <a:pPr algn="just"/>
            <a:endParaRPr lang="en-US" i="1" dirty="0"/>
          </a:p>
          <a:p>
            <a:pPr algn="just"/>
            <a:r>
              <a:rPr lang="en-US" b="1" i="1" dirty="0"/>
              <a:t>Framework for multi-sided Twitter networks in the </a:t>
            </a:r>
            <a:r>
              <a:rPr lang="fr-FR" b="1" i="1" dirty="0"/>
              <a:t>global </a:t>
            </a:r>
            <a:r>
              <a:rPr lang="fr-FR" b="1" i="1" dirty="0" err="1"/>
              <a:t>Islamic</a:t>
            </a:r>
            <a:r>
              <a:rPr lang="fr-FR" b="1" i="1" dirty="0"/>
              <a:t> </a:t>
            </a:r>
            <a:r>
              <a:rPr lang="fr-FR" b="1" i="1" dirty="0" err="1"/>
              <a:t>terrorist</a:t>
            </a:r>
            <a:r>
              <a:rPr lang="fr-FR" b="1" i="1" dirty="0"/>
              <a:t> communication </a:t>
            </a:r>
            <a:r>
              <a:rPr lang="fr-FR" b="1" i="1" dirty="0" err="1"/>
              <a:t>environment</a:t>
            </a:r>
            <a:endParaRPr lang="en-US" i="1" dirty="0"/>
          </a:p>
        </p:txBody>
      </p:sp>
    </p:spTree>
    <p:extLst>
      <p:ext uri="{BB962C8B-B14F-4D97-AF65-F5344CB8AC3E}">
        <p14:creationId xmlns:p14="http://schemas.microsoft.com/office/powerpoint/2010/main" val="12225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5002" y="1139781"/>
            <a:ext cx="7846454" cy="3643916"/>
          </a:xfrm>
        </p:spPr>
        <p:txBody>
          <a:bodyPr>
            <a:noAutofit/>
          </a:bodyPr>
          <a:lstStyle/>
          <a:p>
            <a:r>
              <a:rPr lang="en-US" sz="2100" b="1" i="1" dirty="0">
                <a:solidFill>
                  <a:srgbClr val="FF0000"/>
                </a:solidFill>
              </a:rPr>
              <a:t>Propaganda</a:t>
            </a:r>
            <a:r>
              <a:rPr lang="en-US" sz="2100" i="1" dirty="0">
                <a:solidFill>
                  <a:srgbClr val="FF0000"/>
                </a:solidFill>
              </a:rPr>
              <a:t> </a:t>
            </a:r>
            <a:r>
              <a:rPr lang="en-US" sz="2100" i="1" dirty="0"/>
              <a:t>is defined as information, especially of a</a:t>
            </a:r>
          </a:p>
          <a:p>
            <a:r>
              <a:rPr lang="en-US" sz="2100" i="1" dirty="0"/>
              <a:t>biased or misleading nature, used to promote a political cause or</a:t>
            </a:r>
          </a:p>
          <a:p>
            <a:r>
              <a:rPr lang="en-US" sz="2100" i="1" dirty="0"/>
              <a:t>point of view.</a:t>
            </a:r>
          </a:p>
          <a:p>
            <a:r>
              <a:rPr lang="en-US" sz="2100" b="1" i="1" dirty="0">
                <a:solidFill>
                  <a:srgbClr val="FF0000"/>
                </a:solidFill>
              </a:rPr>
              <a:t>Radicalization</a:t>
            </a:r>
            <a:r>
              <a:rPr lang="en-US" sz="2100" i="1" dirty="0">
                <a:solidFill>
                  <a:srgbClr val="FF0000"/>
                </a:solidFill>
              </a:rPr>
              <a:t> </a:t>
            </a:r>
            <a:r>
              <a:rPr lang="en-US" sz="2100" i="1" dirty="0"/>
              <a:t>is defined as increasing extremity of</a:t>
            </a:r>
          </a:p>
          <a:p>
            <a:r>
              <a:rPr lang="en-US" sz="2100" i="1" dirty="0"/>
              <a:t>beliefs, feelings, and behaviors in support of intergroup conflict</a:t>
            </a:r>
          </a:p>
          <a:p>
            <a:r>
              <a:rPr lang="en-US" sz="2100" i="1" dirty="0"/>
              <a:t>and violence.</a:t>
            </a:r>
          </a:p>
          <a:p>
            <a:r>
              <a:rPr lang="en-US" sz="2100" b="1" i="1" dirty="0">
                <a:solidFill>
                  <a:srgbClr val="FF0000"/>
                </a:solidFill>
              </a:rPr>
              <a:t>Terrorist Recruitment</a:t>
            </a:r>
            <a:r>
              <a:rPr lang="en-US" sz="2100" i="1" dirty="0"/>
              <a:t> is defined as enticing other,</a:t>
            </a:r>
          </a:p>
          <a:p>
            <a:r>
              <a:rPr lang="en-US" sz="2100" i="1" dirty="0"/>
              <a:t>similarly situated young men, to join them in terrorizing and</a:t>
            </a:r>
          </a:p>
          <a:p>
            <a:r>
              <a:rPr lang="en-US" sz="2100" i="1" dirty="0"/>
              <a:t>fighting the jihad war</a:t>
            </a:r>
          </a:p>
        </p:txBody>
      </p:sp>
      <p:sp>
        <p:nvSpPr>
          <p:cNvPr id="4" name="Shape 108"/>
          <p:cNvSpPr txBox="1"/>
          <p:nvPr/>
        </p:nvSpPr>
        <p:spPr>
          <a:xfrm>
            <a:off x="555674" y="376569"/>
            <a:ext cx="7081044" cy="819185"/>
          </a:xfrm>
          <a:prstGeom prst="rect">
            <a:avLst/>
          </a:prstGeom>
          <a:noFill/>
          <a:ln>
            <a:noFill/>
          </a:ln>
        </p:spPr>
        <p:txBody>
          <a:bodyPr lIns="91425" tIns="91425" rIns="91425" bIns="91425" anchor="t" anchorCtr="0">
            <a:noAutofit/>
          </a:bodyPr>
          <a:lstStyle/>
          <a:p>
            <a:pPr lvl="0" algn="ctr">
              <a:spcBef>
                <a:spcPts val="0"/>
              </a:spcBef>
              <a:buNone/>
            </a:pPr>
            <a:r>
              <a:rPr lang="en-US" sz="2400" b="1" dirty="0"/>
              <a:t>FRAMEWORK (Contd.)</a:t>
            </a:r>
            <a:endParaRPr lang="en" sz="2400" b="1" dirty="0"/>
          </a:p>
        </p:txBody>
      </p:sp>
    </p:spTree>
    <p:extLst>
      <p:ext uri="{BB962C8B-B14F-4D97-AF65-F5344CB8AC3E}">
        <p14:creationId xmlns:p14="http://schemas.microsoft.com/office/powerpoint/2010/main" val="2232128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latin typeface="+mn-lt"/>
              </a:rPr>
              <a:t>RESEARCH METHODOLOGY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1793534"/>
              </p:ext>
            </p:extLst>
          </p:nvPr>
        </p:nvGraphicFramePr>
        <p:xfrm>
          <a:off x="987377" y="1193373"/>
          <a:ext cx="7886700" cy="3605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320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latin typeface="+mn-lt"/>
              </a:rPr>
              <a:t>EXPERIMENTS PERFORMED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4981129"/>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837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70" y="126233"/>
            <a:ext cx="7886700" cy="994172"/>
          </a:xfrm>
        </p:spPr>
        <p:txBody>
          <a:bodyPr>
            <a:normAutofit/>
          </a:bodyPr>
          <a:lstStyle/>
          <a:p>
            <a:pPr algn="ctr"/>
            <a:r>
              <a:rPr lang="en-US" sz="2400" b="1" dirty="0">
                <a:latin typeface="+mn-lt"/>
              </a:rPr>
              <a:t>RESULTS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359559"/>
            <a:ext cx="5089570" cy="2890469"/>
          </a:xfrm>
        </p:spPr>
      </p:pic>
      <p:graphicFrame>
        <p:nvGraphicFramePr>
          <p:cNvPr id="8" name="Diagram 7"/>
          <p:cNvGraphicFramePr/>
          <p:nvPr>
            <p:extLst>
              <p:ext uri="{D42A27DB-BD31-4B8C-83A1-F6EECF244321}">
                <p14:modId xmlns:p14="http://schemas.microsoft.com/office/powerpoint/2010/main" val="960536540"/>
              </p:ext>
            </p:extLst>
          </p:nvPr>
        </p:nvGraphicFramePr>
        <p:xfrm>
          <a:off x="5950040" y="1190742"/>
          <a:ext cx="2955701" cy="3458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301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695" y="109639"/>
            <a:ext cx="7886700" cy="994172"/>
          </a:xfrm>
        </p:spPr>
        <p:txBody>
          <a:bodyPr>
            <a:normAutofit/>
          </a:bodyPr>
          <a:lstStyle/>
          <a:p>
            <a:pPr algn="ctr"/>
            <a:r>
              <a:rPr lang="en-US" sz="2400" b="1" dirty="0">
                <a:latin typeface="+mn-lt"/>
              </a:rPr>
              <a:t>RESULTS (contd.)</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999" y="903485"/>
            <a:ext cx="8388444" cy="3239450"/>
          </a:xfrm>
        </p:spPr>
      </p:pic>
      <p:sp>
        <p:nvSpPr>
          <p:cNvPr id="9" name="Rectangle 8"/>
          <p:cNvSpPr/>
          <p:nvPr/>
        </p:nvSpPr>
        <p:spPr>
          <a:xfrm>
            <a:off x="1413115" y="4298184"/>
            <a:ext cx="6426212" cy="307777"/>
          </a:xfrm>
          <a:prstGeom prst="rect">
            <a:avLst/>
          </a:prstGeom>
        </p:spPr>
        <p:txBody>
          <a:bodyPr wrap="square">
            <a:spAutoFit/>
          </a:bodyPr>
          <a:lstStyle/>
          <a:p>
            <a:pPr algn="ctr"/>
            <a:r>
              <a:rPr lang="en-US" sz="1400" b="1" dirty="0">
                <a:latin typeface="TimesNewRoman,Bold"/>
              </a:rPr>
              <a:t>Multi-sided Twitter networks of users mentioned in @</a:t>
            </a:r>
            <a:r>
              <a:rPr lang="en-US" sz="1400" b="1" dirty="0" err="1">
                <a:latin typeface="TimesNewRoman,Bold"/>
              </a:rPr>
              <a:t>shamiwitness</a:t>
            </a:r>
            <a:r>
              <a:rPr lang="en-US" sz="1400" b="1" dirty="0">
                <a:latin typeface="TimesNewRoman,Bold"/>
              </a:rPr>
              <a:t> tweets</a:t>
            </a:r>
            <a:endParaRPr lang="en-US" sz="1400" dirty="0"/>
          </a:p>
        </p:txBody>
      </p:sp>
    </p:spTree>
    <p:extLst>
      <p:ext uri="{BB962C8B-B14F-4D97-AF65-F5344CB8AC3E}">
        <p14:creationId xmlns:p14="http://schemas.microsoft.com/office/powerpoint/2010/main" val="1661294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074" y="463758"/>
            <a:ext cx="7886700" cy="994172"/>
          </a:xfrm>
        </p:spPr>
        <p:txBody>
          <a:bodyPr>
            <a:normAutofit/>
          </a:bodyPr>
          <a:lstStyle/>
          <a:p>
            <a:pPr algn="ctr"/>
            <a:r>
              <a:rPr lang="en-US" sz="2400" b="1" dirty="0">
                <a:latin typeface="+mn-lt"/>
              </a:rPr>
              <a:t>SAMPLE TWEETS</a:t>
            </a:r>
          </a:p>
        </p:txBody>
      </p:sp>
      <p:pic>
        <p:nvPicPr>
          <p:cNvPr id="5" name="Picture 4"/>
          <p:cNvPicPr>
            <a:picLocks noChangeAspect="1"/>
          </p:cNvPicPr>
          <p:nvPr/>
        </p:nvPicPr>
        <p:blipFill>
          <a:blip r:embed="rId2"/>
          <a:stretch>
            <a:fillRect/>
          </a:stretch>
        </p:blipFill>
        <p:spPr>
          <a:xfrm>
            <a:off x="913091" y="1527195"/>
            <a:ext cx="3357563" cy="2628900"/>
          </a:xfrm>
          <a:prstGeom prst="rect">
            <a:avLst/>
          </a:prstGeom>
        </p:spPr>
      </p:pic>
      <p:pic>
        <p:nvPicPr>
          <p:cNvPr id="7" name="Picture 6"/>
          <p:cNvPicPr>
            <a:picLocks noChangeAspect="1"/>
          </p:cNvPicPr>
          <p:nvPr/>
        </p:nvPicPr>
        <p:blipFill>
          <a:blip r:embed="rId3"/>
          <a:stretch>
            <a:fillRect/>
          </a:stretch>
        </p:blipFill>
        <p:spPr>
          <a:xfrm>
            <a:off x="4714220" y="1527195"/>
            <a:ext cx="3627922" cy="2628900"/>
          </a:xfrm>
          <a:prstGeom prst="rect">
            <a:avLst/>
          </a:prstGeom>
        </p:spPr>
      </p:pic>
    </p:spTree>
    <p:extLst>
      <p:ext uri="{BB962C8B-B14F-4D97-AF65-F5344CB8AC3E}">
        <p14:creationId xmlns:p14="http://schemas.microsoft.com/office/powerpoint/2010/main" val="3220550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prstGeom prst="rect">
            <a:avLst/>
          </a:prstGeom>
        </p:spPr>
        <p:txBody>
          <a:bodyPr lIns="91425" tIns="91425" rIns="91425" bIns="91425" anchor="t" anchorCtr="0">
            <a:noAutofit/>
          </a:bodyPr>
          <a:lstStyle/>
          <a:p>
            <a:pPr lvl="0" algn="ctr">
              <a:spcBef>
                <a:spcPts val="0"/>
              </a:spcBef>
              <a:buNone/>
            </a:pPr>
            <a:r>
              <a:rPr lang="en" sz="2400" b="1" dirty="0">
                <a:latin typeface="+mn-lt"/>
              </a:rPr>
              <a:t>Project Proposal</a:t>
            </a:r>
          </a:p>
        </p:txBody>
      </p:sp>
      <p:sp>
        <p:nvSpPr>
          <p:cNvPr id="119" name="Shape 119"/>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 dirty="0"/>
              <a:t>What problems are we trying to address?</a:t>
            </a:r>
          </a:p>
          <a:p>
            <a:pPr marL="457200" lvl="0" indent="-228600" rtl="0">
              <a:spcBef>
                <a:spcPts val="0"/>
              </a:spcBef>
            </a:pPr>
            <a:r>
              <a:rPr lang="en" dirty="0"/>
              <a:t>Inconclusive or inefficient methods of catching and preventing homegrown terrorists</a:t>
            </a:r>
          </a:p>
          <a:p>
            <a:pPr marL="457200" lvl="0" indent="-228600" rtl="0">
              <a:spcBef>
                <a:spcPts val="0"/>
              </a:spcBef>
            </a:pPr>
            <a:r>
              <a:rPr lang="en" dirty="0"/>
              <a:t>Extremists from other countries work to recruit individuals in the US through social media </a:t>
            </a:r>
          </a:p>
          <a:p>
            <a:pPr marL="914400" lvl="1" indent="-228600" rtl="0">
              <a:spcBef>
                <a:spcPts val="0"/>
              </a:spcBef>
            </a:pPr>
            <a:r>
              <a:rPr lang="en" dirty="0"/>
              <a:t>Primarily Twitter</a:t>
            </a:r>
          </a:p>
          <a:p>
            <a:pPr marL="457200" lvl="0" indent="-228600" rtl="0">
              <a:spcBef>
                <a:spcPts val="0"/>
              </a:spcBef>
            </a:pPr>
            <a:r>
              <a:rPr lang="en" dirty="0"/>
              <a:t>Even if an account is deactivated users can create a new profile and continue their  practices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lIns="91425" tIns="91425" rIns="91425" bIns="91425" anchor="t" anchorCtr="0">
            <a:noAutofit/>
          </a:bodyPr>
          <a:lstStyle/>
          <a:p>
            <a:pPr lvl="0" algn="ctr">
              <a:spcBef>
                <a:spcPts val="0"/>
              </a:spcBef>
              <a:buNone/>
            </a:pPr>
            <a:r>
              <a:rPr lang="en" sz="2400" b="1" dirty="0">
                <a:latin typeface="+mn-lt"/>
              </a:rPr>
              <a:t>Project Proposal (contd.)</a:t>
            </a:r>
          </a:p>
        </p:txBody>
      </p:sp>
      <p:sp>
        <p:nvSpPr>
          <p:cNvPr id="125" name="Shape 125"/>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lang="en" dirty="0"/>
          </a:p>
          <a:p>
            <a:pPr lvl="0">
              <a:spcBef>
                <a:spcPts val="0"/>
              </a:spcBef>
              <a:buNone/>
            </a:pPr>
            <a:r>
              <a:rPr lang="en" dirty="0"/>
              <a:t>Solution : Create an efficient content moderation system aimed specifically at radicalization and recruitment on twitter</a:t>
            </a:r>
          </a:p>
          <a:p>
            <a:pPr lvl="0">
              <a:spcBef>
                <a:spcPts val="0"/>
              </a:spcBef>
              <a:buNone/>
            </a:pPr>
            <a:endParaRPr lang="en" dirty="0"/>
          </a:p>
          <a:p>
            <a:pPr lvl="0">
              <a:spcBef>
                <a:spcPts val="0"/>
              </a:spcBef>
              <a:buNone/>
            </a:pPr>
            <a:r>
              <a:rPr lang="en" dirty="0"/>
              <a:t>How: Graph pattern matching </a:t>
            </a:r>
          </a:p>
          <a:p>
            <a:pPr marL="457200" lvl="0" indent="-228600" algn="just" rtl="0">
              <a:spcBef>
                <a:spcPts val="0"/>
              </a:spcBef>
              <a:buClr>
                <a:srgbClr val="666666"/>
              </a:buClr>
            </a:pPr>
            <a:r>
              <a:rPr lang="en" dirty="0">
                <a:solidFill>
                  <a:srgbClr val="666666"/>
                </a:solidFill>
              </a:rPr>
              <a:t>Investigative simulation</a:t>
            </a:r>
          </a:p>
          <a:p>
            <a:pPr marL="457200" lvl="0" indent="-228600" algn="just" rtl="0">
              <a:spcBef>
                <a:spcPts val="0"/>
              </a:spcBef>
              <a:buClr>
                <a:srgbClr val="666666"/>
              </a:buClr>
            </a:pPr>
            <a:r>
              <a:rPr lang="en" dirty="0">
                <a:solidFill>
                  <a:srgbClr val="666666"/>
                </a:solidFill>
              </a:rPr>
              <a:t>Analyze a series of terrorist profiles and create graphs where the node is the terrorist user profile and edges are connections to their tweets, retweets, profile descriptions </a:t>
            </a:r>
          </a:p>
          <a:p>
            <a:pPr marL="457200" lvl="0" indent="-228600" algn="just">
              <a:spcBef>
                <a:spcPts val="0"/>
              </a:spcBef>
              <a:buClr>
                <a:srgbClr val="666666"/>
              </a:buClr>
            </a:pPr>
            <a:r>
              <a:rPr lang="en" dirty="0">
                <a:solidFill>
                  <a:srgbClr val="666666"/>
                </a:solidFill>
              </a:rPr>
              <a:t>Match these graphs to an “ideal graph” of an online terrorist </a:t>
            </a:r>
          </a:p>
          <a:p>
            <a:pPr lvl="0">
              <a:spcBef>
                <a:spcPts val="0"/>
              </a:spcBef>
              <a:buClr>
                <a:schemeClr val="dk1"/>
              </a:buClr>
              <a:buSzPct val="61111"/>
              <a:buFont typeface="Arial"/>
              <a:buNone/>
            </a:pPr>
            <a:endParaRPr dirty="0"/>
          </a:p>
          <a:p>
            <a:pPr lvl="0">
              <a:spcBef>
                <a:spcPts val="0"/>
              </a:spcBef>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prstGeom prst="rect">
            <a:avLst/>
          </a:prstGeom>
        </p:spPr>
        <p:txBody>
          <a:bodyPr lIns="91425" tIns="91425" rIns="91425" bIns="91425" anchor="t" anchorCtr="0">
            <a:noAutofit/>
          </a:bodyPr>
          <a:lstStyle/>
          <a:p>
            <a:pPr lvl="0" algn="ctr">
              <a:spcBef>
                <a:spcPts val="0"/>
              </a:spcBef>
              <a:buNone/>
            </a:pPr>
            <a:r>
              <a:rPr lang="en" sz="2400" b="1" dirty="0">
                <a:latin typeface="+mn-lt"/>
              </a:rPr>
              <a:t>Project Proposal (contd.)</a:t>
            </a:r>
          </a:p>
        </p:txBody>
      </p:sp>
      <p:sp>
        <p:nvSpPr>
          <p:cNvPr id="131" name="Shape 131"/>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 dirty="0"/>
              <a:t>Novelty</a:t>
            </a:r>
          </a:p>
          <a:p>
            <a:pPr marL="457200" lvl="0" indent="-228600" rtl="0">
              <a:spcBef>
                <a:spcPts val="0"/>
              </a:spcBef>
            </a:pPr>
            <a:r>
              <a:rPr lang="en" dirty="0"/>
              <a:t>Create a predictive analyzer </a:t>
            </a:r>
          </a:p>
          <a:p>
            <a:pPr marL="914400" lvl="1" indent="-228600" rtl="0">
              <a:spcBef>
                <a:spcPts val="0"/>
              </a:spcBef>
            </a:pPr>
            <a:r>
              <a:rPr lang="en" dirty="0"/>
              <a:t>Train a model using all created cyber terrorist graphs </a:t>
            </a:r>
          </a:p>
          <a:p>
            <a:pPr marL="457200" lvl="0" indent="-228600" rtl="0">
              <a:spcBef>
                <a:spcPts val="0"/>
              </a:spcBef>
            </a:pPr>
            <a:r>
              <a:rPr lang="en" dirty="0"/>
              <a:t>Monitor new user profiles and tweets</a:t>
            </a:r>
          </a:p>
          <a:p>
            <a:pPr marL="457200" lvl="0" indent="-228600" rtl="0">
              <a:spcBef>
                <a:spcPts val="0"/>
              </a:spcBef>
            </a:pPr>
            <a:r>
              <a:rPr lang="en" dirty="0"/>
              <a:t>Report known or highly suspected cyber terrorists to twitter content mods</a:t>
            </a:r>
          </a:p>
          <a:p>
            <a:pPr marL="457200" lvl="0" indent="-228600" rtl="0">
              <a:spcBef>
                <a:spcPts val="0"/>
              </a:spcBef>
            </a:pPr>
            <a:r>
              <a:rPr lang="en" dirty="0"/>
              <a:t>Receive feedback and use it to strengthen our model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p:nvPr/>
        </p:nvSpPr>
        <p:spPr>
          <a:xfrm>
            <a:off x="485335" y="420500"/>
            <a:ext cx="7673927" cy="848400"/>
          </a:xfrm>
          <a:prstGeom prst="rect">
            <a:avLst/>
          </a:prstGeom>
          <a:noFill/>
          <a:ln>
            <a:noFill/>
          </a:ln>
        </p:spPr>
        <p:txBody>
          <a:bodyPr lIns="91425" tIns="91425" rIns="91425" bIns="91425" anchor="t" anchorCtr="0">
            <a:noAutofit/>
          </a:bodyPr>
          <a:lstStyle/>
          <a:p>
            <a:pPr lvl="0" algn="ctr">
              <a:spcBef>
                <a:spcPts val="0"/>
              </a:spcBef>
              <a:buNone/>
            </a:pPr>
            <a:r>
              <a:rPr lang="en-US" sz="2400" b="1" dirty="0"/>
              <a:t>CONTENT</a:t>
            </a:r>
            <a:endParaRPr lang="en" sz="2400" b="1" dirty="0"/>
          </a:p>
        </p:txBody>
      </p:sp>
      <p:sp>
        <p:nvSpPr>
          <p:cNvPr id="61" name="Shape 61"/>
          <p:cNvSpPr txBox="1"/>
          <p:nvPr/>
        </p:nvSpPr>
        <p:spPr>
          <a:xfrm>
            <a:off x="630348" y="1111347"/>
            <a:ext cx="7383900" cy="3513505"/>
          </a:xfrm>
          <a:prstGeom prst="rect">
            <a:avLst/>
          </a:prstGeom>
          <a:noFill/>
          <a:ln>
            <a:noFill/>
          </a:ln>
        </p:spPr>
        <p:txBody>
          <a:bodyPr lIns="91425" tIns="91425" rIns="91425" bIns="91425" anchor="t" anchorCtr="0">
            <a:noAutofit/>
          </a:bodyPr>
          <a:lstStyle/>
          <a:p>
            <a:pPr marL="285750" lvl="0" indent="-285750">
              <a:spcBef>
                <a:spcPts val="0"/>
              </a:spcBef>
              <a:buFont typeface="Arial" panose="020B0604020202020204" pitchFamily="34" charset="0"/>
              <a:buChar char="•"/>
            </a:pPr>
            <a:r>
              <a:rPr lang="en-US" sz="2100" dirty="0"/>
              <a:t>Background</a:t>
            </a:r>
          </a:p>
          <a:p>
            <a:pPr marL="285750" lvl="0" indent="-285750">
              <a:spcBef>
                <a:spcPts val="0"/>
              </a:spcBef>
              <a:buFont typeface="Arial" panose="020B0604020202020204" pitchFamily="34" charset="0"/>
              <a:buChar char="•"/>
            </a:pPr>
            <a:r>
              <a:rPr lang="en-US" sz="2100" dirty="0"/>
              <a:t>Introduction</a:t>
            </a:r>
          </a:p>
          <a:p>
            <a:pPr marL="285750" lvl="0" indent="-285750">
              <a:spcBef>
                <a:spcPts val="0"/>
              </a:spcBef>
              <a:buFont typeface="Arial" panose="020B0604020202020204" pitchFamily="34" charset="0"/>
              <a:buChar char="•"/>
            </a:pPr>
            <a:r>
              <a:rPr lang="en-US" sz="2100" dirty="0"/>
              <a:t>Framework</a:t>
            </a:r>
          </a:p>
          <a:p>
            <a:pPr marL="285750" lvl="0" indent="-285750">
              <a:spcBef>
                <a:spcPts val="0"/>
              </a:spcBef>
              <a:buFont typeface="Arial" panose="020B0604020202020204" pitchFamily="34" charset="0"/>
              <a:buChar char="•"/>
            </a:pPr>
            <a:r>
              <a:rPr lang="en-US" sz="2100" dirty="0"/>
              <a:t>Research Methodology</a:t>
            </a:r>
          </a:p>
          <a:p>
            <a:pPr marL="285750" lvl="0" indent="-285750">
              <a:spcBef>
                <a:spcPts val="0"/>
              </a:spcBef>
              <a:buFont typeface="Arial" panose="020B0604020202020204" pitchFamily="34" charset="0"/>
              <a:buChar char="•"/>
            </a:pPr>
            <a:r>
              <a:rPr lang="en-US" sz="2100" dirty="0"/>
              <a:t>Experiments Performed</a:t>
            </a:r>
          </a:p>
          <a:p>
            <a:pPr marL="285750" lvl="0" indent="-285750">
              <a:spcBef>
                <a:spcPts val="0"/>
              </a:spcBef>
              <a:buFont typeface="Arial" panose="020B0604020202020204" pitchFamily="34" charset="0"/>
              <a:buChar char="•"/>
            </a:pPr>
            <a:r>
              <a:rPr lang="en-US" sz="2100" dirty="0"/>
              <a:t>Results</a:t>
            </a:r>
          </a:p>
          <a:p>
            <a:pPr marL="285750" lvl="0" indent="-285750">
              <a:spcBef>
                <a:spcPts val="0"/>
              </a:spcBef>
              <a:buFont typeface="Arial" panose="020B0604020202020204" pitchFamily="34" charset="0"/>
              <a:buChar char="•"/>
            </a:pPr>
            <a:r>
              <a:rPr lang="en-US" sz="2100" dirty="0"/>
              <a:t>Project Proposal</a:t>
            </a:r>
          </a:p>
          <a:p>
            <a:pPr marL="285750" lvl="0" indent="-285750">
              <a:spcBef>
                <a:spcPts val="0"/>
              </a:spcBef>
              <a:buFont typeface="Arial" panose="020B0604020202020204" pitchFamily="34" charset="0"/>
              <a:buChar char="•"/>
            </a:pPr>
            <a:r>
              <a:rPr lang="en-US" sz="2100" dirty="0"/>
              <a:t>Conclusion</a:t>
            </a:r>
          </a:p>
          <a:p>
            <a:pPr marL="285750" lvl="0" indent="-285750">
              <a:spcBef>
                <a:spcPts val="0"/>
              </a:spcBef>
              <a:buFont typeface="Arial" panose="020B0604020202020204" pitchFamily="34" charset="0"/>
              <a:buChar char="•"/>
            </a:pPr>
            <a:endParaRPr lang="en-US" sz="2100" dirty="0"/>
          </a:p>
          <a:p>
            <a:pPr marL="285750" lvl="0" indent="-285750">
              <a:spcBef>
                <a:spcPts val="0"/>
              </a:spcBef>
              <a:buFont typeface="Arial" panose="020B0604020202020204" pitchFamily="34" charset="0"/>
              <a:buChar char="•"/>
            </a:pPr>
            <a:endParaRPr lang="en-US" sz="2100" dirty="0"/>
          </a:p>
          <a:p>
            <a:pPr marL="285750" lvl="0" indent="-285750">
              <a:spcBef>
                <a:spcPts val="0"/>
              </a:spcBef>
              <a:buFont typeface="Arial" panose="020B0604020202020204" pitchFamily="34" charset="0"/>
              <a:buChar char="•"/>
            </a:pPr>
            <a:endParaRPr sz="2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latin typeface="+mn-lt"/>
              </a:rPr>
              <a:t>CONCLUSION</a:t>
            </a:r>
          </a:p>
        </p:txBody>
      </p:sp>
      <p:sp>
        <p:nvSpPr>
          <p:cNvPr id="3" name="Content Placeholder 2"/>
          <p:cNvSpPr>
            <a:spLocks noGrp="1"/>
          </p:cNvSpPr>
          <p:nvPr>
            <p:ph idx="1"/>
          </p:nvPr>
        </p:nvSpPr>
        <p:spPr>
          <a:xfrm>
            <a:off x="628650" y="1147058"/>
            <a:ext cx="7886700" cy="3263504"/>
          </a:xfrm>
        </p:spPr>
        <p:txBody>
          <a:bodyPr/>
          <a:lstStyle/>
          <a:p>
            <a:pPr marL="0" indent="0">
              <a:buNone/>
            </a:pPr>
            <a:endParaRPr lang="en-US" dirty="0"/>
          </a:p>
          <a:p>
            <a:r>
              <a:rPr lang="en-US" dirty="0"/>
              <a:t>The research paper calls for urgent attention to have a look on the potential power of multi-sided Twitter networks in more effectively and more efficiently promoting the radical Islamic propaganda, radicalization, and recruitment messages to the global audiences.</a:t>
            </a:r>
          </a:p>
          <a:p>
            <a:r>
              <a:rPr lang="en-US" dirty="0"/>
              <a:t>It is limited here by focusing on @</a:t>
            </a:r>
            <a:r>
              <a:rPr lang="en-US" dirty="0" err="1"/>
              <a:t>shamiwitness</a:t>
            </a:r>
            <a:r>
              <a:rPr lang="en-US" dirty="0"/>
              <a:t> and his Twitter networks. </a:t>
            </a:r>
          </a:p>
        </p:txBody>
      </p:sp>
    </p:spTree>
    <p:extLst>
      <p:ext uri="{BB962C8B-B14F-4D97-AF65-F5344CB8AC3E}">
        <p14:creationId xmlns:p14="http://schemas.microsoft.com/office/powerpoint/2010/main" val="2672886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 ?</a:t>
            </a:r>
          </a:p>
        </p:txBody>
      </p:sp>
    </p:spTree>
    <p:extLst>
      <p:ext uri="{BB962C8B-B14F-4D97-AF65-F5344CB8AC3E}">
        <p14:creationId xmlns:p14="http://schemas.microsoft.com/office/powerpoint/2010/main" val="32327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p:nvPr/>
        </p:nvSpPr>
        <p:spPr>
          <a:xfrm>
            <a:off x="833025" y="260607"/>
            <a:ext cx="7423500" cy="702600"/>
          </a:xfrm>
          <a:prstGeom prst="rect">
            <a:avLst/>
          </a:prstGeom>
          <a:noFill/>
          <a:ln>
            <a:noFill/>
          </a:ln>
        </p:spPr>
        <p:txBody>
          <a:bodyPr lIns="91425" tIns="91425" rIns="91425" bIns="91425" anchor="t" anchorCtr="0">
            <a:noAutofit/>
          </a:bodyPr>
          <a:lstStyle/>
          <a:p>
            <a:pPr lvl="0" algn="l">
              <a:spcBef>
                <a:spcPts val="0"/>
              </a:spcBef>
              <a:buNone/>
            </a:pPr>
            <a:r>
              <a:rPr lang="en-US" sz="2400" b="1" dirty="0"/>
              <a:t>BACKGROUND-	</a:t>
            </a:r>
            <a:r>
              <a:rPr lang="en" sz="2400" b="1" dirty="0"/>
              <a:t>Attack 1</a:t>
            </a:r>
          </a:p>
        </p:txBody>
      </p:sp>
      <p:pic>
        <p:nvPicPr>
          <p:cNvPr id="67" name="Shape 67"/>
          <p:cNvPicPr preferRelativeResize="0"/>
          <p:nvPr/>
        </p:nvPicPr>
        <p:blipFill>
          <a:blip r:embed="rId3">
            <a:alphaModFix/>
          </a:blip>
          <a:stretch>
            <a:fillRect/>
          </a:stretch>
        </p:blipFill>
        <p:spPr>
          <a:xfrm>
            <a:off x="857250" y="977275"/>
            <a:ext cx="7429500" cy="3142449"/>
          </a:xfrm>
          <a:prstGeom prst="rect">
            <a:avLst/>
          </a:prstGeom>
          <a:noFill/>
          <a:ln>
            <a:noFill/>
          </a:ln>
        </p:spPr>
      </p:pic>
      <p:sp>
        <p:nvSpPr>
          <p:cNvPr id="68" name="Shape 68"/>
          <p:cNvSpPr txBox="1"/>
          <p:nvPr/>
        </p:nvSpPr>
        <p:spPr>
          <a:xfrm>
            <a:off x="2411698" y="4248391"/>
            <a:ext cx="7931100" cy="431700"/>
          </a:xfrm>
          <a:prstGeom prst="rect">
            <a:avLst/>
          </a:prstGeom>
          <a:noFill/>
          <a:ln>
            <a:noFill/>
          </a:ln>
        </p:spPr>
        <p:txBody>
          <a:bodyPr lIns="91425" tIns="91425" rIns="91425" bIns="91425" anchor="ctr" anchorCtr="0">
            <a:noAutofit/>
          </a:bodyPr>
          <a:lstStyle/>
          <a:p>
            <a:pPr lvl="0" rtl="0">
              <a:spcBef>
                <a:spcPts val="0"/>
              </a:spcBef>
              <a:buNone/>
            </a:pPr>
            <a:r>
              <a:rPr lang="en" sz="2400" b="1" dirty="0"/>
              <a:t>Paris Attack, November 2015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p:nvPr/>
        </p:nvSpPr>
        <p:spPr>
          <a:xfrm>
            <a:off x="567900" y="246184"/>
            <a:ext cx="8192700" cy="770715"/>
          </a:xfrm>
          <a:prstGeom prst="rect">
            <a:avLst/>
          </a:prstGeom>
          <a:noFill/>
          <a:ln>
            <a:noFill/>
          </a:ln>
        </p:spPr>
        <p:txBody>
          <a:bodyPr lIns="91425" tIns="91425" rIns="91425" bIns="91425" anchor="t" anchorCtr="0">
            <a:noAutofit/>
          </a:bodyPr>
          <a:lstStyle/>
          <a:p>
            <a:pPr lvl="0" algn="ctr" rtl="0">
              <a:spcBef>
                <a:spcPts val="0"/>
              </a:spcBef>
              <a:buNone/>
            </a:pPr>
            <a:r>
              <a:rPr lang="en" sz="2400" b="1" dirty="0"/>
              <a:t>Attack 2</a:t>
            </a:r>
          </a:p>
        </p:txBody>
      </p:sp>
      <p:sp>
        <p:nvSpPr>
          <p:cNvPr id="74" name="Shape 74"/>
          <p:cNvSpPr txBox="1"/>
          <p:nvPr/>
        </p:nvSpPr>
        <p:spPr>
          <a:xfrm>
            <a:off x="408825" y="1017025"/>
            <a:ext cx="8351700" cy="32745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75" name="Shape 75"/>
          <p:cNvPicPr preferRelativeResize="0"/>
          <p:nvPr/>
        </p:nvPicPr>
        <p:blipFill>
          <a:blip r:embed="rId3">
            <a:alphaModFix/>
          </a:blip>
          <a:stretch>
            <a:fillRect/>
          </a:stretch>
        </p:blipFill>
        <p:spPr>
          <a:xfrm>
            <a:off x="614374" y="1016900"/>
            <a:ext cx="7940601" cy="3171150"/>
          </a:xfrm>
          <a:prstGeom prst="rect">
            <a:avLst/>
          </a:prstGeom>
          <a:noFill/>
          <a:ln>
            <a:noFill/>
          </a:ln>
        </p:spPr>
      </p:pic>
      <p:sp>
        <p:nvSpPr>
          <p:cNvPr id="76" name="Shape 76"/>
          <p:cNvSpPr txBox="1"/>
          <p:nvPr/>
        </p:nvSpPr>
        <p:spPr>
          <a:xfrm>
            <a:off x="1594275" y="3515350"/>
            <a:ext cx="6932100" cy="1803600"/>
          </a:xfrm>
          <a:prstGeom prst="rect">
            <a:avLst/>
          </a:prstGeom>
          <a:noFill/>
          <a:ln>
            <a:noFill/>
          </a:ln>
        </p:spPr>
        <p:txBody>
          <a:bodyPr lIns="91425" tIns="91425" rIns="91425" bIns="91425" anchor="ctr" anchorCtr="0">
            <a:noAutofit/>
          </a:bodyPr>
          <a:lstStyle/>
          <a:p>
            <a:pPr lvl="0" rtl="0">
              <a:spcBef>
                <a:spcPts val="0"/>
              </a:spcBef>
              <a:buNone/>
            </a:pPr>
            <a:r>
              <a:rPr lang="en" sz="2400" b="1"/>
              <a:t>San Bernardino Attack, December 2015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p:nvPr/>
        </p:nvSpPr>
        <p:spPr>
          <a:xfrm>
            <a:off x="408825" y="314425"/>
            <a:ext cx="7423500" cy="702600"/>
          </a:xfrm>
          <a:prstGeom prst="rect">
            <a:avLst/>
          </a:prstGeom>
          <a:noFill/>
          <a:ln>
            <a:noFill/>
          </a:ln>
        </p:spPr>
        <p:txBody>
          <a:bodyPr lIns="91425" tIns="91425" rIns="91425" bIns="91425" anchor="t" anchorCtr="0">
            <a:noAutofit/>
          </a:bodyPr>
          <a:lstStyle/>
          <a:p>
            <a:pPr lvl="0" algn="ctr" rtl="0">
              <a:spcBef>
                <a:spcPts val="0"/>
              </a:spcBef>
              <a:buNone/>
            </a:pPr>
            <a:r>
              <a:rPr lang="en" sz="2400" b="1" dirty="0"/>
              <a:t>Attack 3</a:t>
            </a:r>
          </a:p>
          <a:p>
            <a:pPr marL="457200" lvl="0" indent="457200" algn="ctr" rtl="0">
              <a:spcBef>
                <a:spcPts val="0"/>
              </a:spcBef>
              <a:buNone/>
            </a:pPr>
            <a:endParaRPr sz="2400" b="1" dirty="0"/>
          </a:p>
        </p:txBody>
      </p:sp>
      <p:sp>
        <p:nvSpPr>
          <p:cNvPr id="82" name="Shape 82"/>
          <p:cNvSpPr txBox="1"/>
          <p:nvPr/>
        </p:nvSpPr>
        <p:spPr>
          <a:xfrm>
            <a:off x="408825" y="1017025"/>
            <a:ext cx="8351700" cy="32745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83" name="Shape 83"/>
          <p:cNvPicPr preferRelativeResize="0"/>
          <p:nvPr/>
        </p:nvPicPr>
        <p:blipFill>
          <a:blip r:embed="rId3">
            <a:alphaModFix/>
          </a:blip>
          <a:stretch>
            <a:fillRect/>
          </a:stretch>
        </p:blipFill>
        <p:spPr>
          <a:xfrm>
            <a:off x="408825" y="1202625"/>
            <a:ext cx="3728650" cy="2756750"/>
          </a:xfrm>
          <a:prstGeom prst="rect">
            <a:avLst/>
          </a:prstGeom>
          <a:noFill/>
          <a:ln>
            <a:noFill/>
          </a:ln>
        </p:spPr>
      </p:pic>
      <p:pic>
        <p:nvPicPr>
          <p:cNvPr id="84" name="Shape 84"/>
          <p:cNvPicPr preferRelativeResize="0"/>
          <p:nvPr/>
        </p:nvPicPr>
        <p:blipFill>
          <a:blip r:embed="rId4">
            <a:alphaModFix/>
          </a:blip>
          <a:stretch>
            <a:fillRect/>
          </a:stretch>
        </p:blipFill>
        <p:spPr>
          <a:xfrm>
            <a:off x="4637925" y="1202625"/>
            <a:ext cx="4122599" cy="2756749"/>
          </a:xfrm>
          <a:prstGeom prst="rect">
            <a:avLst/>
          </a:prstGeom>
          <a:noFill/>
          <a:ln>
            <a:noFill/>
          </a:ln>
        </p:spPr>
      </p:pic>
      <p:sp>
        <p:nvSpPr>
          <p:cNvPr id="85" name="Shape 85"/>
          <p:cNvSpPr txBox="1"/>
          <p:nvPr/>
        </p:nvSpPr>
        <p:spPr>
          <a:xfrm>
            <a:off x="1504825" y="2935625"/>
            <a:ext cx="7005900" cy="3000000"/>
          </a:xfrm>
          <a:prstGeom prst="rect">
            <a:avLst/>
          </a:prstGeom>
          <a:noFill/>
          <a:ln>
            <a:noFill/>
          </a:ln>
        </p:spPr>
        <p:txBody>
          <a:bodyPr lIns="91425" tIns="91425" rIns="91425" bIns="91425" anchor="ctr" anchorCtr="0">
            <a:noAutofit/>
          </a:bodyPr>
          <a:lstStyle/>
          <a:p>
            <a:pPr marL="457200" lvl="0" indent="457200" rtl="0">
              <a:spcBef>
                <a:spcPts val="0"/>
              </a:spcBef>
              <a:buNone/>
            </a:pPr>
            <a:r>
              <a:rPr lang="en" sz="2400" b="1"/>
              <a:t>Orlando Attack, June 2016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753475" y="247358"/>
            <a:ext cx="7423500" cy="702600"/>
          </a:xfrm>
          <a:prstGeom prst="rect">
            <a:avLst/>
          </a:prstGeom>
          <a:noFill/>
          <a:ln>
            <a:noFill/>
          </a:ln>
        </p:spPr>
        <p:txBody>
          <a:bodyPr lIns="91425" tIns="91425" rIns="91425" bIns="91425" anchor="t" anchorCtr="0">
            <a:noAutofit/>
          </a:bodyPr>
          <a:lstStyle/>
          <a:p>
            <a:pPr marL="457200" lvl="0" indent="457200" algn="ctr" rtl="0">
              <a:spcBef>
                <a:spcPts val="0"/>
              </a:spcBef>
              <a:buNone/>
            </a:pPr>
            <a:r>
              <a:rPr lang="en-US" sz="2400" b="1" dirty="0"/>
              <a:t>COMMON ELEMENTS</a:t>
            </a:r>
            <a:endParaRPr lang="en" sz="2400" b="1" dirty="0"/>
          </a:p>
        </p:txBody>
      </p:sp>
      <p:sp>
        <p:nvSpPr>
          <p:cNvPr id="91" name="Shape 91"/>
          <p:cNvSpPr txBox="1"/>
          <p:nvPr/>
        </p:nvSpPr>
        <p:spPr>
          <a:xfrm>
            <a:off x="979668" y="1286505"/>
            <a:ext cx="7794900" cy="2850300"/>
          </a:xfrm>
          <a:prstGeom prst="rect">
            <a:avLst/>
          </a:prstGeom>
          <a:noFill/>
          <a:ln>
            <a:noFill/>
          </a:ln>
        </p:spPr>
        <p:txBody>
          <a:bodyPr lIns="91425" tIns="91425" rIns="91425" bIns="91425" anchor="t" anchorCtr="0">
            <a:noAutofit/>
          </a:bodyPr>
          <a:lstStyle/>
          <a:p>
            <a:pPr marL="285750" lvl="0" indent="-285750">
              <a:spcBef>
                <a:spcPts val="0"/>
              </a:spcBef>
              <a:buFont typeface="Arial" panose="020B0604020202020204" pitchFamily="34" charset="0"/>
              <a:buChar char="•"/>
            </a:pPr>
            <a:r>
              <a:rPr lang="en" dirty="0"/>
              <a:t>TERRORISM</a:t>
            </a:r>
          </a:p>
          <a:p>
            <a:pPr marL="285750" lvl="0" indent="-285750">
              <a:spcBef>
                <a:spcPts val="0"/>
              </a:spcBef>
              <a:buFont typeface="Arial" panose="020B0604020202020204" pitchFamily="34" charset="0"/>
              <a:buChar char="•"/>
            </a:pPr>
            <a:endParaRPr dirty="0"/>
          </a:p>
          <a:p>
            <a:pPr marL="285750" lvl="0" indent="-285750">
              <a:spcBef>
                <a:spcPts val="0"/>
              </a:spcBef>
              <a:buFont typeface="Arial" panose="020B0604020202020204" pitchFamily="34" charset="0"/>
              <a:buChar char="•"/>
            </a:pPr>
            <a:r>
              <a:rPr lang="en" dirty="0"/>
              <a:t>HOMEGROWN TERRORISM</a:t>
            </a:r>
          </a:p>
          <a:p>
            <a:pPr marL="285750" lvl="0" indent="-285750">
              <a:spcBef>
                <a:spcPts val="0"/>
              </a:spcBef>
              <a:buFont typeface="Arial" panose="020B0604020202020204" pitchFamily="34" charset="0"/>
              <a:buChar char="•"/>
            </a:pPr>
            <a:endParaRPr dirty="0"/>
          </a:p>
          <a:p>
            <a:pPr marL="285750" lvl="0" indent="-285750">
              <a:spcBef>
                <a:spcPts val="0"/>
              </a:spcBef>
              <a:buFont typeface="Arial" panose="020B0604020202020204" pitchFamily="34" charset="0"/>
              <a:buChar char="•"/>
            </a:pPr>
            <a:r>
              <a:rPr lang="en" dirty="0"/>
              <a:t>RELATIONSHIP WITH ISIS</a:t>
            </a:r>
          </a:p>
          <a:p>
            <a:pPr marL="285750" lvl="0" indent="-285750">
              <a:spcBef>
                <a:spcPts val="0"/>
              </a:spcBef>
              <a:buFont typeface="Arial" panose="020B0604020202020204" pitchFamily="34" charset="0"/>
              <a:buChar char="•"/>
            </a:pPr>
            <a:endParaRPr dirty="0"/>
          </a:p>
          <a:p>
            <a:pPr marL="285750" lvl="0" indent="-285750">
              <a:spcBef>
                <a:spcPts val="0"/>
              </a:spcBef>
              <a:buFont typeface="Arial" panose="020B0604020202020204" pitchFamily="34" charset="0"/>
              <a:buChar char="•"/>
            </a:pPr>
            <a:r>
              <a:rPr lang="en" dirty="0"/>
              <a:t>COMMUNICATION WITH ISIS</a:t>
            </a:r>
          </a:p>
          <a:p>
            <a:pPr marL="285750" lvl="0" indent="-285750">
              <a:spcBef>
                <a:spcPts val="0"/>
              </a:spcBef>
              <a:buFont typeface="Arial" panose="020B0604020202020204" pitchFamily="34" charset="0"/>
              <a:buChar char="•"/>
            </a:pPr>
            <a:endParaRPr dirty="0"/>
          </a:p>
          <a:p>
            <a:pPr marL="285750" lvl="0" indent="-285750" rtl="0">
              <a:spcBef>
                <a:spcPts val="0"/>
              </a:spcBef>
              <a:buFont typeface="Arial" panose="020B0604020202020204" pitchFamily="34" charset="0"/>
              <a:buChar char="•"/>
            </a:pPr>
            <a:r>
              <a:rPr lang="en" dirty="0"/>
              <a:t>SOCIAL MEDIA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175847" y="317696"/>
            <a:ext cx="7423500" cy="702600"/>
          </a:xfrm>
          <a:prstGeom prst="rect">
            <a:avLst/>
          </a:prstGeom>
          <a:noFill/>
          <a:ln>
            <a:noFill/>
          </a:ln>
        </p:spPr>
        <p:txBody>
          <a:bodyPr lIns="91425" tIns="91425" rIns="91425" bIns="91425" anchor="t" anchorCtr="0">
            <a:noAutofit/>
          </a:bodyPr>
          <a:lstStyle/>
          <a:p>
            <a:pPr marL="457200" lvl="0" indent="457200" algn="ctr" rtl="0">
              <a:spcBef>
                <a:spcPts val="0"/>
              </a:spcBef>
              <a:buNone/>
            </a:pPr>
            <a:r>
              <a:rPr lang="en-US" sz="2400" b="1" dirty="0"/>
              <a:t>INTRODUCTION</a:t>
            </a:r>
            <a:endParaRPr lang="en" sz="2400" b="1" dirty="0"/>
          </a:p>
        </p:txBody>
      </p:sp>
      <p:sp>
        <p:nvSpPr>
          <p:cNvPr id="97" name="Shape 97"/>
          <p:cNvSpPr txBox="1"/>
          <p:nvPr/>
        </p:nvSpPr>
        <p:spPr>
          <a:xfrm>
            <a:off x="939075" y="1149600"/>
            <a:ext cx="7794900" cy="3386700"/>
          </a:xfrm>
          <a:prstGeom prst="rect">
            <a:avLst/>
          </a:prstGeom>
          <a:noFill/>
          <a:ln>
            <a:noFill/>
          </a:ln>
        </p:spPr>
        <p:txBody>
          <a:bodyPr lIns="91425" tIns="91425" rIns="91425" bIns="91425" anchor="t" anchorCtr="0">
            <a:noAutofit/>
          </a:bodyPr>
          <a:lstStyle/>
          <a:p>
            <a:pPr lvl="0" algn="just">
              <a:spcBef>
                <a:spcPts val="0"/>
              </a:spcBef>
              <a:buNone/>
            </a:pPr>
            <a:r>
              <a:rPr lang="en" dirty="0"/>
              <a:t>- </a:t>
            </a:r>
            <a:r>
              <a:rPr lang="en-US" dirty="0"/>
              <a:t>Ex-</a:t>
            </a:r>
            <a:r>
              <a:rPr lang="en" dirty="0"/>
              <a:t>President Barack Obama earlier referred to Islamic State (IS) – Islamic terrorist networks of predominantly Sunni Muslim extremists, foreign fighters, and sympathizers – as a “Junior Varsity” version of Al Qaeda”. </a:t>
            </a:r>
          </a:p>
          <a:p>
            <a:pPr lvl="0" algn="just">
              <a:spcBef>
                <a:spcPts val="0"/>
              </a:spcBef>
              <a:buNone/>
            </a:pPr>
            <a:endParaRPr dirty="0"/>
          </a:p>
          <a:p>
            <a:pPr lvl="0" algn="just">
              <a:spcBef>
                <a:spcPts val="0"/>
              </a:spcBef>
              <a:buClr>
                <a:schemeClr val="dk1"/>
              </a:buClr>
              <a:buFont typeface="Arial"/>
              <a:buNone/>
            </a:pPr>
            <a:r>
              <a:rPr lang="en" dirty="0"/>
              <a:t>- Since then the rapid rise and resilience of the IS militants in Syria and Iraq against the US led coalition of 60-plus nations, however, seems to pose a serious threat.</a:t>
            </a:r>
          </a:p>
          <a:p>
            <a:pPr lvl="0" algn="just">
              <a:spcBef>
                <a:spcPts val="0"/>
              </a:spcBef>
              <a:buNone/>
            </a:pPr>
            <a:endParaRPr dirty="0"/>
          </a:p>
          <a:p>
            <a:pPr lvl="0" algn="just">
              <a:spcBef>
                <a:spcPts val="0"/>
              </a:spcBef>
              <a:buNone/>
            </a:pPr>
            <a:r>
              <a:rPr lang="en" dirty="0"/>
              <a:t>- IS is World’s richest terrorist group and their main funding comes from illegal revenue generated from oil fields, also bank assets in their city.</a:t>
            </a:r>
          </a:p>
          <a:p>
            <a:pPr lvl="0" algn="just">
              <a:spcBef>
                <a:spcPts val="0"/>
              </a:spcBef>
              <a:buNone/>
            </a:pPr>
            <a:endParaRPr dirty="0"/>
          </a:p>
          <a:p>
            <a:pPr lvl="0" algn="just">
              <a:spcBef>
                <a:spcPts val="0"/>
              </a:spcBef>
              <a:buNone/>
            </a:pPr>
            <a:endParaRPr dirty="0"/>
          </a:p>
          <a:p>
            <a:pPr lvl="0" algn="just">
              <a:spcBef>
                <a:spcPts val="0"/>
              </a:spcBef>
              <a:buNone/>
            </a:pPr>
            <a:endParaRPr dirty="0"/>
          </a:p>
          <a:p>
            <a:pPr lvl="0" algn="just" rtl="0">
              <a:spcBef>
                <a:spcPts val="0"/>
              </a:spcBef>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p:nvPr/>
        </p:nvSpPr>
        <p:spPr>
          <a:xfrm>
            <a:off x="939075" y="1149600"/>
            <a:ext cx="7794900" cy="3592500"/>
          </a:xfrm>
          <a:prstGeom prst="rect">
            <a:avLst/>
          </a:prstGeom>
          <a:noFill/>
          <a:ln>
            <a:noFill/>
          </a:ln>
        </p:spPr>
        <p:txBody>
          <a:bodyPr lIns="91425" tIns="91425" rIns="91425" bIns="91425" anchor="t" anchorCtr="0">
            <a:noAutofit/>
          </a:bodyPr>
          <a:lstStyle/>
          <a:p>
            <a:pPr lvl="0" algn="just" rtl="0">
              <a:spcBef>
                <a:spcPts val="0"/>
              </a:spcBef>
              <a:buNone/>
            </a:pPr>
            <a:r>
              <a:rPr lang="en" dirty="0"/>
              <a:t>- First: </a:t>
            </a:r>
          </a:p>
          <a:p>
            <a:pPr lvl="0" algn="just" rtl="0">
              <a:spcBef>
                <a:spcPts val="0"/>
              </a:spcBef>
              <a:buNone/>
            </a:pPr>
            <a:endParaRPr lang="en" dirty="0"/>
          </a:p>
          <a:p>
            <a:pPr marL="285750" lvl="0" indent="-285750" algn="just" rtl="0">
              <a:spcBef>
                <a:spcPts val="0"/>
              </a:spcBef>
              <a:buFont typeface="Arial" panose="020B0604020202020204" pitchFamily="34" charset="0"/>
              <a:buChar char="•"/>
            </a:pPr>
            <a:r>
              <a:rPr lang="en" dirty="0"/>
              <a:t>Both al-Qaeda and IS hold the political goal of establishing a new Islamic state (or “caliphate”) where Sharia law is the highest authority and jihad is sanctioned.</a:t>
            </a:r>
          </a:p>
          <a:p>
            <a:pPr lvl="0" algn="just" rtl="0">
              <a:spcBef>
                <a:spcPts val="0"/>
              </a:spcBef>
              <a:buClr>
                <a:schemeClr val="dk1"/>
              </a:buClr>
              <a:buFont typeface="Arial"/>
              <a:buNone/>
            </a:pPr>
            <a:endParaRPr dirty="0"/>
          </a:p>
          <a:p>
            <a:pPr lvl="0" algn="just">
              <a:spcBef>
                <a:spcPts val="0"/>
              </a:spcBef>
              <a:buNone/>
            </a:pPr>
            <a:r>
              <a:rPr lang="en" dirty="0"/>
              <a:t>- Second:</a:t>
            </a:r>
          </a:p>
          <a:p>
            <a:pPr lvl="0" algn="just">
              <a:spcBef>
                <a:spcPts val="0"/>
              </a:spcBef>
              <a:buNone/>
            </a:pPr>
            <a:endParaRPr dirty="0"/>
          </a:p>
          <a:p>
            <a:pPr marL="285750" lvl="0" indent="-285750" algn="just">
              <a:spcBef>
                <a:spcPts val="0"/>
              </a:spcBef>
              <a:buFont typeface="Arial" panose="020B0604020202020204" pitchFamily="34" charset="0"/>
              <a:buChar char="•"/>
            </a:pPr>
            <a:r>
              <a:rPr lang="en" dirty="0"/>
              <a:t>Al-Qaeda exploits mass media and the Internet for terrorism propaganda.</a:t>
            </a:r>
          </a:p>
          <a:p>
            <a:pPr marL="285750" lvl="0" indent="-285750" algn="just">
              <a:spcBef>
                <a:spcPts val="0"/>
              </a:spcBef>
              <a:buFont typeface="Arial" panose="020B0604020202020204" pitchFamily="34" charset="0"/>
              <a:buChar char="•"/>
            </a:pPr>
            <a:r>
              <a:rPr lang="en" dirty="0"/>
              <a:t>IS use  social media to lure younger Muslims and the Westerners alike to fight with its IS multi-ethnic force in Syria and Iraq.</a:t>
            </a:r>
          </a:p>
          <a:p>
            <a:pPr lvl="0" algn="just">
              <a:spcBef>
                <a:spcPts val="0"/>
              </a:spcBef>
              <a:buNone/>
            </a:pPr>
            <a:endParaRPr dirty="0"/>
          </a:p>
          <a:p>
            <a:pPr lvl="0" algn="just" rtl="0">
              <a:spcBef>
                <a:spcPts val="0"/>
              </a:spcBef>
              <a:buNone/>
            </a:pPr>
            <a:endParaRPr dirty="0"/>
          </a:p>
        </p:txBody>
      </p:sp>
      <p:sp>
        <p:nvSpPr>
          <p:cNvPr id="103" name="Shape 103"/>
          <p:cNvSpPr txBox="1"/>
          <p:nvPr/>
        </p:nvSpPr>
        <p:spPr>
          <a:xfrm>
            <a:off x="436952" y="303627"/>
            <a:ext cx="7423500" cy="702600"/>
          </a:xfrm>
          <a:prstGeom prst="rect">
            <a:avLst/>
          </a:prstGeom>
          <a:noFill/>
          <a:ln>
            <a:noFill/>
          </a:ln>
        </p:spPr>
        <p:txBody>
          <a:bodyPr lIns="91425" tIns="91425" rIns="91425" bIns="91425" anchor="t" anchorCtr="0">
            <a:noAutofit/>
          </a:bodyPr>
          <a:lstStyle/>
          <a:p>
            <a:pPr marL="457200" lvl="0" indent="457200" algn="ctr" rtl="0">
              <a:spcBef>
                <a:spcPts val="0"/>
              </a:spcBef>
              <a:buNone/>
            </a:pPr>
            <a:r>
              <a:rPr lang="en" sz="2400" b="1" dirty="0"/>
              <a:t>Two Reasons for Concerns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840856" y="321465"/>
            <a:ext cx="7081044" cy="819185"/>
          </a:xfrm>
          <a:prstGeom prst="rect">
            <a:avLst/>
          </a:prstGeom>
          <a:noFill/>
          <a:ln>
            <a:noFill/>
          </a:ln>
        </p:spPr>
        <p:txBody>
          <a:bodyPr lIns="91425" tIns="91425" rIns="91425" bIns="91425" anchor="t" anchorCtr="0">
            <a:noAutofit/>
          </a:bodyPr>
          <a:lstStyle/>
          <a:p>
            <a:pPr lvl="0" algn="ctr">
              <a:spcBef>
                <a:spcPts val="0"/>
              </a:spcBef>
              <a:buNone/>
            </a:pPr>
            <a:r>
              <a:rPr lang="en-US" sz="2400" b="1" dirty="0"/>
              <a:t>AIR STRIKES</a:t>
            </a:r>
            <a:r>
              <a:rPr lang="en" sz="2400" b="1" dirty="0"/>
              <a:t> </a:t>
            </a:r>
          </a:p>
        </p:txBody>
      </p:sp>
      <p:sp>
        <p:nvSpPr>
          <p:cNvPr id="109" name="Shape 109"/>
          <p:cNvSpPr txBox="1"/>
          <p:nvPr/>
        </p:nvSpPr>
        <p:spPr>
          <a:xfrm>
            <a:off x="584125" y="1003475"/>
            <a:ext cx="7104600" cy="34986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111" name="Shape 111"/>
          <p:cNvPicPr preferRelativeResize="0"/>
          <p:nvPr/>
        </p:nvPicPr>
        <p:blipFill>
          <a:blip r:embed="rId3">
            <a:alphaModFix/>
          </a:blip>
          <a:stretch>
            <a:fillRect/>
          </a:stretch>
        </p:blipFill>
        <p:spPr>
          <a:xfrm>
            <a:off x="5254137" y="1140650"/>
            <a:ext cx="3076575" cy="1390650"/>
          </a:xfrm>
          <a:prstGeom prst="rect">
            <a:avLst/>
          </a:prstGeom>
          <a:noFill/>
          <a:ln>
            <a:noFill/>
          </a:ln>
        </p:spPr>
      </p:pic>
      <p:pic>
        <p:nvPicPr>
          <p:cNvPr id="112" name="Shape 112"/>
          <p:cNvPicPr preferRelativeResize="0"/>
          <p:nvPr/>
        </p:nvPicPr>
        <p:blipFill>
          <a:blip r:embed="rId4">
            <a:alphaModFix/>
          </a:blip>
          <a:stretch>
            <a:fillRect/>
          </a:stretch>
        </p:blipFill>
        <p:spPr>
          <a:xfrm>
            <a:off x="4734837" y="2752775"/>
            <a:ext cx="4070124" cy="561975"/>
          </a:xfrm>
          <a:prstGeom prst="rect">
            <a:avLst/>
          </a:prstGeom>
          <a:noFill/>
          <a:ln>
            <a:noFill/>
          </a:ln>
        </p:spPr>
      </p:pic>
      <p:sp>
        <p:nvSpPr>
          <p:cNvPr id="113" name="Shape 113"/>
          <p:cNvSpPr txBox="1"/>
          <p:nvPr/>
        </p:nvSpPr>
        <p:spPr>
          <a:xfrm>
            <a:off x="4606899" y="3527392"/>
            <a:ext cx="4326000" cy="1338900"/>
          </a:xfrm>
          <a:prstGeom prst="rect">
            <a:avLst/>
          </a:prstGeom>
          <a:noFill/>
          <a:ln>
            <a:noFill/>
          </a:ln>
        </p:spPr>
        <p:txBody>
          <a:bodyPr lIns="91425" tIns="91425" rIns="91425" bIns="91425" anchor="t" anchorCtr="0">
            <a:noAutofit/>
          </a:bodyPr>
          <a:lstStyle/>
          <a:p>
            <a:pPr lvl="0" algn="just">
              <a:spcBef>
                <a:spcPts val="0"/>
              </a:spcBef>
              <a:buClr>
                <a:schemeClr val="dk1"/>
              </a:buClr>
              <a:buFont typeface="Arial"/>
              <a:buNone/>
            </a:pPr>
            <a:r>
              <a:rPr lang="en" sz="1400" dirty="0">
                <a:solidFill>
                  <a:schemeClr val="dk1"/>
                </a:solidFill>
              </a:rPr>
              <a:t>2014 UNSC report shows 15,000 foreign fighters recruited by ISIS from 80 countries to fight in Syria and Iraq.</a:t>
            </a:r>
          </a:p>
          <a:p>
            <a:pPr lvl="0" algn="just">
              <a:spcBef>
                <a:spcPts val="0"/>
              </a:spcBef>
              <a:buClr>
                <a:schemeClr val="dk1"/>
              </a:buClr>
              <a:buFont typeface="Arial"/>
              <a:buNone/>
            </a:pPr>
            <a:endParaRPr sz="1400" dirty="0">
              <a:solidFill>
                <a:schemeClr val="dk1"/>
              </a:solidFill>
            </a:endParaRPr>
          </a:p>
          <a:p>
            <a:pPr lvl="0" algn="just">
              <a:spcBef>
                <a:spcPts val="0"/>
              </a:spcBef>
              <a:buClr>
                <a:schemeClr val="dk1"/>
              </a:buClr>
              <a:buFont typeface="Arial"/>
              <a:buNone/>
            </a:pPr>
            <a:r>
              <a:rPr lang="en" sz="1400" dirty="0">
                <a:solidFill>
                  <a:schemeClr val="dk1"/>
                </a:solidFill>
              </a:rPr>
              <a:t>- CIA predict 20,000-31500 fighters recruited.</a:t>
            </a:r>
          </a:p>
        </p:txBody>
      </p:sp>
      <p:pic>
        <p:nvPicPr>
          <p:cNvPr id="2" name="Picture 1"/>
          <p:cNvPicPr>
            <a:picLocks noChangeAspect="1"/>
          </p:cNvPicPr>
          <p:nvPr/>
        </p:nvPicPr>
        <p:blipFill>
          <a:blip r:embed="rId5"/>
          <a:stretch>
            <a:fillRect/>
          </a:stretch>
        </p:blipFill>
        <p:spPr>
          <a:xfrm>
            <a:off x="333375" y="1003475"/>
            <a:ext cx="4238625" cy="3315307"/>
          </a:xfrm>
          <a:prstGeom prst="rect">
            <a:avLst/>
          </a:prstGeom>
        </p:spPr>
      </p:pic>
      <p:sp>
        <p:nvSpPr>
          <p:cNvPr id="3" name="Rectangle 2"/>
          <p:cNvSpPr/>
          <p:nvPr/>
        </p:nvSpPr>
        <p:spPr>
          <a:xfrm>
            <a:off x="939328" y="4409056"/>
            <a:ext cx="2918428" cy="369332"/>
          </a:xfrm>
          <a:prstGeom prst="rect">
            <a:avLst/>
          </a:prstGeom>
        </p:spPr>
        <p:txBody>
          <a:bodyPr wrap="none">
            <a:spAutoFit/>
          </a:bodyPr>
          <a:lstStyle/>
          <a:p>
            <a:r>
              <a:rPr lang="en-US" b="1" dirty="0">
                <a:latin typeface="TimesNewRoman,Bold"/>
              </a:rPr>
              <a:t>IS control of Syria and Iraq</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TotalTime>
  <Words>980</Words>
  <Application>Microsoft Office PowerPoint</Application>
  <PresentationFormat>On-screen Show (16:9)</PresentationFormat>
  <Paragraphs>118</Paragraphs>
  <Slides>21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TimesNewRoman,Bold</vt:lpstr>
      <vt:lpstr>Office Theme</vt:lpstr>
      <vt:lpstr>Tweeting Propaganda, Radicalization and Recruitment:Islamic State Supporters Multi-Sided Twitter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METHODOLOGY</vt:lpstr>
      <vt:lpstr>EXPERIMENTS PERFORMED</vt:lpstr>
      <vt:lpstr>RESULTS</vt:lpstr>
      <vt:lpstr>RESULTS (contd.)</vt:lpstr>
      <vt:lpstr>SAMPLE TWEETS</vt:lpstr>
      <vt:lpstr>Project Proposal</vt:lpstr>
      <vt:lpstr>Project Proposal (contd.)</vt:lpstr>
      <vt:lpstr>Project Proposal (contd.)</vt:lpstr>
      <vt:lpstr>CONCLUSION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Tweeting Propaganda, Radicalization and Recruitment:Islamic State Supporters Multi-Sided Twitter Networks</dc:title>
  <cp:lastModifiedBy>BEGRAJKA, DEEPAK</cp:lastModifiedBy>
  <cp:revision>9</cp:revision>
  <dcterms:modified xsi:type="dcterms:W3CDTF">2017-04-13T06:54:00Z</dcterms:modified>
</cp:coreProperties>
</file>