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58" r:id="rId4"/>
    <p:sldId id="260" r:id="rId5"/>
    <p:sldId id="261" r:id="rId6"/>
    <p:sldId id="262" r:id="rId7"/>
    <p:sldId id="282" r:id="rId8"/>
    <p:sldId id="283" r:id="rId9"/>
    <p:sldId id="284" r:id="rId10"/>
    <p:sldId id="272" r:id="rId11"/>
    <p:sldId id="285" r:id="rId12"/>
    <p:sldId id="286" r:id="rId13"/>
    <p:sldId id="287" r:id="rId14"/>
    <p:sldId id="271" r:id="rId15"/>
    <p:sldId id="273" r:id="rId16"/>
    <p:sldId id="274" r:id="rId17"/>
    <p:sldId id="275" r:id="rId18"/>
    <p:sldId id="276" r:id="rId19"/>
    <p:sldId id="277" r:id="rId20"/>
    <p:sldId id="279" r:id="rId21"/>
    <p:sldId id="280" r:id="rId22"/>
    <p:sldId id="28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p:restoredTop sz="91429"/>
  </p:normalViewPr>
  <p:slideViewPr>
    <p:cSldViewPr snapToGrid="0" snapToObjects="1">
      <p:cViewPr varScale="1">
        <p:scale>
          <a:sx n="94" d="100"/>
          <a:sy n="94" d="100"/>
        </p:scale>
        <p:origin x="141"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730E4B-66CB-4D0F-9ADB-7DDE57376A2B}" type="datetimeFigureOut">
              <a:rPr lang="en-US"/>
              <a:t>4/13/2017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6B6323-F7AD-4CE0-89D0-6D5EB13BC055}" type="slidenum">
              <a:rPr lang="en-US"/>
              <a:t>‹#›</a:t>
            </a:fld>
            <a:endParaRPr lang="en-US"/>
          </a:p>
        </p:txBody>
      </p:sp>
    </p:spTree>
    <p:extLst>
      <p:ext uri="{BB962C8B-B14F-4D97-AF65-F5344CB8AC3E}">
        <p14:creationId xmlns:p14="http://schemas.microsoft.com/office/powerpoint/2010/main" val="198430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Richard</a:t>
            </a:r>
          </a:p>
        </p:txBody>
      </p:sp>
      <p:sp>
        <p:nvSpPr>
          <p:cNvPr id="4" name="Slide Number Placeholder 3"/>
          <p:cNvSpPr>
            <a:spLocks noGrp="1"/>
          </p:cNvSpPr>
          <p:nvPr>
            <p:ph type="sldNum" sz="quarter" idx="10"/>
          </p:nvPr>
        </p:nvSpPr>
        <p:spPr/>
        <p:txBody>
          <a:bodyPr/>
          <a:lstStyle/>
          <a:p>
            <a:fld id="{A96B6323-F7AD-4CE0-89D0-6D5EB13BC055}" type="slidenum">
              <a:rPr lang="en-US" smtClean="0"/>
              <a:t>2</a:t>
            </a:fld>
            <a:endParaRPr lang="en-US"/>
          </a:p>
        </p:txBody>
      </p:sp>
    </p:spTree>
    <p:extLst>
      <p:ext uri="{BB962C8B-B14F-4D97-AF65-F5344CB8AC3E}">
        <p14:creationId xmlns:p14="http://schemas.microsoft.com/office/powerpoint/2010/main" val="27387466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15</a:t>
            </a:fld>
            <a:endParaRPr lang="en-US"/>
          </a:p>
        </p:txBody>
      </p:sp>
    </p:spTree>
    <p:extLst>
      <p:ext uri="{BB962C8B-B14F-4D97-AF65-F5344CB8AC3E}">
        <p14:creationId xmlns:p14="http://schemas.microsoft.com/office/powerpoint/2010/main" val="2444212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16</a:t>
            </a:fld>
            <a:endParaRPr lang="en-US"/>
          </a:p>
        </p:txBody>
      </p:sp>
    </p:spTree>
    <p:extLst>
      <p:ext uri="{BB962C8B-B14F-4D97-AF65-F5344CB8AC3E}">
        <p14:creationId xmlns:p14="http://schemas.microsoft.com/office/powerpoint/2010/main" val="3408684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17</a:t>
            </a:fld>
            <a:endParaRPr lang="en-US"/>
          </a:p>
        </p:txBody>
      </p:sp>
    </p:spTree>
    <p:extLst>
      <p:ext uri="{BB962C8B-B14F-4D97-AF65-F5344CB8AC3E}">
        <p14:creationId xmlns:p14="http://schemas.microsoft.com/office/powerpoint/2010/main" val="1188742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18</a:t>
            </a:fld>
            <a:endParaRPr lang="en-US"/>
          </a:p>
        </p:txBody>
      </p:sp>
    </p:spTree>
    <p:extLst>
      <p:ext uri="{BB962C8B-B14F-4D97-AF65-F5344CB8AC3E}">
        <p14:creationId xmlns:p14="http://schemas.microsoft.com/office/powerpoint/2010/main" val="2596030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19</a:t>
            </a:fld>
            <a:endParaRPr lang="en-US"/>
          </a:p>
        </p:txBody>
      </p:sp>
    </p:spTree>
    <p:extLst>
      <p:ext uri="{BB962C8B-B14F-4D97-AF65-F5344CB8AC3E}">
        <p14:creationId xmlns:p14="http://schemas.microsoft.com/office/powerpoint/2010/main" val="741291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20</a:t>
            </a:fld>
            <a:endParaRPr lang="en-US"/>
          </a:p>
        </p:txBody>
      </p:sp>
    </p:spTree>
    <p:extLst>
      <p:ext uri="{BB962C8B-B14F-4D97-AF65-F5344CB8AC3E}">
        <p14:creationId xmlns:p14="http://schemas.microsoft.com/office/powerpoint/2010/main" val="3269254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21</a:t>
            </a:fld>
            <a:endParaRPr lang="en-US"/>
          </a:p>
        </p:txBody>
      </p:sp>
    </p:spTree>
    <p:extLst>
      <p:ext uri="{BB962C8B-B14F-4D97-AF65-F5344CB8AC3E}">
        <p14:creationId xmlns:p14="http://schemas.microsoft.com/office/powerpoint/2010/main" val="27545541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6B6323-F7AD-4CE0-89D0-6D5EB13BC055}" type="slidenum">
              <a:rPr lang="en-US"/>
              <a:t>22</a:t>
            </a:fld>
            <a:endParaRPr lang="en-US"/>
          </a:p>
        </p:txBody>
      </p:sp>
    </p:spTree>
    <p:extLst>
      <p:ext uri="{BB962C8B-B14F-4D97-AF65-F5344CB8AC3E}">
        <p14:creationId xmlns:p14="http://schemas.microsoft.com/office/powerpoint/2010/main" val="3417076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Richard</a:t>
            </a:r>
          </a:p>
        </p:txBody>
      </p:sp>
      <p:sp>
        <p:nvSpPr>
          <p:cNvPr id="4" name="Slide Number Placeholder 3"/>
          <p:cNvSpPr>
            <a:spLocks noGrp="1"/>
          </p:cNvSpPr>
          <p:nvPr>
            <p:ph type="sldNum" sz="quarter" idx="10"/>
          </p:nvPr>
        </p:nvSpPr>
        <p:spPr/>
        <p:txBody>
          <a:bodyPr/>
          <a:lstStyle/>
          <a:p>
            <a:fld id="{A96B6323-F7AD-4CE0-89D0-6D5EB13BC055}" type="slidenum">
              <a:rPr lang="en-US" smtClean="0"/>
              <a:t>3</a:t>
            </a:fld>
            <a:endParaRPr lang="en-US"/>
          </a:p>
        </p:txBody>
      </p:sp>
    </p:spTree>
    <p:extLst>
      <p:ext uri="{BB962C8B-B14F-4D97-AF65-F5344CB8AC3E}">
        <p14:creationId xmlns:p14="http://schemas.microsoft.com/office/powerpoint/2010/main" val="2806175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Richard</a:t>
            </a:r>
          </a:p>
        </p:txBody>
      </p:sp>
      <p:sp>
        <p:nvSpPr>
          <p:cNvPr id="4" name="Slide Number Placeholder 3"/>
          <p:cNvSpPr>
            <a:spLocks noGrp="1"/>
          </p:cNvSpPr>
          <p:nvPr>
            <p:ph type="sldNum" sz="quarter" idx="10"/>
          </p:nvPr>
        </p:nvSpPr>
        <p:spPr/>
        <p:txBody>
          <a:bodyPr/>
          <a:lstStyle/>
          <a:p>
            <a:fld id="{A96B6323-F7AD-4CE0-89D0-6D5EB13BC055}" type="slidenum">
              <a:rPr lang="en-US" smtClean="0"/>
              <a:t>4</a:t>
            </a:fld>
            <a:endParaRPr lang="en-US"/>
          </a:p>
        </p:txBody>
      </p:sp>
    </p:spTree>
    <p:extLst>
      <p:ext uri="{BB962C8B-B14F-4D97-AF65-F5344CB8AC3E}">
        <p14:creationId xmlns:p14="http://schemas.microsoft.com/office/powerpoint/2010/main" val="2767161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Himani</a:t>
            </a:r>
            <a:r>
              <a:rPr lang="en-US" baseline="0" dirty="0"/>
              <a:t> to </a:t>
            </a:r>
            <a:endParaRPr lang="en-US" dirty="0"/>
          </a:p>
        </p:txBody>
      </p:sp>
      <p:sp>
        <p:nvSpPr>
          <p:cNvPr id="4" name="Slide Number Placeholder 3"/>
          <p:cNvSpPr>
            <a:spLocks noGrp="1"/>
          </p:cNvSpPr>
          <p:nvPr>
            <p:ph type="sldNum" sz="quarter" idx="10"/>
          </p:nvPr>
        </p:nvSpPr>
        <p:spPr/>
        <p:txBody>
          <a:bodyPr/>
          <a:lstStyle/>
          <a:p>
            <a:fld id="{A96B6323-F7AD-4CE0-89D0-6D5EB13BC055}" type="slidenum">
              <a:rPr lang="en-US" smtClean="0"/>
              <a:t>5</a:t>
            </a:fld>
            <a:endParaRPr lang="en-US"/>
          </a:p>
        </p:txBody>
      </p:sp>
    </p:spTree>
    <p:extLst>
      <p:ext uri="{BB962C8B-B14F-4D97-AF65-F5344CB8AC3E}">
        <p14:creationId xmlns:p14="http://schemas.microsoft.com/office/powerpoint/2010/main" val="2009149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Himani</a:t>
            </a:r>
            <a:endParaRPr lang="en-US" dirty="0"/>
          </a:p>
        </p:txBody>
      </p:sp>
      <p:sp>
        <p:nvSpPr>
          <p:cNvPr id="4" name="Slide Number Placeholder 3"/>
          <p:cNvSpPr>
            <a:spLocks noGrp="1"/>
          </p:cNvSpPr>
          <p:nvPr>
            <p:ph type="sldNum" sz="quarter" idx="10"/>
          </p:nvPr>
        </p:nvSpPr>
        <p:spPr/>
        <p:txBody>
          <a:bodyPr/>
          <a:lstStyle/>
          <a:p>
            <a:fld id="{A96B6323-F7AD-4CE0-89D0-6D5EB13BC055}" type="slidenum">
              <a:rPr lang="en-US" smtClean="0"/>
              <a:t>8</a:t>
            </a:fld>
            <a:endParaRPr lang="en-US"/>
          </a:p>
        </p:txBody>
      </p:sp>
    </p:spTree>
    <p:extLst>
      <p:ext uri="{BB962C8B-B14F-4D97-AF65-F5344CB8AC3E}">
        <p14:creationId xmlns:p14="http://schemas.microsoft.com/office/powerpoint/2010/main" val="673335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Richard</a:t>
            </a:r>
          </a:p>
        </p:txBody>
      </p:sp>
      <p:sp>
        <p:nvSpPr>
          <p:cNvPr id="4" name="Slide Number Placeholder 3"/>
          <p:cNvSpPr>
            <a:spLocks noGrp="1"/>
          </p:cNvSpPr>
          <p:nvPr>
            <p:ph type="sldNum" sz="quarter" idx="10"/>
          </p:nvPr>
        </p:nvSpPr>
        <p:spPr/>
        <p:txBody>
          <a:bodyPr/>
          <a:lstStyle/>
          <a:p>
            <a:fld id="{A96B6323-F7AD-4CE0-89D0-6D5EB13BC055}" type="slidenum">
              <a:rPr lang="en-US" smtClean="0"/>
              <a:t>9</a:t>
            </a:fld>
            <a:endParaRPr lang="en-US"/>
          </a:p>
        </p:txBody>
      </p:sp>
    </p:spTree>
    <p:extLst>
      <p:ext uri="{BB962C8B-B14F-4D97-AF65-F5344CB8AC3E}">
        <p14:creationId xmlns:p14="http://schemas.microsoft.com/office/powerpoint/2010/main" val="20824617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Himani</a:t>
            </a:r>
            <a:endParaRPr lang="en-US" dirty="0"/>
          </a:p>
        </p:txBody>
      </p:sp>
      <p:sp>
        <p:nvSpPr>
          <p:cNvPr id="4" name="Slide Number Placeholder 3"/>
          <p:cNvSpPr>
            <a:spLocks noGrp="1"/>
          </p:cNvSpPr>
          <p:nvPr>
            <p:ph type="sldNum" sz="quarter" idx="10"/>
          </p:nvPr>
        </p:nvSpPr>
        <p:spPr/>
        <p:txBody>
          <a:bodyPr/>
          <a:lstStyle/>
          <a:p>
            <a:fld id="{A96B6323-F7AD-4CE0-89D0-6D5EB13BC055}" type="slidenum">
              <a:rPr lang="en-US" smtClean="0"/>
              <a:t>11</a:t>
            </a:fld>
            <a:endParaRPr lang="en-US"/>
          </a:p>
        </p:txBody>
      </p:sp>
    </p:spTree>
    <p:extLst>
      <p:ext uri="{BB962C8B-B14F-4D97-AF65-F5344CB8AC3E}">
        <p14:creationId xmlns:p14="http://schemas.microsoft.com/office/powerpoint/2010/main" val="2559027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Himani</a:t>
            </a:r>
            <a:endParaRPr lang="en-US" dirty="0"/>
          </a:p>
        </p:txBody>
      </p:sp>
      <p:sp>
        <p:nvSpPr>
          <p:cNvPr id="4" name="Slide Number Placeholder 3"/>
          <p:cNvSpPr>
            <a:spLocks noGrp="1"/>
          </p:cNvSpPr>
          <p:nvPr>
            <p:ph type="sldNum" sz="quarter" idx="10"/>
          </p:nvPr>
        </p:nvSpPr>
        <p:spPr/>
        <p:txBody>
          <a:bodyPr/>
          <a:lstStyle/>
          <a:p>
            <a:fld id="{A96B6323-F7AD-4CE0-89D0-6D5EB13BC055}" type="slidenum">
              <a:rPr lang="en-US" smtClean="0"/>
              <a:t>12</a:t>
            </a:fld>
            <a:endParaRPr lang="en-US"/>
          </a:p>
        </p:txBody>
      </p:sp>
    </p:spTree>
    <p:extLst>
      <p:ext uri="{BB962C8B-B14F-4D97-AF65-F5344CB8AC3E}">
        <p14:creationId xmlns:p14="http://schemas.microsoft.com/office/powerpoint/2010/main" val="49143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Richard</a:t>
            </a:r>
          </a:p>
        </p:txBody>
      </p:sp>
      <p:sp>
        <p:nvSpPr>
          <p:cNvPr id="4" name="Slide Number Placeholder 3"/>
          <p:cNvSpPr>
            <a:spLocks noGrp="1"/>
          </p:cNvSpPr>
          <p:nvPr>
            <p:ph type="sldNum" sz="quarter" idx="10"/>
          </p:nvPr>
        </p:nvSpPr>
        <p:spPr/>
        <p:txBody>
          <a:bodyPr/>
          <a:lstStyle/>
          <a:p>
            <a:fld id="{A96B6323-F7AD-4CE0-89D0-6D5EB13BC055}" type="slidenum">
              <a:rPr lang="en-US" smtClean="0"/>
              <a:t>13</a:t>
            </a:fld>
            <a:endParaRPr lang="en-US"/>
          </a:p>
        </p:txBody>
      </p:sp>
    </p:spTree>
    <p:extLst>
      <p:ext uri="{BB962C8B-B14F-4D97-AF65-F5344CB8AC3E}">
        <p14:creationId xmlns:p14="http://schemas.microsoft.com/office/powerpoint/2010/main" val="3664262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4/13/2017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Interdependent Risk Networks and Role of Cyber Insurance</a:t>
            </a:r>
          </a:p>
        </p:txBody>
      </p:sp>
      <p:sp>
        <p:nvSpPr>
          <p:cNvPr id="3" name="Subtitle 2"/>
          <p:cNvSpPr>
            <a:spLocks noGrp="1"/>
          </p:cNvSpPr>
          <p:nvPr>
            <p:ph type="subTitle" idx="1"/>
          </p:nvPr>
        </p:nvSpPr>
        <p:spPr/>
        <p:txBody>
          <a:bodyPr/>
          <a:lstStyle/>
          <a:p>
            <a:pPr algn="l"/>
            <a:r>
              <a:rPr lang="en-US" dirty="0"/>
              <a:t>Chandra Bhatt, </a:t>
            </a:r>
            <a:r>
              <a:rPr lang="en-US" dirty="0" err="1"/>
              <a:t>Himani</a:t>
            </a:r>
            <a:r>
              <a:rPr lang="en-US" dirty="0"/>
              <a:t> Gulati, </a:t>
            </a:r>
            <a:r>
              <a:rPr lang="en-US" dirty="0" err="1"/>
              <a:t>Sanaz</a:t>
            </a:r>
            <a:r>
              <a:rPr lang="en-US" dirty="0"/>
              <a:t> </a:t>
            </a:r>
            <a:r>
              <a:rPr lang="en-US" dirty="0" err="1"/>
              <a:t>Hosseinzadeh</a:t>
            </a:r>
            <a:r>
              <a:rPr lang="en-US" dirty="0"/>
              <a:t>, </a:t>
            </a:r>
          </a:p>
          <a:p>
            <a:pPr algn="l"/>
            <a:r>
              <a:rPr lang="en-US" dirty="0" err="1"/>
              <a:t>Panati</a:t>
            </a:r>
            <a:r>
              <a:rPr lang="en-US" dirty="0"/>
              <a:t> </a:t>
            </a:r>
            <a:r>
              <a:rPr lang="en-US" dirty="0" err="1"/>
              <a:t>Sree</a:t>
            </a:r>
            <a:r>
              <a:rPr lang="en-US" dirty="0"/>
              <a:t> Sai </a:t>
            </a:r>
            <a:r>
              <a:rPr lang="en-US" dirty="0" err="1"/>
              <a:t>Lekha</a:t>
            </a:r>
            <a:r>
              <a:rPr lang="en-US" dirty="0"/>
              <a:t>, Aman Sharma, Richard Whitehouse</a:t>
            </a:r>
          </a:p>
        </p:txBody>
      </p:sp>
    </p:spTree>
    <p:extLst>
      <p:ext uri="{BB962C8B-B14F-4D97-AF65-F5344CB8AC3E}">
        <p14:creationId xmlns:p14="http://schemas.microsoft.com/office/powerpoint/2010/main" val="501818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28924"/>
            <a:ext cx="8596668" cy="885825"/>
          </a:xfrm>
        </p:spPr>
        <p:txBody>
          <a:bodyPr/>
          <a:lstStyle/>
          <a:p>
            <a:r>
              <a:rPr lang="en-US" dirty="0"/>
              <a:t>Role of Cyber Insurance</a:t>
            </a:r>
          </a:p>
        </p:txBody>
      </p:sp>
    </p:spTree>
    <p:extLst>
      <p:ext uri="{BB962C8B-B14F-4D97-AF65-F5344CB8AC3E}">
        <p14:creationId xmlns:p14="http://schemas.microsoft.com/office/powerpoint/2010/main" val="1137424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Management and Cyber Insurance</a:t>
            </a:r>
          </a:p>
        </p:txBody>
      </p:sp>
      <p:sp>
        <p:nvSpPr>
          <p:cNvPr id="3" name="Content Placeholder 2"/>
          <p:cNvSpPr>
            <a:spLocks noGrp="1"/>
          </p:cNvSpPr>
          <p:nvPr>
            <p:ph idx="1"/>
          </p:nvPr>
        </p:nvSpPr>
        <p:spPr>
          <a:xfrm>
            <a:off x="677334" y="1718629"/>
            <a:ext cx="8596668" cy="3880773"/>
          </a:xfrm>
        </p:spPr>
        <p:txBody>
          <a:bodyPr>
            <a:normAutofit fontScale="92500" lnSpcReduction="10000"/>
          </a:bodyPr>
          <a:lstStyle/>
          <a:p>
            <a:pPr defTabSz="914400">
              <a:lnSpc>
                <a:spcPct val="150000"/>
              </a:lnSpc>
              <a:spcBef>
                <a:spcPts val="0"/>
              </a:spcBef>
              <a:buSzTx/>
              <a:buFont typeface="Wingdings" panose="05000000000000000000" pitchFamily="2" charset="2"/>
              <a:buChar char="Ø"/>
            </a:pPr>
            <a:r>
              <a:rPr lang="en-US" dirty="0"/>
              <a:t>Risk management</a:t>
            </a:r>
          </a:p>
          <a:p>
            <a:pPr lvl="1" defTabSz="914400">
              <a:lnSpc>
                <a:spcPct val="150000"/>
              </a:lnSpc>
              <a:spcBef>
                <a:spcPts val="0"/>
              </a:spcBef>
              <a:buSzTx/>
              <a:buFont typeface="Wingdings" panose="05000000000000000000" pitchFamily="2" charset="2"/>
              <a:buChar char="q"/>
            </a:pPr>
            <a:r>
              <a:rPr lang="en-US" dirty="0"/>
              <a:t>Evaluate threats and vulnerabilities associated with information systems</a:t>
            </a:r>
          </a:p>
          <a:p>
            <a:pPr lvl="1" defTabSz="914400">
              <a:lnSpc>
                <a:spcPct val="150000"/>
              </a:lnSpc>
              <a:spcBef>
                <a:spcPts val="0"/>
              </a:spcBef>
              <a:buSzTx/>
              <a:buFont typeface="Wingdings" panose="05000000000000000000" pitchFamily="2" charset="2"/>
              <a:buChar char="q"/>
            </a:pPr>
            <a:r>
              <a:rPr lang="en-US" dirty="0"/>
              <a:t>Understand the risk: probability of the threat and its magnitude</a:t>
            </a:r>
          </a:p>
          <a:p>
            <a:pPr defTabSz="914400">
              <a:lnSpc>
                <a:spcPct val="150000"/>
              </a:lnSpc>
              <a:spcBef>
                <a:spcPts val="0"/>
              </a:spcBef>
              <a:buSzTx/>
              <a:buFont typeface="Wingdings" panose="05000000000000000000" pitchFamily="2" charset="2"/>
              <a:buChar char="Ø"/>
            </a:pPr>
            <a:r>
              <a:rPr lang="en-US" dirty="0"/>
              <a:t>Threat management strategies:</a:t>
            </a:r>
          </a:p>
          <a:p>
            <a:pPr lvl="1" defTabSz="914400">
              <a:lnSpc>
                <a:spcPct val="150000"/>
              </a:lnSpc>
              <a:spcBef>
                <a:spcPts val="0"/>
              </a:spcBef>
              <a:buSzTx/>
              <a:buFont typeface="Wingdings" panose="05000000000000000000" pitchFamily="2" charset="2"/>
              <a:buChar char="q"/>
            </a:pPr>
            <a:r>
              <a:rPr lang="en-US" dirty="0"/>
              <a:t>Accept</a:t>
            </a:r>
          </a:p>
          <a:p>
            <a:pPr lvl="1" defTabSz="914400">
              <a:lnSpc>
                <a:spcPct val="150000"/>
              </a:lnSpc>
              <a:spcBef>
                <a:spcPts val="0"/>
              </a:spcBef>
              <a:buSzTx/>
              <a:buFont typeface="Wingdings" panose="05000000000000000000" pitchFamily="2" charset="2"/>
              <a:buChar char="q"/>
            </a:pPr>
            <a:r>
              <a:rPr lang="en-US" dirty="0"/>
              <a:t>Avoid</a:t>
            </a:r>
          </a:p>
          <a:p>
            <a:pPr lvl="1" defTabSz="914400">
              <a:lnSpc>
                <a:spcPct val="150000"/>
              </a:lnSpc>
              <a:spcBef>
                <a:spcPts val="0"/>
              </a:spcBef>
              <a:buSzTx/>
              <a:buFont typeface="Wingdings" panose="05000000000000000000" pitchFamily="2" charset="2"/>
              <a:buChar char="q"/>
            </a:pPr>
            <a:r>
              <a:rPr lang="en-US" dirty="0"/>
              <a:t>Mitigate</a:t>
            </a:r>
          </a:p>
          <a:p>
            <a:pPr lvl="1" defTabSz="914400">
              <a:lnSpc>
                <a:spcPct val="150000"/>
              </a:lnSpc>
              <a:spcBef>
                <a:spcPts val="0"/>
              </a:spcBef>
              <a:buSzTx/>
              <a:buFont typeface="Wingdings" panose="05000000000000000000" pitchFamily="2" charset="2"/>
              <a:buChar char="q"/>
            </a:pPr>
            <a:r>
              <a:rPr lang="en-US" dirty="0"/>
              <a:t>Transfer </a:t>
            </a:r>
          </a:p>
          <a:p>
            <a:pPr defTabSz="914400">
              <a:lnSpc>
                <a:spcPct val="150000"/>
              </a:lnSpc>
              <a:spcBef>
                <a:spcPts val="0"/>
              </a:spcBef>
              <a:buSzTx/>
              <a:buFont typeface="Wingdings" panose="05000000000000000000" pitchFamily="2" charset="2"/>
              <a:buChar char="Ø"/>
            </a:pPr>
            <a:r>
              <a:rPr lang="en-US" dirty="0"/>
              <a:t>No amount of technology will ever completely eradicate risk</a:t>
            </a:r>
          </a:p>
          <a:p>
            <a:pPr defTabSz="914400">
              <a:lnSpc>
                <a:spcPct val="150000"/>
              </a:lnSpc>
              <a:spcBef>
                <a:spcPts val="0"/>
              </a:spcBef>
              <a:buSzTx/>
              <a:buFont typeface="Wingdings" panose="05000000000000000000" pitchFamily="2" charset="2"/>
              <a:buChar char="Ø"/>
            </a:pPr>
            <a:r>
              <a:rPr lang="en-US" dirty="0"/>
              <a:t>Solution: Feasibly secure data and infrastructure and invest in cyber insurance to cover the unexpected and intangible items that cannot be insured</a:t>
            </a:r>
          </a:p>
          <a:p>
            <a:pPr defTabSz="914400">
              <a:spcBef>
                <a:spcPts val="0"/>
              </a:spcBef>
              <a:buClrTx/>
              <a:buSzTx/>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346353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Cyber Insurance?</a:t>
            </a:r>
          </a:p>
        </p:txBody>
      </p:sp>
      <p:sp>
        <p:nvSpPr>
          <p:cNvPr id="3" name="Content Placeholder 2"/>
          <p:cNvSpPr>
            <a:spLocks noGrp="1"/>
          </p:cNvSpPr>
          <p:nvPr>
            <p:ph idx="1"/>
          </p:nvPr>
        </p:nvSpPr>
        <p:spPr>
          <a:xfrm>
            <a:off x="636694" y="1693229"/>
            <a:ext cx="8596668" cy="3880773"/>
          </a:xfrm>
        </p:spPr>
        <p:txBody>
          <a:bodyPr>
            <a:normAutofit fontScale="92500" lnSpcReduction="10000"/>
          </a:bodyPr>
          <a:lstStyle/>
          <a:p>
            <a:pPr>
              <a:buSzPct val="100000"/>
              <a:buFont typeface="Wingdings" panose="05000000000000000000" pitchFamily="2" charset="2"/>
              <a:buChar char="Ø"/>
            </a:pPr>
            <a:r>
              <a:rPr lang="en-US" dirty="0"/>
              <a:t>Cyber insurance transfers the risk associated with the loss of data to a insurance provider in exchange for a premium</a:t>
            </a:r>
          </a:p>
          <a:p>
            <a:pPr>
              <a:buSzPct val="100000"/>
              <a:buFont typeface="Wingdings" panose="05000000000000000000" pitchFamily="2" charset="2"/>
              <a:buChar char="Ø"/>
            </a:pPr>
            <a:r>
              <a:rPr lang="en-US" dirty="0"/>
              <a:t>Cyber insurance covers a number of areas that are often not available in traditional business policies and insurance</a:t>
            </a:r>
          </a:p>
          <a:p>
            <a:pPr>
              <a:buSzPct val="100000"/>
              <a:buFont typeface="Wingdings" panose="05000000000000000000" pitchFamily="2" charset="2"/>
              <a:buChar char="Ø"/>
            </a:pPr>
            <a:r>
              <a:rPr lang="en-US" dirty="0"/>
              <a:t>Traditional policies do not cover:</a:t>
            </a:r>
          </a:p>
          <a:p>
            <a:pPr lvl="1">
              <a:buSzPct val="100000"/>
              <a:buFont typeface="Wingdings" panose="05000000000000000000" pitchFamily="2" charset="2"/>
              <a:buChar char="q"/>
            </a:pPr>
            <a:r>
              <a:rPr lang="en-US" dirty="0"/>
              <a:t>Denial-of-service attacks </a:t>
            </a:r>
          </a:p>
          <a:p>
            <a:pPr lvl="1">
              <a:buSzPct val="100000"/>
              <a:buFont typeface="Wingdings" panose="05000000000000000000" pitchFamily="2" charset="2"/>
              <a:buChar char="q"/>
            </a:pPr>
            <a:r>
              <a:rPr lang="en-US" dirty="0"/>
              <a:t>Damage caused by hackers </a:t>
            </a:r>
          </a:p>
          <a:p>
            <a:pPr lvl="1">
              <a:buSzPct val="100000"/>
              <a:buFont typeface="Wingdings" panose="05000000000000000000" pitchFamily="2" charset="2"/>
              <a:buChar char="q"/>
            </a:pPr>
            <a:r>
              <a:rPr lang="en-US" dirty="0"/>
              <a:t>Malicious insiders</a:t>
            </a:r>
          </a:p>
          <a:p>
            <a:pPr lvl="1">
              <a:buSzPct val="100000"/>
              <a:buFont typeface="Wingdings" panose="05000000000000000000" pitchFamily="2" charset="2"/>
              <a:buChar char="q"/>
            </a:pPr>
            <a:r>
              <a:rPr lang="en-US" dirty="0"/>
              <a:t>Worms and viruses</a:t>
            </a:r>
          </a:p>
          <a:p>
            <a:pPr lvl="1">
              <a:buSzPct val="100000"/>
              <a:buFont typeface="Wingdings" panose="05000000000000000000" pitchFamily="2" charset="2"/>
              <a:buChar char="q"/>
            </a:pPr>
            <a:r>
              <a:rPr lang="en-US" dirty="0"/>
              <a:t>Electronic theft of confidential information </a:t>
            </a:r>
          </a:p>
          <a:p>
            <a:pPr>
              <a:buSzPct val="100000"/>
              <a:buFont typeface="Wingdings" panose="05000000000000000000" pitchFamily="2" charset="2"/>
              <a:buChar char="Ø"/>
            </a:pPr>
            <a:r>
              <a:rPr lang="en-US" dirty="0"/>
              <a:t>Cyber insurance covers losses from these breaches as well as</a:t>
            </a:r>
          </a:p>
          <a:p>
            <a:pPr lvl="1">
              <a:buSzPct val="100000"/>
              <a:buFont typeface="Wingdings" panose="05000000000000000000" pitchFamily="2" charset="2"/>
              <a:buChar char="q"/>
            </a:pPr>
            <a:r>
              <a:rPr lang="en-US" dirty="0"/>
              <a:t>Intellectual property and content infringement cases and electronic errors and omissions</a:t>
            </a:r>
          </a:p>
        </p:txBody>
      </p:sp>
    </p:spTree>
    <p:extLst>
      <p:ext uri="{BB962C8B-B14F-4D97-AF65-F5344CB8AC3E}">
        <p14:creationId xmlns:p14="http://schemas.microsoft.com/office/powerpoint/2010/main" val="457977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 Insurance Challenges</a:t>
            </a:r>
          </a:p>
        </p:txBody>
      </p:sp>
      <p:sp>
        <p:nvSpPr>
          <p:cNvPr id="3" name="Content Placeholder 2"/>
          <p:cNvSpPr>
            <a:spLocks noGrp="1"/>
          </p:cNvSpPr>
          <p:nvPr>
            <p:ph idx="1"/>
          </p:nvPr>
        </p:nvSpPr>
        <p:spPr>
          <a:xfrm>
            <a:off x="677334" y="1703389"/>
            <a:ext cx="8596668" cy="3880773"/>
          </a:xfrm>
        </p:spPr>
        <p:txBody>
          <a:bodyPr>
            <a:normAutofit lnSpcReduction="10000"/>
          </a:bodyPr>
          <a:lstStyle/>
          <a:p>
            <a:pPr marL="0" indent="0">
              <a:buNone/>
            </a:pPr>
            <a:r>
              <a:rPr lang="en-US" dirty="0"/>
              <a:t>While there are benefits to cyber insurance, insurers face the following challenges when issuing cyber insurance policies:</a:t>
            </a:r>
          </a:p>
          <a:p>
            <a:pPr>
              <a:buSzPct val="100000"/>
              <a:buFont typeface="Wingdings" panose="05000000000000000000" pitchFamily="2" charset="2"/>
              <a:buChar char="Ø"/>
            </a:pPr>
            <a:r>
              <a:rPr lang="en-US" dirty="0"/>
              <a:t>Underwriting: The process by which insurers evaluate a firm’s risk</a:t>
            </a:r>
          </a:p>
          <a:p>
            <a:pPr>
              <a:buSzPct val="100000"/>
              <a:buFont typeface="Wingdings" panose="05000000000000000000" pitchFamily="2" charset="2"/>
              <a:buChar char="Ø"/>
            </a:pPr>
            <a:r>
              <a:rPr lang="en-US" dirty="0"/>
              <a:t>Pricing: The premium set for an insurance policy after underwriting</a:t>
            </a:r>
          </a:p>
          <a:p>
            <a:pPr>
              <a:buSzPct val="100000"/>
              <a:buFont typeface="Wingdings" panose="05000000000000000000" pitchFamily="2" charset="2"/>
              <a:buChar char="Ø"/>
            </a:pPr>
            <a:r>
              <a:rPr lang="en-US" dirty="0"/>
              <a:t>Adverse selection: Those with higher risks tend to buy insurance</a:t>
            </a:r>
          </a:p>
          <a:p>
            <a:pPr>
              <a:buSzPct val="100000"/>
              <a:buFont typeface="Wingdings" panose="05000000000000000000" pitchFamily="2" charset="2"/>
              <a:buChar char="Ø"/>
            </a:pPr>
            <a:r>
              <a:rPr lang="en-US" dirty="0"/>
              <a:t>Moral Hazard: No incentive to act in a manner that mitigates risk</a:t>
            </a:r>
          </a:p>
          <a:p>
            <a:pPr lvl="1">
              <a:buSzPct val="100000"/>
              <a:buFont typeface="Wingdings" panose="05000000000000000000" pitchFamily="2" charset="2"/>
              <a:buChar char="q"/>
            </a:pPr>
            <a:r>
              <a:rPr lang="en-US" dirty="0"/>
              <a:t>For example, a firm adopts lax security standards after purchasing cyber insurance</a:t>
            </a:r>
          </a:p>
          <a:p>
            <a:pPr>
              <a:buSzPct val="100000"/>
              <a:buFont typeface="Wingdings" panose="05000000000000000000" pitchFamily="2" charset="2"/>
              <a:buChar char="Ø"/>
            </a:pPr>
            <a:r>
              <a:rPr lang="en-US" b="1" dirty="0"/>
              <a:t>Correlation: Interrelated cyber risks</a:t>
            </a:r>
          </a:p>
          <a:p>
            <a:pPr lvl="1">
              <a:buSzPct val="100000"/>
              <a:buFont typeface="Wingdings" panose="05000000000000000000" pitchFamily="2" charset="2"/>
              <a:buChar char="q"/>
            </a:pPr>
            <a:r>
              <a:rPr lang="en-US" dirty="0"/>
              <a:t>Example: Entire industry relies on the same software that has a zero-day vulnerability</a:t>
            </a:r>
          </a:p>
          <a:p>
            <a:pPr marL="0" indent="0">
              <a:buNone/>
            </a:pPr>
            <a:r>
              <a:rPr lang="en-US" dirty="0"/>
              <a:t>[R.] </a:t>
            </a:r>
            <a:r>
              <a:rPr lang="en-US" b="1" dirty="0"/>
              <a:t>Cyber Insurance: A Risk Management Tool? </a:t>
            </a:r>
            <a:r>
              <a:rPr lang="en-US" dirty="0"/>
              <a:t>By Alison Hedrick </a:t>
            </a:r>
          </a:p>
          <a:p>
            <a:pPr marL="0" indent="0">
              <a:buNone/>
            </a:pPr>
            <a:endParaRPr lang="en-US" dirty="0"/>
          </a:p>
        </p:txBody>
      </p:sp>
    </p:spTree>
    <p:extLst>
      <p:ext uri="{BB962C8B-B14F-4D97-AF65-F5344CB8AC3E}">
        <p14:creationId xmlns:p14="http://schemas.microsoft.com/office/powerpoint/2010/main" val="189139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28875"/>
            <a:ext cx="8596668" cy="971550"/>
          </a:xfrm>
        </p:spPr>
        <p:txBody>
          <a:bodyPr/>
          <a:lstStyle/>
          <a:p>
            <a:r>
              <a:rPr lang="en-US" dirty="0"/>
              <a:t>Proposed Solution</a:t>
            </a:r>
            <a:endParaRPr lang="en-US" dirty="0">
              <a:solidFill>
                <a:srgbClr val="90C226"/>
              </a:solidFill>
              <a:latin typeface="Trebuchet MS"/>
            </a:endParaRPr>
          </a:p>
        </p:txBody>
      </p:sp>
    </p:spTree>
    <p:extLst>
      <p:ext uri="{BB962C8B-B14F-4D97-AF65-F5344CB8AC3E}">
        <p14:creationId xmlns:p14="http://schemas.microsoft.com/office/powerpoint/2010/main" val="843183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3475" y="752475"/>
            <a:ext cx="7577481" cy="3046988"/>
          </a:xfrm>
          <a:prstGeom prst="rect">
            <a:avLst/>
          </a:prstGeom>
        </p:spPr>
        <p:txBody>
          <a:bodyPr rtlCol="0">
            <a:spAutoFit/>
          </a:bodyPr>
          <a:lstStyle/>
          <a:p>
            <a:pPr marL="342900" indent="-342900">
              <a:buClr>
                <a:schemeClr val="accent1"/>
              </a:buClr>
              <a:buFont typeface="Wingdings" panose="05000000000000000000" pitchFamily="2" charset="2"/>
              <a:buChar char="Ø"/>
            </a:pPr>
            <a:r>
              <a:rPr lang="en-US" sz="2400" dirty="0"/>
              <a:t>We propose an application model that will use an incremental database to detect possible cyber threats on any software network/framework</a:t>
            </a:r>
          </a:p>
          <a:p>
            <a:pPr marL="342900" indent="-342900">
              <a:buClr>
                <a:schemeClr val="accent1"/>
              </a:buClr>
              <a:buFont typeface="Wingdings" panose="05000000000000000000" pitchFamily="2" charset="2"/>
              <a:buChar char="Ø"/>
            </a:pPr>
            <a:endParaRPr lang="en-US" sz="2400" dirty="0"/>
          </a:p>
          <a:p>
            <a:pPr marL="342900" indent="-342900">
              <a:buClr>
                <a:schemeClr val="accent1"/>
              </a:buClr>
              <a:buFont typeface="Wingdings" panose="05000000000000000000" pitchFamily="2" charset="2"/>
              <a:buChar char="Ø"/>
            </a:pPr>
            <a:r>
              <a:rPr lang="en-US" sz="2400" dirty="0"/>
              <a:t>This application model generates a matrix which provides a quantitative measure of vulnerabilities of cyberattacks on the clients’ systems</a:t>
            </a:r>
          </a:p>
          <a:p>
            <a:endParaRPr lang="en-US" sz="2400" dirty="0"/>
          </a:p>
        </p:txBody>
      </p:sp>
      <p:pic>
        <p:nvPicPr>
          <p:cNvPr id="5" name="Picture 4"/>
          <p:cNvPicPr>
            <a:picLocks noChangeAspect="1"/>
          </p:cNvPicPr>
          <p:nvPr/>
        </p:nvPicPr>
        <p:blipFill>
          <a:blip r:embed="rId3"/>
          <a:stretch>
            <a:fillRect/>
          </a:stretch>
        </p:blipFill>
        <p:spPr>
          <a:xfrm>
            <a:off x="1023938" y="3319463"/>
            <a:ext cx="7339356" cy="2536825"/>
          </a:xfrm>
          <a:prstGeom prst="rect">
            <a:avLst/>
          </a:prstGeom>
        </p:spPr>
      </p:pic>
    </p:spTree>
    <p:extLst>
      <p:ext uri="{BB962C8B-B14F-4D97-AF65-F5344CB8AC3E}">
        <p14:creationId xmlns:p14="http://schemas.microsoft.com/office/powerpoint/2010/main" val="3885157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628650"/>
            <a:ext cx="7766936" cy="1646302"/>
          </a:xfrm>
        </p:spPr>
        <p:txBody>
          <a:bodyPr/>
          <a:lstStyle/>
          <a:p>
            <a:pPr algn="l"/>
            <a:r>
              <a:rPr lang="en-US" dirty="0"/>
              <a:t>Incremental Database</a:t>
            </a:r>
          </a:p>
        </p:txBody>
      </p:sp>
      <p:sp>
        <p:nvSpPr>
          <p:cNvPr id="4" name="TextBox 3"/>
          <p:cNvSpPr txBox="1"/>
          <p:nvPr/>
        </p:nvSpPr>
        <p:spPr>
          <a:xfrm>
            <a:off x="1028700" y="2638425"/>
            <a:ext cx="8293231" cy="3477875"/>
          </a:xfrm>
          <a:prstGeom prst="rect">
            <a:avLst/>
          </a:prstGeom>
        </p:spPr>
        <p:txBody>
          <a:bodyPr rtlCol="0">
            <a:spAutoFit/>
          </a:bodyPr>
          <a:lstStyle/>
          <a:p>
            <a:pPr marL="342900" indent="-342900">
              <a:buClr>
                <a:schemeClr val="accent1"/>
              </a:buClr>
              <a:buFont typeface="Wingdings" panose="05000000000000000000" pitchFamily="2" charset="2"/>
              <a:buChar char="Ø"/>
            </a:pPr>
            <a:r>
              <a:rPr lang="en-US" sz="2000" dirty="0">
                <a:latin typeface="Trebuchet MS"/>
              </a:rPr>
              <a:t>Incremental refers to the database which has the ability to grow with time</a:t>
            </a:r>
          </a:p>
          <a:p>
            <a:pPr marL="342900" indent="-342900">
              <a:buClr>
                <a:schemeClr val="accent1"/>
              </a:buClr>
              <a:buFont typeface="Wingdings" panose="05000000000000000000" pitchFamily="2" charset="2"/>
              <a:buChar char="Ø"/>
            </a:pPr>
            <a:r>
              <a:rPr lang="en-US" sz="2000" dirty="0">
                <a:latin typeface="Calibri"/>
              </a:rPr>
              <a:t>We propose seeding using a database similar to the Global Risk Database, a proprietary database provided through the SAS Institute’s SAS </a:t>
            </a:r>
            <a:r>
              <a:rPr lang="en-US" sz="2000" dirty="0" err="1">
                <a:latin typeface="Calibri"/>
              </a:rPr>
              <a:t>OpRisk</a:t>
            </a:r>
            <a:r>
              <a:rPr lang="en-US" sz="2000" dirty="0">
                <a:latin typeface="Calibri"/>
              </a:rPr>
              <a:t> Var product</a:t>
            </a:r>
          </a:p>
          <a:p>
            <a:pPr marL="342900" indent="-342900">
              <a:buClr>
                <a:schemeClr val="accent1"/>
              </a:buClr>
              <a:buFont typeface="Wingdings" panose="05000000000000000000" pitchFamily="2" charset="2"/>
              <a:buChar char="Ø"/>
            </a:pPr>
            <a:r>
              <a:rPr lang="en-US" sz="2000" dirty="0">
                <a:latin typeface="Calibri"/>
              </a:rPr>
              <a:t>Schema for our database is created by assuming threats to be chunks of code. Hence the schema should have </a:t>
            </a:r>
          </a:p>
          <a:p>
            <a:pPr marL="800100" lvl="1" indent="-342900">
              <a:buClr>
                <a:schemeClr val="accent1"/>
              </a:buClr>
              <a:buFont typeface="Wingdings" panose="05000000000000000000" pitchFamily="2" charset="2"/>
              <a:buChar char="q"/>
            </a:pPr>
            <a:r>
              <a:rPr lang="en-US" sz="2000" dirty="0">
                <a:latin typeface="Calibri"/>
              </a:rPr>
              <a:t>Name of the threat, </a:t>
            </a:r>
          </a:p>
          <a:p>
            <a:pPr marL="800100" lvl="1" indent="-342900">
              <a:buClr>
                <a:schemeClr val="accent1"/>
              </a:buClr>
              <a:buFont typeface="Wingdings" panose="05000000000000000000" pitchFamily="2" charset="2"/>
              <a:buChar char="q"/>
            </a:pPr>
            <a:r>
              <a:rPr lang="en-US" sz="2000" dirty="0">
                <a:latin typeface="Calibri"/>
              </a:rPr>
              <a:t>The vulnerable components,</a:t>
            </a:r>
          </a:p>
          <a:p>
            <a:pPr marL="800100" lvl="1" indent="-342900">
              <a:buClr>
                <a:schemeClr val="accent1"/>
              </a:buClr>
              <a:buFont typeface="Wingdings" panose="05000000000000000000" pitchFamily="2" charset="2"/>
              <a:buChar char="q"/>
            </a:pPr>
            <a:r>
              <a:rPr lang="en-US" sz="2000" dirty="0">
                <a:latin typeface="Calibri"/>
              </a:rPr>
              <a:t>Severity of the threat, </a:t>
            </a:r>
          </a:p>
          <a:p>
            <a:pPr marL="800100" lvl="1" indent="-342900">
              <a:buClr>
                <a:schemeClr val="accent1"/>
              </a:buClr>
              <a:buFont typeface="Wingdings" panose="05000000000000000000" pitchFamily="2" charset="2"/>
              <a:buChar char="q"/>
            </a:pPr>
            <a:r>
              <a:rPr lang="en-US" sz="2000" dirty="0">
                <a:latin typeface="Calibri"/>
              </a:rPr>
              <a:t>and the actual code chunk  </a:t>
            </a:r>
          </a:p>
        </p:txBody>
      </p:sp>
    </p:spTree>
    <p:extLst>
      <p:ext uri="{BB962C8B-B14F-4D97-AF65-F5344CB8AC3E}">
        <p14:creationId xmlns:p14="http://schemas.microsoft.com/office/powerpoint/2010/main" val="2416159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Database Efficiency</a:t>
            </a:r>
          </a:p>
        </p:txBody>
      </p:sp>
      <p:sp>
        <p:nvSpPr>
          <p:cNvPr id="3" name="Content Placeholder 2"/>
          <p:cNvSpPr>
            <a:spLocks noGrp="1"/>
          </p:cNvSpPr>
          <p:nvPr>
            <p:ph idx="1"/>
          </p:nvPr>
        </p:nvSpPr>
        <p:spPr/>
        <p:txBody>
          <a:bodyPr vert="horz" lIns="91440" tIns="45720" rIns="91440" bIns="45720" rtlCol="0" anchor="t">
            <a:normAutofit/>
          </a:bodyPr>
          <a:lstStyle/>
          <a:p>
            <a:pPr>
              <a:buSzPct val="100000"/>
              <a:buFont typeface="Wingdings" panose="05000000000000000000" pitchFamily="2" charset="2"/>
              <a:buChar char="Ø"/>
            </a:pPr>
            <a:r>
              <a:rPr lang="en-US" sz="2000" dirty="0"/>
              <a:t>Yes, our Database is efficient because</a:t>
            </a:r>
          </a:p>
          <a:p>
            <a:pPr lvl="1">
              <a:buSzPct val="100000"/>
              <a:buFont typeface="Wingdings" panose="05000000000000000000" pitchFamily="2" charset="2"/>
              <a:buChar char="q"/>
            </a:pPr>
            <a:r>
              <a:rPr lang="en-US" sz="2000" dirty="0"/>
              <a:t>We are going to store data in normalized form to improve data retrieval process efficiency.</a:t>
            </a:r>
          </a:p>
          <a:p>
            <a:pPr lvl="1">
              <a:buSzPct val="100000"/>
              <a:buFont typeface="Wingdings" panose="05000000000000000000" pitchFamily="2" charset="2"/>
              <a:buChar char="q"/>
            </a:pPr>
            <a:r>
              <a:rPr lang="en-US" sz="2000" dirty="0"/>
              <a:t>Since it is incremental, it keeps track of the changes done in the files and runs an update for only those files, hence effective.</a:t>
            </a:r>
          </a:p>
          <a:p>
            <a:pPr lvl="1">
              <a:buSzPct val="100000"/>
              <a:buFont typeface="Wingdings" panose="05000000000000000000" pitchFamily="2" charset="2"/>
              <a:buChar char="q"/>
            </a:pPr>
            <a:r>
              <a:rPr lang="en-US" sz="2000" dirty="0"/>
              <a:t>No loss, full backups of the database will be scheduled at regular intervals.</a:t>
            </a:r>
          </a:p>
        </p:txBody>
      </p:sp>
    </p:spTree>
    <p:extLst>
      <p:ext uri="{BB962C8B-B14F-4D97-AF65-F5344CB8AC3E}">
        <p14:creationId xmlns:p14="http://schemas.microsoft.com/office/powerpoint/2010/main" val="3155234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Model</a:t>
            </a:r>
          </a:p>
        </p:txBody>
      </p:sp>
      <p:sp>
        <p:nvSpPr>
          <p:cNvPr id="3" name="Content Placeholder 2"/>
          <p:cNvSpPr>
            <a:spLocks noGrp="1"/>
          </p:cNvSpPr>
          <p:nvPr>
            <p:ph idx="1"/>
          </p:nvPr>
        </p:nvSpPr>
        <p:spPr/>
        <p:txBody>
          <a:bodyPr vert="horz" lIns="91440" tIns="45720" rIns="91440" bIns="45720" rtlCol="0" anchor="t">
            <a:normAutofit/>
          </a:bodyPr>
          <a:lstStyle/>
          <a:p>
            <a:pPr>
              <a:buSzPct val="100000"/>
              <a:buFont typeface="Wingdings" panose="05000000000000000000" pitchFamily="2" charset="2"/>
              <a:buChar char="Ø"/>
            </a:pPr>
            <a:r>
              <a:rPr lang="en-US" sz="2000" dirty="0">
                <a:solidFill>
                  <a:srgbClr val="000000"/>
                </a:solidFill>
                <a:latin typeface="Calibri"/>
              </a:rPr>
              <a:t>The application model uses any recursive methodology and simulates each cyber threat from the database one by one on a network or system to gauge how prepared a client may be, and where weaknesses reside</a:t>
            </a:r>
          </a:p>
          <a:p>
            <a:pPr>
              <a:buSzPct val="100000"/>
              <a:buFont typeface="Wingdings" panose="05000000000000000000" pitchFamily="2" charset="2"/>
              <a:buChar char="Ø"/>
            </a:pPr>
            <a:r>
              <a:rPr lang="en-US" sz="2000" dirty="0">
                <a:solidFill>
                  <a:schemeClr val="tx1"/>
                </a:solidFill>
                <a:latin typeface="Calibri"/>
              </a:rPr>
              <a:t>It rates the threat to prioritize and address the most significant threat first. These threats present the biggest risk</a:t>
            </a:r>
          </a:p>
          <a:p>
            <a:pPr>
              <a:buSzPct val="100000"/>
              <a:buFont typeface="Wingdings" panose="05000000000000000000" pitchFamily="2" charset="2"/>
              <a:buChar char="Ø"/>
            </a:pPr>
            <a:r>
              <a:rPr lang="en-US" sz="2000" dirty="0">
                <a:solidFill>
                  <a:schemeClr val="tx1"/>
                </a:solidFill>
                <a:latin typeface="Calibri"/>
              </a:rPr>
              <a:t>The rating process weighs the probability of the threat against the damage that could result should an attack occur</a:t>
            </a:r>
          </a:p>
          <a:p>
            <a:endParaRPr lang="en-US" dirty="0">
              <a:solidFill>
                <a:srgbClr val="000000"/>
              </a:solidFill>
              <a:latin typeface="Calibri"/>
            </a:endParaRPr>
          </a:p>
        </p:txBody>
      </p:sp>
    </p:spTree>
    <p:extLst>
      <p:ext uri="{BB962C8B-B14F-4D97-AF65-F5344CB8AC3E}">
        <p14:creationId xmlns:p14="http://schemas.microsoft.com/office/powerpoint/2010/main" val="1502405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a:t>
            </a:r>
          </a:p>
        </p:txBody>
      </p:sp>
      <p:sp>
        <p:nvSpPr>
          <p:cNvPr id="3" name="Content Placeholder 2"/>
          <p:cNvSpPr>
            <a:spLocks noGrp="1"/>
          </p:cNvSpPr>
          <p:nvPr>
            <p:ph idx="1"/>
          </p:nvPr>
        </p:nvSpPr>
        <p:spPr/>
        <p:txBody>
          <a:bodyPr vert="horz" lIns="91440" tIns="45720" rIns="91440" bIns="45720" rtlCol="0" anchor="t">
            <a:normAutofit lnSpcReduction="10000"/>
          </a:bodyPr>
          <a:lstStyle/>
          <a:p>
            <a:pPr>
              <a:buSzPct val="100000"/>
              <a:buFont typeface="Wingdings" panose="05000000000000000000" pitchFamily="2" charset="2"/>
              <a:buChar char="Ø"/>
            </a:pPr>
            <a:r>
              <a:rPr lang="en-US" dirty="0"/>
              <a:t>No exploitation of clients’ data - </a:t>
            </a:r>
            <a:r>
              <a:rPr lang="en-US" dirty="0">
                <a:solidFill>
                  <a:srgbClr val="000000"/>
                </a:solidFill>
                <a:latin typeface="Calibri"/>
              </a:rPr>
              <a:t>It aims to detect system wide threats and hence eliminates the need for the insurance company to know internal functionality of the system</a:t>
            </a:r>
          </a:p>
          <a:p>
            <a:pPr>
              <a:buSzPct val="100000"/>
              <a:buFont typeface="Wingdings" panose="05000000000000000000" pitchFamily="2" charset="2"/>
              <a:buChar char="Ø"/>
            </a:pPr>
            <a:r>
              <a:rPr lang="en-US" dirty="0"/>
              <a:t>0% chances of data leak - </a:t>
            </a:r>
            <a:r>
              <a:rPr lang="en-US" dirty="0">
                <a:solidFill>
                  <a:srgbClr val="000000"/>
                </a:solidFill>
                <a:latin typeface="Calibri"/>
              </a:rPr>
              <a:t>application would use dummy data for determining vulnerabilities instead of real time data</a:t>
            </a:r>
          </a:p>
          <a:p>
            <a:pPr>
              <a:buSzPct val="100000"/>
              <a:buFont typeface="Wingdings" panose="05000000000000000000" pitchFamily="2" charset="2"/>
              <a:buChar char="Ø"/>
            </a:pPr>
            <a:r>
              <a:rPr lang="en-US" dirty="0">
                <a:solidFill>
                  <a:srgbClr val="000000"/>
                </a:solidFill>
                <a:latin typeface="Calibri"/>
              </a:rPr>
              <a:t>Flexible - </a:t>
            </a:r>
            <a:r>
              <a:rPr lang="en-US" dirty="0">
                <a:solidFill>
                  <a:schemeClr val="tx1"/>
                </a:solidFill>
                <a:latin typeface="Calibri"/>
              </a:rPr>
              <a:t>The main components of our application model of database, framework and output, are loosely coupled and hence future change adaptable</a:t>
            </a:r>
          </a:p>
          <a:p>
            <a:pPr>
              <a:buSzPct val="100000"/>
              <a:buFont typeface="Wingdings" panose="05000000000000000000" pitchFamily="2" charset="2"/>
              <a:buChar char="Ø"/>
            </a:pPr>
            <a:r>
              <a:rPr lang="en-US" dirty="0">
                <a:solidFill>
                  <a:srgbClr val="000000"/>
                </a:solidFill>
                <a:latin typeface="Calibri"/>
              </a:rPr>
              <a:t>Scalable – Application model is independent of total input or output. Its performance will not be impacted if load increases</a:t>
            </a:r>
          </a:p>
          <a:p>
            <a:pPr>
              <a:buSzPct val="100000"/>
              <a:buFont typeface="Wingdings" panose="05000000000000000000" pitchFamily="2" charset="2"/>
              <a:buChar char="Ø"/>
            </a:pPr>
            <a:r>
              <a:rPr lang="en-US" dirty="0">
                <a:solidFill>
                  <a:srgbClr val="000000"/>
                </a:solidFill>
                <a:latin typeface="Calibri"/>
              </a:rPr>
              <a:t>Cost - </a:t>
            </a:r>
            <a:r>
              <a:rPr lang="en-US" dirty="0">
                <a:solidFill>
                  <a:schemeClr val="tx1"/>
                </a:solidFill>
                <a:latin typeface="Calibri"/>
              </a:rPr>
              <a:t>Initial installation cost can be a bit high for this application model but it will not add any huge amount to the insurance companies since they already involve third parties to do the testing on their behalf</a:t>
            </a:r>
          </a:p>
        </p:txBody>
      </p:sp>
    </p:spTree>
    <p:extLst>
      <p:ext uri="{BB962C8B-B14F-4D97-AF65-F5344CB8AC3E}">
        <p14:creationId xmlns:p14="http://schemas.microsoft.com/office/powerpoint/2010/main" val="55555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normAutofit/>
          </a:bodyPr>
          <a:lstStyle/>
          <a:p>
            <a:pPr>
              <a:buSzPct val="100000"/>
              <a:buFont typeface="Wingdings" panose="05000000000000000000" pitchFamily="2" charset="2"/>
              <a:buChar char="Ø"/>
            </a:pPr>
            <a:r>
              <a:rPr lang="en-US" sz="2800" dirty="0"/>
              <a:t>Cyber Attacks and Security Mechanisms</a:t>
            </a:r>
          </a:p>
          <a:p>
            <a:pPr>
              <a:buSzPct val="100000"/>
              <a:buFont typeface="Wingdings" panose="05000000000000000000" pitchFamily="2" charset="2"/>
              <a:buChar char="Ø"/>
            </a:pPr>
            <a:r>
              <a:rPr lang="en-US" sz="2800" dirty="0"/>
              <a:t>Role of Cyber Insurance</a:t>
            </a:r>
          </a:p>
          <a:p>
            <a:pPr>
              <a:buSzPct val="100000"/>
              <a:buFont typeface="Wingdings" panose="05000000000000000000" pitchFamily="2" charset="2"/>
              <a:buChar char="Ø"/>
            </a:pPr>
            <a:r>
              <a:rPr lang="en-US" sz="2800" dirty="0"/>
              <a:t>Our Proposal</a:t>
            </a:r>
          </a:p>
        </p:txBody>
      </p:sp>
    </p:spTree>
    <p:extLst>
      <p:ext uri="{BB962C8B-B14F-4D97-AF65-F5344CB8AC3E}">
        <p14:creationId xmlns:p14="http://schemas.microsoft.com/office/powerpoint/2010/main" val="1273476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0C226"/>
                </a:solidFill>
                <a:latin typeface="Trebuchet MS"/>
              </a:rPr>
              <a:t>Cyber Threat Matrix</a:t>
            </a:r>
          </a:p>
        </p:txBody>
      </p:sp>
      <p:pic>
        <p:nvPicPr>
          <p:cNvPr id="4" name="Content Placeholder 3"/>
          <p:cNvPicPr>
            <a:picLocks noGrp="1" noChangeAspect="1"/>
          </p:cNvPicPr>
          <p:nvPr>
            <p:ph idx="1"/>
          </p:nvPr>
        </p:nvPicPr>
        <p:blipFill>
          <a:blip r:embed="rId3"/>
          <a:stretch>
            <a:fillRect/>
          </a:stretch>
        </p:blipFill>
        <p:spPr>
          <a:xfrm>
            <a:off x="4749801" y="1803400"/>
            <a:ext cx="4861043" cy="3407274"/>
          </a:xfrm>
        </p:spPr>
      </p:pic>
      <p:sp>
        <p:nvSpPr>
          <p:cNvPr id="5" name="TextBox 4"/>
          <p:cNvSpPr txBox="1"/>
          <p:nvPr/>
        </p:nvSpPr>
        <p:spPr>
          <a:xfrm>
            <a:off x="495301" y="1638300"/>
            <a:ext cx="4366259" cy="4462760"/>
          </a:xfrm>
          <a:prstGeom prst="rect">
            <a:avLst/>
          </a:prstGeom>
        </p:spPr>
        <p:txBody>
          <a:bodyPr wrap="square" rtlCol="0" anchor="t">
            <a:spAutoFit/>
          </a:bodyPr>
          <a:lstStyle/>
          <a:p>
            <a:pPr marL="342900" indent="-342900">
              <a:spcAft>
                <a:spcPts val="1200"/>
              </a:spcAft>
              <a:buClr>
                <a:schemeClr val="accent1"/>
              </a:buClr>
              <a:buFont typeface="Wingdings" panose="05000000000000000000" pitchFamily="2" charset="2"/>
              <a:buChar char="Ø"/>
            </a:pPr>
            <a:r>
              <a:rPr lang="en-US" sz="2000" dirty="0">
                <a:latin typeface="Trebuchet MS"/>
              </a:rPr>
              <a:t>Encapsulate behavioral characteristics of a complex client system to cyber threats</a:t>
            </a:r>
          </a:p>
          <a:p>
            <a:pPr marL="342900" indent="-342900">
              <a:spcAft>
                <a:spcPts val="1200"/>
              </a:spcAft>
              <a:buClr>
                <a:schemeClr val="accent1"/>
              </a:buClr>
              <a:buFont typeface="Wingdings" panose="05000000000000000000" pitchFamily="2" charset="2"/>
              <a:buChar char="Ø"/>
            </a:pPr>
            <a:r>
              <a:rPr lang="en-US" sz="2000" dirty="0">
                <a:latin typeface="Trebuchet MS"/>
              </a:rPr>
              <a:t>Characterize the type of threat based on its overall nature against the host system </a:t>
            </a:r>
          </a:p>
          <a:p>
            <a:pPr marL="342900" indent="-342900">
              <a:spcAft>
                <a:spcPts val="1200"/>
              </a:spcAft>
              <a:buClr>
                <a:schemeClr val="accent1"/>
              </a:buClr>
              <a:buFont typeface="Wingdings" panose="05000000000000000000" pitchFamily="2" charset="2"/>
              <a:buChar char="Ø"/>
            </a:pPr>
            <a:r>
              <a:rPr lang="en-US" sz="2000" dirty="0">
                <a:latin typeface="Trebuchet MS"/>
              </a:rPr>
              <a:t>Divided into levels of magnitude, with each level signifying susceptibility of a client's system to a cyber threat</a:t>
            </a:r>
          </a:p>
          <a:p>
            <a:br>
              <a:rPr lang="en-US" dirty="0">
                <a:latin typeface="Trebuchet MS"/>
              </a:rPr>
            </a:br>
            <a:endParaRPr lang="en-US" dirty="0">
              <a:latin typeface="Trebuchet MS"/>
            </a:endParaRPr>
          </a:p>
          <a:p>
            <a:pPr marL="285750" indent="-285750">
              <a:buFont typeface="Arial" panose="020B0604020202020204" pitchFamily="34" charset="0"/>
              <a:buChar char="•"/>
            </a:pPr>
            <a:endParaRPr lang="en-US" dirty="0">
              <a:solidFill>
                <a:srgbClr val="000000"/>
              </a:solidFill>
              <a:latin typeface="Trebuchet MS"/>
            </a:endParaRPr>
          </a:p>
        </p:txBody>
      </p:sp>
    </p:spTree>
    <p:extLst>
      <p:ext uri="{BB962C8B-B14F-4D97-AF65-F5344CB8AC3E}">
        <p14:creationId xmlns:p14="http://schemas.microsoft.com/office/powerpoint/2010/main" val="1604136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the Matrix</a:t>
            </a:r>
          </a:p>
        </p:txBody>
      </p:sp>
      <p:sp>
        <p:nvSpPr>
          <p:cNvPr id="3" name="Content Placeholder 2"/>
          <p:cNvSpPr>
            <a:spLocks noGrp="1"/>
          </p:cNvSpPr>
          <p:nvPr>
            <p:ph idx="1"/>
          </p:nvPr>
        </p:nvSpPr>
        <p:spPr/>
        <p:txBody>
          <a:bodyPr vert="horz" lIns="91440" tIns="45720" rIns="91440" bIns="45720" rtlCol="0" anchor="t">
            <a:normAutofit/>
          </a:bodyPr>
          <a:lstStyle/>
          <a:p>
            <a:pPr>
              <a:buSzPct val="100000"/>
              <a:buFont typeface="Wingdings" panose="05000000000000000000" pitchFamily="2" charset="2"/>
              <a:buChar char="Ø"/>
            </a:pPr>
            <a:r>
              <a:rPr lang="en-US" dirty="0">
                <a:solidFill>
                  <a:schemeClr val="tx1"/>
                </a:solidFill>
              </a:rPr>
              <a:t>This threat matrix will serve as a model for insurance provider to help in pricing of insurance policies</a:t>
            </a:r>
          </a:p>
          <a:p>
            <a:pPr>
              <a:buSzPct val="100000"/>
              <a:buFont typeface="Wingdings" panose="05000000000000000000" pitchFamily="2" charset="2"/>
              <a:buChar char="Ø"/>
            </a:pPr>
            <a:r>
              <a:rPr lang="en-US" dirty="0">
                <a:solidFill>
                  <a:schemeClr val="tx1"/>
                </a:solidFill>
              </a:rPr>
              <a:t>This will show exactly what are the risks or vulnerabilities in system, and also  their percentage of susceptibility</a:t>
            </a:r>
          </a:p>
          <a:p>
            <a:pPr>
              <a:buSzPct val="100000"/>
              <a:buFont typeface="Wingdings" panose="05000000000000000000" pitchFamily="2" charset="2"/>
              <a:buChar char="Ø"/>
            </a:pPr>
            <a:r>
              <a:rPr lang="en-US" dirty="0">
                <a:solidFill>
                  <a:schemeClr val="tx1"/>
                </a:solidFill>
              </a:rPr>
              <a:t>This will help companies seeking insurance to decide what are the risks that company should get coverage for and hence avoid investing for the threats with a low susceptibility percentage</a:t>
            </a: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404040"/>
              </a:solidFill>
            </a:endParaRPr>
          </a:p>
        </p:txBody>
      </p:sp>
    </p:spTree>
    <p:extLst>
      <p:ext uri="{BB962C8B-B14F-4D97-AF65-F5344CB8AC3E}">
        <p14:creationId xmlns:p14="http://schemas.microsoft.com/office/powerpoint/2010/main" val="1035158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Enhancements and Business Implications</a:t>
            </a:r>
          </a:p>
        </p:txBody>
      </p:sp>
      <p:sp>
        <p:nvSpPr>
          <p:cNvPr id="3" name="Content Placeholder 2"/>
          <p:cNvSpPr>
            <a:spLocks noGrp="1"/>
          </p:cNvSpPr>
          <p:nvPr>
            <p:ph idx="1"/>
          </p:nvPr>
        </p:nvSpPr>
        <p:spPr/>
        <p:txBody>
          <a:bodyPr vert="horz" lIns="91440" tIns="45720" rIns="91440" bIns="45720" rtlCol="0" anchor="t">
            <a:normAutofit/>
          </a:bodyPr>
          <a:lstStyle/>
          <a:p>
            <a:pPr>
              <a:buSzPct val="100000"/>
              <a:buFont typeface="Wingdings" panose="05000000000000000000" pitchFamily="2" charset="2"/>
              <a:buChar char="Ø"/>
            </a:pPr>
            <a:r>
              <a:rPr lang="en-US" dirty="0">
                <a:solidFill>
                  <a:schemeClr val="tx1"/>
                </a:solidFill>
              </a:rPr>
              <a:t>As the chances of successful cyber-attack on the client increases, the chances of insurance company paying a large claim also increases.</a:t>
            </a:r>
          </a:p>
          <a:p>
            <a:pPr>
              <a:buSzPct val="100000"/>
              <a:buFont typeface="Wingdings" panose="05000000000000000000" pitchFamily="2" charset="2"/>
              <a:buChar char="Ø"/>
            </a:pPr>
            <a:r>
              <a:rPr lang="en-US" dirty="0">
                <a:solidFill>
                  <a:schemeClr val="tx1"/>
                </a:solidFill>
              </a:rPr>
              <a:t>Consequently, too high of a risk percentage would translate to the insurance company not wanting to cover for it at any level of premium. </a:t>
            </a:r>
          </a:p>
          <a:p>
            <a:pPr>
              <a:buSzPct val="100000"/>
              <a:buFont typeface="Wingdings" panose="05000000000000000000" pitchFamily="2" charset="2"/>
              <a:buChar char="Ø"/>
            </a:pPr>
            <a:r>
              <a:rPr lang="en-US" dirty="0">
                <a:solidFill>
                  <a:schemeClr val="tx1"/>
                </a:solidFill>
              </a:rPr>
              <a:t>Hence client would need to make the decision to move to some other insurance company which would provide coverage despite the high risk</a:t>
            </a:r>
          </a:p>
          <a:p>
            <a:pPr>
              <a:buSzPct val="100000"/>
              <a:buFont typeface="Wingdings" panose="05000000000000000000" pitchFamily="2" charset="2"/>
              <a:buChar char="Ø"/>
            </a:pPr>
            <a:r>
              <a:rPr lang="en-US" dirty="0">
                <a:solidFill>
                  <a:schemeClr val="tx1"/>
                </a:solidFill>
              </a:rPr>
              <a:t>However, should this solution be widely adopted, changing insurance providers would have no material impact on the issuance of the policy</a:t>
            </a:r>
          </a:p>
          <a:p>
            <a:pPr>
              <a:buSzPct val="100000"/>
              <a:buFont typeface="Wingdings" panose="05000000000000000000" pitchFamily="2" charset="2"/>
              <a:buChar char="Ø"/>
            </a:pPr>
            <a:r>
              <a:rPr lang="en-US" dirty="0">
                <a:solidFill>
                  <a:schemeClr val="tx1"/>
                </a:solidFill>
              </a:rPr>
              <a:t>Overall, represents an improvement over current underwriting practices</a:t>
            </a:r>
          </a:p>
          <a:p>
            <a:pPr lvl="1">
              <a:buSzPct val="100000"/>
              <a:buFont typeface="Wingdings" panose="05000000000000000000" pitchFamily="2" charset="2"/>
              <a:buChar char="Ø"/>
            </a:pPr>
            <a:r>
              <a:rPr lang="en-US" dirty="0">
                <a:solidFill>
                  <a:schemeClr val="tx1"/>
                </a:solidFill>
              </a:rPr>
              <a:t>More optimal pricing of premiums</a:t>
            </a:r>
          </a:p>
          <a:p>
            <a:pPr lvl="1">
              <a:buSzPct val="100000"/>
              <a:buFont typeface="Wingdings" panose="05000000000000000000" pitchFamily="2" charset="2"/>
              <a:buChar char="Ø"/>
            </a:pPr>
            <a:r>
              <a:rPr lang="en-US" dirty="0">
                <a:solidFill>
                  <a:schemeClr val="tx1"/>
                </a:solidFill>
              </a:rPr>
              <a:t>Collection of data: Cannot prevent correlation but can model it</a:t>
            </a:r>
          </a:p>
          <a:p>
            <a:endParaRPr lang="en-US" dirty="0">
              <a:solidFill>
                <a:schemeClr val="tx1"/>
              </a:solidFill>
            </a:endParaRPr>
          </a:p>
          <a:p>
            <a:endParaRPr lang="en-US" dirty="0">
              <a:solidFill>
                <a:srgbClr val="000000"/>
              </a:solidFill>
            </a:endParaRPr>
          </a:p>
          <a:p>
            <a:endParaRPr lang="en-US" dirty="0">
              <a:solidFill>
                <a:srgbClr val="000000"/>
              </a:solidFill>
            </a:endParaRPr>
          </a:p>
          <a:p>
            <a:endParaRPr lang="en-US" dirty="0">
              <a:solidFill>
                <a:srgbClr val="404040"/>
              </a:solidFill>
            </a:endParaRPr>
          </a:p>
        </p:txBody>
      </p:sp>
    </p:spTree>
    <p:extLst>
      <p:ext uri="{BB962C8B-B14F-4D97-AF65-F5344CB8AC3E}">
        <p14:creationId xmlns:p14="http://schemas.microsoft.com/office/powerpoint/2010/main" val="4216988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41774" y="1581469"/>
            <a:ext cx="8720666" cy="4407851"/>
          </a:xfrm>
        </p:spPr>
        <p:txBody>
          <a:bodyPr vert="horz" lIns="91440" tIns="45720" rIns="91440" bIns="45720" rtlCol="0" anchor="t">
            <a:normAutofit/>
          </a:bodyPr>
          <a:lstStyle/>
          <a:p>
            <a:pPr marL="0" indent="0" algn="ctr" defTabSz="914400">
              <a:spcBef>
                <a:spcPts val="0"/>
              </a:spcBef>
              <a:buSzTx/>
              <a:buNone/>
            </a:pPr>
            <a:r>
              <a:rPr lang="en-US" b="1" dirty="0">
                <a:solidFill>
                  <a:schemeClr val="tx1"/>
                </a:solidFill>
                <a:latin typeface="Trebuchet MS"/>
              </a:rPr>
              <a:t>Cyber insurance helps hedge against residual risks </a:t>
            </a:r>
            <a:endParaRPr lang="en-US" dirty="0">
              <a:solidFill>
                <a:schemeClr val="tx1"/>
              </a:solidFill>
              <a:latin typeface="Trebuchet MS"/>
            </a:endParaRPr>
          </a:p>
          <a:p>
            <a:pPr marL="0" indent="0" defTabSz="914400">
              <a:spcBef>
                <a:spcPts val="0"/>
              </a:spcBef>
              <a:buSzTx/>
              <a:buNone/>
            </a:pPr>
            <a:endParaRPr lang="en-US" dirty="0"/>
          </a:p>
          <a:p>
            <a:pPr defTabSz="914400">
              <a:spcBef>
                <a:spcPts val="0"/>
              </a:spcBef>
              <a:buSzTx/>
              <a:buFont typeface="Wingdings" panose="05000000000000000000" pitchFamily="2" charset="2"/>
              <a:buChar char="Ø"/>
            </a:pPr>
            <a:r>
              <a:rPr lang="en-US" dirty="0"/>
              <a:t>Because internet and computer-based systems today communicate more and more with one another, mostly as anonymous partners, they are increasingly vulnerable to attack</a:t>
            </a:r>
          </a:p>
          <a:p>
            <a:pPr defTabSz="914400">
              <a:spcBef>
                <a:spcPts val="0"/>
              </a:spcBef>
              <a:buSzTx/>
              <a:buFont typeface="Wingdings" panose="05000000000000000000" pitchFamily="2" charset="2"/>
              <a:buChar char="Ø"/>
            </a:pPr>
            <a:endParaRPr lang="en-US" dirty="0"/>
          </a:p>
          <a:p>
            <a:pPr defTabSz="914400">
              <a:spcBef>
                <a:spcPts val="0"/>
              </a:spcBef>
              <a:buSzTx/>
              <a:buFont typeface="Wingdings" panose="05000000000000000000" pitchFamily="2" charset="2"/>
              <a:buChar char="Ø"/>
            </a:pPr>
            <a:r>
              <a:rPr lang="en-US" dirty="0"/>
              <a:t>Security mechanisms such as antivirus software and firewalls can mitigate attacks</a:t>
            </a:r>
          </a:p>
          <a:p>
            <a:pPr defTabSz="914400">
              <a:spcBef>
                <a:spcPts val="0"/>
              </a:spcBef>
              <a:buSzTx/>
            </a:pPr>
            <a:endParaRPr lang="en-US" dirty="0"/>
          </a:p>
          <a:p>
            <a:pPr lvl="1" defTabSz="914400">
              <a:spcBef>
                <a:spcPts val="0"/>
              </a:spcBef>
              <a:buSzTx/>
              <a:buFont typeface="Wingdings" panose="05000000000000000000" pitchFamily="2" charset="2"/>
              <a:buChar char="q"/>
            </a:pPr>
            <a:r>
              <a:rPr lang="en-US" dirty="0"/>
              <a:t>However, these tools do not fully mitigate losses</a:t>
            </a:r>
          </a:p>
          <a:p>
            <a:pPr defTabSz="914400">
              <a:spcBef>
                <a:spcPts val="0"/>
              </a:spcBef>
              <a:buSzTx/>
              <a:buFont typeface="Wingdings" panose="05000000000000000000" pitchFamily="2" charset="2"/>
              <a:buChar char="Ø"/>
            </a:pPr>
            <a:endParaRPr lang="en-US" dirty="0"/>
          </a:p>
          <a:p>
            <a:pPr defTabSz="914400">
              <a:spcBef>
                <a:spcPts val="0"/>
              </a:spcBef>
              <a:buSzTx/>
              <a:buFont typeface="Wingdings" panose="05000000000000000000" pitchFamily="2" charset="2"/>
              <a:buChar char="Ø"/>
            </a:pPr>
            <a:r>
              <a:rPr lang="en-US" dirty="0"/>
              <a:t>Network value increases as the number of users increases</a:t>
            </a:r>
          </a:p>
          <a:p>
            <a:pPr defTabSz="914400">
              <a:spcBef>
                <a:spcPts val="0"/>
              </a:spcBef>
              <a:buSzTx/>
              <a:buFont typeface="Wingdings" panose="05000000000000000000" pitchFamily="2" charset="2"/>
              <a:buChar char="Ø"/>
            </a:pPr>
            <a:endParaRPr lang="en-US" dirty="0"/>
          </a:p>
          <a:p>
            <a:pPr defTabSz="914400">
              <a:spcBef>
                <a:spcPts val="0"/>
              </a:spcBef>
              <a:buSzTx/>
              <a:buFont typeface="Wingdings" panose="05000000000000000000" pitchFamily="2" charset="2"/>
              <a:buChar char="Ø"/>
            </a:pPr>
            <a:r>
              <a:rPr lang="en-US" dirty="0"/>
              <a:t>Actors’ level of risk of becoming a victim of a cyber attack is interdependent</a:t>
            </a:r>
          </a:p>
          <a:p>
            <a:pPr defTabSz="914400">
              <a:spcBef>
                <a:spcPts val="0"/>
              </a:spcBef>
              <a:buSzTx/>
            </a:pPr>
            <a:endParaRPr lang="en-US" dirty="0"/>
          </a:p>
          <a:p>
            <a:pPr defTabSz="914400">
              <a:spcBef>
                <a:spcPts val="0"/>
              </a:spcBef>
              <a:buSzTx/>
            </a:pPr>
            <a:endParaRPr lang="en-US" dirty="0"/>
          </a:p>
        </p:txBody>
      </p:sp>
    </p:spTree>
    <p:extLst>
      <p:ext uri="{BB962C8B-B14F-4D97-AF65-F5344CB8AC3E}">
        <p14:creationId xmlns:p14="http://schemas.microsoft.com/office/powerpoint/2010/main" val="123960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Breakdown of the Problem</a:t>
            </a:r>
          </a:p>
        </p:txBody>
      </p:sp>
      <p:sp>
        <p:nvSpPr>
          <p:cNvPr id="3" name="Content Placeholder 2"/>
          <p:cNvSpPr>
            <a:spLocks noGrp="1"/>
          </p:cNvSpPr>
          <p:nvPr>
            <p:ph idx="1"/>
          </p:nvPr>
        </p:nvSpPr>
        <p:spPr>
          <a:xfrm>
            <a:off x="677334" y="2160589"/>
            <a:ext cx="4514426" cy="2929571"/>
          </a:xfrm>
        </p:spPr>
        <p:txBody>
          <a:bodyPr>
            <a:normAutofit fontScale="92500" lnSpcReduction="10000"/>
          </a:bodyPr>
          <a:lstStyle/>
          <a:p>
            <a:pPr>
              <a:lnSpc>
                <a:spcPct val="120000"/>
              </a:lnSpc>
              <a:buSzPct val="100000"/>
              <a:buFont typeface="Wingdings" panose="05000000000000000000" pitchFamily="2" charset="2"/>
              <a:buChar char="Ø"/>
            </a:pPr>
            <a:r>
              <a:rPr lang="en-US" dirty="0"/>
              <a:t>Some parties invest in protection against cyber attacks at the cost of time or money</a:t>
            </a:r>
          </a:p>
          <a:p>
            <a:pPr>
              <a:lnSpc>
                <a:spcPct val="120000"/>
              </a:lnSpc>
              <a:buSzPct val="100000"/>
              <a:buFont typeface="Wingdings" panose="05000000000000000000" pitchFamily="2" charset="2"/>
              <a:buChar char="Ø"/>
            </a:pPr>
            <a:r>
              <a:rPr lang="en-US" dirty="0"/>
              <a:t>This action reduces their risk</a:t>
            </a:r>
          </a:p>
          <a:p>
            <a:pPr>
              <a:lnSpc>
                <a:spcPct val="120000"/>
              </a:lnSpc>
              <a:buSzPct val="100000"/>
              <a:buFont typeface="Wingdings" panose="05000000000000000000" pitchFamily="2" charset="2"/>
              <a:buChar char="Ø"/>
            </a:pPr>
            <a:r>
              <a:rPr lang="en-US" dirty="0"/>
              <a:t>Public benefit: other parties in the network experience reduced risk</a:t>
            </a:r>
          </a:p>
          <a:p>
            <a:pPr>
              <a:lnSpc>
                <a:spcPct val="120000"/>
              </a:lnSpc>
              <a:buSzPct val="100000"/>
              <a:buFont typeface="Wingdings" panose="05000000000000000000" pitchFamily="2" charset="2"/>
              <a:buChar char="Ø"/>
            </a:pPr>
            <a:r>
              <a:rPr lang="en-US" dirty="0"/>
              <a:t>These actions represent the creation of a positive externality</a:t>
            </a:r>
          </a:p>
        </p:txBody>
      </p:sp>
      <p:pic>
        <p:nvPicPr>
          <p:cNvPr id="1028" name="Picture 4" descr="Image result for prisoner's dilem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6856" y="2111097"/>
            <a:ext cx="4091276" cy="30684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97280" y="5425440"/>
            <a:ext cx="7376160" cy="914400"/>
          </a:xfrm>
          <a:prstGeom prst="rect">
            <a:avLst/>
          </a:prstGeom>
          <a:noFill/>
        </p:spPr>
        <p:txBody>
          <a:bodyPr wrap="square" rtlCol="0">
            <a:spAutoFit/>
          </a:bodyPr>
          <a:lstStyle/>
          <a:p>
            <a:pPr algn="ctr"/>
            <a:r>
              <a:rPr lang="en-US" dirty="0"/>
              <a:t>Nash Equilibrium: The point where parties acting in self-interest make no addition gains from deviating in their strategy</a:t>
            </a:r>
          </a:p>
          <a:p>
            <a:endParaRPr lang="en-US" dirty="0"/>
          </a:p>
        </p:txBody>
      </p:sp>
    </p:spTree>
    <p:extLst>
      <p:ext uri="{BB962C8B-B14F-4D97-AF65-F5344CB8AC3E}">
        <p14:creationId xmlns:p14="http://schemas.microsoft.com/office/powerpoint/2010/main" val="1191471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Model</a:t>
            </a:r>
          </a:p>
        </p:txBody>
      </p:sp>
      <p:sp>
        <p:nvSpPr>
          <p:cNvPr id="3" name="Content Placeholder 2"/>
          <p:cNvSpPr>
            <a:spLocks noGrp="1"/>
          </p:cNvSpPr>
          <p:nvPr>
            <p:ph idx="1"/>
          </p:nvPr>
        </p:nvSpPr>
        <p:spPr/>
        <p:txBody>
          <a:bodyPr/>
          <a:lstStyle/>
          <a:p>
            <a:pPr>
              <a:buSzPct val="100000"/>
              <a:buFont typeface="Wingdings" panose="05000000000000000000" pitchFamily="2" charset="2"/>
              <a:buChar char="Ø"/>
            </a:pPr>
            <a:r>
              <a:rPr lang="en-US" dirty="0"/>
              <a:t>The general model has three classes of a Interdependent Security (IDS) problem.</a:t>
            </a:r>
          </a:p>
          <a:p>
            <a:pPr>
              <a:buSzPct val="100000"/>
              <a:buFont typeface="Wingdings" panose="05000000000000000000" pitchFamily="2" charset="2"/>
              <a:buChar char="Ø"/>
            </a:pPr>
            <a:r>
              <a:rPr lang="en-US" dirty="0"/>
              <a:t>Cyber attack risk is a first- or second-class IDS problem</a:t>
            </a:r>
          </a:p>
          <a:p>
            <a:pPr>
              <a:buSzPct val="100000"/>
              <a:buFont typeface="Wingdings" panose="05000000000000000000" pitchFamily="2" charset="2"/>
              <a:buChar char="Ø"/>
            </a:pPr>
            <a:r>
              <a:rPr lang="en-US" dirty="0"/>
              <a:t>In a first-class problem, risk cannot be completely eliminated via investment in security </a:t>
            </a:r>
          </a:p>
          <a:p>
            <a:pPr lvl="1">
              <a:buSzPct val="100000"/>
              <a:buFont typeface="Wingdings" panose="05000000000000000000" pitchFamily="2" charset="2"/>
              <a:buChar char="q"/>
            </a:pPr>
            <a:r>
              <a:rPr lang="en-US" dirty="0"/>
              <a:t>Indirect Residual risk remains due to the behavior of others</a:t>
            </a:r>
          </a:p>
          <a:p>
            <a:pPr>
              <a:buSzPct val="100000"/>
              <a:buFont typeface="Wingdings" panose="05000000000000000000" pitchFamily="2" charset="2"/>
              <a:buChar char="Ø"/>
            </a:pPr>
            <a:r>
              <a:rPr lang="en-US" dirty="0"/>
              <a:t>In a second-class problem, risk can be completely eliminated via an in investment in security </a:t>
            </a:r>
          </a:p>
          <a:p>
            <a:pPr lvl="1">
              <a:buSzPct val="100000"/>
              <a:buFont typeface="Wingdings" panose="05000000000000000000" pitchFamily="2" charset="2"/>
              <a:buChar char="q"/>
            </a:pPr>
            <a:r>
              <a:rPr lang="en-US" dirty="0"/>
              <a:t>No risk remains due to the behavior of other actors</a:t>
            </a:r>
          </a:p>
          <a:p>
            <a:pPr>
              <a:buSzPct val="100000"/>
              <a:buFont typeface="Wingdings" panose="05000000000000000000" pitchFamily="2" charset="2"/>
              <a:buChar char="Ø"/>
            </a:pPr>
            <a:r>
              <a:rPr lang="en-US" dirty="0"/>
              <a:t>In third-class of IDS problem, positive interdependencies arise</a:t>
            </a:r>
          </a:p>
          <a:p>
            <a:endParaRPr lang="en-US" dirty="0"/>
          </a:p>
        </p:txBody>
      </p:sp>
    </p:spTree>
    <p:extLst>
      <p:ext uri="{BB962C8B-B14F-4D97-AF65-F5344CB8AC3E}">
        <p14:creationId xmlns:p14="http://schemas.microsoft.com/office/powerpoint/2010/main" val="28763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Scenario</a:t>
            </a:r>
          </a:p>
        </p:txBody>
      </p:sp>
      <p:sp>
        <p:nvSpPr>
          <p:cNvPr id="3" name="Content Placeholder 2"/>
          <p:cNvSpPr>
            <a:spLocks noGrp="1"/>
          </p:cNvSpPr>
          <p:nvPr>
            <p:ph idx="1"/>
          </p:nvPr>
        </p:nvSpPr>
        <p:spPr/>
        <p:txBody>
          <a:bodyPr/>
          <a:lstStyle/>
          <a:p>
            <a:pPr>
              <a:buSzPct val="100000"/>
              <a:buFont typeface="Wingdings" panose="05000000000000000000" pitchFamily="2" charset="2"/>
              <a:buChar char="Ø"/>
            </a:pPr>
            <a:r>
              <a:rPr lang="en-US" dirty="0"/>
              <a:t>Economic ecosystem: many organizations use the internet, and, therefore exposed to cyber risk</a:t>
            </a:r>
          </a:p>
          <a:p>
            <a:pPr>
              <a:buSzPct val="100000"/>
              <a:buFont typeface="Wingdings" panose="05000000000000000000" pitchFamily="2" charset="2"/>
              <a:buChar char="Ø"/>
            </a:pPr>
            <a:r>
              <a:rPr lang="en-US" dirty="0"/>
              <a:t>In this scenario, all organizations benefit from using the internet (utility </a:t>
            </a:r>
            <a:r>
              <a:rPr lang="en-US" i="1" dirty="0"/>
              <a:t>u)</a:t>
            </a:r>
          </a:p>
          <a:p>
            <a:pPr lvl="1">
              <a:buSzPct val="100000"/>
              <a:buFont typeface="Wingdings" panose="05000000000000000000" pitchFamily="2" charset="2"/>
              <a:buChar char="q"/>
            </a:pPr>
            <a:r>
              <a:rPr lang="en-US" dirty="0"/>
              <a:t>This is reduced to </a:t>
            </a:r>
            <a:r>
              <a:rPr lang="en-US" i="1" dirty="0"/>
              <a:t>u </a:t>
            </a:r>
            <a:r>
              <a:rPr lang="en-US" dirty="0"/>
              <a:t>&lt; </a:t>
            </a:r>
            <a:r>
              <a:rPr lang="en-US" i="1" dirty="0"/>
              <a:t>u </a:t>
            </a:r>
            <a:r>
              <a:rPr lang="en-US" dirty="0"/>
              <a:t>in the case of a cyber attack</a:t>
            </a:r>
          </a:p>
          <a:p>
            <a:pPr>
              <a:buSzPct val="100000"/>
              <a:buFont typeface="Wingdings" panose="05000000000000000000" pitchFamily="2" charset="2"/>
              <a:buChar char="Ø"/>
            </a:pPr>
            <a:r>
              <a:rPr lang="en-US" dirty="0"/>
              <a:t>Assume that there is some technology that can eliminate the risk of an attack</a:t>
            </a:r>
          </a:p>
          <a:p>
            <a:pPr>
              <a:buSzPct val="100000"/>
              <a:buFont typeface="Wingdings" panose="05000000000000000000" pitchFamily="2" charset="2"/>
              <a:buChar char="Ø"/>
            </a:pPr>
            <a:r>
              <a:rPr lang="en-US" dirty="0"/>
              <a:t>Each firm must decide whether to invest in such a technology</a:t>
            </a:r>
          </a:p>
          <a:p>
            <a:endParaRPr lang="en-US" dirty="0"/>
          </a:p>
        </p:txBody>
      </p:sp>
    </p:spTree>
    <p:extLst>
      <p:ext uri="{BB962C8B-B14F-4D97-AF65-F5344CB8AC3E}">
        <p14:creationId xmlns:p14="http://schemas.microsoft.com/office/powerpoint/2010/main" val="253915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442" y="1390650"/>
            <a:ext cx="8596668" cy="3880773"/>
          </a:xfrm>
        </p:spPr>
        <p:txBody>
          <a:bodyPr>
            <a:normAutofit lnSpcReduction="10000"/>
          </a:bodyPr>
          <a:lstStyle/>
          <a:p>
            <a:pPr>
              <a:buSzPct val="100000"/>
              <a:buFont typeface="Wingdings" panose="05000000000000000000" pitchFamily="2" charset="2"/>
              <a:buChar char="Ø"/>
            </a:pPr>
            <a:r>
              <a:rPr lang="en-US" sz="2000" dirty="0"/>
              <a:t>Once a firm is infected by malicious software, other organizations may also be impacted because they may get the virus via their connectivity with that organization</a:t>
            </a:r>
            <a:endParaRPr lang="pt-BR" sz="2000" dirty="0"/>
          </a:p>
          <a:p>
            <a:pPr lvl="1">
              <a:buSzPct val="100000"/>
              <a:buFont typeface="Wingdings" panose="05000000000000000000" pitchFamily="2" charset="2"/>
              <a:buChar char="q"/>
            </a:pPr>
            <a:r>
              <a:rPr lang="en-US" dirty="0"/>
              <a:t>Let the probability of a cyber attack be </a:t>
            </a:r>
            <a:r>
              <a:rPr lang="en-US" i="1" dirty="0"/>
              <a:t>q</a:t>
            </a:r>
            <a:r>
              <a:rPr lang="en-US" dirty="0"/>
              <a:t>(</a:t>
            </a:r>
            <a:r>
              <a:rPr lang="en-US" i="1" dirty="0"/>
              <a:t>x</a:t>
            </a:r>
            <a:r>
              <a:rPr lang="en-US" dirty="0"/>
              <a:t>), where </a:t>
            </a:r>
            <a:r>
              <a:rPr lang="en-US" i="1" dirty="0"/>
              <a:t>x </a:t>
            </a:r>
            <a:r>
              <a:rPr lang="en-US" dirty="0"/>
              <a:t>denotes the proportion of organizations </a:t>
            </a:r>
            <a:r>
              <a:rPr lang="en-US" i="1" dirty="0"/>
              <a:t>without </a:t>
            </a:r>
            <a:r>
              <a:rPr lang="en-US" dirty="0"/>
              <a:t>protection in the internet community</a:t>
            </a:r>
          </a:p>
          <a:p>
            <a:pPr lvl="1">
              <a:buSzPct val="100000"/>
              <a:buFont typeface="Wingdings" panose="05000000000000000000" pitchFamily="2" charset="2"/>
              <a:buChar char="q"/>
            </a:pPr>
            <a:r>
              <a:rPr lang="pt-BR" i="1" dirty="0"/>
              <a:t>x </a:t>
            </a:r>
            <a:r>
              <a:rPr lang="pt-BR" dirty="0"/>
              <a:t>satisfies 0 ≤ </a:t>
            </a:r>
            <a:r>
              <a:rPr lang="pt-BR" i="1" dirty="0"/>
              <a:t>x </a:t>
            </a:r>
            <a:r>
              <a:rPr lang="pt-BR" dirty="0"/>
              <a:t>≤ 1</a:t>
            </a:r>
          </a:p>
          <a:p>
            <a:pPr>
              <a:buSzPct val="100000"/>
              <a:buFont typeface="Wingdings" panose="05000000000000000000" pitchFamily="2" charset="2"/>
              <a:buChar char="Ø"/>
            </a:pPr>
            <a:r>
              <a:rPr lang="pt-BR" dirty="0"/>
              <a:t>Community security: more actors without protection, the greater the risk for all</a:t>
            </a:r>
          </a:p>
          <a:p>
            <a:pPr>
              <a:buSzPct val="100000"/>
              <a:buFont typeface="Wingdings" panose="05000000000000000000" pitchFamily="2" charset="2"/>
              <a:buChar char="Ø"/>
            </a:pPr>
            <a:r>
              <a:rPr lang="pt-BR" dirty="0"/>
              <a:t>If no firm invests in protection, then the maximum risk of an attack in the community will generally be smaller than one. </a:t>
            </a:r>
          </a:p>
          <a:p>
            <a:pPr>
              <a:buSzPct val="100000"/>
              <a:buFont typeface="Wingdings" panose="05000000000000000000" pitchFamily="2" charset="2"/>
              <a:buChar char="Ø"/>
            </a:pPr>
            <a:r>
              <a:rPr lang="pt-BR" dirty="0"/>
              <a:t>However, the risk of cyber attack is reduced to zero if every firm invests in protection</a:t>
            </a:r>
            <a:endParaRPr lang="en-US" dirty="0"/>
          </a:p>
          <a:p>
            <a:endParaRPr lang="en-US" dirty="0"/>
          </a:p>
        </p:txBody>
      </p:sp>
    </p:spTree>
    <p:extLst>
      <p:ext uri="{BB962C8B-B14F-4D97-AF65-F5344CB8AC3E}">
        <p14:creationId xmlns:p14="http://schemas.microsoft.com/office/powerpoint/2010/main" val="1769783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Interpretation</a:t>
            </a:r>
          </a:p>
        </p:txBody>
      </p:sp>
      <p:sp>
        <p:nvSpPr>
          <p:cNvPr id="3" name="Content Placeholder 2"/>
          <p:cNvSpPr>
            <a:spLocks noGrp="1"/>
          </p:cNvSpPr>
          <p:nvPr>
            <p:ph idx="1"/>
          </p:nvPr>
        </p:nvSpPr>
        <p:spPr/>
        <p:txBody>
          <a:bodyPr/>
          <a:lstStyle/>
          <a:p>
            <a:pPr>
              <a:buSzPct val="100000"/>
              <a:buFont typeface="Wingdings" panose="05000000000000000000" pitchFamily="2" charset="2"/>
              <a:buChar char="Ø"/>
            </a:pPr>
            <a:r>
              <a:rPr lang="en-US" dirty="0"/>
              <a:t>If no investment in protection: </a:t>
            </a:r>
          </a:p>
          <a:p>
            <a:pPr lvl="1">
              <a:buSzPct val="100000"/>
              <a:buFont typeface="Wingdings" panose="05000000000000000000" pitchFamily="2" charset="2"/>
              <a:buChar char="q"/>
            </a:pPr>
            <a:r>
              <a:rPr lang="en-US" dirty="0"/>
              <a:t>Risk of attach is high</a:t>
            </a:r>
          </a:p>
          <a:p>
            <a:pPr lvl="1">
              <a:buSzPct val="100000"/>
              <a:buFont typeface="Wingdings" panose="05000000000000000000" pitchFamily="2" charset="2"/>
              <a:buChar char="q"/>
            </a:pPr>
            <a:r>
              <a:rPr lang="en-US" dirty="0"/>
              <a:t>Protective measures reduce expected cost due to losses</a:t>
            </a:r>
          </a:p>
          <a:p>
            <a:pPr lvl="1">
              <a:buSzPct val="100000"/>
              <a:buFont typeface="Wingdings" panose="05000000000000000000" pitchFamily="2" charset="2"/>
              <a:buChar char="q"/>
            </a:pPr>
            <a:r>
              <a:rPr lang="en-US" dirty="0"/>
              <a:t>Cost of investment is minimal comparatively</a:t>
            </a:r>
          </a:p>
          <a:p>
            <a:pPr>
              <a:buSzPct val="100000"/>
              <a:buFont typeface="Wingdings" panose="05000000000000000000" pitchFamily="2" charset="2"/>
              <a:buChar char="Ø"/>
            </a:pPr>
            <a:r>
              <a:rPr lang="en-US" dirty="0"/>
              <a:t>If all invest in protection:</a:t>
            </a:r>
          </a:p>
          <a:p>
            <a:pPr lvl="1">
              <a:buSzPct val="100000"/>
              <a:buFont typeface="Wingdings" panose="05000000000000000000" pitchFamily="2" charset="2"/>
              <a:buChar char="q"/>
            </a:pPr>
            <a:r>
              <a:rPr lang="en-US" dirty="0"/>
              <a:t>Risk of attack is zero, </a:t>
            </a:r>
          </a:p>
          <a:p>
            <a:pPr lvl="1">
              <a:buSzPct val="100000"/>
              <a:buFont typeface="Wingdings" panose="05000000000000000000" pitchFamily="2" charset="2"/>
              <a:buChar char="q"/>
            </a:pPr>
            <a:r>
              <a:rPr lang="en-US" dirty="0"/>
              <a:t>Investment in protection is costly</a:t>
            </a:r>
          </a:p>
        </p:txBody>
      </p:sp>
    </p:spTree>
    <p:extLst>
      <p:ext uri="{BB962C8B-B14F-4D97-AF65-F5344CB8AC3E}">
        <p14:creationId xmlns:p14="http://schemas.microsoft.com/office/powerpoint/2010/main" val="426686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 Implications</a:t>
            </a:r>
          </a:p>
        </p:txBody>
      </p:sp>
      <p:sp>
        <p:nvSpPr>
          <p:cNvPr id="3" name="Content Placeholder 2"/>
          <p:cNvSpPr>
            <a:spLocks noGrp="1"/>
          </p:cNvSpPr>
          <p:nvPr>
            <p:ph idx="1"/>
          </p:nvPr>
        </p:nvSpPr>
        <p:spPr>
          <a:xfrm>
            <a:off x="677334" y="2552293"/>
            <a:ext cx="8596668" cy="3880773"/>
          </a:xfrm>
        </p:spPr>
        <p:txBody>
          <a:bodyPr/>
          <a:lstStyle/>
          <a:p>
            <a:pPr>
              <a:buSzPct val="100000"/>
              <a:buFont typeface="Wingdings" panose="05000000000000000000" pitchFamily="2" charset="2"/>
              <a:buChar char="Ø"/>
            </a:pPr>
            <a:r>
              <a:rPr lang="en-US" dirty="0"/>
              <a:t>Regulation</a:t>
            </a:r>
          </a:p>
          <a:p>
            <a:pPr lvl="1">
              <a:buSzPct val="100000"/>
              <a:buFont typeface="Wingdings" panose="05000000000000000000" pitchFamily="2" charset="2"/>
              <a:buChar char="q"/>
            </a:pPr>
            <a:r>
              <a:rPr lang="en-US" dirty="0"/>
              <a:t>Risk of mandating protection</a:t>
            </a:r>
          </a:p>
          <a:p>
            <a:pPr lvl="1">
              <a:buSzPct val="100000"/>
              <a:buFont typeface="Wingdings" panose="05000000000000000000" pitchFamily="2" charset="2"/>
              <a:buChar char="q"/>
            </a:pPr>
            <a:r>
              <a:rPr lang="en-US" dirty="0"/>
              <a:t>Firms could bear too high of a cost</a:t>
            </a:r>
          </a:p>
          <a:p>
            <a:pPr>
              <a:buSzPct val="100000"/>
              <a:buFont typeface="Wingdings" panose="05000000000000000000" pitchFamily="2" charset="2"/>
              <a:buChar char="Ø"/>
            </a:pPr>
            <a:r>
              <a:rPr lang="en-US" dirty="0"/>
              <a:t>Subsidies</a:t>
            </a:r>
          </a:p>
          <a:p>
            <a:pPr lvl="1">
              <a:buSzPct val="100000"/>
              <a:buFont typeface="Wingdings" panose="05000000000000000000" pitchFamily="2" charset="2"/>
              <a:buChar char="q"/>
            </a:pPr>
            <a:r>
              <a:rPr lang="en-US" dirty="0"/>
              <a:t>Intervene to assist firms manage outsized risks</a:t>
            </a:r>
          </a:p>
          <a:p>
            <a:pPr lvl="1">
              <a:buSzPct val="100000"/>
              <a:buFont typeface="Wingdings" panose="05000000000000000000" pitchFamily="2" charset="2"/>
              <a:buChar char="q"/>
            </a:pPr>
            <a:r>
              <a:rPr lang="en-US" dirty="0"/>
              <a:t>Government reinsurance</a:t>
            </a:r>
          </a:p>
          <a:p>
            <a:pPr lvl="1">
              <a:buSzPct val="100000"/>
              <a:buFont typeface="Wingdings" panose="05000000000000000000" pitchFamily="2" charset="2"/>
              <a:buChar char="q"/>
            </a:pPr>
            <a:r>
              <a:rPr lang="en-US" dirty="0"/>
              <a:t>Current environment</a:t>
            </a:r>
          </a:p>
        </p:txBody>
      </p:sp>
      <p:sp>
        <p:nvSpPr>
          <p:cNvPr id="4" name="TextBox 3"/>
          <p:cNvSpPr txBox="1"/>
          <p:nvPr/>
        </p:nvSpPr>
        <p:spPr>
          <a:xfrm>
            <a:off x="1043748" y="1745734"/>
            <a:ext cx="7863840" cy="369332"/>
          </a:xfrm>
          <a:prstGeom prst="rect">
            <a:avLst/>
          </a:prstGeom>
          <a:noFill/>
          <a:ln w="28575">
            <a:solidFill>
              <a:schemeClr val="tx1"/>
            </a:solidFill>
          </a:ln>
        </p:spPr>
        <p:txBody>
          <a:bodyPr wrap="square" rtlCol="0">
            <a:spAutoFit/>
          </a:bodyPr>
          <a:lstStyle/>
          <a:p>
            <a:r>
              <a:rPr lang="en-US" b="1" dirty="0"/>
              <a:t>Fundamentally, the cost of cyber risks is too great for a single firm</a:t>
            </a:r>
          </a:p>
        </p:txBody>
      </p:sp>
    </p:spTree>
    <p:extLst>
      <p:ext uri="{BB962C8B-B14F-4D97-AF65-F5344CB8AC3E}">
        <p14:creationId xmlns:p14="http://schemas.microsoft.com/office/powerpoint/2010/main" val="4032288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321</TotalTime>
  <Words>887</Words>
  <Application>Microsoft Office PowerPoint</Application>
  <PresentationFormat>Widescreen</PresentationFormat>
  <Paragraphs>169</Paragraphs>
  <Slides>22</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Trebuchet MS</vt:lpstr>
      <vt:lpstr>Wingdings</vt:lpstr>
      <vt:lpstr>Wingdings 3</vt:lpstr>
      <vt:lpstr>Facet</vt:lpstr>
      <vt:lpstr>Interdependent Risk Networks and Role of Cyber Insurance</vt:lpstr>
      <vt:lpstr>Overview</vt:lpstr>
      <vt:lpstr>Introduction</vt:lpstr>
      <vt:lpstr>Breakdown of the Problem</vt:lpstr>
      <vt:lpstr>The Model</vt:lpstr>
      <vt:lpstr>A Scenario</vt:lpstr>
      <vt:lpstr>PowerPoint Presentation</vt:lpstr>
      <vt:lpstr>Interpretation</vt:lpstr>
      <vt:lpstr>Policy Implications</vt:lpstr>
      <vt:lpstr>Role of Cyber Insurance</vt:lpstr>
      <vt:lpstr>Risk Management and Cyber Insurance</vt:lpstr>
      <vt:lpstr>What is Cyber Insurance?</vt:lpstr>
      <vt:lpstr>Cyber Insurance Challenges</vt:lpstr>
      <vt:lpstr>Proposed Solution</vt:lpstr>
      <vt:lpstr>PowerPoint Presentation</vt:lpstr>
      <vt:lpstr>Incremental Database</vt:lpstr>
      <vt:lpstr>Database Efficiency</vt:lpstr>
      <vt:lpstr>Application Model</vt:lpstr>
      <vt:lpstr>Performance</vt:lpstr>
      <vt:lpstr>Cyber Threat Matrix</vt:lpstr>
      <vt:lpstr>Importance of the Matrix</vt:lpstr>
      <vt:lpstr>Future Enhancements and Business Implications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Interdependent Risk Networks and Role of Cyberinsurance</dc:title>
  <dc:creator>Himani Gulati</dc:creator>
  <cp:lastModifiedBy>Richard Whitehouse</cp:lastModifiedBy>
  <cp:revision>96</cp:revision>
  <dcterms:created xsi:type="dcterms:W3CDTF">2017-04-10T17:32:56Z</dcterms:created>
  <dcterms:modified xsi:type="dcterms:W3CDTF">2017-04-13T12:33:45Z</dcterms:modified>
</cp:coreProperties>
</file>