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65" r:id="rId3"/>
    <p:sldId id="266" r:id="rId4"/>
    <p:sldId id="257" r:id="rId5"/>
    <p:sldId id="258" r:id="rId6"/>
    <p:sldId id="268" r:id="rId7"/>
    <p:sldId id="259" r:id="rId8"/>
    <p:sldId id="267" r:id="rId9"/>
    <p:sldId id="260" r:id="rId10"/>
    <p:sldId id="263" r:id="rId11"/>
    <p:sldId id="264" r:id="rId12"/>
    <p:sldId id="262" r:id="rId13"/>
    <p:sldId id="261" r:id="rId14"/>
    <p:sldId id="270" r:id="rId15"/>
    <p:sldId id="275" r:id="rId16"/>
    <p:sldId id="271" r:id="rId17"/>
    <p:sldId id="284" r:id="rId18"/>
    <p:sldId id="276" r:id="rId19"/>
    <p:sldId id="269" r:id="rId20"/>
    <p:sldId id="273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18"/>
    <a:srgbClr val="540500"/>
    <a:srgbClr val="CA6902"/>
    <a:srgbClr val="7DD330"/>
    <a:srgbClr val="00CC00"/>
    <a:srgbClr val="0C7CD2"/>
    <a:srgbClr val="1F7EE7"/>
    <a:srgbClr val="AE1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69"/>
    <p:restoredTop sz="85893" autoAdjust="0"/>
  </p:normalViewPr>
  <p:slideViewPr>
    <p:cSldViewPr snapToGrid="0">
      <p:cViewPr varScale="1">
        <p:scale>
          <a:sx n="81" d="100"/>
          <a:sy n="81" d="100"/>
        </p:scale>
        <p:origin x="127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3ABB1-8E24-BB4F-B0CC-6B3D4BFE7670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10CB60-AC50-3246-98CC-173F88D8F03F}">
      <dgm:prSet custT="1"/>
      <dgm:spPr/>
      <dgm:t>
        <a:bodyPr/>
        <a:lstStyle/>
        <a:p>
          <a:pPr rtl="0"/>
          <a:r>
            <a:rPr lang="en-US" sz="2000" b="1">
              <a:solidFill>
                <a:srgbClr val="FFC000"/>
              </a:solidFill>
            </a:rPr>
            <a:t>Emotional linguistic cues: </a:t>
          </a:r>
        </a:p>
        <a:p>
          <a:pPr rtl="0"/>
          <a:r>
            <a:rPr lang="en-US" sz="2000"/>
            <a:t>H1: Fewer self-references ;</a:t>
          </a:r>
          <a:r>
            <a:rPr lang="en-US" sz="2000" baseline="0"/>
            <a:t> </a:t>
          </a:r>
        </a:p>
        <a:p>
          <a:pPr rtl="0"/>
          <a:r>
            <a:rPr lang="en-US" sz="2000"/>
            <a:t>More negations and negative emotion words</a:t>
          </a:r>
        </a:p>
      </dgm:t>
    </dgm:pt>
    <dgm:pt modelId="{304F7CEB-F64B-864E-8C35-2905875E0CDC}" type="sibTrans" cxnId="{C662D6F8-7190-D940-BD70-FBFD28FE291A}">
      <dgm:prSet/>
      <dgm:spPr/>
      <dgm:t>
        <a:bodyPr/>
        <a:lstStyle/>
        <a:p>
          <a:endParaRPr lang="en-US"/>
        </a:p>
      </dgm:t>
    </dgm:pt>
    <dgm:pt modelId="{8A1442A4-6F3D-0D4F-80AB-BF3B0E6297E8}" type="parTrans" cxnId="{C662D6F8-7190-D940-BD70-FBFD28FE291A}">
      <dgm:prSet/>
      <dgm:spPr/>
      <dgm:t>
        <a:bodyPr/>
        <a:lstStyle/>
        <a:p>
          <a:endParaRPr lang="en-US"/>
        </a:p>
      </dgm:t>
    </dgm:pt>
    <dgm:pt modelId="{8375D422-23F4-C14B-A178-0B0FBCAE3FFB}">
      <dgm:prSet custT="1"/>
      <dgm:spPr/>
      <dgm:t>
        <a:bodyPr/>
        <a:lstStyle/>
        <a:p>
          <a:pPr rtl="0"/>
          <a:r>
            <a:rPr lang="en-US" sz="2000" b="1">
              <a:solidFill>
                <a:srgbClr val="FFC000"/>
              </a:solidFill>
            </a:rPr>
            <a:t>Effects of media affordances on cues: </a:t>
          </a:r>
        </a:p>
        <a:p>
          <a:pPr rtl="0"/>
          <a:r>
            <a:rPr lang="en-US" sz="2000"/>
            <a:t>H3: Emotionally-related linguistic cues to deception should account for more variance in deception scores than cognitively-related linguistic cues in online dating profiles.</a:t>
          </a:r>
        </a:p>
      </dgm:t>
    </dgm:pt>
    <dgm:pt modelId="{95F8E540-F8CE-6940-88EC-CC950EB9097A}" type="parTrans" cxnId="{7667B814-8914-3840-958D-64693D42BE99}">
      <dgm:prSet/>
      <dgm:spPr/>
      <dgm:t>
        <a:bodyPr/>
        <a:lstStyle/>
        <a:p>
          <a:endParaRPr lang="en-US"/>
        </a:p>
      </dgm:t>
    </dgm:pt>
    <dgm:pt modelId="{04A9B1A8-110F-BC4D-915D-347847A8A000}" type="sibTrans" cxnId="{7667B814-8914-3840-958D-64693D42BE99}">
      <dgm:prSet/>
      <dgm:spPr/>
      <dgm:t>
        <a:bodyPr/>
        <a:lstStyle/>
        <a:p>
          <a:endParaRPr lang="en-US"/>
        </a:p>
      </dgm:t>
    </dgm:pt>
    <dgm:pt modelId="{0FC4497C-44F2-AA46-A93E-89945C3F3330}">
      <dgm:prSet custT="1"/>
      <dgm:spPr/>
      <dgm:t>
        <a:bodyPr/>
        <a:lstStyle/>
        <a:p>
          <a:r>
            <a:rPr lang="en-US" altLang="en-US" sz="2000" b="1">
              <a:solidFill>
                <a:srgbClr val="FFC000"/>
              </a:solidFill>
            </a:rPr>
            <a:t>Cognitive linguistic cues:</a:t>
          </a:r>
          <a:r>
            <a:rPr lang="en-US" altLang="en-US" sz="2000">
              <a:solidFill>
                <a:srgbClr val="FFC000"/>
              </a:solidFill>
            </a:rPr>
            <a:t> </a:t>
          </a:r>
        </a:p>
        <a:p>
          <a:r>
            <a:rPr lang="en-US" altLang="en-US" sz="2000">
              <a:solidFill>
                <a:schemeClr val="bg1"/>
              </a:solidFill>
            </a:rPr>
            <a:t>H2: Fewer exclusive words;</a:t>
          </a:r>
          <a:r>
            <a:rPr lang="en-US" altLang="en-US" sz="2000" baseline="0">
              <a:solidFill>
                <a:schemeClr val="bg1"/>
              </a:solidFill>
            </a:rPr>
            <a:t> I</a:t>
          </a:r>
          <a:r>
            <a:rPr lang="en-US" altLang="en-US" sz="2000">
              <a:solidFill>
                <a:schemeClr val="bg1"/>
              </a:solidFill>
            </a:rPr>
            <a:t>ncreased motion words;</a:t>
          </a:r>
          <a:r>
            <a:rPr lang="en-US" altLang="en-US" sz="2000" baseline="0">
              <a:solidFill>
                <a:schemeClr val="bg1"/>
              </a:solidFill>
            </a:rPr>
            <a:t> </a:t>
          </a:r>
        </a:p>
        <a:p>
          <a:r>
            <a:rPr lang="en-US" altLang="en-US" sz="2000" baseline="0">
              <a:solidFill>
                <a:schemeClr val="bg1"/>
              </a:solidFill>
            </a:rPr>
            <a:t>A </a:t>
          </a:r>
          <a:r>
            <a:rPr lang="en-US" altLang="en-US" sz="2000">
              <a:solidFill>
                <a:schemeClr val="bg1"/>
              </a:solidFill>
            </a:rPr>
            <a:t>lower overall word count</a:t>
          </a:r>
        </a:p>
      </dgm:t>
    </dgm:pt>
    <dgm:pt modelId="{5BCC7F02-DF7E-EC40-95BD-07A4A6C02DE1}" type="parTrans" cxnId="{60BDC26E-1F1C-9444-AB24-51C4533C6A39}">
      <dgm:prSet/>
      <dgm:spPr/>
      <dgm:t>
        <a:bodyPr/>
        <a:lstStyle/>
        <a:p>
          <a:endParaRPr lang="en-US"/>
        </a:p>
      </dgm:t>
    </dgm:pt>
    <dgm:pt modelId="{220A706B-0906-C349-9655-CE698A82A05E}" type="sibTrans" cxnId="{60BDC26E-1F1C-9444-AB24-51C4533C6A39}">
      <dgm:prSet/>
      <dgm:spPr/>
      <dgm:t>
        <a:bodyPr/>
        <a:lstStyle/>
        <a:p>
          <a:endParaRPr lang="en-US"/>
        </a:p>
      </dgm:t>
    </dgm:pt>
    <dgm:pt modelId="{081D1ED2-3ECB-924E-A9B9-EE2B9FE73066}" type="pres">
      <dgm:prSet presAssocID="{4BC3ABB1-8E24-BB4F-B0CC-6B3D4BFE76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550160-E447-114B-9FAE-758F6DA51E68}" type="pres">
      <dgm:prSet presAssocID="{DC10CB60-AC50-3246-98CC-173F88D8F03F}" presName="linNode" presStyleCnt="0"/>
      <dgm:spPr/>
    </dgm:pt>
    <dgm:pt modelId="{0569B4AC-AB4E-8F4A-ADF4-FE63357B3AA5}" type="pres">
      <dgm:prSet presAssocID="{DC10CB60-AC50-3246-98CC-173F88D8F03F}" presName="parentText" presStyleLbl="node1" presStyleIdx="0" presStyleCnt="3" custScaleX="146982" custLinFactNeighborX="578" custLinFactNeighborY="123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E975A-9444-5C40-AB18-B64354D998EB}" type="pres">
      <dgm:prSet presAssocID="{304F7CEB-F64B-864E-8C35-2905875E0CDC}" presName="sp" presStyleCnt="0"/>
      <dgm:spPr/>
    </dgm:pt>
    <dgm:pt modelId="{8AE4F4F0-1D0C-9246-8C1F-BED484966EB7}" type="pres">
      <dgm:prSet presAssocID="{0FC4497C-44F2-AA46-A93E-89945C3F3330}" presName="linNode" presStyleCnt="0"/>
      <dgm:spPr/>
    </dgm:pt>
    <dgm:pt modelId="{8514EB7B-3571-8146-A185-7DC0B331277B}" type="pres">
      <dgm:prSet presAssocID="{0FC4497C-44F2-AA46-A93E-89945C3F3330}" presName="parentText" presStyleLbl="node1" presStyleIdx="1" presStyleCnt="3" custScaleX="144946" custLinFactNeighborX="578" custLinFactNeighborY="60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610A4-2F4B-9A4E-A935-51D3285243E1}" type="pres">
      <dgm:prSet presAssocID="{220A706B-0906-C349-9655-CE698A82A05E}" presName="sp" presStyleCnt="0"/>
      <dgm:spPr/>
    </dgm:pt>
    <dgm:pt modelId="{B0985BA7-99F8-F347-BFAD-703F5CB13F06}" type="pres">
      <dgm:prSet presAssocID="{8375D422-23F4-C14B-A178-0B0FBCAE3FFB}" presName="linNode" presStyleCnt="0"/>
      <dgm:spPr/>
    </dgm:pt>
    <dgm:pt modelId="{B9EE3D95-F11E-3042-93DF-2AD1214D35F8}" type="pres">
      <dgm:prSet presAssocID="{8375D422-23F4-C14B-A178-0B0FBCAE3FFB}" presName="parentText" presStyleLbl="node1" presStyleIdx="2" presStyleCnt="3" custScaleX="148919" custScaleY="148009" custLinFactNeighborX="-1320" custLinFactNeighborY="3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67B814-8914-3840-958D-64693D42BE99}" srcId="{4BC3ABB1-8E24-BB4F-B0CC-6B3D4BFE7670}" destId="{8375D422-23F4-C14B-A178-0B0FBCAE3FFB}" srcOrd="2" destOrd="0" parTransId="{95F8E540-F8CE-6940-88EC-CC950EB9097A}" sibTransId="{04A9B1A8-110F-BC4D-915D-347847A8A000}"/>
    <dgm:cxn modelId="{FB47F2C2-21D8-3A4D-BA77-0941B087A426}" type="presOf" srcId="{0FC4497C-44F2-AA46-A93E-89945C3F3330}" destId="{8514EB7B-3571-8146-A185-7DC0B331277B}" srcOrd="0" destOrd="0" presId="urn:microsoft.com/office/officeart/2005/8/layout/vList5"/>
    <dgm:cxn modelId="{60BDC26E-1F1C-9444-AB24-51C4533C6A39}" srcId="{4BC3ABB1-8E24-BB4F-B0CC-6B3D4BFE7670}" destId="{0FC4497C-44F2-AA46-A93E-89945C3F3330}" srcOrd="1" destOrd="0" parTransId="{5BCC7F02-DF7E-EC40-95BD-07A4A6C02DE1}" sibTransId="{220A706B-0906-C349-9655-CE698A82A05E}"/>
    <dgm:cxn modelId="{0B3F4C8B-C01B-CF42-921D-CA91B914CCA6}" type="presOf" srcId="{8375D422-23F4-C14B-A178-0B0FBCAE3FFB}" destId="{B9EE3D95-F11E-3042-93DF-2AD1214D35F8}" srcOrd="0" destOrd="0" presId="urn:microsoft.com/office/officeart/2005/8/layout/vList5"/>
    <dgm:cxn modelId="{2EEE2FFF-F95E-1644-A308-E33946188A3C}" type="presOf" srcId="{4BC3ABB1-8E24-BB4F-B0CC-6B3D4BFE7670}" destId="{081D1ED2-3ECB-924E-A9B9-EE2B9FE73066}" srcOrd="0" destOrd="0" presId="urn:microsoft.com/office/officeart/2005/8/layout/vList5"/>
    <dgm:cxn modelId="{C662D6F8-7190-D940-BD70-FBFD28FE291A}" srcId="{4BC3ABB1-8E24-BB4F-B0CC-6B3D4BFE7670}" destId="{DC10CB60-AC50-3246-98CC-173F88D8F03F}" srcOrd="0" destOrd="0" parTransId="{8A1442A4-6F3D-0D4F-80AB-BF3B0E6297E8}" sibTransId="{304F7CEB-F64B-864E-8C35-2905875E0CDC}"/>
    <dgm:cxn modelId="{B5826DFF-BE02-E448-BA35-1AC409CAFB44}" type="presOf" srcId="{DC10CB60-AC50-3246-98CC-173F88D8F03F}" destId="{0569B4AC-AB4E-8F4A-ADF4-FE63357B3AA5}" srcOrd="0" destOrd="0" presId="urn:microsoft.com/office/officeart/2005/8/layout/vList5"/>
    <dgm:cxn modelId="{AF399DD4-C6C3-9A4E-AF16-7176354211F0}" type="presParOf" srcId="{081D1ED2-3ECB-924E-A9B9-EE2B9FE73066}" destId="{AB550160-E447-114B-9FAE-758F6DA51E68}" srcOrd="0" destOrd="0" presId="urn:microsoft.com/office/officeart/2005/8/layout/vList5"/>
    <dgm:cxn modelId="{A3BE042B-7BAB-AD46-8149-C9462DBFE5BE}" type="presParOf" srcId="{AB550160-E447-114B-9FAE-758F6DA51E68}" destId="{0569B4AC-AB4E-8F4A-ADF4-FE63357B3AA5}" srcOrd="0" destOrd="0" presId="urn:microsoft.com/office/officeart/2005/8/layout/vList5"/>
    <dgm:cxn modelId="{74955E1A-E237-AA4E-96C9-F73719A4558D}" type="presParOf" srcId="{081D1ED2-3ECB-924E-A9B9-EE2B9FE73066}" destId="{FFAE975A-9444-5C40-AB18-B64354D998EB}" srcOrd="1" destOrd="0" presId="urn:microsoft.com/office/officeart/2005/8/layout/vList5"/>
    <dgm:cxn modelId="{E86265F5-E3B0-A743-96D6-4591F9D77C20}" type="presParOf" srcId="{081D1ED2-3ECB-924E-A9B9-EE2B9FE73066}" destId="{8AE4F4F0-1D0C-9246-8C1F-BED484966EB7}" srcOrd="2" destOrd="0" presId="urn:microsoft.com/office/officeart/2005/8/layout/vList5"/>
    <dgm:cxn modelId="{B0D007DD-4E6A-3D47-9508-2C8DF60FF305}" type="presParOf" srcId="{8AE4F4F0-1D0C-9246-8C1F-BED484966EB7}" destId="{8514EB7B-3571-8146-A185-7DC0B331277B}" srcOrd="0" destOrd="0" presId="urn:microsoft.com/office/officeart/2005/8/layout/vList5"/>
    <dgm:cxn modelId="{7F864038-65B3-DA43-9BCE-CD7A804727E1}" type="presParOf" srcId="{081D1ED2-3ECB-924E-A9B9-EE2B9FE73066}" destId="{AD1610A4-2F4B-9A4E-A935-51D3285243E1}" srcOrd="3" destOrd="0" presId="urn:microsoft.com/office/officeart/2005/8/layout/vList5"/>
    <dgm:cxn modelId="{000C21FC-810B-6148-8C0D-88F7C8A1C9C5}" type="presParOf" srcId="{081D1ED2-3ECB-924E-A9B9-EE2B9FE73066}" destId="{B0985BA7-99F8-F347-BFAD-703F5CB13F06}" srcOrd="4" destOrd="0" presId="urn:microsoft.com/office/officeart/2005/8/layout/vList5"/>
    <dgm:cxn modelId="{95B34E29-975D-6343-B8BF-28BA3B1B8D63}" type="presParOf" srcId="{B0985BA7-99F8-F347-BFAD-703F5CB13F06}" destId="{B9EE3D95-F11E-3042-93DF-2AD1214D35F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9B4AC-AB4E-8F4A-ADF4-FE63357B3AA5}">
      <dsp:nvSpPr>
        <dsp:cNvPr id="0" name=""/>
        <dsp:cNvSpPr/>
      </dsp:nvSpPr>
      <dsp:spPr>
        <a:xfrm>
          <a:off x="1704617" y="197550"/>
          <a:ext cx="3849841" cy="15978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rgbClr val="FFC000"/>
              </a:solidFill>
            </a:rPr>
            <a:t>Emotional linguistic cues: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H1: Fewer self-references ;</a:t>
          </a:r>
          <a:r>
            <a:rPr lang="en-US" sz="2000" kern="1200" baseline="0"/>
            <a:t>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More negations and negative emotion words</a:t>
          </a:r>
        </a:p>
      </dsp:txBody>
      <dsp:txXfrm>
        <a:off x="1782618" y="275551"/>
        <a:ext cx="3693839" cy="1441855"/>
      </dsp:txXfrm>
    </dsp:sp>
    <dsp:sp modelId="{8514EB7B-3571-8146-A185-7DC0B331277B}">
      <dsp:nvSpPr>
        <dsp:cNvPr id="0" name=""/>
        <dsp:cNvSpPr/>
      </dsp:nvSpPr>
      <dsp:spPr>
        <a:xfrm>
          <a:off x="1704617" y="1775291"/>
          <a:ext cx="3796513" cy="15978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>
              <a:solidFill>
                <a:srgbClr val="FFC000"/>
              </a:solidFill>
            </a:rPr>
            <a:t>Cognitive linguistic cues:</a:t>
          </a:r>
          <a:r>
            <a:rPr lang="en-US" altLang="en-US" sz="2000" kern="1200">
              <a:solidFill>
                <a:srgbClr val="FFC000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>
              <a:solidFill>
                <a:schemeClr val="bg1"/>
              </a:solidFill>
            </a:rPr>
            <a:t>H2: Fewer exclusive words;</a:t>
          </a:r>
          <a:r>
            <a:rPr lang="en-US" altLang="en-US" sz="2000" kern="1200" baseline="0">
              <a:solidFill>
                <a:schemeClr val="bg1"/>
              </a:solidFill>
            </a:rPr>
            <a:t> I</a:t>
          </a:r>
          <a:r>
            <a:rPr lang="en-US" altLang="en-US" sz="2000" kern="1200">
              <a:solidFill>
                <a:schemeClr val="bg1"/>
              </a:solidFill>
            </a:rPr>
            <a:t>ncreased motion words;</a:t>
          </a:r>
          <a:r>
            <a:rPr lang="en-US" altLang="en-US" sz="2000" kern="1200" baseline="0">
              <a:solidFill>
                <a:schemeClr val="bg1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baseline="0">
              <a:solidFill>
                <a:schemeClr val="bg1"/>
              </a:solidFill>
            </a:rPr>
            <a:t>A </a:t>
          </a:r>
          <a:r>
            <a:rPr lang="en-US" altLang="en-US" sz="2000" kern="1200">
              <a:solidFill>
                <a:schemeClr val="bg1"/>
              </a:solidFill>
            </a:rPr>
            <a:t>lower overall word count</a:t>
          </a:r>
        </a:p>
      </dsp:txBody>
      <dsp:txXfrm>
        <a:off x="1782618" y="1853292"/>
        <a:ext cx="3640511" cy="1441855"/>
      </dsp:txXfrm>
    </dsp:sp>
    <dsp:sp modelId="{B9EE3D95-F11E-3042-93DF-2AD1214D35F8}">
      <dsp:nvSpPr>
        <dsp:cNvPr id="0" name=""/>
        <dsp:cNvSpPr/>
      </dsp:nvSpPr>
      <dsp:spPr>
        <a:xfrm>
          <a:off x="1654937" y="3356028"/>
          <a:ext cx="3896767" cy="23649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rgbClr val="FFC000"/>
              </a:solidFill>
            </a:rPr>
            <a:t>Effects of media affordances on cues: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H3: Emotionally-related linguistic cues to deception should account for more variance in deception scores than cognitively-related linguistic cues in online dating profiles.</a:t>
          </a:r>
        </a:p>
      </dsp:txBody>
      <dsp:txXfrm>
        <a:off x="1770385" y="3471476"/>
        <a:ext cx="3665871" cy="2134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4D7CD6-6316-48D2-8D46-E2D6E4DD7F07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37A8DC-3B1E-43FA-913F-A234F9F9A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840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Misinformation is false or incorrect information, it can be spread intentionally or unintentionally (without realizing it is untrue)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590063-3CC4-49AD-9CE6-E7F96F2B00F6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722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A8DC-3B1E-43FA-913F-A234F9F9A8A6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869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A8DC-3B1E-43FA-913F-A234F9F9A8A6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59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C08F7E-9B0E-4B86-9B66-16FFADCFCF2B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37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E82B79-3019-41BB-B618-7E5027154AE9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14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3FB272-E3BD-46C7-ADB0-B5CAB7ADF907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976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7F982A-7719-4687-8D9C-640AD98A1CB9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9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17F9AF-70A5-47A8-8923-4CF07625DDF4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962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A8DC-3B1E-43FA-913F-A234F9F9A8A6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86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A8DC-3B1E-43FA-913F-A234F9F9A8A6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521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A8DC-3B1E-43FA-913F-A234F9F9A8A6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4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65150" y="744538"/>
            <a:ext cx="8005763" cy="5349875"/>
            <a:chOff x="564643" y="744469"/>
            <a:chExt cx="8005589" cy="534967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>
                <a:gd name="T0" fmla="*/ 8761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9357 h 10000"/>
                <a:gd name="T10" fmla="*/ 8761 w 10000"/>
                <a:gd name="T11" fmla="*/ 9357 h 10000"/>
                <a:gd name="T12" fmla="*/ 8761 w 10000"/>
                <a:gd name="T13" fmla="*/ 0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>
                <a:gd name="T0" fmla="*/ 8762 w 10001"/>
                <a:gd name="T1" fmla="*/ 0 h 10000"/>
                <a:gd name="T2" fmla="*/ 10001 w 10001"/>
                <a:gd name="T3" fmla="*/ 0 h 10000"/>
                <a:gd name="T4" fmla="*/ 10001 w 10001"/>
                <a:gd name="T5" fmla="*/ 10000 h 10000"/>
                <a:gd name="T6" fmla="*/ 1 w 10001"/>
                <a:gd name="T7" fmla="*/ 10000 h 10000"/>
                <a:gd name="T8" fmla="*/ 1 w 10001"/>
                <a:gd name="T9" fmla="*/ 9352 h 10000"/>
                <a:gd name="T10" fmla="*/ 8762 w 10001"/>
                <a:gd name="T11" fmla="*/ 9346 h 10000"/>
                <a:gd name="T12" fmla="*/ 8762 w 10001"/>
                <a:gd name="T13" fmla="*/ 0 h 1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65150" y="6453188"/>
            <a:ext cx="1204913" cy="404812"/>
          </a:xfrm>
        </p:spPr>
        <p:txBody>
          <a:bodyPr/>
          <a:lstStyle>
            <a:lvl1pPr>
              <a:defRPr/>
            </a:lvl1pPr>
          </a:lstStyle>
          <a:p>
            <a:fld id="{E77694AE-66F7-4500-B8F5-EA1117D92B2A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/>
            </a:lvl1pPr>
          </a:lstStyle>
          <a:p>
            <a:fld id="{5538F471-6AFB-4ADF-B5EC-49F9EA6F8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86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73FDC2-939A-4C57-83F7-84C368588255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233E3-11AB-41F8-A43B-6C04E11088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46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A5838B-F15B-491E-B9B7-3BB95365D83C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3E97F-3095-4144-A34C-A313DAEF0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63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6B386F-CF56-48D3-9BD7-07367FA3C172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245EA-77C4-4F4C-9A4E-190DDE879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56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>
            <a:off x="6113463" y="1685925"/>
            <a:ext cx="2457450" cy="4408488"/>
          </a:xfrm>
          <a:custGeom>
            <a:avLst/>
            <a:gdLst>
              <a:gd name="T0" fmla="*/ 3614 w 4125"/>
              <a:gd name="T1" fmla="*/ 0 h 5554"/>
              <a:gd name="T2" fmla="*/ 4125 w 4125"/>
              <a:gd name="T3" fmla="*/ 0 h 5554"/>
              <a:gd name="T4" fmla="*/ 4125 w 4125"/>
              <a:gd name="T5" fmla="*/ 5554 h 5554"/>
              <a:gd name="T6" fmla="*/ 0 w 4125"/>
              <a:gd name="T7" fmla="*/ 5554 h 5554"/>
              <a:gd name="T8" fmla="*/ 0 w 4125"/>
              <a:gd name="T9" fmla="*/ 5074 h 5554"/>
              <a:gd name="T10" fmla="*/ 3614 w 4125"/>
              <a:gd name="T11" fmla="*/ 5074 h 5554"/>
              <a:gd name="T12" fmla="*/ 3614 w 4125"/>
              <a:gd name="T13" fmla="*/ 0 h 5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2" title="Crop Mark"/>
          <p:cNvSpPr/>
          <p:nvPr/>
        </p:nvSpPr>
        <p:spPr bwMode="auto">
          <a:xfrm>
            <a:off x="6113463" y="1685925"/>
            <a:ext cx="245745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54038" y="6453188"/>
            <a:ext cx="1217612" cy="404812"/>
          </a:xfrm>
        </p:spPr>
        <p:txBody>
          <a:bodyPr/>
          <a:lstStyle>
            <a:lvl1pPr>
              <a:defRPr/>
            </a:lvl1pPr>
          </a:lstStyle>
          <a:p>
            <a:fld id="{73E4462A-2DC3-4380-8F7E-10DDECB5E072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/>
            </a:lvl1pPr>
          </a:lstStyle>
          <a:p>
            <a:fld id="{56FAF15F-0C78-49AA-A48B-7E61465B1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153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178005-A7E3-4729-AEE9-4255F5EC7E32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62913-7380-44F8-8378-34B1383CF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94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CF3228-EE14-4C85-BCDB-1DDED51FE413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5A068-86D9-4DCA-A8C7-FDE9C8985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24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0BE3E-01D7-47D4-98C3-4534C736ADA0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3B78F-ACDC-4680-A848-3F84956E5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98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0A3808-0F94-4698-BBBA-F38930594B25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E2B6E-6DA7-499C-8784-CD277EA07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1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/>
            </a:lvl1pPr>
          </a:lstStyle>
          <a:p>
            <a:fld id="{EBA2DE08-6AF7-461F-9562-1C9F200D6D4E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/>
            </a:lvl1pPr>
          </a:lstStyle>
          <a:p>
            <a:fld id="{30ABDD54-6600-49E3-8E0C-901253E499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47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/>
            </a:lvl1pPr>
          </a:lstStyle>
          <a:p>
            <a:fld id="{FEB15ED8-2F6A-4CC6-B911-FC3A06EA1FEE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/>
            </a:lvl1pPr>
          </a:lstStyle>
          <a:p>
            <a:fld id="{EE2DB1AB-9C1C-4EDA-9F0D-6EC624D4A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78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4D665055-E909-4A05-8B20-17E0335885FA}" type="datetimeFigureOut">
              <a:rPr lang="en-US" altLang="en-US"/>
              <a:pPr/>
              <a:t>4/10/17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13" y="6453188"/>
            <a:ext cx="4710112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B9F8006-08D2-4C21-97B7-1D5BB4F53AA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3" name="Picture 4" descr="C:\Users\Coucou\Documents\Websites\Powerpoint Templates\New2\Sources\1_b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chemeClr val="bg1"/>
                </a:solidFill>
              </a:rPr>
              <a:t>Page </a:t>
            </a:r>
            <a:fld id="{956109EF-3F1B-4512-B7CD-1BE0C0386EA2}" type="slidenum">
              <a:rPr lang="fr-FR" altLang="fr-FR" b="1">
                <a:solidFill>
                  <a:schemeClr val="bg1"/>
                </a:solidFill>
              </a:rPr>
              <a:pPr eaLnBrk="1" hangingPunct="1"/>
              <a:t>‹#›</a:t>
            </a:fld>
            <a:endParaRPr lang="fr-FR" alt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8" r:id="rId2"/>
    <p:sldLayoutId id="2147483756" r:id="rId3"/>
    <p:sldLayoutId id="2147483749" r:id="rId4"/>
    <p:sldLayoutId id="2147483750" r:id="rId5"/>
    <p:sldLayoutId id="2147483751" r:id="rId6"/>
    <p:sldLayoutId id="2147483752" r:id="rId7"/>
    <p:sldLayoutId id="2147483757" r:id="rId8"/>
    <p:sldLayoutId id="2147483758" r:id="rId9"/>
    <p:sldLayoutId id="2147483753" r:id="rId10"/>
    <p:sldLayoutId id="2147483754" r:id="rId11"/>
  </p:sldLayoutIdLst>
  <p:txStyles>
    <p:titleStyle>
      <a:lvl1pPr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588" indent="-382588" algn="l" defTabSz="685800" rtl="0" fontAlgn="base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82588" indent="-382588" algn="l" defTabSz="685800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382588" indent="-382588" algn="l" defTabSz="685800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382588" indent="-382588" algn="l" defTabSz="685800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382588" indent="-382588" algn="l" defTabSz="685800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C:\Users\Coucou\Documents\Websites\Powerpoint Templates\New2\Source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276475" y="365125"/>
            <a:ext cx="6877050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4400" b="1" err="1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Detection</a:t>
            </a:r>
            <a:r>
              <a:rPr lang="fr-FR" altLang="fr-FR" sz="4400" b="1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of </a:t>
            </a:r>
            <a:r>
              <a:rPr lang="fr-FR" altLang="fr-FR" sz="4400" b="1" err="1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Misinformation</a:t>
            </a:r>
            <a:r>
              <a:rPr lang="fr-FR" altLang="fr-FR" sz="4400" b="1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on Online Social Networking</a:t>
            </a:r>
          </a:p>
          <a:p>
            <a:pPr eaLnBrk="1" hangingPunct="1">
              <a:defRPr/>
            </a:pPr>
            <a:endParaRPr lang="fr-FR" altLang="fr-FR" sz="4400" b="1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eaLnBrk="1" hangingPunct="1">
              <a:defRPr/>
            </a:pPr>
            <a:endParaRPr lang="fr-FR" altLang="fr-FR" sz="4400" b="1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3075" name="Picture 2" descr="C:\Users\Li\Desktop\New_University_of_South_Carolin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5961063"/>
            <a:ext cx="15128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5967413" y="3362325"/>
            <a:ext cx="316706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</a:rPr>
              <a:t>Group Members</a:t>
            </a:r>
            <a:r>
              <a:rPr lang="en-US" altLang="en-US">
                <a:solidFill>
                  <a:schemeClr val="bg1"/>
                </a:solidFill>
              </a:rPr>
              <a:t>:</a:t>
            </a:r>
          </a:p>
          <a:p>
            <a:r>
              <a:rPr lang="en-US" altLang="en-US">
                <a:solidFill>
                  <a:schemeClr val="bg1"/>
                </a:solidFill>
              </a:rPr>
              <a:t>Sunghun Park</a:t>
            </a:r>
          </a:p>
          <a:p>
            <a:r>
              <a:rPr lang="en-US" altLang="en-US">
                <a:solidFill>
                  <a:schemeClr val="bg1"/>
                </a:solidFill>
              </a:rPr>
              <a:t>Venkat Kotha</a:t>
            </a:r>
          </a:p>
          <a:p>
            <a:r>
              <a:rPr lang="en-US" altLang="en-US">
                <a:solidFill>
                  <a:schemeClr val="bg1"/>
                </a:solidFill>
              </a:rPr>
              <a:t>Li Wang </a:t>
            </a:r>
          </a:p>
          <a:p>
            <a:r>
              <a:rPr lang="en-US" altLang="en-US">
                <a:solidFill>
                  <a:schemeClr val="bg1"/>
                </a:solidFill>
              </a:rPr>
              <a:t>Wenzhi Cai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79388" y="203200"/>
            <a:ext cx="8640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i="1" u="sng">
                <a:solidFill>
                  <a:schemeClr val="bg1"/>
                </a:solidFill>
              </a:rPr>
              <a:t>Linguistic Cues to Deception in Online Dating Profiles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-1620688" y="876350"/>
          <a:ext cx="7275724" cy="5721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177002" y="682623"/>
            <a:ext cx="388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chemeClr val="bg1"/>
                </a:solidFill>
              </a:rPr>
              <a:t>Measures</a:t>
            </a:r>
            <a:r>
              <a:rPr lang="en-US" altLang="en-US" sz="2800" b="1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4233358" y="1266823"/>
            <a:ext cx="4503738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arenR"/>
            </a:pPr>
            <a:r>
              <a:rPr lang="en-US" altLang="en-US" sz="2000" b="1" dirty="0">
                <a:solidFill>
                  <a:schemeClr val="bg1"/>
                </a:solidFill>
              </a:rPr>
              <a:t>Deception index:</a:t>
            </a:r>
          </a:p>
          <a:p>
            <a:pPr>
              <a:buFontTx/>
              <a:buAutoNum type="alphaLcPeriod"/>
            </a:pPr>
            <a:r>
              <a:rPr lang="en-US" altLang="en-US" dirty="0">
                <a:solidFill>
                  <a:schemeClr val="bg1"/>
                </a:solidFill>
              </a:rPr>
              <a:t>Absolute deviations from the truth were calculated by subtracting observed measurements from profile statements.</a:t>
            </a:r>
          </a:p>
          <a:p>
            <a:pPr>
              <a:buFontTx/>
              <a:buAutoNum type="alphaLcPeriod"/>
            </a:pPr>
            <a:r>
              <a:rPr lang="en-US" altLang="en-US" dirty="0">
                <a:solidFill>
                  <a:schemeClr val="bg1"/>
                </a:solidFill>
              </a:rPr>
              <a:t>Standardize and average the deviations.</a:t>
            </a:r>
          </a:p>
          <a:p>
            <a:pPr>
              <a:buFontTx/>
              <a:buAutoNum type="alphaLcPeriod"/>
            </a:pPr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sz="2000" dirty="0">
                <a:solidFill>
                  <a:schemeClr val="bg1"/>
                </a:solidFill>
              </a:rPr>
              <a:t>2) </a:t>
            </a:r>
            <a:r>
              <a:rPr lang="en-US" altLang="en-US" sz="2000" b="1" dirty="0">
                <a:solidFill>
                  <a:schemeClr val="bg1"/>
                </a:solidFill>
              </a:rPr>
              <a:t>Accuracy of textual self-descriptions: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Participants rated the accuracy of the self-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description on a scale from 1 to 5.</a:t>
            </a:r>
          </a:p>
          <a:p>
            <a:endParaRPr lang="en-US" altLang="en-US" b="1" dirty="0">
              <a:solidFill>
                <a:schemeClr val="bg1"/>
              </a:solidFill>
            </a:endParaRPr>
          </a:p>
          <a:p>
            <a:r>
              <a:rPr lang="en-US" altLang="en-US" sz="2000" b="1" dirty="0">
                <a:solidFill>
                  <a:schemeClr val="bg1"/>
                </a:solidFill>
              </a:rPr>
              <a:t>3) Linguistic measure: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Self-description </a:t>
            </a:r>
            <a:r>
              <a:rPr lang="en-US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 Text File  Run through LIWC  Indicate the word frequency for each category</a:t>
            </a:r>
          </a:p>
          <a:p>
            <a:endParaRPr lang="en-US" altLang="en-US" dirty="0">
              <a:solidFill>
                <a:schemeClr val="bg1"/>
              </a:solidFill>
            </a:endParaRPr>
          </a:p>
          <a:p>
            <a:endParaRPr lang="en-US" altLang="en-US" dirty="0">
              <a:solidFill>
                <a:schemeClr val="bg1"/>
              </a:solidFill>
            </a:endParaRPr>
          </a:p>
          <a:p>
            <a:endParaRPr lang="en-US" altLang="en-US" dirty="0">
              <a:solidFill>
                <a:schemeClr val="bg1"/>
              </a:solidFill>
            </a:endParaRPr>
          </a:p>
          <a:p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29325" y="5629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7"/>
          <p:cNvSpPr txBox="1">
            <a:spLocks noChangeArrowheads="1"/>
          </p:cNvSpPr>
          <p:nvPr/>
        </p:nvSpPr>
        <p:spPr bwMode="auto">
          <a:xfrm>
            <a:off x="101600" y="333375"/>
            <a:ext cx="51260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bg1"/>
                </a:solidFill>
              </a:rPr>
              <a:t>Analysis: Regression model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1638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98613"/>
            <a:ext cx="36814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1498600"/>
            <a:ext cx="4968875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01600" y="1019175"/>
            <a:ext cx="3362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1) Word Frequency in LIWC: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157663" y="984250"/>
            <a:ext cx="5108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2) Regression model for linguistic indicators</a:t>
            </a:r>
          </a:p>
        </p:txBody>
      </p:sp>
      <p:sp>
        <p:nvSpPr>
          <p:cNvPr id="2" name="Donut 1"/>
          <p:cNvSpPr>
            <a:spLocks/>
          </p:cNvSpPr>
          <p:nvPr/>
        </p:nvSpPr>
        <p:spPr bwMode="auto">
          <a:xfrm>
            <a:off x="3932238" y="1625600"/>
            <a:ext cx="1863725" cy="469900"/>
          </a:xfrm>
          <a:custGeom>
            <a:avLst/>
            <a:gdLst>
              <a:gd name="T0" fmla="*/ 0 w 1863204"/>
              <a:gd name="T1" fmla="*/ 234994 h 469987"/>
              <a:gd name="T2" fmla="*/ 931602 w 1863204"/>
              <a:gd name="T3" fmla="*/ 0 h 469987"/>
              <a:gd name="T4" fmla="*/ 1863204 w 1863204"/>
              <a:gd name="T5" fmla="*/ 234994 h 469987"/>
              <a:gd name="T6" fmla="*/ 931602 w 1863204"/>
              <a:gd name="T7" fmla="*/ 469988 h 469987"/>
              <a:gd name="T8" fmla="*/ 0 w 1863204"/>
              <a:gd name="T9" fmla="*/ 234994 h 469987"/>
              <a:gd name="T10" fmla="*/ 117497 w 1863204"/>
              <a:gd name="T11" fmla="*/ 234994 h 469987"/>
              <a:gd name="T12" fmla="*/ 931602 w 1863204"/>
              <a:gd name="T13" fmla="*/ 352491 h 469987"/>
              <a:gd name="T14" fmla="*/ 1745707 w 1863204"/>
              <a:gd name="T15" fmla="*/ 234994 h 469987"/>
              <a:gd name="T16" fmla="*/ 931602 w 1863204"/>
              <a:gd name="T17" fmla="*/ 117497 h 469987"/>
              <a:gd name="T18" fmla="*/ 117497 w 1863204"/>
              <a:gd name="T19" fmla="*/ 234994 h 4699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63204" h="469987">
                <a:moveTo>
                  <a:pt x="0" y="234994"/>
                </a:moveTo>
                <a:cubicBezTo>
                  <a:pt x="0" y="105210"/>
                  <a:pt x="417092" y="0"/>
                  <a:pt x="931602" y="0"/>
                </a:cubicBezTo>
                <a:cubicBezTo>
                  <a:pt x="1446112" y="0"/>
                  <a:pt x="1863204" y="105210"/>
                  <a:pt x="1863204" y="234994"/>
                </a:cubicBezTo>
                <a:cubicBezTo>
                  <a:pt x="1863204" y="364778"/>
                  <a:pt x="1446112" y="469988"/>
                  <a:pt x="931602" y="469988"/>
                </a:cubicBezTo>
                <a:cubicBezTo>
                  <a:pt x="417092" y="469988"/>
                  <a:pt x="0" y="364778"/>
                  <a:pt x="0" y="234994"/>
                </a:cubicBezTo>
                <a:close/>
                <a:moveTo>
                  <a:pt x="117497" y="234994"/>
                </a:moveTo>
                <a:cubicBezTo>
                  <a:pt x="117497" y="299886"/>
                  <a:pt x="481984" y="352491"/>
                  <a:pt x="931602" y="352491"/>
                </a:cubicBezTo>
                <a:cubicBezTo>
                  <a:pt x="1381220" y="352491"/>
                  <a:pt x="1745707" y="299886"/>
                  <a:pt x="1745707" y="234994"/>
                </a:cubicBezTo>
                <a:cubicBezTo>
                  <a:pt x="1745707" y="170102"/>
                  <a:pt x="1381220" y="117497"/>
                  <a:pt x="931602" y="117497"/>
                </a:cubicBezTo>
                <a:cubicBezTo>
                  <a:pt x="481984" y="117497"/>
                  <a:pt x="117497" y="170102"/>
                  <a:pt x="117497" y="2349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sx="99001" sy="99001" algn="ctr" rotWithShape="0">
              <a:srgbClr val="FF0000"/>
            </a:outerShdw>
          </a:effectLst>
          <a:extLst>
            <a:ext uri="{91240B29-F687-4F45-9708-019B960494DF}">
              <a14:hiddenLine xmlns:a14="http://schemas.microsoft.com/office/drawing/2010/main" w="349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" name="Donut 7"/>
          <p:cNvSpPr>
            <a:spLocks/>
          </p:cNvSpPr>
          <p:nvPr/>
        </p:nvSpPr>
        <p:spPr bwMode="auto">
          <a:xfrm>
            <a:off x="3902075" y="2632075"/>
            <a:ext cx="2038350" cy="504825"/>
          </a:xfrm>
          <a:custGeom>
            <a:avLst/>
            <a:gdLst>
              <a:gd name="T0" fmla="*/ 0 w 2038331"/>
              <a:gd name="T1" fmla="*/ 252810 h 505619"/>
              <a:gd name="T2" fmla="*/ 1019166 w 2038331"/>
              <a:gd name="T3" fmla="*/ 0 h 505619"/>
              <a:gd name="T4" fmla="*/ 2038332 w 2038331"/>
              <a:gd name="T5" fmla="*/ 252810 h 505619"/>
              <a:gd name="T6" fmla="*/ 1019166 w 2038331"/>
              <a:gd name="T7" fmla="*/ 505620 h 505619"/>
              <a:gd name="T8" fmla="*/ 0 w 2038331"/>
              <a:gd name="T9" fmla="*/ 252810 h 505619"/>
              <a:gd name="T10" fmla="*/ 126405 w 2038331"/>
              <a:gd name="T11" fmla="*/ 252810 h 505619"/>
              <a:gd name="T12" fmla="*/ 1019166 w 2038331"/>
              <a:gd name="T13" fmla="*/ 379215 h 505619"/>
              <a:gd name="T14" fmla="*/ 1911927 w 2038331"/>
              <a:gd name="T15" fmla="*/ 252810 h 505619"/>
              <a:gd name="T16" fmla="*/ 1019166 w 2038331"/>
              <a:gd name="T17" fmla="*/ 126405 h 505619"/>
              <a:gd name="T18" fmla="*/ 126405 w 2038331"/>
              <a:gd name="T19" fmla="*/ 252810 h 5056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38331" h="505619">
                <a:moveTo>
                  <a:pt x="0" y="252810"/>
                </a:moveTo>
                <a:cubicBezTo>
                  <a:pt x="0" y="113187"/>
                  <a:pt x="456296" y="0"/>
                  <a:pt x="1019166" y="0"/>
                </a:cubicBezTo>
                <a:cubicBezTo>
                  <a:pt x="1582036" y="0"/>
                  <a:pt x="2038332" y="113187"/>
                  <a:pt x="2038332" y="252810"/>
                </a:cubicBezTo>
                <a:cubicBezTo>
                  <a:pt x="2038332" y="392433"/>
                  <a:pt x="1582036" y="505620"/>
                  <a:pt x="1019166" y="505620"/>
                </a:cubicBezTo>
                <a:cubicBezTo>
                  <a:pt x="456296" y="505620"/>
                  <a:pt x="0" y="392433"/>
                  <a:pt x="0" y="252810"/>
                </a:cubicBezTo>
                <a:close/>
                <a:moveTo>
                  <a:pt x="126405" y="252810"/>
                </a:moveTo>
                <a:cubicBezTo>
                  <a:pt x="126405" y="322622"/>
                  <a:pt x="526108" y="379215"/>
                  <a:pt x="1019166" y="379215"/>
                </a:cubicBezTo>
                <a:cubicBezTo>
                  <a:pt x="1512224" y="379215"/>
                  <a:pt x="1911927" y="322622"/>
                  <a:pt x="1911927" y="252810"/>
                </a:cubicBezTo>
                <a:cubicBezTo>
                  <a:pt x="1911927" y="182998"/>
                  <a:pt x="1512224" y="126405"/>
                  <a:pt x="1019166" y="126405"/>
                </a:cubicBezTo>
                <a:cubicBezTo>
                  <a:pt x="526108" y="126405"/>
                  <a:pt x="126405" y="182998"/>
                  <a:pt x="126405" y="2528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sx="99001" sy="99001" algn="ctr" rotWithShape="0">
              <a:srgbClr val="FF0000"/>
            </a:outerShdw>
          </a:effectLst>
          <a:extLst>
            <a:ext uri="{91240B29-F687-4F45-9708-019B960494DF}">
              <a14:hiddenLine xmlns:a14="http://schemas.microsoft.com/office/drawing/2010/main" w="349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" name="Donut 8"/>
          <p:cNvSpPr>
            <a:spLocks/>
          </p:cNvSpPr>
          <p:nvPr/>
        </p:nvSpPr>
        <p:spPr bwMode="auto">
          <a:xfrm>
            <a:off x="3844925" y="4410075"/>
            <a:ext cx="2038350" cy="506413"/>
          </a:xfrm>
          <a:custGeom>
            <a:avLst/>
            <a:gdLst>
              <a:gd name="T0" fmla="*/ 0 w 2038331"/>
              <a:gd name="T1" fmla="*/ 252810 h 505619"/>
              <a:gd name="T2" fmla="*/ 1019166 w 2038331"/>
              <a:gd name="T3" fmla="*/ 0 h 505619"/>
              <a:gd name="T4" fmla="*/ 2038332 w 2038331"/>
              <a:gd name="T5" fmla="*/ 252810 h 505619"/>
              <a:gd name="T6" fmla="*/ 1019166 w 2038331"/>
              <a:gd name="T7" fmla="*/ 505620 h 505619"/>
              <a:gd name="T8" fmla="*/ 0 w 2038331"/>
              <a:gd name="T9" fmla="*/ 252810 h 505619"/>
              <a:gd name="T10" fmla="*/ 126405 w 2038331"/>
              <a:gd name="T11" fmla="*/ 252810 h 505619"/>
              <a:gd name="T12" fmla="*/ 1019166 w 2038331"/>
              <a:gd name="T13" fmla="*/ 379215 h 505619"/>
              <a:gd name="T14" fmla="*/ 1911927 w 2038331"/>
              <a:gd name="T15" fmla="*/ 252810 h 505619"/>
              <a:gd name="T16" fmla="*/ 1019166 w 2038331"/>
              <a:gd name="T17" fmla="*/ 126405 h 505619"/>
              <a:gd name="T18" fmla="*/ 126405 w 2038331"/>
              <a:gd name="T19" fmla="*/ 252810 h 5056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38331" h="505619">
                <a:moveTo>
                  <a:pt x="0" y="252810"/>
                </a:moveTo>
                <a:cubicBezTo>
                  <a:pt x="0" y="113187"/>
                  <a:pt x="456296" y="0"/>
                  <a:pt x="1019166" y="0"/>
                </a:cubicBezTo>
                <a:cubicBezTo>
                  <a:pt x="1582036" y="0"/>
                  <a:pt x="2038332" y="113187"/>
                  <a:pt x="2038332" y="252810"/>
                </a:cubicBezTo>
                <a:cubicBezTo>
                  <a:pt x="2038332" y="392433"/>
                  <a:pt x="1582036" y="505620"/>
                  <a:pt x="1019166" y="505620"/>
                </a:cubicBezTo>
                <a:cubicBezTo>
                  <a:pt x="456296" y="505620"/>
                  <a:pt x="0" y="392433"/>
                  <a:pt x="0" y="252810"/>
                </a:cubicBezTo>
                <a:close/>
                <a:moveTo>
                  <a:pt x="126405" y="252810"/>
                </a:moveTo>
                <a:cubicBezTo>
                  <a:pt x="126405" y="322622"/>
                  <a:pt x="526108" y="379215"/>
                  <a:pt x="1019166" y="379215"/>
                </a:cubicBezTo>
                <a:cubicBezTo>
                  <a:pt x="1512224" y="379215"/>
                  <a:pt x="1911927" y="322622"/>
                  <a:pt x="1911927" y="252810"/>
                </a:cubicBezTo>
                <a:cubicBezTo>
                  <a:pt x="1911927" y="182998"/>
                  <a:pt x="1512224" y="126405"/>
                  <a:pt x="1019166" y="126405"/>
                </a:cubicBezTo>
                <a:cubicBezTo>
                  <a:pt x="526108" y="126405"/>
                  <a:pt x="126405" y="182998"/>
                  <a:pt x="126405" y="2528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sx="99001" sy="99001" algn="ctr" rotWithShape="0">
              <a:srgbClr val="FF0000"/>
            </a:outerShdw>
          </a:effectLst>
          <a:extLst>
            <a:ext uri="{91240B29-F687-4F45-9708-019B960494DF}">
              <a14:hiddenLine xmlns:a14="http://schemas.microsoft.com/office/drawing/2010/main" w="349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76425" y="5815013"/>
            <a:ext cx="5976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All of the hypothesized emotional cues were significant predictors of the deception index, but the only reliable cognitive cue was word count.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41288" y="387350"/>
            <a:ext cx="43926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b="1" dirty="0">
                <a:solidFill>
                  <a:schemeClr val="bg1"/>
                </a:solidFill>
              </a:rPr>
              <a:t>2) Network Approaches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:</a:t>
            </a:r>
          </a:p>
          <a:p>
            <a:pPr>
              <a:defRPr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charset="2"/>
              <a:buChar char="q"/>
              <a:defRPr/>
            </a:pPr>
            <a:r>
              <a:rPr lang="en-US" altLang="en-US" sz="2400" b="1" dirty="0">
                <a:solidFill>
                  <a:schemeClr val="bg1"/>
                </a:solidFill>
              </a:rPr>
              <a:t>Linked Data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Fact-checking methods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Leverages an existing body of collective human knowledge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Query existing knowledge network, or publicly available structured data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60350"/>
            <a:ext cx="4486275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628" y="2223834"/>
            <a:ext cx="8680450" cy="175432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1143000" indent="-1143000" algn="ctr">
              <a:buFont typeface="+mj-lt"/>
              <a:buAutoNum type="romanUcPeriod" startAt="3"/>
            </a:pPr>
            <a:r>
              <a:rPr lang="en-US" sz="5400" b="1" dirty="0">
                <a:solidFill>
                  <a:srgbClr val="FFFFFF"/>
                </a:solidFill>
                <a:latin typeface="+mj-lt"/>
              </a:rPr>
              <a:t>Limitations of Current Solutions</a:t>
            </a:r>
            <a:endParaRPr lang="en-US" sz="5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89317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Time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81200"/>
            <a:ext cx="7684994" cy="3581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vs Quickness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 in a retrospective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manner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in the delay between the publication and detection of a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Latency aware rumor detection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025" y="1390650"/>
            <a:ext cx="8099967" cy="39703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/>
              </a:rPr>
              <a:t>Clustering data by keywords 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using 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an ensemble method that combine user, propagation and content-based 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features could be effective.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Arial"/>
              </a:rPr>
              <a:t>Computation 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of 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those 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features is efficient, but needs repeated responses by other users.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/>
              </a:rPr>
              <a:t>Results in increased latency between publication and detection.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4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887" y="643270"/>
            <a:ext cx="7200900" cy="102223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413" y="1608396"/>
            <a:ext cx="7200900" cy="3581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studies focus on improving accuracy, but the accuracy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current techniques is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below 70%. 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mbiguity in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 usage of Language: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e.g. Emoticons, Symbols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Difficulty in classification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906" y="2030819"/>
            <a:ext cx="7200900" cy="3581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models are specific to some networks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only small percentage of fake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more features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5032" y="795494"/>
            <a:ext cx="4259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Other Drawbacks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43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96184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Technical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78" y="1718840"/>
            <a:ext cx="7956872" cy="33675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ainly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concentrate on two specific technical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1.   How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detect the signal of misinformation early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2.   How can we improve the accuracy?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735" y="2210341"/>
            <a:ext cx="5538114" cy="1015938"/>
          </a:xfrm>
        </p:spPr>
        <p:txBody>
          <a:bodyPr/>
          <a:lstStyle/>
          <a:p>
            <a:pPr marL="1143000" indent="-1143000">
              <a:buFont typeface="+mj-lt"/>
              <a:buAutoNum type="romanUcPeriod" startAt="4"/>
            </a:pPr>
            <a:r>
              <a:rPr lang="en-US" sz="5400" b="1" dirty="0">
                <a:solidFill>
                  <a:srgbClr val="FFFFFF"/>
                </a:solidFill>
                <a:latin typeface="Arial"/>
              </a:rPr>
              <a:t>Conclusion</a:t>
            </a:r>
            <a:endParaRPr lang="en-US" sz="5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3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060450" y="1773238"/>
            <a:ext cx="7200900" cy="3581400"/>
          </a:xfrm>
        </p:spPr>
        <p:txBody>
          <a:bodyPr/>
          <a:lstStyle/>
          <a:p>
            <a:pPr marL="571500" indent="-571500">
              <a:buFontTx/>
              <a:buAutoNum type="romanUcPeriod"/>
            </a:pPr>
            <a:r>
              <a:rPr lang="en-US" altLang="en-US" sz="3200" dirty="0">
                <a:solidFill>
                  <a:schemeClr val="bg1"/>
                </a:solidFill>
              </a:rPr>
              <a:t>Problem Overview</a:t>
            </a:r>
          </a:p>
          <a:p>
            <a:pPr marL="571500" indent="-571500">
              <a:buFontTx/>
              <a:buAutoNum type="romanUcPeriod"/>
            </a:pPr>
            <a:r>
              <a:rPr lang="en-US" altLang="en-US" sz="3200" dirty="0">
                <a:solidFill>
                  <a:schemeClr val="bg1"/>
                </a:solidFill>
              </a:rPr>
              <a:t>Current Solutions</a:t>
            </a:r>
          </a:p>
          <a:p>
            <a:pPr marL="571500" indent="-571500">
              <a:buFontTx/>
              <a:buAutoNum type="romanUcPeriod"/>
            </a:pPr>
            <a:r>
              <a:rPr lang="en-US" altLang="en-US" sz="3200" dirty="0">
                <a:solidFill>
                  <a:schemeClr val="bg1"/>
                </a:solidFill>
              </a:rPr>
              <a:t>Limitations of Current Solutions</a:t>
            </a:r>
          </a:p>
          <a:p>
            <a:pPr marL="571500" indent="-571500">
              <a:buFontTx/>
              <a:buAutoNum type="romanUcPeriod"/>
            </a:pPr>
            <a:r>
              <a:rPr lang="en-US" altLang="en-US" sz="3200" dirty="0">
                <a:solidFill>
                  <a:schemeClr val="bg1"/>
                </a:solidFill>
              </a:rPr>
              <a:t>Conclusion </a:t>
            </a:r>
          </a:p>
          <a:p>
            <a:pPr marL="571500" indent="-571500">
              <a:buFontTx/>
              <a:buAutoNum type="romanUcPeriod"/>
            </a:pPr>
            <a:r>
              <a:rPr lang="en-US" altLang="en-US" sz="3200" dirty="0">
                <a:solidFill>
                  <a:schemeClr val="bg1"/>
                </a:solidFill>
              </a:rPr>
              <a:t>Our Solution</a:t>
            </a:r>
          </a:p>
          <a:p>
            <a:pPr marL="571500" indent="-571500"/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024" y="1183112"/>
            <a:ext cx="8277225" cy="35394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/>
              </a:rPr>
              <a:t>Linguistic and network-based approaches have shown 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relatively high 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accuracy results in classification tasks within limited domains. </a:t>
            </a:r>
            <a:endParaRPr lang="en-US" sz="2800" dirty="0" smtClean="0">
              <a:solidFill>
                <a:schemeClr val="bg1"/>
              </a:solidFill>
              <a:latin typeface="Arial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Arial"/>
              </a:rPr>
              <a:t>Previous studies provide a basic topology of methods available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Arial"/>
              </a:rPr>
              <a:t>New tool - Refine, Evolve and Design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Arial"/>
              </a:rPr>
              <a:t>Hybrid System - Techniques 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arising 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from disparate 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approaches may be utilized 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together.</a:t>
            </a:r>
            <a:r>
              <a:rPr lang="en-US" sz="2800" dirty="0">
                <a:solidFill>
                  <a:schemeClr val="bg1"/>
                </a:solidFill>
                <a:latin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75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123" y="1762245"/>
            <a:ext cx="7200900" cy="1485900"/>
          </a:xfrm>
        </p:spPr>
        <p:txBody>
          <a:bodyPr/>
          <a:lstStyle/>
          <a:p>
            <a:pPr marL="857250" indent="-857250">
              <a:buFont typeface="+mj-lt"/>
              <a:buAutoNum type="romanLcPeriod" startAt="5"/>
            </a:pPr>
            <a:r>
              <a:rPr lang="en-US" sz="5400" b="1" dirty="0" smtClean="0">
                <a:solidFill>
                  <a:schemeClr val="bg1"/>
                </a:solidFill>
              </a:rPr>
              <a:t>Our Solution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63" y="3002908"/>
            <a:ext cx="5661306" cy="34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1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971550" y="1125538"/>
            <a:ext cx="770413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endParaRPr lang="fr-FR" altLang="fr-FR" sz="2000" b="1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2050" name="Picture 2" descr="C:\Users\Li\Desktop\New_University_of_South_Carolin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28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339975" y="211138"/>
            <a:ext cx="56229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3200" b="1" u="sng">
                <a:solidFill>
                  <a:schemeClr val="bg1"/>
                </a:solidFill>
                <a:latin typeface="Verdana" charset="0"/>
              </a:rPr>
              <a:t>Our Proposed Solutions</a:t>
            </a:r>
            <a:endParaRPr lang="fr-FR" altLang="fr-FR" sz="3200" u="sng">
              <a:solidFill>
                <a:schemeClr val="bg1"/>
              </a:solidFill>
            </a:endParaRPr>
          </a:p>
        </p:txBody>
      </p:sp>
      <p:pic>
        <p:nvPicPr>
          <p:cNvPr id="2052" name="Picture 5" descr="https://lh4.googleusercontent.com/MhFO-a8vTnkhjIKTZYT1xPFdwg9raNzepR62dxb56a3RnUQLoCbKwHeGOSUZpC5O-JSDj4t10E3eDzRxONX3ilFWZD5gqs6atb7ykuea0-hhgRLuTrWqzjI85YQ2CR7ykQTkYUx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196975"/>
            <a:ext cx="72009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2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779463" y="1168400"/>
            <a:ext cx="77041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fr-FR" altLang="fr-FR">
                <a:solidFill>
                  <a:schemeClr val="bg1"/>
                </a:solidFill>
                <a:latin typeface="Verdana" charset="0"/>
              </a:rPr>
              <a:t>The utilization of users’ enquiries and corrections as the signal.</a:t>
            </a:r>
          </a:p>
          <a:p>
            <a:pPr algn="just" eaLnBrk="1" hangingPunct="1">
              <a:buFont typeface="Arial" charset="0"/>
              <a:buChar char="•"/>
            </a:pPr>
            <a:endParaRPr lang="fr-FR" altLang="fr-FR">
              <a:solidFill>
                <a:schemeClr val="bg1"/>
              </a:solidFill>
              <a:latin typeface="Verdana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fr-FR" altLang="en-US">
                <a:solidFill>
                  <a:schemeClr val="bg1"/>
                </a:solidFill>
                <a:latin typeface="Verdana" charset="0"/>
              </a:rPr>
              <a:t>Training a support vector machine (SVM) with the </a:t>
            </a:r>
            <a:r>
              <a:rPr lang="fr-FR" altLang="en-US">
                <a:solidFill>
                  <a:srgbClr val="FFFF00"/>
                </a:solidFill>
                <a:latin typeface="Verdana" charset="0"/>
              </a:rPr>
              <a:t>language features </a:t>
            </a:r>
            <a:r>
              <a:rPr lang="fr-FR" altLang="en-US">
                <a:solidFill>
                  <a:schemeClr val="bg1"/>
                </a:solidFill>
                <a:latin typeface="Verdana" charset="0"/>
              </a:rPr>
              <a:t>and </a:t>
            </a:r>
            <a:r>
              <a:rPr lang="fr-FR" altLang="en-US">
                <a:solidFill>
                  <a:srgbClr val="FFFF00"/>
                </a:solidFill>
                <a:latin typeface="Verdana" charset="0"/>
              </a:rPr>
              <a:t>sentiment features</a:t>
            </a:r>
            <a:r>
              <a:rPr lang="fr-FR" altLang="en-US">
                <a:solidFill>
                  <a:schemeClr val="bg1"/>
                </a:solidFill>
                <a:latin typeface="Verdana" charset="0"/>
              </a:rPr>
              <a:t>.  </a:t>
            </a:r>
            <a:endParaRPr lang="fr-FR" altLang="fr-FR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3074" name="Picture 2" descr="C:\Users\Li\Desktop\New_University_of_South_Carolin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28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27313" y="323850"/>
            <a:ext cx="4332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400" b="1" u="sng">
                <a:solidFill>
                  <a:schemeClr val="bg1"/>
                </a:solidFill>
                <a:latin typeface="Verdana" charset="0"/>
              </a:rPr>
              <a:t>Identifying Signal Posts</a:t>
            </a:r>
            <a:endParaRPr lang="fr-FR" altLang="fr-FR" sz="2400" u="sng">
              <a:solidFill>
                <a:schemeClr val="bg1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31913" y="3184525"/>
            <a:ext cx="7704137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fr-FR" altLang="en-US" dirty="0" err="1">
                <a:solidFill>
                  <a:srgbClr val="FFFF00"/>
                </a:solidFill>
                <a:latin typeface="Verdana" charset="0"/>
              </a:rPr>
              <a:t>Language</a:t>
            </a:r>
            <a:r>
              <a:rPr lang="fr-FR" altLang="en-US" dirty="0">
                <a:solidFill>
                  <a:srgbClr val="FFFF00"/>
                </a:solidFill>
                <a:latin typeface="Verdana" charset="0"/>
              </a:rPr>
              <a:t> </a:t>
            </a:r>
            <a:r>
              <a:rPr lang="fr-FR" altLang="en-US" dirty="0" err="1">
                <a:solidFill>
                  <a:srgbClr val="FFFF00"/>
                </a:solidFill>
                <a:latin typeface="Verdana" charset="0"/>
              </a:rPr>
              <a:t>features</a:t>
            </a:r>
            <a:r>
              <a:rPr lang="fr-FR" altLang="en-US" dirty="0">
                <a:solidFill>
                  <a:srgbClr val="FFFF00"/>
                </a:solidFill>
                <a:latin typeface="Verdana" charset="0"/>
              </a:rPr>
              <a:t>: </a:t>
            </a:r>
            <a:r>
              <a:rPr lang="fr-FR" altLang="en-US" dirty="0">
                <a:solidFill>
                  <a:schemeClr val="bg1"/>
                </a:solidFill>
              </a:rPr>
              <a:t>the </a:t>
            </a:r>
            <a:r>
              <a:rPr lang="fr-FR" altLang="en-US" dirty="0" err="1">
                <a:solidFill>
                  <a:schemeClr val="bg1"/>
                </a:solidFill>
              </a:rPr>
              <a:t>signals</a:t>
            </a:r>
            <a:r>
              <a:rPr lang="fr-FR" altLang="en-US" dirty="0">
                <a:solidFill>
                  <a:schemeClr val="bg1"/>
                </a:solidFill>
              </a:rPr>
              <a:t> </a:t>
            </a:r>
            <a:r>
              <a:rPr lang="fr-FR" altLang="en-US" dirty="0" err="1">
                <a:solidFill>
                  <a:schemeClr val="bg1"/>
                </a:solidFill>
              </a:rPr>
              <a:t>can</a:t>
            </a:r>
            <a:r>
              <a:rPr lang="fr-FR" altLang="en-US" dirty="0">
                <a:solidFill>
                  <a:schemeClr val="bg1"/>
                </a:solidFill>
              </a:rPr>
              <a:t> </a:t>
            </a:r>
            <a:r>
              <a:rPr lang="fr-FR" altLang="en-US" dirty="0" err="1">
                <a:solidFill>
                  <a:schemeClr val="bg1"/>
                </a:solidFill>
              </a:rPr>
              <a:t>be</a:t>
            </a:r>
            <a:r>
              <a:rPr lang="fr-FR" altLang="en-US" dirty="0">
                <a:solidFill>
                  <a:schemeClr val="bg1"/>
                </a:solidFill>
              </a:rPr>
              <a:t> </a:t>
            </a:r>
            <a:r>
              <a:rPr lang="fr-FR" altLang="en-US" dirty="0" err="1">
                <a:solidFill>
                  <a:schemeClr val="bg1"/>
                </a:solidFill>
              </a:rPr>
              <a:t>detected</a:t>
            </a:r>
            <a:r>
              <a:rPr lang="fr-FR" altLang="en-US" dirty="0">
                <a:solidFill>
                  <a:schemeClr val="bg1"/>
                </a:solidFill>
              </a:rPr>
              <a:t> by Natural </a:t>
            </a:r>
            <a:r>
              <a:rPr lang="fr-FR" altLang="en-US" dirty="0" err="1">
                <a:solidFill>
                  <a:schemeClr val="bg1"/>
                </a:solidFill>
              </a:rPr>
              <a:t>Language</a:t>
            </a:r>
            <a:r>
              <a:rPr lang="fr-FR" altLang="en-US" dirty="0">
                <a:solidFill>
                  <a:schemeClr val="bg1"/>
                </a:solidFill>
              </a:rPr>
              <a:t> </a:t>
            </a:r>
            <a:r>
              <a:rPr lang="fr-FR" altLang="en-US" dirty="0" err="1">
                <a:solidFill>
                  <a:schemeClr val="bg1"/>
                </a:solidFill>
              </a:rPr>
              <a:t>Process</a:t>
            </a:r>
            <a:r>
              <a:rPr lang="fr-FR" altLang="en-US" dirty="0">
                <a:solidFill>
                  <a:schemeClr val="bg1"/>
                </a:solidFill>
              </a:rPr>
              <a:t> (NLP) </a:t>
            </a:r>
            <a:r>
              <a:rPr lang="fr-FR" altLang="en-US" dirty="0" err="1">
                <a:solidFill>
                  <a:schemeClr val="bg1"/>
                </a:solidFill>
              </a:rPr>
              <a:t>with</a:t>
            </a:r>
            <a:r>
              <a:rPr lang="fr-FR" altLang="en-US" dirty="0">
                <a:solidFill>
                  <a:schemeClr val="bg1"/>
                </a:solidFill>
              </a:rPr>
              <a:t> a Part-of-Speech (POS) </a:t>
            </a:r>
            <a:r>
              <a:rPr lang="fr-FR" altLang="en-US" dirty="0" err="1">
                <a:solidFill>
                  <a:schemeClr val="bg1"/>
                </a:solidFill>
              </a:rPr>
              <a:t>tagging</a:t>
            </a:r>
            <a:r>
              <a:rPr lang="fr-FR" altLang="en-US" dirty="0">
                <a:solidFill>
                  <a:schemeClr val="bg1"/>
                </a:solidFill>
              </a:rPr>
              <a:t> technique for </a:t>
            </a:r>
            <a:r>
              <a:rPr lang="fr-FR" altLang="en-US" dirty="0" err="1">
                <a:solidFill>
                  <a:schemeClr val="bg1"/>
                </a:solidFill>
              </a:rPr>
              <a:t>different</a:t>
            </a:r>
            <a:r>
              <a:rPr lang="fr-FR" altLang="en-US" dirty="0">
                <a:solidFill>
                  <a:schemeClr val="bg1"/>
                </a:solidFill>
              </a:rPr>
              <a:t> types of </a:t>
            </a:r>
            <a:r>
              <a:rPr lang="fr-FR" altLang="en-US" dirty="0" err="1">
                <a:solidFill>
                  <a:schemeClr val="bg1"/>
                </a:solidFill>
              </a:rPr>
              <a:t>language</a:t>
            </a:r>
            <a:r>
              <a:rPr lang="fr-FR" altLang="en-US" dirty="0">
                <a:solidFill>
                  <a:schemeClr val="bg1"/>
                </a:solidFill>
              </a:rPr>
              <a:t> components.</a:t>
            </a:r>
          </a:p>
          <a:p>
            <a:pPr algn="just" eaLnBrk="1" hangingPunct="1">
              <a:buFont typeface="Arial" charset="0"/>
              <a:buChar char="•"/>
            </a:pPr>
            <a:endParaRPr lang="fr-FR" altLang="fr-FR" dirty="0">
              <a:solidFill>
                <a:schemeClr val="bg1"/>
              </a:solidFill>
              <a:latin typeface="Verdana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fr-FR" altLang="en-US" dirty="0">
                <a:solidFill>
                  <a:srgbClr val="FFFF00"/>
                </a:solidFill>
                <a:latin typeface="Verdana" charset="0"/>
              </a:rPr>
              <a:t>Sentiment </a:t>
            </a:r>
            <a:r>
              <a:rPr lang="fr-FR" altLang="en-US" dirty="0" err="1">
                <a:solidFill>
                  <a:srgbClr val="FFFF00"/>
                </a:solidFill>
                <a:latin typeface="Verdana" charset="0"/>
              </a:rPr>
              <a:t>features</a:t>
            </a:r>
            <a:r>
              <a:rPr lang="fr-FR" altLang="en-US" dirty="0">
                <a:solidFill>
                  <a:srgbClr val="FFFF00"/>
                </a:solidFill>
                <a:latin typeface="Verdana" charset="0"/>
              </a:rPr>
              <a:t>: </a:t>
            </a:r>
            <a:r>
              <a:rPr lang="fr-FR" altLang="en-US" dirty="0">
                <a:solidFill>
                  <a:schemeClr val="bg1"/>
                </a:solidFill>
              </a:rPr>
              <a:t>modern sentiment </a:t>
            </a:r>
            <a:r>
              <a:rPr lang="fr-FR" altLang="en-US" dirty="0" err="1">
                <a:solidFill>
                  <a:schemeClr val="bg1"/>
                </a:solidFill>
              </a:rPr>
              <a:t>classifiers</a:t>
            </a:r>
            <a:r>
              <a:rPr lang="fr-FR" altLang="en-US" dirty="0">
                <a:solidFill>
                  <a:schemeClr val="bg1"/>
                </a:solidFill>
              </a:rPr>
              <a:t> </a:t>
            </a:r>
            <a:r>
              <a:rPr lang="fr-FR" altLang="en-US" dirty="0" smtClean="0">
                <a:solidFill>
                  <a:schemeClr val="bg1"/>
                </a:solidFill>
              </a:rPr>
              <a:t>are able </a:t>
            </a:r>
            <a:r>
              <a:rPr lang="fr-FR" altLang="en-US" dirty="0">
                <a:solidFill>
                  <a:schemeClr val="bg1"/>
                </a:solidFill>
              </a:rPr>
              <a:t>to </a:t>
            </a:r>
            <a:r>
              <a:rPr lang="fr-FR" altLang="en-US" dirty="0" err="1">
                <a:solidFill>
                  <a:schemeClr val="bg1"/>
                </a:solidFill>
              </a:rPr>
              <a:t>determine</a:t>
            </a:r>
            <a:r>
              <a:rPr lang="fr-FR" altLang="en-US" dirty="0">
                <a:solidFill>
                  <a:schemeClr val="bg1"/>
                </a:solidFill>
              </a:rPr>
              <a:t> positive, </a:t>
            </a:r>
            <a:r>
              <a:rPr lang="fr-FR" altLang="en-US" dirty="0" err="1">
                <a:solidFill>
                  <a:schemeClr val="bg1"/>
                </a:solidFill>
              </a:rPr>
              <a:t>negative</a:t>
            </a:r>
            <a:r>
              <a:rPr lang="fr-FR" altLang="en-US" dirty="0">
                <a:solidFill>
                  <a:schemeClr val="bg1"/>
                </a:solidFill>
              </a:rPr>
              <a:t> and </a:t>
            </a:r>
            <a:r>
              <a:rPr lang="fr-FR" altLang="en-US" dirty="0" err="1">
                <a:solidFill>
                  <a:schemeClr val="bg1"/>
                </a:solidFill>
              </a:rPr>
              <a:t>neutral</a:t>
            </a:r>
            <a:r>
              <a:rPr lang="fr-FR" altLang="en-US" dirty="0">
                <a:solidFill>
                  <a:schemeClr val="bg1"/>
                </a:solidFill>
              </a:rPr>
              <a:t> sentiments for the </a:t>
            </a:r>
            <a:r>
              <a:rPr lang="fr-FR" altLang="en-US" dirty="0" err="1">
                <a:solidFill>
                  <a:schemeClr val="bg1"/>
                </a:solidFill>
              </a:rPr>
              <a:t>writings</a:t>
            </a:r>
            <a:r>
              <a:rPr lang="fr-FR" altLang="en-US" dirty="0">
                <a:solidFill>
                  <a:schemeClr val="bg1"/>
                </a:solidFill>
              </a:rPr>
              <a:t>                    in social media. </a:t>
            </a:r>
            <a:endParaRPr lang="fr-FR" altLang="fr-FR" dirty="0">
              <a:solidFill>
                <a:schemeClr val="bg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4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C:\Users\Li\Desktop\New_University_of_South_Carolin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28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51100" y="323850"/>
            <a:ext cx="46847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400" b="1" u="sng">
                <a:solidFill>
                  <a:schemeClr val="bg1"/>
                </a:solidFill>
                <a:latin typeface="Verdana" charset="0"/>
              </a:rPr>
              <a:t>Extracting Topic Sentence</a:t>
            </a:r>
            <a:endParaRPr lang="fr-FR" altLang="fr-FR" sz="2400" u="sng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79463" y="1168400"/>
            <a:ext cx="77041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fr-FR" altLang="fr-FR" dirty="0">
                <a:solidFill>
                  <a:schemeClr val="bg1"/>
                </a:solidFill>
                <a:latin typeface="Verdana" charset="0"/>
              </a:rPr>
              <a:t>It </a:t>
            </a:r>
            <a:r>
              <a:rPr lang="fr-FR" altLang="fr-FR" dirty="0" err="1">
                <a:solidFill>
                  <a:schemeClr val="bg1"/>
                </a:solidFill>
                <a:latin typeface="Verdana" charset="0"/>
              </a:rPr>
              <a:t>is</a:t>
            </a:r>
            <a:r>
              <a:rPr lang="fr-FR" altLang="fr-FR" dirty="0">
                <a:solidFill>
                  <a:schemeClr val="bg1"/>
                </a:solidFill>
                <a:latin typeface="Verdana" charset="0"/>
              </a:rPr>
              <a:t> </a:t>
            </a:r>
            <a:r>
              <a:rPr lang="fr-FR" altLang="fr-FR" dirty="0" smtClean="0">
                <a:solidFill>
                  <a:schemeClr val="bg1"/>
                </a:solidFill>
                <a:latin typeface="Verdana" charset="0"/>
              </a:rPr>
              <a:t>inefficient </a:t>
            </a:r>
            <a:r>
              <a:rPr lang="fr-FR" altLang="fr-FR" dirty="0">
                <a:solidFill>
                  <a:schemeClr val="bg1"/>
                </a:solidFill>
                <a:latin typeface="Verdana" charset="0"/>
              </a:rPr>
              <a:t>to </a:t>
            </a:r>
            <a:r>
              <a:rPr lang="fr-FR" altLang="fr-FR" dirty="0" err="1">
                <a:solidFill>
                  <a:schemeClr val="bg1"/>
                </a:solidFill>
                <a:latin typeface="Verdana" charset="0"/>
              </a:rPr>
              <a:t>extract</a:t>
            </a:r>
            <a:r>
              <a:rPr lang="fr-FR" altLang="fr-FR" dirty="0">
                <a:solidFill>
                  <a:schemeClr val="bg1"/>
                </a:solidFill>
                <a:latin typeface="Verdana" charset="0"/>
              </a:rPr>
              <a:t> </a:t>
            </a:r>
            <a:r>
              <a:rPr lang="fr-FR" altLang="fr-FR" dirty="0" err="1">
                <a:solidFill>
                  <a:schemeClr val="bg1"/>
                </a:solidFill>
                <a:latin typeface="Verdana" charset="0"/>
              </a:rPr>
              <a:t>valuable</a:t>
            </a:r>
            <a:r>
              <a:rPr lang="fr-FR" altLang="fr-FR" dirty="0">
                <a:solidFill>
                  <a:schemeClr val="bg1"/>
                </a:solidFill>
                <a:latin typeface="Verdana" charset="0"/>
              </a:rPr>
              <a:t> information </a:t>
            </a:r>
            <a:r>
              <a:rPr lang="fr-FR" altLang="fr-FR" dirty="0" err="1" smtClean="0">
                <a:solidFill>
                  <a:schemeClr val="bg1"/>
                </a:solidFill>
                <a:latin typeface="Verdana" charset="0"/>
              </a:rPr>
              <a:t>from</a:t>
            </a:r>
            <a:r>
              <a:rPr lang="fr-FR" altLang="fr-FR" dirty="0" smtClean="0">
                <a:solidFill>
                  <a:schemeClr val="bg1"/>
                </a:solidFill>
                <a:latin typeface="Verdana" charset="0"/>
              </a:rPr>
              <a:t> a </a:t>
            </a:r>
            <a:r>
              <a:rPr lang="fr-FR" altLang="fr-FR" dirty="0">
                <a:solidFill>
                  <a:schemeClr val="bg1"/>
                </a:solidFill>
                <a:latin typeface="Verdana" charset="0"/>
              </a:rPr>
              <a:t>single tweet </a:t>
            </a:r>
            <a:r>
              <a:rPr lang="fr-FR" altLang="fr-FR" dirty="0" err="1">
                <a:solidFill>
                  <a:schemeClr val="bg1"/>
                </a:solidFill>
                <a:latin typeface="Verdana" charset="0"/>
              </a:rPr>
              <a:t>using</a:t>
            </a:r>
            <a:r>
              <a:rPr lang="fr-FR" altLang="fr-FR" dirty="0">
                <a:solidFill>
                  <a:schemeClr val="bg1"/>
                </a:solidFill>
                <a:latin typeface="Verdana" charset="0"/>
              </a:rPr>
              <a:t> NLP </a:t>
            </a:r>
            <a:r>
              <a:rPr lang="fr-FR" altLang="fr-FR" dirty="0" err="1">
                <a:solidFill>
                  <a:schemeClr val="bg1"/>
                </a:solidFill>
                <a:latin typeface="Verdana" charset="0"/>
              </a:rPr>
              <a:t>because</a:t>
            </a:r>
            <a:r>
              <a:rPr lang="fr-FR" altLang="fr-FR" dirty="0">
                <a:solidFill>
                  <a:schemeClr val="bg1"/>
                </a:solidFill>
                <a:latin typeface="Verdana" charset="0"/>
              </a:rPr>
              <a:t> of grammatical </a:t>
            </a:r>
            <a:r>
              <a:rPr lang="fr-FR" altLang="fr-FR" dirty="0" err="1">
                <a:solidFill>
                  <a:schemeClr val="bg1"/>
                </a:solidFill>
                <a:latin typeface="Verdana" charset="0"/>
              </a:rPr>
              <a:t>complexity</a:t>
            </a:r>
            <a:r>
              <a:rPr lang="fr-FR" altLang="fr-FR" dirty="0">
                <a:solidFill>
                  <a:schemeClr val="bg1"/>
                </a:solidFill>
                <a:latin typeface="Verdana" charset="0"/>
              </a:rPr>
              <a:t> and </a:t>
            </a:r>
            <a:r>
              <a:rPr lang="fr-FR" altLang="fr-FR" dirty="0" err="1">
                <a:solidFill>
                  <a:schemeClr val="bg1"/>
                </a:solidFill>
                <a:latin typeface="Verdana" charset="0"/>
              </a:rPr>
              <a:t>newly</a:t>
            </a:r>
            <a:r>
              <a:rPr lang="fr-FR" altLang="fr-FR" dirty="0">
                <a:solidFill>
                  <a:schemeClr val="bg1"/>
                </a:solidFill>
                <a:latin typeface="Verdana" charset="0"/>
              </a:rPr>
              <a:t> </a:t>
            </a:r>
            <a:r>
              <a:rPr lang="fr-FR" altLang="fr-FR" dirty="0" err="1">
                <a:solidFill>
                  <a:schemeClr val="bg1"/>
                </a:solidFill>
                <a:latin typeface="Verdana" charset="0"/>
              </a:rPr>
              <a:t>coined</a:t>
            </a:r>
            <a:r>
              <a:rPr lang="fr-FR" altLang="fr-FR" dirty="0">
                <a:solidFill>
                  <a:schemeClr val="bg1"/>
                </a:solidFill>
                <a:latin typeface="Verdana" charset="0"/>
              </a:rPr>
              <a:t> </a:t>
            </a:r>
            <a:r>
              <a:rPr lang="fr-FR" altLang="fr-FR" dirty="0" err="1">
                <a:solidFill>
                  <a:schemeClr val="bg1"/>
                </a:solidFill>
                <a:latin typeface="Verdana" charset="0"/>
              </a:rPr>
              <a:t>words</a:t>
            </a:r>
            <a:r>
              <a:rPr lang="fr-FR" altLang="fr-FR" dirty="0">
                <a:solidFill>
                  <a:schemeClr val="bg1"/>
                </a:solidFill>
                <a:latin typeface="Verdana" charset="0"/>
              </a:rPr>
              <a:t>. </a:t>
            </a:r>
          </a:p>
          <a:p>
            <a:pPr algn="just" eaLnBrk="1" hangingPunct="1">
              <a:buFont typeface="Arial" charset="0"/>
              <a:buChar char="•"/>
            </a:pPr>
            <a:endParaRPr lang="fr-FR" altLang="fr-FR" dirty="0">
              <a:solidFill>
                <a:schemeClr val="bg1"/>
              </a:solidFill>
              <a:latin typeface="Verdana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fr-FR" altLang="fr-FR" dirty="0">
                <a:solidFill>
                  <a:schemeClr val="bg1"/>
                </a:solidFill>
                <a:latin typeface="Verdana" charset="0"/>
              </a:rPr>
              <a:t>Most of the </a:t>
            </a:r>
            <a:r>
              <a:rPr lang="fr-FR" altLang="fr-FR" dirty="0" err="1">
                <a:solidFill>
                  <a:schemeClr val="bg1"/>
                </a:solidFill>
                <a:latin typeface="Verdana" charset="0"/>
              </a:rPr>
              <a:t>rumors</a:t>
            </a:r>
            <a:r>
              <a:rPr lang="fr-FR" altLang="fr-FR" dirty="0">
                <a:solidFill>
                  <a:schemeClr val="bg1"/>
                </a:solidFill>
                <a:latin typeface="Verdana" charset="0"/>
              </a:rPr>
              <a:t> </a:t>
            </a:r>
            <a:r>
              <a:rPr lang="fr-FR" altLang="fr-FR" dirty="0" err="1">
                <a:solidFill>
                  <a:schemeClr val="bg1"/>
                </a:solidFill>
                <a:latin typeface="Verdana" charset="0"/>
              </a:rPr>
              <a:t>spreading</a:t>
            </a:r>
            <a:r>
              <a:rPr lang="fr-FR" altLang="fr-FR" dirty="0">
                <a:solidFill>
                  <a:schemeClr val="bg1"/>
                </a:solidFill>
                <a:latin typeface="Verdana" charset="0"/>
              </a:rPr>
              <a:t> out on social networks </a:t>
            </a:r>
            <a:r>
              <a:rPr lang="fr-FR" altLang="fr-FR" dirty="0" err="1">
                <a:solidFill>
                  <a:schemeClr val="bg1"/>
                </a:solidFill>
                <a:latin typeface="Verdana" charset="0"/>
              </a:rPr>
              <a:t>will</a:t>
            </a:r>
            <a:r>
              <a:rPr lang="fr-FR" altLang="fr-FR" dirty="0">
                <a:solidFill>
                  <a:schemeClr val="bg1"/>
                </a:solidFill>
                <a:latin typeface="Verdana" charset="0"/>
              </a:rPr>
              <a:t> have the </a:t>
            </a:r>
            <a:r>
              <a:rPr lang="fr-FR" altLang="fr-FR" dirty="0" err="1">
                <a:solidFill>
                  <a:schemeClr val="bg1"/>
                </a:solidFill>
                <a:latin typeface="Verdana" charset="0"/>
              </a:rPr>
              <a:t>same</a:t>
            </a:r>
            <a:r>
              <a:rPr lang="fr-FR" altLang="fr-FR" dirty="0">
                <a:solidFill>
                  <a:schemeClr val="bg1"/>
                </a:solidFill>
                <a:latin typeface="Verdana" charset="0"/>
              </a:rPr>
              <a:t> or </a:t>
            </a:r>
            <a:r>
              <a:rPr lang="fr-FR" altLang="fr-FR" dirty="0" err="1">
                <a:solidFill>
                  <a:schemeClr val="bg1"/>
                </a:solidFill>
                <a:latin typeface="Verdana" charset="0"/>
              </a:rPr>
              <a:t>similar</a:t>
            </a:r>
            <a:r>
              <a:rPr lang="fr-FR" altLang="fr-FR" dirty="0">
                <a:solidFill>
                  <a:schemeClr val="bg1"/>
                </a:solidFill>
                <a:latin typeface="Verdana" charset="0"/>
              </a:rPr>
              <a:t> contents.  </a:t>
            </a:r>
          </a:p>
        </p:txBody>
      </p:sp>
      <p:sp>
        <p:nvSpPr>
          <p:cNvPr id="2" name="Down Arrow 1"/>
          <p:cNvSpPr/>
          <p:nvPr/>
        </p:nvSpPr>
        <p:spPr>
          <a:xfrm>
            <a:off x="4572000" y="3284538"/>
            <a:ext cx="360363" cy="64928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2484438" y="4292600"/>
            <a:ext cx="4895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FFC000"/>
                </a:solidFill>
              </a:rPr>
              <a:t>Clustering the signal posts with high similarity </a:t>
            </a:r>
          </a:p>
        </p:txBody>
      </p:sp>
    </p:spTree>
    <p:extLst>
      <p:ext uri="{BB962C8B-B14F-4D97-AF65-F5344CB8AC3E}">
        <p14:creationId xmlns:p14="http://schemas.microsoft.com/office/powerpoint/2010/main" val="3157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C:\Users\Li\Desktop\New_University_of_South_Carolin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28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image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341438"/>
            <a:ext cx="7129463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66975" y="323850"/>
            <a:ext cx="4652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400" b="1" u="sng">
                <a:solidFill>
                  <a:schemeClr val="bg1"/>
                </a:solidFill>
                <a:latin typeface="Verdana" charset="0"/>
              </a:rPr>
              <a:t>Jaccard Similarity Method</a:t>
            </a:r>
            <a:endParaRPr lang="fr-FR" altLang="fr-FR" sz="2400" u="sng">
              <a:solidFill>
                <a:schemeClr val="bg1"/>
              </a:solidFill>
            </a:endParaRP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2987675" y="4652963"/>
            <a:ext cx="51133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altLang="en-US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Text Summarization (TS) algorithms like LexRank, which identifies the most important sentence in a set of documents could be used to summarize the main topic from our signal cluster with high accuracy.</a:t>
            </a:r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971550" y="1196975"/>
            <a:ext cx="770413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endParaRPr lang="fr-FR" altLang="fr-FR" sz="2000" b="1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6146" name="Picture 2" descr="C:\Users\Li\Desktop\New_University_of_South_Carolin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28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35300" y="323850"/>
            <a:ext cx="3516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2400" b="1" u="sng">
                <a:solidFill>
                  <a:schemeClr val="bg1"/>
                </a:solidFill>
                <a:latin typeface="Verdana" charset="0"/>
              </a:rPr>
              <a:t>Analysis of Cluster</a:t>
            </a:r>
            <a:endParaRPr lang="fr-FR" altLang="fr-FR" sz="2400" u="sng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667480"/>
              </p:ext>
            </p:extLst>
          </p:nvPr>
        </p:nvGraphicFramePr>
        <p:xfrm>
          <a:off x="2339975" y="1341438"/>
          <a:ext cx="6192838" cy="4049714"/>
        </p:xfrm>
        <a:graphic>
          <a:graphicData uri="http://schemas.openxmlformats.org/drawingml/2006/table">
            <a:tbl>
              <a:tblPr/>
              <a:tblGrid>
                <a:gridCol w="1547813"/>
                <a:gridCol w="4645025"/>
              </a:tblGrid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Category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53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Network features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∙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Number of fake and bots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accounts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23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Opinion features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∙ Degrees of positive/negative/sad/anxious/surprised emotion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87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Timing features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∙ Numbers of tweets created in given time interval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∙ Ratio of retweets or sharing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∙ The distributions of the interval between two consecutive events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2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Thank you! 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33" y="1678329"/>
            <a:ext cx="3393945" cy="38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971550" y="2349500"/>
            <a:ext cx="8893175" cy="1944688"/>
          </a:xfrm>
        </p:spPr>
        <p:txBody>
          <a:bodyPr/>
          <a:lstStyle/>
          <a:p>
            <a:pPr marL="857250" indent="-857250">
              <a:buFontTx/>
              <a:buAutoNum type="romanUcPeriod"/>
            </a:pPr>
            <a:r>
              <a:rPr lang="en-US" altLang="en-US" sz="6000" b="1" dirty="0">
                <a:solidFill>
                  <a:schemeClr val="bg1"/>
                </a:solidFill>
                <a:ea typeface="Apple Chancery"/>
                <a:cs typeface="Apple Chancery"/>
              </a:rPr>
              <a:t>Problem Overview</a:t>
            </a:r>
            <a:r>
              <a:rPr lang="en-US" altLang="en-US" b="1" dirty="0">
                <a:solidFill>
                  <a:schemeClr val="bg1"/>
                </a:solidFill>
                <a:latin typeface="Apple Chancery"/>
                <a:ea typeface="Apple Chancery"/>
                <a:cs typeface="Apple Chancery"/>
              </a:rPr>
              <a:t/>
            </a:r>
            <a:br>
              <a:rPr lang="en-US" altLang="en-US" b="1" dirty="0">
                <a:solidFill>
                  <a:schemeClr val="bg1"/>
                </a:solidFill>
                <a:latin typeface="Apple Chancery"/>
                <a:ea typeface="Apple Chancery"/>
                <a:cs typeface="Apple Chancery"/>
              </a:rPr>
            </a:br>
            <a:endParaRPr lang="en-US" altLang="en-US" b="1" dirty="0">
              <a:solidFill>
                <a:schemeClr val="bg1"/>
              </a:solidFill>
              <a:latin typeface="Apple Chancery"/>
              <a:ea typeface="Apple Chancery"/>
              <a:cs typeface="Apple Chance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50813" y="307975"/>
            <a:ext cx="85042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dirty="0">
                <a:solidFill>
                  <a:schemeClr val="bg1"/>
                </a:solidFill>
              </a:rPr>
              <a:t>What is </a:t>
            </a:r>
            <a:r>
              <a:rPr lang="en-US" altLang="en-US" sz="4800" dirty="0" smtClean="0">
                <a:solidFill>
                  <a:schemeClr val="bg1"/>
                </a:solidFill>
              </a:rPr>
              <a:t>MISINFORMAION?</a:t>
            </a:r>
            <a:endParaRPr lang="en-US" altLang="en-US" sz="48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41588" y="2636838"/>
            <a:ext cx="14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0813" y="1925639"/>
            <a:ext cx="90154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Misinformation: </a:t>
            </a:r>
            <a:r>
              <a:rPr lang="en-US" sz="3200" dirty="0" smtClean="0">
                <a:solidFill>
                  <a:schemeClr val="bg1"/>
                </a:solidFill>
              </a:rPr>
              <a:t>False or incorrect information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Purpose: </a:t>
            </a:r>
            <a:r>
              <a:rPr lang="en-US" sz="3200" dirty="0" smtClean="0">
                <a:solidFill>
                  <a:schemeClr val="bg1"/>
                </a:solidFill>
              </a:rPr>
              <a:t>Affect the perception of people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4162"/>
            <a:ext cx="4609307" cy="298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850" y="323850"/>
            <a:ext cx="3898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3200" b="1" err="1">
                <a:solidFill>
                  <a:schemeClr val="bg1"/>
                </a:solidFill>
              </a:rPr>
              <a:t>Problem</a:t>
            </a:r>
            <a:r>
              <a:rPr lang="fr-FR" altLang="fr-FR" sz="3200" b="1">
                <a:solidFill>
                  <a:schemeClr val="bg1"/>
                </a:solidFill>
              </a:rPr>
              <a:t> </a:t>
            </a:r>
            <a:r>
              <a:rPr lang="fr-FR" altLang="fr-FR" sz="3200" b="1" err="1">
                <a:solidFill>
                  <a:schemeClr val="bg1"/>
                </a:solidFill>
              </a:rPr>
              <a:t>Overview</a:t>
            </a:r>
            <a:r>
              <a:rPr lang="fr-FR" altLang="fr-FR" sz="3200" b="1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55650" y="908050"/>
            <a:ext cx="7704138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42900" indent="-342900" algn="just" eaLnBrk="1" hangingPunct="1">
              <a:buFont typeface="Wingdings" charset="2"/>
              <a:buChar char="Ø"/>
              <a:defRPr/>
            </a:pPr>
            <a:r>
              <a:rPr lang="fr-FR" altLang="fr-FR" sz="2800" dirty="0">
                <a:solidFill>
                  <a:schemeClr val="bg1"/>
                </a:solidFill>
                <a:latin typeface="Verdana" charset="0"/>
              </a:rPr>
              <a:t>The large use of Online Social Networking has </a:t>
            </a:r>
            <a:r>
              <a:rPr lang="fr-FR" altLang="fr-FR" sz="2800" dirty="0" err="1">
                <a:solidFill>
                  <a:schemeClr val="bg1"/>
                </a:solidFill>
                <a:latin typeface="Verdana" charset="0"/>
              </a:rPr>
              <a:t>provided</a:t>
            </a:r>
            <a:r>
              <a:rPr lang="fr-FR" altLang="fr-FR" sz="2800" dirty="0">
                <a:solidFill>
                  <a:schemeClr val="bg1"/>
                </a:solidFill>
                <a:latin typeface="Verdana" charset="0"/>
              </a:rPr>
              <a:t> fertile </a:t>
            </a:r>
            <a:r>
              <a:rPr lang="fr-FR" altLang="fr-FR" sz="2800" dirty="0" err="1">
                <a:solidFill>
                  <a:schemeClr val="bg1"/>
                </a:solidFill>
                <a:latin typeface="Verdana" charset="0"/>
              </a:rPr>
              <a:t>soil</a:t>
            </a:r>
            <a:r>
              <a:rPr lang="fr-FR" altLang="fr-FR" sz="2800" dirty="0">
                <a:solidFill>
                  <a:schemeClr val="bg1"/>
                </a:solidFill>
                <a:latin typeface="Verdana" charset="0"/>
              </a:rPr>
              <a:t> for the </a:t>
            </a:r>
            <a:r>
              <a:rPr lang="fr-FR" altLang="fr-FR" sz="2800" dirty="0" err="1">
                <a:solidFill>
                  <a:schemeClr val="bg1"/>
                </a:solidFill>
                <a:latin typeface="Verdana" charset="0"/>
              </a:rPr>
              <a:t>emergence</a:t>
            </a:r>
            <a:r>
              <a:rPr lang="fr-FR" altLang="fr-FR" sz="2800" dirty="0">
                <a:solidFill>
                  <a:schemeClr val="bg1"/>
                </a:solidFill>
                <a:latin typeface="Verdana" charset="0"/>
              </a:rPr>
              <a:t> and </a:t>
            </a:r>
            <a:r>
              <a:rPr lang="fr-FR" altLang="fr-FR" sz="2800" dirty="0" err="1">
                <a:solidFill>
                  <a:schemeClr val="bg1"/>
                </a:solidFill>
                <a:latin typeface="Verdana" charset="0"/>
              </a:rPr>
              <a:t>fast</a:t>
            </a:r>
            <a:r>
              <a:rPr lang="fr-FR" altLang="fr-FR" sz="2800" dirty="0">
                <a:solidFill>
                  <a:schemeClr val="bg1"/>
                </a:solidFill>
                <a:latin typeface="Verdana" charset="0"/>
              </a:rPr>
              <a:t> spread of </a:t>
            </a:r>
            <a:r>
              <a:rPr lang="fr-FR" altLang="fr-FR" sz="2800" dirty="0" err="1">
                <a:solidFill>
                  <a:schemeClr val="bg1"/>
                </a:solidFill>
                <a:latin typeface="Verdana" charset="0"/>
              </a:rPr>
              <a:t>rumors</a:t>
            </a:r>
            <a:r>
              <a:rPr lang="fr-FR" altLang="fr-FR" sz="2800" dirty="0">
                <a:solidFill>
                  <a:schemeClr val="bg1"/>
                </a:solidFill>
                <a:latin typeface="Verdana" charset="0"/>
              </a:rPr>
              <a:t>.</a:t>
            </a:r>
          </a:p>
          <a:p>
            <a:pPr marL="342900" indent="-342900" algn="just" eaLnBrk="1" hangingPunct="1">
              <a:buFont typeface="Wingdings" charset="2"/>
              <a:buChar char="Ø"/>
              <a:defRPr/>
            </a:pPr>
            <a:r>
              <a:rPr lang="fr-FR" altLang="fr-FR" sz="2800" dirty="0">
                <a:solidFill>
                  <a:schemeClr val="bg1"/>
                </a:solidFill>
                <a:latin typeface="Verdana" charset="0"/>
              </a:rPr>
              <a:t>It </a:t>
            </a:r>
            <a:r>
              <a:rPr lang="fr-FR" altLang="fr-FR" sz="2800" dirty="0" err="1">
                <a:solidFill>
                  <a:schemeClr val="bg1"/>
                </a:solidFill>
                <a:latin typeface="Verdana" charset="0"/>
              </a:rPr>
              <a:t>is</a:t>
            </a:r>
            <a:r>
              <a:rPr lang="fr-FR" altLang="fr-FR" sz="2800" dirty="0">
                <a:solidFill>
                  <a:schemeClr val="bg1"/>
                </a:solidFill>
                <a:latin typeface="Verdana" charset="0"/>
              </a:rPr>
              <a:t> </a:t>
            </a:r>
            <a:r>
              <a:rPr lang="fr-FR" altLang="fr-FR" sz="2800" dirty="0" err="1">
                <a:solidFill>
                  <a:schemeClr val="bg1"/>
                </a:solidFill>
                <a:latin typeface="Verdana" charset="0"/>
              </a:rPr>
              <a:t>difficult</a:t>
            </a:r>
            <a:r>
              <a:rPr lang="fr-FR" altLang="fr-FR" sz="2800" dirty="0">
                <a:solidFill>
                  <a:schemeClr val="bg1"/>
                </a:solidFill>
                <a:latin typeface="Verdana" charset="0"/>
              </a:rPr>
              <a:t> to </a:t>
            </a:r>
            <a:r>
              <a:rPr lang="fr-FR" altLang="fr-FR" sz="2800" dirty="0" err="1">
                <a:solidFill>
                  <a:schemeClr val="bg1"/>
                </a:solidFill>
                <a:latin typeface="Verdana" charset="0"/>
              </a:rPr>
              <a:t>determine</a:t>
            </a:r>
            <a:r>
              <a:rPr lang="fr-FR" altLang="fr-FR" sz="2800" dirty="0">
                <a:solidFill>
                  <a:schemeClr val="bg1"/>
                </a:solidFill>
                <a:latin typeface="Verdana" charset="0"/>
              </a:rPr>
              <a:t> all of the messages or </a:t>
            </a:r>
            <a:r>
              <a:rPr lang="fr-FR" altLang="fr-FR" sz="2800" dirty="0" err="1">
                <a:solidFill>
                  <a:schemeClr val="bg1"/>
                </a:solidFill>
                <a:latin typeface="Verdana" charset="0"/>
              </a:rPr>
              <a:t>posts</a:t>
            </a:r>
            <a:r>
              <a:rPr lang="fr-FR" altLang="fr-FR" sz="2800" dirty="0">
                <a:solidFill>
                  <a:schemeClr val="bg1"/>
                </a:solidFill>
                <a:latin typeface="Verdana" charset="0"/>
              </a:rPr>
              <a:t> on social media </a:t>
            </a:r>
            <a:r>
              <a:rPr lang="fr-FR" altLang="fr-FR" sz="2800" dirty="0" smtClean="0">
                <a:solidFill>
                  <a:schemeClr val="bg1"/>
                </a:solidFill>
                <a:latin typeface="Verdana" charset="0"/>
              </a:rPr>
              <a:t>are </a:t>
            </a:r>
            <a:r>
              <a:rPr lang="fr-FR" altLang="fr-FR" sz="2800" dirty="0" err="1">
                <a:solidFill>
                  <a:schemeClr val="bg1"/>
                </a:solidFill>
                <a:latin typeface="Verdana" charset="0"/>
              </a:rPr>
              <a:t>truthful</a:t>
            </a:r>
            <a:r>
              <a:rPr lang="fr-FR" altLang="fr-FR" sz="2800" dirty="0">
                <a:solidFill>
                  <a:schemeClr val="bg1"/>
                </a:solidFill>
                <a:latin typeface="Verdana" charset="0"/>
              </a:rPr>
              <a:t>.</a:t>
            </a:r>
          </a:p>
          <a:p>
            <a:pPr marL="342900" indent="-342900" algn="just" eaLnBrk="1" hangingPunct="1">
              <a:buFont typeface="Wingdings" charset="2"/>
              <a:buChar char="Ø"/>
              <a:defRPr/>
            </a:pPr>
            <a:r>
              <a:rPr lang="fr-FR" altLang="fr-FR" sz="2800" dirty="0" err="1">
                <a:solidFill>
                  <a:schemeClr val="bg1"/>
                </a:solidFill>
                <a:latin typeface="Verdana" charset="0"/>
              </a:rPr>
              <a:t>Fake</a:t>
            </a:r>
            <a:r>
              <a:rPr lang="fr-FR" altLang="fr-FR" sz="2800" dirty="0">
                <a:solidFill>
                  <a:schemeClr val="bg1"/>
                </a:solidFill>
                <a:latin typeface="Verdana" charset="0"/>
              </a:rPr>
              <a:t> news </a:t>
            </a:r>
            <a:r>
              <a:rPr lang="fr-FR" altLang="fr-FR" sz="2800" dirty="0" err="1">
                <a:solidFill>
                  <a:schemeClr val="bg1"/>
                </a:solidFill>
                <a:latin typeface="Verdana" charset="0"/>
              </a:rPr>
              <a:t>harms</a:t>
            </a:r>
            <a:r>
              <a:rPr lang="fr-FR" altLang="fr-FR" sz="2800" dirty="0">
                <a:solidFill>
                  <a:schemeClr val="bg1"/>
                </a:solidFill>
                <a:latin typeface="Verdana" charset="0"/>
              </a:rPr>
              <a:t> to real life.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115888"/>
            <a:ext cx="5307012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533775"/>
            <a:ext cx="4841875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47650" y="333375"/>
            <a:ext cx="3171825" cy="2016125"/>
          </a:xfrm>
          <a:prstGeom prst="cloudCallout">
            <a:avLst>
              <a:gd name="adj1" fmla="val 60679"/>
              <a:gd name="adj2" fmla="val 350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Sweden signed the deal to become a member of NATO??</a:t>
            </a:r>
          </a:p>
        </p:txBody>
      </p:sp>
      <p:sp>
        <p:nvSpPr>
          <p:cNvPr id="5" name="Rectangle 4"/>
          <p:cNvSpPr/>
          <p:nvPr/>
        </p:nvSpPr>
        <p:spPr>
          <a:xfrm rot="21015226">
            <a:off x="627188" y="2699224"/>
            <a:ext cx="8279087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Defend Misinformation!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637213" y="3716338"/>
            <a:ext cx="3346450" cy="2192337"/>
          </a:xfrm>
          <a:prstGeom prst="cloudCallout">
            <a:avLst>
              <a:gd name="adj1" fmla="val -66251"/>
              <a:gd name="adj2" fmla="val 512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595959"/>
                </a:solidFill>
                <a:latin typeface="Franklin Gothic Book" panose="020B0503020102020204" pitchFamily="34" charset="0"/>
              </a:rPr>
              <a:t>PepsiCo CEO indra Nooyi told Trump fans to “take their business elsewhere</a:t>
            </a:r>
            <a:r>
              <a:rPr lang="en-US" altLang="en-US">
                <a:solidFill>
                  <a:srgbClr val="FFFFFF"/>
                </a:solidFill>
                <a:latin typeface="Franklin Gothic Book" panose="020B0503020102020204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1"/>
          <p:cNvSpPr txBox="1">
            <a:spLocks noChangeArrowheads="1"/>
          </p:cNvSpPr>
          <p:nvPr/>
        </p:nvSpPr>
        <p:spPr bwMode="auto">
          <a:xfrm>
            <a:off x="250825" y="476250"/>
            <a:ext cx="698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chemeClr val="bg1"/>
                </a:solidFill>
              </a:rPr>
              <a:t>How to detect misinformation? </a:t>
            </a:r>
          </a:p>
        </p:txBody>
      </p:sp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611188" y="1341438"/>
            <a:ext cx="82819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2800" dirty="0">
                <a:solidFill>
                  <a:schemeClr val="bg1"/>
                </a:solidFill>
              </a:rPr>
              <a:t>“As Obama bows to Muslim leaders Americans are less safe not only at home but also overseas. Note: The terror alert in Europe... ”</a:t>
            </a:r>
          </a:p>
          <a:p>
            <a:pPr>
              <a:buFontTx/>
              <a:buAutoNum type="alphaLcPeriod"/>
            </a:pPr>
            <a:endParaRPr lang="en-US" altLang="en-US" sz="2800" dirty="0">
              <a:solidFill>
                <a:schemeClr val="bg1"/>
              </a:solidFill>
            </a:endParaRPr>
          </a:p>
          <a:p>
            <a:r>
              <a:rPr lang="en-US" altLang="en-US" sz="2800" dirty="0">
                <a:solidFill>
                  <a:schemeClr val="bg1"/>
                </a:solidFill>
              </a:rPr>
              <a:t>b. “RT @johnnyA99 Ann Coulter Tells Larry King Why People Think Obama Is A Muslim http://bit.ly/9rs6pa</a:t>
            </a:r>
          </a:p>
          <a:p>
            <a:endParaRPr lang="en-US" altLang="en-US" dirty="0"/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21163"/>
            <a:ext cx="381635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8893175" cy="1296988"/>
          </a:xfrm>
          <a:extLst/>
        </p:spPr>
        <p:txBody>
          <a:bodyPr rtlCol="0">
            <a:normAutofit fontScale="90000"/>
          </a:bodyPr>
          <a:lstStyle/>
          <a:p>
            <a:pPr marL="857250" indent="-857250" fontAlgn="auto">
              <a:spcAft>
                <a:spcPts val="0"/>
              </a:spcAft>
              <a:buFontTx/>
              <a:buAutoNum type="romanUcPeriod" startAt="2"/>
              <a:defRPr/>
            </a:pPr>
            <a:r>
              <a:rPr lang="en-US" altLang="en-US" sz="6000" b="1" dirty="0">
                <a:solidFill>
                  <a:schemeClr val="bg1"/>
                </a:solidFill>
              </a:rPr>
              <a:t>Current Solutions</a:t>
            </a:r>
            <a:r>
              <a:rPr lang="en-US" altLang="en-US" b="1" dirty="0">
                <a:solidFill>
                  <a:schemeClr val="bg1"/>
                </a:solidFill>
              </a:rPr>
              <a:t/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b="1" dirty="0">
                <a:solidFill>
                  <a:schemeClr val="bg1"/>
                </a:solidFill>
              </a:rPr>
              <a:t/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1484313"/>
            <a:ext cx="3779838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2636838"/>
            <a:ext cx="29448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51600" y="5301208"/>
            <a:ext cx="331849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ln/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100,000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323850" y="333375"/>
            <a:ext cx="4464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u="sng" dirty="0">
                <a:solidFill>
                  <a:schemeClr val="bg1"/>
                </a:solidFill>
              </a:rPr>
              <a:t>Current Solutions:</a:t>
            </a:r>
          </a:p>
        </p:txBody>
      </p:sp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355600" y="836613"/>
            <a:ext cx="7697788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800" dirty="0">
              <a:solidFill>
                <a:schemeClr val="bg1"/>
              </a:solidFill>
            </a:endParaRPr>
          </a:p>
          <a:p>
            <a:pPr>
              <a:buFontTx/>
              <a:buAutoNum type="arabicParenR"/>
            </a:pPr>
            <a:r>
              <a:rPr lang="en-US" altLang="en-US" sz="3200" b="1" dirty="0">
                <a:solidFill>
                  <a:schemeClr val="bg1"/>
                </a:solidFill>
              </a:rPr>
              <a:t>Linguistic approaches</a:t>
            </a:r>
          </a:p>
          <a:p>
            <a:endParaRPr lang="en-US" altLang="en-US" sz="32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Data Representation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Deep Syntax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Semantic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Rhetorical Structure and Discourse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err="1">
                <a:solidFill>
                  <a:schemeClr val="bg1"/>
                </a:solidFill>
              </a:rPr>
              <a:t>Classifers</a:t>
            </a:r>
            <a:endParaRPr lang="en-US" altLang="en-US" sz="2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811</Words>
  <Application>Microsoft Macintosh PowerPoint</Application>
  <PresentationFormat>On-screen Show (4:3)</PresentationFormat>
  <Paragraphs>144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Abadi MT Condensed Extra Bold</vt:lpstr>
      <vt:lpstr>Apple Chancery</vt:lpstr>
      <vt:lpstr>Franklin Gothic Book</vt:lpstr>
      <vt:lpstr>Wingdings</vt:lpstr>
      <vt:lpstr>Arial</vt:lpstr>
      <vt:lpstr>Calibri</vt:lpstr>
      <vt:lpstr>Times New Roman</vt:lpstr>
      <vt:lpstr>Verdana</vt:lpstr>
      <vt:lpstr>Crop</vt:lpstr>
      <vt:lpstr>PowerPoint Presentation</vt:lpstr>
      <vt:lpstr>Outline</vt:lpstr>
      <vt:lpstr>Problem Overview </vt:lpstr>
      <vt:lpstr>PowerPoint Presentation</vt:lpstr>
      <vt:lpstr>PowerPoint Presentation</vt:lpstr>
      <vt:lpstr>PowerPoint Presentation</vt:lpstr>
      <vt:lpstr>PowerPoint Presentation</vt:lpstr>
      <vt:lpstr>Current Solutions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Sensitivity</vt:lpstr>
      <vt:lpstr>PowerPoint Presentation</vt:lpstr>
      <vt:lpstr>Accuracy</vt:lpstr>
      <vt:lpstr>PowerPoint Presentation</vt:lpstr>
      <vt:lpstr>Technical Limitations</vt:lpstr>
      <vt:lpstr>Conclusion</vt:lpstr>
      <vt:lpstr>PowerPoint Presentation</vt:lpstr>
      <vt:lpstr>Our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KOTHA, VENKATA RATN</dc:creator>
  <cp:lastModifiedBy>CAI, WENZHI</cp:lastModifiedBy>
  <cp:revision>28</cp:revision>
  <dcterms:modified xsi:type="dcterms:W3CDTF">2017-04-11T01:35:33Z</dcterms:modified>
</cp:coreProperties>
</file>