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309" r:id="rId4"/>
    <p:sldId id="312" r:id="rId5"/>
    <p:sldId id="320" r:id="rId6"/>
    <p:sldId id="304" r:id="rId7"/>
    <p:sldId id="322" r:id="rId8"/>
    <p:sldId id="313" r:id="rId9"/>
    <p:sldId id="321" r:id="rId10"/>
    <p:sldId id="324" r:id="rId11"/>
    <p:sldId id="314" r:id="rId12"/>
    <p:sldId id="315" r:id="rId13"/>
    <p:sldId id="316" r:id="rId14"/>
    <p:sldId id="317" r:id="rId15"/>
    <p:sldId id="318" r:id="rId16"/>
    <p:sldId id="325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5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31.05801" units="1/cm"/>
          <inkml:channelProperty channel="Y" name="resolution" value="130.90909" units="1/cm"/>
          <inkml:channelProperty channel="T" name="resolution" value="1" units="1/dev"/>
        </inkml:channelProperties>
      </inkml:inkSource>
      <inkml:timestamp xml:id="ts0" timeString="2020-04-16T18:49:38.84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144">
    <iact:property name="dataType"/>
    <iact:actionData xml:id="d0">
      <inkml:trace xmlns:inkml="http://www.w3.org/2003/InkML" xml:id="stk0" contextRef="#ctx0" brushRef="#br0">18177 13748 0,'101'114'211,"128"38"-204,-90 39 7,1-103-13,88 115 5,-101-101 2,101-1-2,1 102 4,-1-51-6,51-38 9,-102 26-12,52-26 7,-102-12-2,63 50 3,-63-89 0,88 1-5,-37 12 2,25-38 2,-76 25-1,38-37 0,-51-26 1,38 0-2,-63 0 1,-13 0 6,38 0-12,-38 0 6,38 0 2,13-13-3,-13-51 5,64 26-7,-64 13 2,51-13 1,-51 13 0,-25-1 2,25 1-4,-38-13 2,-12 12 0,-14-50 0,39 13 1,-38 12-2,12-38 2,-12-25-2,12-13 7,52-101-11,-77 63 5,0-101 0,-38 63 0,0-101 0,0 101 0,-26-114 0,-12 101 0,0 0 0,-25 102 3,25-51-5,-26 39 5,14-1-6,-14 63 3,-12 14 0,13-1 1,12-13-2,0 14 2,0 24-2,-37 1 1,37 0 0,0-1 1,0 1-1,1-1 0,-39 26 0,38 0 4,13 0-8,-25-25 4,-13 25 1,25 0 0,-25 0 0,-13 0-4,-63 0 9,38 0-11,-39 0 5,77 0 0,0 0 0,-38 0 3,63 0-5,1 0 8,-1 13-12,-38 12 5,38 1 3,-25-1-3,25 0 4,-75 13-6,49-12 10,-49 37-13,-39-38 5,38 39 3,-38-1-2,38 1-1,-63 88 3,63-89 2,-38 1-10,38-1 14,0 1-13,-101 50 2,114-51 3,-64 1 0,64-26 8,-13-13-14,77 0 4,-1 26 3,0-26-2,-38 13 7,39-12-11,-1-1 5,0 1 0,26-1 0,12-12 0,-12 12 0,-1 26 5,1-39-10,12 14 12,-12-1-13,0 1 6,12-14 0,-12 14 0,-1-1 7,-25 0-13,26 26 5,25-38 2,0 12-2,0 0 5,0-12-8,0 12 5,0 1-2,0 12 2,0-13 1,0 1-4,0-1 2,0-12 2,0 12 2,0 0-10,0-12 6,0 12 0,0 1 0,0 12 4,0-13-7,0 1 3,0-1 0</inkml:trace>
    </iact:actionData>
  </iact:action>
  <iact:action type="add" startTime="73956">
    <iact:property name="dataType"/>
    <iact:actionData xml:id="d1">
      <inkml:trace xmlns:inkml="http://www.w3.org/2003/InkML" xml:id="stk1" contextRef="#ctx0" brushRef="#br1">18963 10603 0,'203'0'235,"-51"0"-226,51 0-5,-88 0 5,88 0-3,-1 0-1,1 0 7,64 25-10,-115-25 12,0 0-11,-38 0 4,39 0 0,-65 0-2,-12 0 6,39 0-8,-27 0 4,-11 0 0,75 0 0,-38 0 0,38 0 0,-38-13 0,-25 13 0,25 0 0,-38 0 2,0 0-4,39 0 3,-27 0 0,-12 0-2,39 0 1,-27-25 2,27 25-4,-1 0 2,-38 0 0,0 0 0,38 0 0,-63 0 1,0 0-2,-26 0 4,0 0-6,13 0 8</inkml:trace>
    </iact:actionData>
  </iact:action>
  <iact:action type="add" startTime="75920">
    <iact:property name="dataType"/>
    <iact:actionData xml:id="d2">
      <inkml:trace xmlns:inkml="http://www.w3.org/2003/InkML" xml:id="stk2" contextRef="#ctx0" brushRef="#br1">18659 13913 0,'177'-38'179,"77"38"-176,-89 0 4,0-26 0,-51 26 2,38 0-3,-76-25 0,13 25 1,-13 0 0,0 0 0,-25 0 0,0-25 0,38-13 0,-39 38 1,1-26-1,0 26 0,-13 0 0,51 0 0,-39 0 2,1 0-4,-13 0 8,-12 0-12,50 0 6,-51 0 1,-12 0 0,12 0-2,26 0 1,-38 0 0,12 0 0,51 0 0,-63 0 1,12 0-2,0 0 1,1 0 0,-13 0 0,12 0 0,0 0 1,13 0 0,-12 0-2</inkml:trace>
    </iact:actionData>
  </iact:action>
  <iact:action type="add" startTime="91331">
    <iact:property name="dataType"/>
    <iact:actionData xml:id="d3">
      <inkml:trace xmlns:inkml="http://www.w3.org/2003/InkML" xml:id="stk3" contextRef="#ctx0" brushRef="#br2">19712 4578 0,'-13'38'281,"-38"13"-272,13 0-1,13-1 4,-1 1-8,1 0 0,0 12 7,12-50-9,-12 38 11,-13 37-12,-13-62 14,26 25-14,12-39 6,-13 39 3,26 0-6,0 25 8,0-26-10,0 1 5,0 0 0,0 25 1,0-25 1,0 0-7,0-1 13,0 1-12,0 25 3,0-25 1,0 0 0,0-26 4,0-12-10,0 63 14,0-51-14,0-12 6,0 12 1,0 0-1,0 1 3,0-13-7,0 12 5,0 0-1,26 13-3,-1-12 7,26 24-5,0 1 6,-1-25-9,1-1 9,0 0-9,38 39 0,-39-39 10,1 0-9,0 1 7,38-1-8,-39 0 4,1 1 1,38-1-1,-13 13-3,13 13 5,0-26 3,25 13-9,-25-12 1,25-1 6,0 1-6,-25 12 8,-13-13-10,89 0 13,-89 13-14,76-38 7,-63 0-1,25 51 0,38-51 3,-38 0-6,13 38 2,-13-13 2,-38-25-1,39 0-2,-27 26 4,-12-26 2,39 25-9,-27 13 4,-11-38 2,37 0-2,-51 26 7,13-1-9,38 0 8,-50 26-11,12-13 13,-25-12-10,63-1 0,-51 0 7,-12 1-10,25-1 7,13 0-1,-38 13 0,-1-12 3,1 25-6,38-51 7,-38 25-8,-1-25 11,1 0-13,-13 0 7,51 0 0,-38 0-4,-13 0 8,12 0-10,39 0 6,-38 0 0,-13 0-2,13 0 4,63 0-4,-63 0 5,25 0-8,13 0 9,-13 0-9,12-13 4,-37-50-3,63 37 6,-63 1 1,38 0-8,0-1 10,-13-12-12,13 13 6,-39 0 2,1-1-3,38 1 4,-38-26-8,-1 26 4,1-1 3,38-12-3,-38 13 6,-1 0-10,-24 12 5,-14-13 0,14 1 0,-1-26 1,26 26 1,-26 12-1,-12-12-5,12 0 12,1 12-12,-14-12 3,-12-1 1,0 1 0,0 12-2,0-38 2,0 26 7,0 12-13,0-12 8,0 0-2,0-13 0,0-13 3,0-38-8,0 76 12,0-37-12,0-1 5,0 0 1,0-25-2,0 25 5,-12 1-10,-14-1 6,1-38 3,-1 38-3,1 39 1,-13-14-2,13-24 5,-1 24-10,1 1 14,0-26-14,12 38 7,-12-12 0,-1-26-2,1 39-2,-26-39 4,26-38 0,12 64 0,-12-13-3,-1 12 6,-24-24-6,-1-1 0,-38-38 2,38 38 0,26 26 2,-26-26-2,0 1-2,-37-39 2,37 38 0,-13-12 2,14 37-4,-26-24 2,12 24 0,13-63 1,1 64-1,-1 0 0,-38-1 1,38 1-2,1 0 5,-1-1-8,-38-12 4,38 13 1,1-26-1,-1 26 0,26-1 1,-51 1-2,25 0 1,25 12 5,-12-12-9,-12-1 3,-39 1 2,38-39-2,0 39 1,1 0 0,-77-1 6,51 1-11,25 0 5,-38-13 0,13 12 0,13 1 0,25 25 0,-51-26 0,13 26 2,25 0-4,0 0 3,0-25-2,-37 25 6,50 0-9,-51-25 4,13 25 0,-13 0 0,38 0 0,-25 0 0,25 0 0,-25 0 0,26 0 8,-1 0-14,0 0 5,-25 0 1,25 0 0,0 0 6,1 0-12,-1 0 6,-25 0 1,25 0-2,-25 0 1,25 0 2,-63 0 2,25 0-10,13 12 6,-38 14 1,25-1-2,13 13 5,-51-12-7,77-1 3,-1-25 1,0 25-2,-25 1 1,25-1 0,-12 0 4,12 1-7,26 24 10,12-50-13,-12 26 4,-26-1 3,26-25-1,12 26 5,-12-14-10,-1 14 5,14-1 1,-14-25-2,1 25 1,12-12 0,-12 38 6,-26-26-11,26 0 5,-26 1 0,26-13 0,-39 12 4,39 0-8,-1 1 9,-24-1-10,24 26 5,-24-26 1,24-12-2,-12 12 2,13 0-1,-1 1 7,14-13-13,-14 12 5,1 0 2,12 1-2,-12 12 1,0-13 0,-26 0 7,25 1-13,14-14 5,-14 14 4,1-1-5,12-12 2,-12 12 1,0 1-2,-1 24 1,-25-24 0,51-14 0,0 14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6.m4a"/><Relationship Id="rId7" Type="http://schemas.openxmlformats.org/officeDocument/2006/relationships/oleObject" Target="../embeddings/oleObject2.bin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www.dropbox.com/s/c943j7h3hkgdi68/Pricing-Worksheet.pdf" TargetMode="Externa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ab3ezrDPcaQ" TargetMode="External"/><Relationship Id="rId4" Type="http://schemas.openxmlformats.org/officeDocument/2006/relationships/hyperlink" Target="https://cse.sc.edu/files/CIScurriculumFall2016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16,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and Selling Your Products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Pricing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38ACBD-BA49-47A5-8F85-992422855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14"/>
    </mc:Choice>
    <mc:Fallback>
      <p:transition spd="slow" advTm="6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DF75-AA10-44F7-BC39-F5835DF6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Decoy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8131D-B304-4FFD-8D80-EFC7A6C0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90" y="1896353"/>
            <a:ext cx="10515600" cy="4351338"/>
          </a:xfrm>
        </p:spPr>
        <p:txBody>
          <a:bodyPr/>
          <a:lstStyle/>
          <a:p>
            <a:r>
              <a:rPr lang="en-US" dirty="0"/>
              <a:t>Case study 1: Economist magazine</a:t>
            </a:r>
          </a:p>
          <a:p>
            <a:pPr lvl="1"/>
            <a:r>
              <a:rPr lang="en-US" dirty="0"/>
              <a:t>Online only version: $59</a:t>
            </a:r>
          </a:p>
          <a:p>
            <a:pPr lvl="1"/>
            <a:r>
              <a:rPr lang="en-US" dirty="0"/>
              <a:t>Print only version: $125</a:t>
            </a:r>
          </a:p>
          <a:p>
            <a:pPr lvl="1"/>
            <a:r>
              <a:rPr lang="en-US" dirty="0"/>
              <a:t>Print and online: $125 </a:t>
            </a:r>
          </a:p>
          <a:p>
            <a:pPr lvl="1"/>
            <a:r>
              <a:rPr lang="en-US" dirty="0"/>
              <a:t>84% of customers chose </a:t>
            </a:r>
            <a:r>
              <a:rPr lang="en-US" dirty="0" err="1"/>
              <a:t>print&amp;online</a:t>
            </a:r>
            <a:r>
              <a:rPr lang="en-US" dirty="0"/>
              <a:t> option</a:t>
            </a:r>
          </a:p>
          <a:p>
            <a:r>
              <a:rPr lang="en-US" dirty="0"/>
              <a:t> Case study 2: Economist magazine</a:t>
            </a:r>
          </a:p>
          <a:p>
            <a:pPr lvl="1"/>
            <a:r>
              <a:rPr lang="en-US" dirty="0"/>
              <a:t>Online only version: $59</a:t>
            </a:r>
          </a:p>
          <a:p>
            <a:pPr lvl="1"/>
            <a:r>
              <a:rPr lang="en-US" dirty="0"/>
              <a:t>Print and online: $125 </a:t>
            </a:r>
          </a:p>
          <a:p>
            <a:pPr lvl="1"/>
            <a:r>
              <a:rPr lang="en-US" dirty="0"/>
              <a:t>68 % of customers chose online only option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4D4E9B-F4A2-496A-A2CA-3D9F80569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6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971"/>
    </mc:Choice>
    <mc:Fallback>
      <p:transition spd="slow" advTm="41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1753-650F-44F1-A6AD-E634AE3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product – Price/Cost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4CFA-DA21-4349-91B4-FB3D0F75E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value for the customer?</a:t>
            </a:r>
          </a:p>
          <a:p>
            <a:r>
              <a:rPr lang="en-US" dirty="0"/>
              <a:t>Anchors</a:t>
            </a:r>
          </a:p>
          <a:p>
            <a:pPr lvl="1"/>
            <a:r>
              <a:rPr lang="en-US" dirty="0"/>
              <a:t>Substitutes</a:t>
            </a:r>
          </a:p>
          <a:p>
            <a:pPr lvl="1"/>
            <a:r>
              <a:rPr lang="en-US" dirty="0"/>
              <a:t>Complements</a:t>
            </a:r>
          </a:p>
          <a:p>
            <a:r>
              <a:rPr lang="en-US" dirty="0"/>
              <a:t>Cost of product from the ground up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02C51C-7A49-4EE2-AA34-D2C83548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7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338"/>
    </mc:Choice>
    <mc:Fallback>
      <p:transition spd="slow" advTm="26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9BED-B7F7-425A-9F49-D04BC33B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marker: Price/competition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85F35-1D4D-4366-96A3-BE22F9059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Biggest Force on your Price Strategy</a:t>
            </a:r>
          </a:p>
          <a:p>
            <a:r>
              <a:rPr lang="en-US" dirty="0"/>
              <a:t>Level of freedom</a:t>
            </a:r>
          </a:p>
          <a:p>
            <a:pPr lvl="1"/>
            <a:r>
              <a:rPr lang="en-US" dirty="0"/>
              <a:t>Substitution</a:t>
            </a:r>
          </a:p>
          <a:p>
            <a:pPr lvl="1"/>
            <a:r>
              <a:rPr lang="en-US" dirty="0"/>
              <a:t>Competitions </a:t>
            </a:r>
          </a:p>
          <a:p>
            <a:r>
              <a:rPr lang="en-US" dirty="0"/>
              <a:t>Changing cost – aim for middle ground</a:t>
            </a:r>
          </a:p>
          <a:p>
            <a:r>
              <a:rPr lang="en-US" dirty="0"/>
              <a:t>Changing market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1D258C-B046-4055-82BF-F6DA7DE21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7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969"/>
    </mc:Choice>
    <mc:Fallback>
      <p:transition spd="slow" advTm="43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3CEC-B48D-40DA-B5B9-55363297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A17FF-DCF1-45D8-AAD6-A21DB111F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Pricing too low</a:t>
            </a:r>
          </a:p>
          <a:p>
            <a:r>
              <a:rPr lang="en-US" dirty="0"/>
              <a:t>Neglecting direct sales</a:t>
            </a:r>
          </a:p>
          <a:p>
            <a:r>
              <a:rPr lang="en-US" dirty="0"/>
              <a:t>Underestimating the cost of the product – value chain analysis</a:t>
            </a:r>
          </a:p>
          <a:p>
            <a:r>
              <a:rPr lang="en-US" dirty="0"/>
              <a:t>Not adjusting the price as market changes</a:t>
            </a:r>
          </a:p>
          <a:p>
            <a:r>
              <a:rPr lang="en-US" b="1" dirty="0"/>
              <a:t>Lack of customer support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00068A-71D9-4F7E-9658-A7BA8F41E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2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561"/>
    </mc:Choice>
    <mc:Fallback>
      <p:transition spd="slow" advTm="34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BD9A-78B5-4D2C-83F0-5F96C344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06070-5FC4-433E-9F6C-05EE87680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stage startup </a:t>
            </a:r>
          </a:p>
          <a:p>
            <a:pPr lvl="1"/>
            <a:r>
              <a:rPr lang="en-US" dirty="0"/>
              <a:t>Beat competition</a:t>
            </a:r>
          </a:p>
          <a:p>
            <a:pPr lvl="1"/>
            <a:r>
              <a:rPr lang="en-US" dirty="0"/>
              <a:t>Wrong cost estimate</a:t>
            </a:r>
          </a:p>
          <a:p>
            <a:pPr lvl="1"/>
            <a:r>
              <a:rPr lang="en-US" dirty="0"/>
              <a:t>Lack of experience, courage, and conviction</a:t>
            </a:r>
          </a:p>
          <a:p>
            <a:r>
              <a:rPr lang="en-US" dirty="0"/>
              <a:t>Drawbacks of underpricing</a:t>
            </a:r>
          </a:p>
          <a:p>
            <a:pPr lvl="1"/>
            <a:r>
              <a:rPr lang="en-US" dirty="0"/>
              <a:t>Lowers earning </a:t>
            </a:r>
            <a:r>
              <a:rPr lang="en-US" dirty="0">
                <a:sym typeface="Wingdings" panose="05000000000000000000" pitchFamily="2" charset="2"/>
              </a:rPr>
              <a:t> investment of the business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Lower consumers’ perception on quality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9C71DA-2999-48A1-87B1-85A580925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0"/>
    </mc:Choice>
    <mc:Fallback>
      <p:transition spd="slow" advTm="5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DD6E-7386-4B27-AD59-1F0E9AD5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4990F-ADA0-451C-B2DF-C4E97231F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than underpricing</a:t>
            </a:r>
          </a:p>
          <a:p>
            <a:r>
              <a:rPr lang="en-US" dirty="0"/>
              <a:t>Illustrates confidence in product/service</a:t>
            </a:r>
          </a:p>
          <a:p>
            <a:r>
              <a:rPr lang="en-US" dirty="0"/>
              <a:t>Signals quality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Find other than price to overcome competition!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Special cases: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Original customers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Friends/family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CE7279-8D4D-400D-AA15-C04C1B0E5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1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21"/>
    </mc:Choice>
    <mc:Fallback>
      <p:transition spd="slow" advTm="13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A72E-C89A-47FF-8DD3-209089E9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294"/>
            <a:ext cx="10515600" cy="1325563"/>
          </a:xfrm>
        </p:spPr>
        <p:txBody>
          <a:bodyPr/>
          <a:lstStyle/>
          <a:p>
            <a:r>
              <a:rPr lang="en-US" dirty="0"/>
              <a:t>Pricing Hypothesis</a:t>
            </a:r>
            <a:br>
              <a:rPr lang="en-US" dirty="0"/>
            </a:br>
            <a:r>
              <a:rPr lang="en-US" sz="1800" b="0" dirty="0">
                <a:solidFill>
                  <a:schemeClr val="tx1"/>
                </a:solidFill>
              </a:rPr>
              <a:t>Source: Sequoia Guide for Pricing, </a:t>
            </a:r>
            <a:r>
              <a:rPr lang="en-US" sz="1800" b="0" dirty="0">
                <a:hlinkClick r:id="rId5"/>
              </a:rPr>
              <a:t>https://www.dropbox.com/s/c943j7h3hkgdi68/Pricing-Worksheet.pdf</a:t>
            </a:r>
            <a:r>
              <a:rPr lang="en-US" sz="1800" b="0" dirty="0"/>
              <a:t> </a:t>
            </a:r>
            <a:endParaRPr lang="en-US" sz="1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E6EAE9F-6D4A-4D75-9BB2-CCCAB8CC5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633973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FDF" r:id="rId6" imgW="0" imgH="0" progId="FoxitPhantomPDF.FDFDoc">
                  <p:embed/>
                </p:oleObj>
              </mc:Choice>
              <mc:Fallback>
                <p:oleObj name="FDF" r:id="rId6" imgW="0" imgH="0" progId="FoxitPhantomPDF.FDFDoc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E655B95-F4D6-4DFB-A8D0-A842B4FCC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176744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DF" r:id="rId7" imgW="0" imgH="0" progId="FoxitPhantomPDF.Document">
                  <p:embed/>
                </p:oleObj>
              </mc:Choice>
              <mc:Fallback>
                <p:oleObj name="PDF" r:id="rId7" imgW="0" imgH="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01D473A-7915-4C9E-B69D-FF0B2DA73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471778"/>
              </p:ext>
            </p:extLst>
          </p:nvPr>
        </p:nvGraphicFramePr>
        <p:xfrm>
          <a:off x="838200" y="1467971"/>
          <a:ext cx="9949907" cy="516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DF" r:id="rId8" imgW="0" imgH="360" progId="FoxitPhantomPDF.Document">
                  <p:embed/>
                </p:oleObj>
              </mc:Choice>
              <mc:Fallback>
                <p:oleObj name="PDF" r:id="rId8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8200" y="1467971"/>
                        <a:ext cx="9949907" cy="5165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11EF4C-3759-43CB-97A5-DCCE25FE76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0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261"/>
    </mc:Choice>
    <mc:Fallback>
      <p:transition spd="slow" advTm="42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3DF6-D032-4985-B41C-64D11A2A3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7A6D9-7C6D-4949-9EB4-42B52E85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Revisiting business model and business canvas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8A9E7F-4D66-46E2-AABF-BA9BC1A44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3"/>
    </mc:Choice>
    <mc:Fallback>
      <p:transition spd="slow" advTm="2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071" y="2014349"/>
            <a:ext cx="9144000" cy="1655762"/>
          </a:xfrm>
        </p:spPr>
        <p:txBody>
          <a:bodyPr>
            <a:normAutofit fontScale="62500" lnSpcReduction="20000"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lecture materials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Kevin Hale - Startup Pricing 101,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https://cse.sc.edu/files/CIScurriculumFall2016.pdf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Pricing - Stanford Strategic Marketing of High Tech and Clean Tech,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https://www.youtube.com/watch?v=ab3ezrDPcaQ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3E3B19-A7C4-4C3D-A6F6-100CD97A7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03"/>
    </mc:Choice>
    <mc:Fallback>
      <p:transition spd="slow" advTm="4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E471-91BB-47DC-8073-190C39A2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 Marketing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70D9-420A-451B-B860-A006B53C4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 mix</a:t>
            </a:r>
          </a:p>
          <a:p>
            <a:r>
              <a:rPr lang="en-US" sz="3200" b="1" dirty="0"/>
              <a:t>Price mix  $</a:t>
            </a:r>
          </a:p>
          <a:p>
            <a:r>
              <a:rPr lang="en-US" dirty="0"/>
              <a:t>Placement mix</a:t>
            </a:r>
          </a:p>
          <a:p>
            <a:r>
              <a:rPr lang="en-US" dirty="0"/>
              <a:t>Promotion mix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F29CEB-3F05-440C-84A4-5FDC10864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42"/>
    </mc:Choice>
    <mc:Fallback>
      <p:transition spd="slow" advTm="7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4F8B8-A2AB-4F37-9815-8A5A5A5A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8D5F1-8B4E-4866-B35F-3284AFF50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Art and Science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 your customers</a:t>
            </a:r>
          </a:p>
          <a:p>
            <a:r>
              <a:rPr lang="en-US" dirty="0"/>
              <a:t>Know your product</a:t>
            </a:r>
          </a:p>
          <a:p>
            <a:r>
              <a:rPr lang="en-US" dirty="0"/>
              <a:t>Know your market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A25AC0-9418-4F14-8F25-96C5216C7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2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058"/>
    </mc:Choice>
    <mc:Fallback>
      <p:transition spd="slow" advTm="29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69532-58C6-4862-9D4F-ED373D39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Value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DE758E83-879A-4125-8007-66C5943D5601}"/>
              </a:ext>
            </a:extLst>
          </p:cNvPr>
          <p:cNvSpPr/>
          <p:nvPr/>
        </p:nvSpPr>
        <p:spPr>
          <a:xfrm>
            <a:off x="3301409" y="1610833"/>
            <a:ext cx="260498" cy="44709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99E9A-5626-4FA4-B995-E96443544E4B}"/>
              </a:ext>
            </a:extLst>
          </p:cNvPr>
          <p:cNvSpPr txBox="1"/>
          <p:nvPr/>
        </p:nvSpPr>
        <p:spPr>
          <a:xfrm>
            <a:off x="3301409" y="6200487"/>
            <a:ext cx="37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$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52997B-98B4-416E-9BB7-148F3972D378}"/>
              </a:ext>
            </a:extLst>
          </p:cNvPr>
          <p:cNvCxnSpPr/>
          <p:nvPr/>
        </p:nvCxnSpPr>
        <p:spPr>
          <a:xfrm>
            <a:off x="3487479" y="4816549"/>
            <a:ext cx="31685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5011D3-C053-4E0C-91EF-3629EA6A6754}"/>
              </a:ext>
            </a:extLst>
          </p:cNvPr>
          <p:cNvCxnSpPr/>
          <p:nvPr/>
        </p:nvCxnSpPr>
        <p:spPr>
          <a:xfrm>
            <a:off x="3487479" y="2271217"/>
            <a:ext cx="31685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92929-EB60-4170-97D4-169C79C669F6}"/>
              </a:ext>
            </a:extLst>
          </p:cNvPr>
          <p:cNvCxnSpPr/>
          <p:nvPr/>
        </p:nvCxnSpPr>
        <p:spPr>
          <a:xfrm>
            <a:off x="3487479" y="3742171"/>
            <a:ext cx="31685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58BBDA-13FB-413A-96BD-346292BB6277}"/>
              </a:ext>
            </a:extLst>
          </p:cNvPr>
          <p:cNvSpPr txBox="1"/>
          <p:nvPr/>
        </p:nvSpPr>
        <p:spPr>
          <a:xfrm>
            <a:off x="6789332" y="4579733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381BD6-5625-46D9-87C5-282E4276D465}"/>
              </a:ext>
            </a:extLst>
          </p:cNvPr>
          <p:cNvSpPr txBox="1"/>
          <p:nvPr/>
        </p:nvSpPr>
        <p:spPr>
          <a:xfrm>
            <a:off x="6842051" y="1978829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Perceived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FCA89-B1D6-4C72-B0A9-9CC5C13C25EF}"/>
              </a:ext>
            </a:extLst>
          </p:cNvPr>
          <p:cNvSpPr txBox="1"/>
          <p:nvPr/>
        </p:nvSpPr>
        <p:spPr>
          <a:xfrm>
            <a:off x="5168128" y="2694506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Influences sale</a:t>
            </a: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11B8FA89-B593-41CA-9186-64B286999CC1}"/>
              </a:ext>
            </a:extLst>
          </p:cNvPr>
          <p:cNvSpPr/>
          <p:nvPr/>
        </p:nvSpPr>
        <p:spPr>
          <a:xfrm>
            <a:off x="4900376" y="2271215"/>
            <a:ext cx="267752" cy="1492475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3AAEC-2B94-44C9-88BD-90FEC160A0CD}"/>
              </a:ext>
            </a:extLst>
          </p:cNvPr>
          <p:cNvSpPr txBox="1"/>
          <p:nvPr/>
        </p:nvSpPr>
        <p:spPr>
          <a:xfrm>
            <a:off x="6941732" y="3602183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Price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9A4FF13-0558-41AA-9496-2012D3A3F0D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43720" y="1438200"/>
              <a:ext cx="2959200" cy="43243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9A4FF13-0558-41AA-9496-2012D3A3F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4360" y="1428840"/>
                <a:ext cx="2977920" cy="43430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77CDA80-F327-4DE0-8419-1C030E8FD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0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678"/>
    </mc:Choice>
    <mc:Fallback>
      <p:transition spd="slow" advTm="37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7018-45C5-4271-B1E0-AC723BAE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</a:t>
            </a:r>
            <a:r>
              <a:rPr lang="en-US" dirty="0" err="1"/>
              <a:t>custumer</a:t>
            </a:r>
            <a:r>
              <a:rPr lang="en-US" dirty="0"/>
              <a:t>: Target Market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E73C-FEAC-4CDB-8A41-CED7F8465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Market segment criteria:</a:t>
            </a:r>
          </a:p>
          <a:p>
            <a:pPr lvl="1"/>
            <a:r>
              <a:rPr lang="en-US" dirty="0"/>
              <a:t>Demographic </a:t>
            </a:r>
          </a:p>
          <a:p>
            <a:pPr lvl="1"/>
            <a:r>
              <a:rPr lang="en-US" dirty="0"/>
              <a:t>Geographic</a:t>
            </a:r>
          </a:p>
          <a:p>
            <a:pPr lvl="1"/>
            <a:r>
              <a:rPr lang="en-US" dirty="0"/>
              <a:t>Psychological </a:t>
            </a:r>
          </a:p>
          <a:p>
            <a:pPr lvl="1"/>
            <a:r>
              <a:rPr lang="en-US" dirty="0"/>
              <a:t>Benefits </a:t>
            </a:r>
          </a:p>
          <a:p>
            <a:pPr lvl="1"/>
            <a:r>
              <a:rPr lang="en-US" dirty="0"/>
              <a:t>Volume of use</a:t>
            </a:r>
          </a:p>
          <a:p>
            <a:pPr lvl="1"/>
            <a:r>
              <a:rPr lang="en-US" dirty="0"/>
              <a:t>Controllable marketing elements</a:t>
            </a:r>
          </a:p>
          <a:p>
            <a:r>
              <a:rPr lang="en-US" dirty="0"/>
              <a:t>Market segment must be:</a:t>
            </a:r>
          </a:p>
          <a:p>
            <a:pPr lvl="1"/>
            <a:r>
              <a:rPr lang="en-US" dirty="0"/>
              <a:t>Sufficient size</a:t>
            </a:r>
          </a:p>
          <a:p>
            <a:pPr lvl="1"/>
            <a:r>
              <a:rPr lang="en-US" dirty="0"/>
              <a:t>Able to be reached cost effectively</a:t>
            </a:r>
          </a:p>
          <a:p>
            <a:pPr lvl="1"/>
            <a:r>
              <a:rPr lang="en-US" dirty="0"/>
              <a:t>Satisfied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9D1195-A951-4B05-9C03-6E8DEAD2F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47"/>
    </mc:Choice>
    <mc:Fallback>
      <p:transition spd="slow" advTm="17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0DF7-C631-4E3E-81C7-260F923A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market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8BC22-D957-42AB-BE99-AD583253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Horizontal assortment</a:t>
            </a:r>
          </a:p>
          <a:p>
            <a:pPr lvl="1"/>
            <a:r>
              <a:rPr lang="en-US" dirty="0"/>
              <a:t>Multiple product at similar price point</a:t>
            </a:r>
          </a:p>
          <a:p>
            <a:pPr lvl="1"/>
            <a:r>
              <a:rPr lang="en-US" dirty="0"/>
              <a:t>E.g., mobile phones in different colors</a:t>
            </a:r>
          </a:p>
          <a:p>
            <a:r>
              <a:rPr lang="en-US" dirty="0"/>
              <a:t>Vertical assortment</a:t>
            </a:r>
          </a:p>
          <a:p>
            <a:pPr lvl="1"/>
            <a:r>
              <a:rPr lang="en-US" dirty="0"/>
              <a:t>Multiple versions at multiple price points</a:t>
            </a:r>
          </a:p>
          <a:p>
            <a:pPr lvl="1"/>
            <a:r>
              <a:rPr lang="en-US" dirty="0"/>
              <a:t>Good, better, best</a:t>
            </a:r>
          </a:p>
          <a:p>
            <a:pPr lvl="1"/>
            <a:r>
              <a:rPr lang="en-US" dirty="0"/>
              <a:t>Caution:  too much freedom may be counterproductive!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768645-E302-477F-9874-45C8E9D7D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02"/>
    </mc:Choice>
    <mc:Fallback>
      <p:transition spd="slow" advTm="31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18A-1F15-4595-9802-AF1B39A8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Price/Customer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08A75-8581-4D46-BF06-0DDABCC8E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How much customers are willing to pay?</a:t>
            </a:r>
          </a:p>
          <a:p>
            <a:r>
              <a:rPr lang="en-US" dirty="0"/>
              <a:t>Perceived value</a:t>
            </a:r>
          </a:p>
          <a:p>
            <a:r>
              <a:rPr lang="en-US" dirty="0"/>
              <a:t>Price – proxy for quality</a:t>
            </a:r>
          </a:p>
          <a:p>
            <a:r>
              <a:rPr lang="en-US" dirty="0"/>
              <a:t>Cognitive decision making</a:t>
            </a:r>
          </a:p>
          <a:p>
            <a:pPr lvl="1"/>
            <a:r>
              <a:rPr lang="en-US" dirty="0"/>
              <a:t>Rational</a:t>
            </a:r>
          </a:p>
          <a:p>
            <a:pPr lvl="1"/>
            <a:r>
              <a:rPr lang="en-US" dirty="0"/>
              <a:t>Intuitive – </a:t>
            </a:r>
            <a:r>
              <a:rPr lang="en-US" dirty="0">
                <a:highlight>
                  <a:srgbClr val="FFFF00"/>
                </a:highlight>
              </a:rPr>
              <a:t>difficult but rewarding!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76E8AE-8500-40D1-BD3D-DCD5DAAA5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8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420"/>
    </mc:Choice>
    <mc:Fallback>
      <p:transition spd="slow" advTm="38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E124-1F47-4DF8-8CBB-CF9B2E5E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Pinch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CE153-FF43-4BDC-80D4-461221CC4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Emotional decision making for key features </a:t>
            </a:r>
          </a:p>
          <a:p>
            <a:r>
              <a:rPr lang="en-US" dirty="0"/>
              <a:t>What goes on the customer’s mind?</a:t>
            </a:r>
          </a:p>
          <a:p>
            <a:r>
              <a:rPr lang="en-US" dirty="0"/>
              <a:t>Heavy users of the feature – monitoring</a:t>
            </a:r>
          </a:p>
          <a:p>
            <a:r>
              <a:rPr lang="en-US" dirty="0"/>
              <a:t>Vertical assortment can be promising but need to be supported in the future!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BAAFDD-23B0-4FEC-B138-FC74B88F3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4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59"/>
    </mc:Choice>
    <mc:Fallback>
      <p:transition spd="slow" advTm="22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478</Words>
  <Application>Microsoft Office PowerPoint</Application>
  <PresentationFormat>Widescreen</PresentationFormat>
  <Paragraphs>105</Paragraphs>
  <Slides>17</Slides>
  <Notes>0</Notes>
  <HiddenSlides>0</HiddenSlides>
  <MMClips>17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Foxit PhantomPDF Document</vt:lpstr>
      <vt:lpstr>CSCE 590 April 16, 2020</vt:lpstr>
      <vt:lpstr>PowerPoint Presentation</vt:lpstr>
      <vt:lpstr>Recap:  Marketing Mix</vt:lpstr>
      <vt:lpstr>Product Pricing</vt:lpstr>
      <vt:lpstr>Cost and Value</vt:lpstr>
      <vt:lpstr>Know your custumer: Target Market Selection</vt:lpstr>
      <vt:lpstr>Expanding the market size</vt:lpstr>
      <vt:lpstr>Price/Customer</vt:lpstr>
      <vt:lpstr>Pinch point</vt:lpstr>
      <vt:lpstr>Decoy Pricing</vt:lpstr>
      <vt:lpstr>Know your product – Price/Cost</vt:lpstr>
      <vt:lpstr>Know your marker: Price/competition</vt:lpstr>
      <vt:lpstr>Pricing mistakes</vt:lpstr>
      <vt:lpstr>Underpricing</vt:lpstr>
      <vt:lpstr>Overpricing</vt:lpstr>
      <vt:lpstr>Pricing Hypothesis Source: Sequoia Guide for Pricing, https://www.dropbox.com/s/c943j7h3hkgdi68/Pricing-Worksheet.pdf 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 Farkas</cp:lastModifiedBy>
  <cp:revision>55</cp:revision>
  <dcterms:created xsi:type="dcterms:W3CDTF">2020-03-23T16:02:51Z</dcterms:created>
  <dcterms:modified xsi:type="dcterms:W3CDTF">2020-04-16T20:03:59Z</dcterms:modified>
</cp:coreProperties>
</file>