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314" r:id="rId4"/>
    <p:sldId id="315" r:id="rId5"/>
    <p:sldId id="303" r:id="rId6"/>
    <p:sldId id="304" r:id="rId7"/>
    <p:sldId id="305" r:id="rId8"/>
    <p:sldId id="306" r:id="rId9"/>
    <p:sldId id="307" r:id="rId10"/>
    <p:sldId id="309" r:id="rId11"/>
    <p:sldId id="310" r:id="rId12"/>
    <p:sldId id="311" r:id="rId13"/>
    <p:sldId id="312" r:id="rId14"/>
    <p:sldId id="313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2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976" units="cm"/>
          <inkml:channel name="Y" type="integer" max="2240" units="cm"/>
          <inkml:channel name="T" type="integer" max="2.14748E9" units="dev"/>
        </inkml:traceFormat>
        <inkml:channelProperties>
          <inkml:channelProperty channel="X" name="resolution" value="135.2381" units="1/cm"/>
          <inkml:channelProperty channel="Y" name="resolution" value="135.75757" units="1/cm"/>
          <inkml:channelProperty channel="T" name="resolution" value="1" units="1/dev"/>
        </inkml:channelProperties>
      </inkml:inkSource>
      <inkml:timestamp xml:id="ts0" timeString="2020-04-14T22:07:07.9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71615">
    <iact:property name="dataType"/>
    <iact:actionData xml:id="d0">
      <inkml:trace xmlns:inkml="http://www.w3.org/2003/InkML" xml:id="stk0" contextRef="#ctx0" brushRef="#br0">7342 9346 0,'0'0'6,"0"0"1,0 0 2,0 0-1,-12 0 1,-13-13 0,-24-11 0,-12-1 0,-13-11-1,-24-1 2,0 0-1,0 1 1,-12-1-1,-25 13-1,-12-1 1,0 13-1,0 0 1,-12 24 0,-12 0-1,-25 0 1,0 1 0,0 11 0,-13-12 1,-11 13-2,-1-1 6,13 13-10,-12 0 8,24-13-5,24 13 2,13-1-3,0 1 4,-1 0 0,1 12-2,24-13 0,1 13 0,-1 12 1,12-12 1,38 0 4,-1 0-9,25 0 7,-1-12-7,26-13 6,-1 1-5,12-1 5,13 1-5,0-1 3,12 1-1,12 11 0,13 1 1,11 0 1,26-1 1,23 13-3,13 0-1,13 0 1,-1 0 1,12 0 0,-11-12 1,11 12-2,13-13 8,0 13-14,-1 0 9,13-12-4,13-13 3,-13 1-4,12 11 3,12-11-1,1-1 3,-1-11-1,1-1-3,12-12 9,-1 0-14,-11 0 7,-1 0-1,-11-25 0,11 1 3,-12-1 2,-12 1-8,0-1 6,0-11-5,-24 11 5,-25 1-6,0-1 6,0-11-4,-25-1 3,1 0-2,-1 1 2,-24-1-2,0 0 1,-12 1-1,-12-1 0,-1 0 1,1 0 2,-13 1 2,-12-1-9,0-12 5,0 0-2,-12 0 2,-13 0-1,1-24 2,-25 12-1,0 0-1,-25-13 1,1 13 0,-13 12 0,-12 0-1,-12 0 3,-1 13-2,-11-1 4,-25 0-9,-12 1 8,-1 11-5,-11 13 5,-25 24-5,-61 13 2,-197 24-4</inkml:trace>
    </iact:actionData>
  </iact:action>
  <iact:action type="add" startTime="679527">
    <iact:property name="dataType"/>
    <iact:actionData xml:id="d1">
      <inkml:trace xmlns:inkml="http://www.w3.org/2003/InkML" xml:id="stk1" contextRef="#ctx0" brushRef="#br0">2381 5028 0,'0'0'1,"0"0"3,0 13 5,-13 11 0,1 13 0,12-1 0,12 1-1,1 24 1,23 13 1,1 11-2,24 13 2,25 0-2,12 0 1,25-13-1,24 13 1,12 0 0,25 0 1,12 0-1,-13-13-1,13-11 3,0-25-4,13 0 10,-1-25-16,0-12 7,13-36 1,-13-1-1,0-11 1,-24-13 5,-25 0-9,-12 0 6,-12 0-4,-13-12 3,-24 0-4,-24 12 5,-13-12-4,-12 12 2,-12-12-1,-13-13 1,1 1 0,-25-1 0,0 13-1,0 0 1,-25-12 0,1-1 0,-25 1 2,-12 12-4,-13-13 8,-24 13-12,-24 0 5,-13 0 1,0 12 0,-12 12-1,-24 1 1,-13 23-1,0 1 2,-12 12-2,-12 12 2,0 1-2,12 11 1,-13-12-1,13 25 2,13 0-2,-13 12 1,0 12 0,12 0 0,12 0 1,1 12-1,24 13 2,0 24-2,0 25 0,61-74-4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8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5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1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2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8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5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2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8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5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6441-3332-4921-881C-F6F54345CA67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ab3ezrDPcaQ" TargetMode="External"/><Relationship Id="rId4" Type="http://schemas.openxmlformats.org/officeDocument/2006/relationships/hyperlink" Target="https://cse.sc.edu/files/CIScurriculumFall2016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384" y="985838"/>
            <a:ext cx="9144000" cy="23876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CSCE 590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14, 2020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 and Selling Your Products</a:t>
            </a: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Chapter 10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924A839-52C8-4435-BA7B-DBF40705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4"/>
    </mc:Choice>
    <mc:Fallback xmlns="">
      <p:transition spd="slow" advTm="35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1E471-91BB-47DC-8073-190C39A2B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570D9-420A-451B-B860-A006B53C4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Technology marketing process</a:t>
            </a:r>
          </a:p>
          <a:p>
            <a:r>
              <a:rPr lang="en-US" dirty="0"/>
              <a:t>The marketing mix: controllable marketing activities</a:t>
            </a:r>
          </a:p>
          <a:p>
            <a:pPr lvl="1"/>
            <a:r>
              <a:rPr lang="en-US" dirty="0"/>
              <a:t>Product mix</a:t>
            </a:r>
          </a:p>
          <a:p>
            <a:pPr lvl="1"/>
            <a:r>
              <a:rPr lang="en-US" dirty="0"/>
              <a:t>Price mix</a:t>
            </a:r>
          </a:p>
          <a:p>
            <a:pPr lvl="1"/>
            <a:r>
              <a:rPr lang="en-US" dirty="0"/>
              <a:t>Placement mix</a:t>
            </a:r>
          </a:p>
          <a:p>
            <a:pPr lvl="1"/>
            <a:r>
              <a:rPr lang="en-US" dirty="0"/>
              <a:t>Promotion mix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8CD24CE-8B6E-4DCA-B70A-6E6C520CE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28"/>
    </mc:Choice>
    <mc:Fallback>
      <p:transition spd="slow" advTm="107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A1803-ABF1-4CBA-9ACB-E72A58F60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Mix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6D0A4-6E75-46F5-BBA3-B379B06D4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Quality </a:t>
            </a:r>
          </a:p>
          <a:p>
            <a:r>
              <a:rPr lang="en-US" dirty="0"/>
              <a:t>Breadth/depth of line</a:t>
            </a:r>
          </a:p>
          <a:p>
            <a:r>
              <a:rPr lang="en-US" dirty="0"/>
              <a:t>Guarantee</a:t>
            </a:r>
          </a:p>
          <a:p>
            <a:r>
              <a:rPr lang="en-US" dirty="0"/>
              <a:t>Service</a:t>
            </a:r>
          </a:p>
          <a:p>
            <a:r>
              <a:rPr lang="en-US" dirty="0"/>
              <a:t>Package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615D4DA-4479-47D1-82B0-BCF7FE69575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90920" y="1730880"/>
              <a:ext cx="1852560" cy="2153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615D4DA-4479-47D1-82B0-BCF7FE6957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1560" y="1721520"/>
                <a:ext cx="1871280" cy="21722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032DED-CD16-47C9-9EA9-01A7F551B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9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225"/>
    </mc:Choice>
    <mc:Fallback xmlns="">
      <p:transition spd="slow" advTm="702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5A81-9EE5-47D0-9CAA-3678B32ED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Mix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DC9F8-2D5B-44E9-B2B9-56948F906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Price/consumer</a:t>
            </a:r>
          </a:p>
          <a:p>
            <a:r>
              <a:rPr lang="en-US" dirty="0"/>
              <a:t>Price/cost</a:t>
            </a:r>
          </a:p>
          <a:p>
            <a:r>
              <a:rPr lang="en-US" dirty="0"/>
              <a:t>Price/competition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F9CF74-F584-459F-9245-A64D91F56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72"/>
    </mc:Choice>
    <mc:Fallback xmlns="">
      <p:transition spd="slow" advTm="73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C129F-14E2-4CED-BF61-65BF120E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Mix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F007E-3006-4C27-9999-DFFA74457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Retailers</a:t>
            </a:r>
          </a:p>
          <a:p>
            <a:r>
              <a:rPr lang="en-US" dirty="0"/>
              <a:t>Wholesalers</a:t>
            </a:r>
          </a:p>
          <a:p>
            <a:r>
              <a:rPr lang="en-US" dirty="0"/>
              <a:t>Representatives</a:t>
            </a:r>
          </a:p>
          <a:p>
            <a:r>
              <a:rPr lang="en-US" dirty="0"/>
              <a:t>Storage</a:t>
            </a:r>
          </a:p>
          <a:p>
            <a:r>
              <a:rPr lang="en-US" dirty="0"/>
              <a:t>Inventory</a:t>
            </a:r>
          </a:p>
          <a:p>
            <a:r>
              <a:rPr lang="en-US" dirty="0"/>
              <a:t>Transportation</a:t>
            </a:r>
          </a:p>
          <a:p>
            <a:r>
              <a:rPr lang="en-US" dirty="0"/>
              <a:t>warehousing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96B54D-CFB6-48FB-9850-93B7C1C31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005"/>
    </mc:Choice>
    <mc:Fallback xmlns="">
      <p:transition spd="slow" advTm="309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8EE20-27BE-44E9-B6B7-4131B6E2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Promotion Mix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2EF19-AB06-400F-B6E8-4F0D55EE9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Advertising</a:t>
            </a:r>
          </a:p>
          <a:p>
            <a:r>
              <a:rPr lang="en-US" dirty="0"/>
              <a:t>Personal selling</a:t>
            </a:r>
          </a:p>
          <a:p>
            <a:r>
              <a:rPr lang="en-US" dirty="0"/>
              <a:t>Publicity</a:t>
            </a:r>
          </a:p>
          <a:p>
            <a:r>
              <a:rPr lang="en-US" dirty="0"/>
              <a:t>Sales promotion</a:t>
            </a:r>
          </a:p>
          <a:p>
            <a:r>
              <a:rPr lang="en-US" dirty="0"/>
              <a:t>Social media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9203B1-C1FA-4A12-B0F1-778075BD7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5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145"/>
    </mc:Choice>
    <mc:Fallback xmlns="">
      <p:transition spd="slow" advTm="434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384" y="985838"/>
            <a:ext cx="9144000" cy="23876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Class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 and Selling Your Product</a:t>
            </a: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Pricing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Kevin Hale - Startup Pricing 101,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https://cse.sc.edu/files/CIScurriculumFall2016.pdf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Pricing - Stanford Strategic Marketing of High Tech and Clean Tech,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https://www.youtube.com/watch?v=ab3ezrDPcaQ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54FF05-744F-4CEC-867E-2D2E76F17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85"/>
    </mc:Choice>
    <mc:Fallback xmlns="">
      <p:transition spd="slow" advTm="213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20515-50A0-4977-8EB5-C28078930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Milestone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1EC3E-F66A-4CE5-99BE-28C0376A2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Continue working on Business Plan</a:t>
            </a:r>
          </a:p>
          <a:p>
            <a:pPr marL="0" indent="0">
              <a:buNone/>
            </a:pPr>
            <a:r>
              <a:rPr lang="en-US" sz="1400" dirty="0"/>
              <a:t>Section 1</a:t>
            </a:r>
          </a:p>
          <a:p>
            <a:pPr marL="0" indent="0">
              <a:buNone/>
            </a:pPr>
            <a:r>
              <a:rPr lang="en-US" sz="1400" dirty="0"/>
              <a:t>•Title page – details</a:t>
            </a:r>
          </a:p>
          <a:p>
            <a:pPr marL="0" indent="0">
              <a:buNone/>
            </a:pPr>
            <a:r>
              <a:rPr lang="en-US" sz="1400" dirty="0"/>
              <a:t>•Table of content – (space holder for now)</a:t>
            </a:r>
          </a:p>
          <a:p>
            <a:pPr marL="0" indent="0">
              <a:buNone/>
            </a:pPr>
            <a:r>
              <a:rPr lang="en-US" sz="1400" dirty="0"/>
              <a:t>•Executive summary – (space holder for now)</a:t>
            </a:r>
          </a:p>
          <a:p>
            <a:pPr marL="0" indent="0">
              <a:buNone/>
            </a:pPr>
            <a:r>
              <a:rPr lang="en-US" sz="1400" dirty="0"/>
              <a:t>Section 2</a:t>
            </a:r>
          </a:p>
          <a:p>
            <a:pPr marL="0" indent="0">
              <a:buNone/>
            </a:pPr>
            <a:r>
              <a:rPr lang="en-US" sz="1400" dirty="0"/>
              <a:t>1.Description of business – details</a:t>
            </a:r>
          </a:p>
          <a:p>
            <a:pPr marL="0" indent="0">
              <a:buNone/>
            </a:pPr>
            <a:r>
              <a:rPr lang="en-US" sz="1400" dirty="0"/>
              <a:t>2.Description of industry – details</a:t>
            </a:r>
          </a:p>
          <a:p>
            <a:pPr marL="0" indent="0">
              <a:buNone/>
            </a:pPr>
            <a:r>
              <a:rPr lang="en-US" sz="1400" dirty="0"/>
              <a:t>3.Technology plan – details (use the HW 5 IP identifications to reach a group agreement)</a:t>
            </a:r>
          </a:p>
          <a:p>
            <a:pPr marL="0" indent="0">
              <a:buNone/>
            </a:pPr>
            <a:r>
              <a:rPr lang="en-US" sz="1400" dirty="0">
                <a:highlight>
                  <a:srgbClr val="FFFF00"/>
                </a:highlight>
              </a:rPr>
              <a:t>4.Marketing plan – (Details)</a:t>
            </a:r>
          </a:p>
          <a:p>
            <a:pPr marL="0" indent="0">
              <a:buNone/>
            </a:pPr>
            <a:r>
              <a:rPr lang="en-US" sz="1400" dirty="0">
                <a:highlight>
                  <a:srgbClr val="FFFF00"/>
                </a:highlight>
              </a:rPr>
              <a:t>5.Financial plan – (Details)</a:t>
            </a:r>
          </a:p>
          <a:p>
            <a:pPr marL="0" indent="0">
              <a:buNone/>
            </a:pPr>
            <a:r>
              <a:rPr lang="en-US" sz="1400" dirty="0"/>
              <a:t>6.Product outsourcing plan – (space holder for now)</a:t>
            </a:r>
          </a:p>
          <a:p>
            <a:pPr marL="0" indent="0">
              <a:buNone/>
            </a:pPr>
            <a:r>
              <a:rPr lang="en-US" sz="1400" dirty="0"/>
              <a:t>7.Organization plan – (space holder for now)</a:t>
            </a:r>
          </a:p>
          <a:p>
            <a:pPr marL="0" indent="0">
              <a:buNone/>
            </a:pPr>
            <a:r>
              <a:rPr lang="en-US" sz="1400" dirty="0"/>
              <a:t>8.Operational plan – (space holder for now)</a:t>
            </a:r>
          </a:p>
          <a:p>
            <a:pPr marL="0" indent="0">
              <a:buNone/>
            </a:pPr>
            <a:r>
              <a:rPr lang="en-US" sz="1400" dirty="0"/>
              <a:t>9.Summary – (space holder for now)</a:t>
            </a:r>
          </a:p>
          <a:p>
            <a:pPr marL="0" indent="0">
              <a:buNone/>
            </a:pPr>
            <a:br>
              <a:rPr lang="en-US" sz="1400" dirty="0"/>
            </a:br>
            <a:endParaRPr lang="en-US" sz="1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CFFA5E-69A2-4D7D-9939-946C63F5A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7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09"/>
    </mc:Choice>
    <mc:Fallback xmlns="">
      <p:transition spd="slow" advTm="94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29A5-F325-4F92-9149-F0C88B6D8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Milestone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E7FDA-8B42-4BD8-8BAB-8838D2682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4.Marketing plan (see today’s lecture)</a:t>
            </a:r>
          </a:p>
          <a:p>
            <a:pPr lvl="1"/>
            <a:r>
              <a:rPr lang="en-US" dirty="0"/>
              <a:t>Market segment: criteria and size</a:t>
            </a:r>
          </a:p>
          <a:p>
            <a:pPr lvl="1"/>
            <a:r>
              <a:rPr lang="en-US" dirty="0"/>
              <a:t>Core product and its version for market segments</a:t>
            </a:r>
          </a:p>
          <a:p>
            <a:pPr lvl="1"/>
            <a:r>
              <a:rPr lang="en-US" dirty="0"/>
              <a:t>Price</a:t>
            </a:r>
          </a:p>
          <a:p>
            <a:pPr lvl="1"/>
            <a:r>
              <a:rPr lang="en-US" dirty="0"/>
              <a:t>Distribution</a:t>
            </a:r>
          </a:p>
          <a:p>
            <a:pPr lvl="1"/>
            <a:r>
              <a:rPr lang="en-US" dirty="0"/>
              <a:t>Promotion </a:t>
            </a:r>
          </a:p>
          <a:p>
            <a:pPr marL="0" indent="0">
              <a:buNone/>
            </a:pPr>
            <a:r>
              <a:rPr lang="en-US" dirty="0"/>
              <a:t>5.Financial plan</a:t>
            </a:r>
          </a:p>
          <a:p>
            <a:pPr lvl="1"/>
            <a:r>
              <a:rPr lang="en-US" dirty="0"/>
              <a:t>12 financial statements describing forecasted revenues and costs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E22134-92F9-4491-8676-2E31E6108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4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82"/>
    </mc:Choice>
    <mc:Fallback xmlns="">
      <p:transition spd="slow" advTm="196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1455F-67BE-4D81-B5B1-4AD1CF0B9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from last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A8917-C5C8-43D8-8F93-59E81AFE1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Launching Strategies</a:t>
            </a:r>
          </a:p>
          <a:p>
            <a:pPr lvl="1"/>
            <a:r>
              <a:rPr lang="en-US" dirty="0"/>
              <a:t>Enterprise-level</a:t>
            </a:r>
          </a:p>
          <a:p>
            <a:pPr lvl="1"/>
            <a:r>
              <a:rPr lang="en-US" dirty="0"/>
              <a:t>Corporate-level</a:t>
            </a:r>
          </a:p>
          <a:p>
            <a:pPr lvl="1"/>
            <a:r>
              <a:rPr lang="en-US" b="1" dirty="0"/>
              <a:t>Business-level</a:t>
            </a:r>
          </a:p>
          <a:p>
            <a:pPr lvl="1"/>
            <a:r>
              <a:rPr lang="en-US" b="1" dirty="0"/>
              <a:t>Functional-level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Launching again-and-again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6E7494-E553-449C-8776-F3F8A68D1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324"/>
    </mc:Choice>
    <mc:Fallback xmlns="">
      <p:transition spd="slow" advTm="169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FF7F-1EF5-4FD3-B8B9-4E8B4F5F2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Launching and Growing your Venture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0B99B-7553-4252-BD28-7D166B6E0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Solving a problem</a:t>
            </a:r>
          </a:p>
          <a:p>
            <a:r>
              <a:rPr lang="en-US" dirty="0"/>
              <a:t>Focus on consumers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Need: Sound marketing strategy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C269D5-58D2-4130-8B9E-3ED133F24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9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42"/>
    </mc:Choice>
    <mc:Fallback xmlns="">
      <p:transition spd="slow" advTm="61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97018-45C5-4271-B1E0-AC723BAE7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Market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BE73C-FEAC-4CDB-8A41-CED7F8465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Market segment criteria:</a:t>
            </a:r>
          </a:p>
          <a:p>
            <a:pPr lvl="1"/>
            <a:r>
              <a:rPr lang="en-US" dirty="0"/>
              <a:t>Demographic </a:t>
            </a:r>
          </a:p>
          <a:p>
            <a:pPr lvl="1"/>
            <a:r>
              <a:rPr lang="en-US" dirty="0"/>
              <a:t>Geographic</a:t>
            </a:r>
          </a:p>
          <a:p>
            <a:pPr lvl="1"/>
            <a:r>
              <a:rPr lang="en-US" dirty="0"/>
              <a:t>Psychological </a:t>
            </a:r>
          </a:p>
          <a:p>
            <a:pPr lvl="1"/>
            <a:r>
              <a:rPr lang="en-US" dirty="0"/>
              <a:t>Benefits </a:t>
            </a:r>
          </a:p>
          <a:p>
            <a:pPr lvl="1"/>
            <a:r>
              <a:rPr lang="en-US" dirty="0"/>
              <a:t>Volume of use</a:t>
            </a:r>
          </a:p>
          <a:p>
            <a:pPr lvl="1"/>
            <a:r>
              <a:rPr lang="en-US" dirty="0"/>
              <a:t>Controllable marketing elements</a:t>
            </a:r>
          </a:p>
          <a:p>
            <a:r>
              <a:rPr lang="en-US" dirty="0"/>
              <a:t>Market segment must be:</a:t>
            </a:r>
          </a:p>
          <a:p>
            <a:pPr lvl="1"/>
            <a:r>
              <a:rPr lang="en-US" dirty="0"/>
              <a:t>Sufficient size</a:t>
            </a:r>
          </a:p>
          <a:p>
            <a:pPr lvl="1"/>
            <a:r>
              <a:rPr lang="en-US" dirty="0"/>
              <a:t>Able to be reached cost effectively</a:t>
            </a:r>
          </a:p>
          <a:p>
            <a:pPr lvl="1"/>
            <a:r>
              <a:rPr lang="en-US" dirty="0"/>
              <a:t>Satisfied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407A04-A1DA-45CD-ADEB-64470B262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684"/>
    </mc:Choice>
    <mc:Fallback xmlns="">
      <p:transition spd="slow" advTm="260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71716-A924-4D36-A7CD-02E777388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Satisfied Customer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217C7-2115-4658-B989-831878857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perceived performance of the product/service matches the expectations</a:t>
            </a:r>
          </a:p>
          <a:p>
            <a:r>
              <a:rPr lang="en-US" dirty="0"/>
              <a:t>Satisfied customer will</a:t>
            </a:r>
          </a:p>
          <a:p>
            <a:pPr lvl="1"/>
            <a:r>
              <a:rPr lang="en-US" dirty="0"/>
              <a:t>Repeat purchase</a:t>
            </a:r>
          </a:p>
          <a:p>
            <a:pPr lvl="1"/>
            <a:r>
              <a:rPr lang="en-US" dirty="0"/>
              <a:t>Become a loyal customer</a:t>
            </a:r>
          </a:p>
          <a:p>
            <a:pPr lvl="1"/>
            <a:r>
              <a:rPr lang="en-US" dirty="0"/>
              <a:t>Word of mouth advertising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7C8920-4674-4112-9A62-EF10BBC83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30"/>
    </mc:Choice>
    <mc:Fallback xmlns="">
      <p:transition spd="slow" advTm="130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C6D8B-5B73-49A3-829F-9DE268DD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45728-C1B8-4C0A-9C9E-7EAA8F01C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Past buying experiences</a:t>
            </a:r>
          </a:p>
          <a:p>
            <a:r>
              <a:rPr lang="en-US" dirty="0"/>
              <a:t>Competition information</a:t>
            </a:r>
          </a:p>
          <a:p>
            <a:r>
              <a:rPr lang="en-US" dirty="0"/>
              <a:t>Experiences with the product/service</a:t>
            </a:r>
          </a:p>
          <a:p>
            <a:r>
              <a:rPr lang="en-US" dirty="0"/>
              <a:t>Opinion of others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E02053-050B-43EC-AC23-61445EF68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5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943"/>
    </mc:Choice>
    <mc:Fallback xmlns="">
      <p:transition spd="slow" advTm="231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6090-A1EF-4AB3-A48F-BF86CA8EA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Purchasing Product/Service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8EECA-0ABE-46EE-B61A-80969CB6B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Information search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Information evaluation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Purchase decision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Post-purchase behavior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Adoption curve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FB3D94-9616-4F52-9FA3-12EE71F30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193"/>
    </mc:Choice>
    <mc:Fallback xmlns="">
      <p:transition spd="slow" advTm="548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417</Words>
  <Application>Microsoft Office PowerPoint</Application>
  <PresentationFormat>Widescreen</PresentationFormat>
  <Paragraphs>109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CSCE 590 April 14, 2020</vt:lpstr>
      <vt:lpstr>Project Milestone 7</vt:lpstr>
      <vt:lpstr>Project Milestone 7</vt:lpstr>
      <vt:lpstr>Recap from last class</vt:lpstr>
      <vt:lpstr>Launching and Growing your Venture</vt:lpstr>
      <vt:lpstr>Target Market Selection</vt:lpstr>
      <vt:lpstr>Satisfied Customer</vt:lpstr>
      <vt:lpstr>Customer Expectations</vt:lpstr>
      <vt:lpstr>Purchasing Product/Service</vt:lpstr>
      <vt:lpstr>Marketing</vt:lpstr>
      <vt:lpstr>Product Mix</vt:lpstr>
      <vt:lpstr>Price Mix</vt:lpstr>
      <vt:lpstr>Distribution Mix</vt:lpstr>
      <vt:lpstr>Promotion Mix</vt:lpstr>
      <vt:lpstr>Next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CSCE 590 March 24, 2020</dc:title>
  <dc:creator>Csilla</dc:creator>
  <cp:lastModifiedBy>Csilla Farkas</cp:lastModifiedBy>
  <cp:revision>46</cp:revision>
  <dcterms:created xsi:type="dcterms:W3CDTF">2020-03-23T16:02:51Z</dcterms:created>
  <dcterms:modified xsi:type="dcterms:W3CDTF">2020-04-14T22:48:38Z</dcterms:modified>
</cp:coreProperties>
</file>