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301" r:id="rId4"/>
    <p:sldId id="257" r:id="rId5"/>
    <p:sldId id="25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90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77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8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1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1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8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5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441-3332-4921-881C-F6F54345CA6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2255-C742-4AA9-B254-24057D3CA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3xU050kMbH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bEs69HbRO6c" TargetMode="External"/><Relationship Id="rId4" Type="http://schemas.openxmlformats.org/officeDocument/2006/relationships/hyperlink" Target="https://www.youtube.com/watch?v=3xU050kMbH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CSCE 590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9, 2020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 the Venture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9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635AA8-3D5B-4089-9BFD-01B57F13D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4"/>
    </mc:Choice>
    <mc:Fallback>
      <p:transition spd="slow" advTm="2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DE4A-AC6E-4055-8B02-A7D9A638A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Contingency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AE6DC-162F-400B-A859-86FCD989F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changing economy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Establish and maintain product/service quality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956055-ECB9-4DC0-9ADA-34ED3D7F5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58"/>
    </mc:Choice>
    <mc:Fallback>
      <p:transition spd="slow" advTm="20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B9766-6DF5-4D77-BEC5-4EA5B194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</a:t>
            </a:r>
            <a:r>
              <a:rPr lang="en-US" dirty="0" err="1"/>
              <a:t>Enterprenourship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705F-9B80-4CDD-B4B2-DB541A9FF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L=I + O + C2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002060"/>
              </a:solidFill>
            </a:endParaRPr>
          </a:p>
          <a:p>
            <a:pPr lvl="1"/>
            <a:r>
              <a:rPr lang="en-US" dirty="0"/>
              <a:t>L – level of corporate </a:t>
            </a:r>
            <a:r>
              <a:rPr lang="en-US" dirty="0" err="1"/>
              <a:t>enterprenourship</a:t>
            </a:r>
            <a:endParaRPr lang="en-US" dirty="0"/>
          </a:p>
          <a:p>
            <a:pPr lvl="1"/>
            <a:r>
              <a:rPr lang="en-US" dirty="0"/>
              <a:t>I – innovation </a:t>
            </a:r>
          </a:p>
          <a:p>
            <a:pPr lvl="1"/>
            <a:r>
              <a:rPr lang="en-US" dirty="0"/>
              <a:t>O – Ownership </a:t>
            </a:r>
          </a:p>
          <a:p>
            <a:pPr lvl="1"/>
            <a:r>
              <a:rPr lang="en-US" dirty="0"/>
              <a:t>C – Creativity </a:t>
            </a:r>
          </a:p>
          <a:p>
            <a:pPr lvl="1"/>
            <a:r>
              <a:rPr lang="en-US" dirty="0"/>
              <a:t>C – Change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002522-C780-453C-8891-5AAE945A4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7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421"/>
    </mc:Choice>
    <mc:Fallback>
      <p:transition spd="slow" advTm="110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6048-D33C-4D99-936D-13154A95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F2704-5FC9-4B16-8D28-3BF319D99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Ordinary Innovation</a:t>
            </a:r>
          </a:p>
          <a:p>
            <a:r>
              <a:rPr lang="en-US" dirty="0"/>
              <a:t>Technological Innovation</a:t>
            </a:r>
          </a:p>
          <a:p>
            <a:r>
              <a:rPr lang="en-US" dirty="0"/>
              <a:t>Breakthrough Innovation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833198-4351-41F3-A39A-1F8A562B5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7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40"/>
    </mc:Choice>
    <mc:Fallback>
      <p:transition spd="slow" advTm="15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AD35-3218-406D-AA1D-805B876A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0167C-C047-4DFC-8731-541784DB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Individuals “own” the project/job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FD5E5C-0290-45B4-877A-5E90FDCCC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99"/>
    </mc:Choice>
    <mc:Fallback>
      <p:transition spd="slow" advTm="7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FFCB-C54A-4329-88C0-2F9E0EDC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CDAA8-66F2-4727-8990-15808A396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Brainstorming</a:t>
            </a:r>
          </a:p>
          <a:p>
            <a:r>
              <a:rPr lang="en-US" dirty="0"/>
              <a:t>Reverse brainstorming</a:t>
            </a:r>
          </a:p>
          <a:p>
            <a:r>
              <a:rPr lang="en-US" dirty="0"/>
              <a:t>Brainwriting</a:t>
            </a:r>
          </a:p>
          <a:p>
            <a:r>
              <a:rPr lang="en-US" dirty="0"/>
              <a:t>Gordon method</a:t>
            </a:r>
          </a:p>
          <a:p>
            <a:r>
              <a:rPr lang="en-US" dirty="0"/>
              <a:t>Checklist method</a:t>
            </a:r>
          </a:p>
          <a:p>
            <a:r>
              <a:rPr lang="en-US" dirty="0"/>
              <a:t>Free association</a:t>
            </a:r>
          </a:p>
          <a:p>
            <a:r>
              <a:rPr lang="en-US" dirty="0"/>
              <a:t>Forced relationships</a:t>
            </a:r>
          </a:p>
          <a:p>
            <a:r>
              <a:rPr lang="en-US" dirty="0"/>
              <a:t>Collective notebook method</a:t>
            </a:r>
          </a:p>
          <a:p>
            <a:r>
              <a:rPr lang="en-US" dirty="0"/>
              <a:t>Attribute listing method</a:t>
            </a:r>
          </a:p>
          <a:p>
            <a:r>
              <a:rPr lang="en-US" dirty="0"/>
              <a:t>Big-dream approach</a:t>
            </a:r>
          </a:p>
          <a:p>
            <a:r>
              <a:rPr lang="en-US" dirty="0"/>
              <a:t>Parameter analysis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CDA7D0-961B-422C-A8AE-431CBE86E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3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793"/>
    </mc:Choice>
    <mc:Fallback>
      <p:transition spd="slow" advTm="185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E743-9820-4435-ADAF-AB401FD8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Benefits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526DC3-E721-44B2-B1D5-248DFA71B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322171"/>
              </p:ext>
            </p:extLst>
          </p:nvPr>
        </p:nvGraphicFramePr>
        <p:xfrm>
          <a:off x="1707554" y="2126864"/>
          <a:ext cx="8124070" cy="3309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035">
                  <a:extLst>
                    <a:ext uri="{9D8B030D-6E8A-4147-A177-3AD203B41FA5}">
                      <a16:colId xmlns:a16="http://schemas.microsoft.com/office/drawing/2014/main" val="3098217600"/>
                    </a:ext>
                  </a:extLst>
                </a:gridCol>
                <a:gridCol w="4062035">
                  <a:extLst>
                    <a:ext uri="{9D8B030D-6E8A-4147-A177-3AD203B41FA5}">
                      <a16:colId xmlns:a16="http://schemas.microsoft.com/office/drawing/2014/main" val="731823140"/>
                    </a:ext>
                  </a:extLst>
                </a:gridCol>
              </a:tblGrid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For the venture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 the employees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480368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High-performance culture; better morale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Feeling of self-achievement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480503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Positive impact on revenues and profits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job satisfaction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824853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Reduced employee turnover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skills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69805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Motivated workforce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Financial and non-financial rewards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576716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New business concepts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Excitement towards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75994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New ways of doing things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Increased creativity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408945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More flexible organizational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496839"/>
                  </a:ext>
                </a:extLst>
              </a:tr>
              <a:tr h="367727">
                <a:tc>
                  <a:txBody>
                    <a:bodyPr/>
                    <a:lstStyle/>
                    <a:p>
                      <a:r>
                        <a:rPr lang="en-US" dirty="0"/>
                        <a:t>Organizational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41098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64024A-601F-4822-B8D3-CA571BD4F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1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30"/>
    </mc:Choice>
    <mc:Fallback>
      <p:transition spd="slow" advTm="15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73E3-85E9-43AC-BCDC-CA5BC758A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0C26F-72EF-4C1F-B2FE-2C581C1FE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Due: April 16, 2020 11:55 pm</a:t>
            </a:r>
          </a:p>
          <a:p>
            <a:r>
              <a:rPr lang="en-US" dirty="0"/>
              <a:t>10 points</a:t>
            </a:r>
          </a:p>
          <a:p>
            <a:r>
              <a:rPr lang="en-US" dirty="0"/>
              <a:t>Individual homework!</a:t>
            </a:r>
          </a:p>
          <a:p>
            <a:r>
              <a:rPr lang="en-US" dirty="0"/>
              <a:t>Consider the product or service of your startup</a:t>
            </a:r>
          </a:p>
          <a:p>
            <a:pPr lvl="1"/>
            <a:r>
              <a:rPr lang="en-US" dirty="0"/>
              <a:t>Recommend a market entry positioning strategy for your product.  Explain  your selection (1/2 page, 12 points, single spaced)</a:t>
            </a:r>
          </a:p>
          <a:p>
            <a:pPr lvl="1"/>
            <a:r>
              <a:rPr lang="en-US" dirty="0"/>
              <a:t>In Kat </a:t>
            </a:r>
            <a:r>
              <a:rPr lang="en-US" dirty="0" err="1"/>
              <a:t>Mañalac</a:t>
            </a:r>
            <a:r>
              <a:rPr lang="en-US" dirty="0"/>
              <a:t> - How to Launch (Again and Again), </a:t>
            </a:r>
            <a:r>
              <a:rPr lang="en-US" dirty="0">
                <a:hlinkClick r:id="rId4"/>
              </a:rPr>
              <a:t>https://www.youtube.com/watch?v=3xU050kMbHM</a:t>
            </a:r>
            <a:r>
              <a:rPr lang="en-US" dirty="0"/>
              <a:t>  you heard about multiple ways to launch your venture.  Give a specific example for an early-stage launch of your product or service.  Explain how you would carry out the launch (1/2 page, 12 points, single spaced)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D46755-4C8C-40D4-8C44-F5E87540E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8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88"/>
    </mc:Choice>
    <mc:Fallback>
      <p:transition spd="slow" advTm="387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384" y="985838"/>
            <a:ext cx="9144000" cy="23876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Class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and Selling Your Product</a:t>
            </a: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10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B8BC13D-7ACE-43F3-A8C4-6734ADEEF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02"/>
    </mc:Choice>
    <mc:Fallback>
      <p:transition spd="slow" advTm="3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0515-50A0-4977-8EB5-C2807893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Milestone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1EC3E-F66A-4CE5-99BE-28C0376A2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Business Plan</a:t>
            </a:r>
          </a:p>
          <a:p>
            <a:pPr marL="0" indent="0">
              <a:buNone/>
            </a:pPr>
            <a:r>
              <a:rPr lang="en-US" sz="1400" dirty="0"/>
              <a:t>Section 1</a:t>
            </a:r>
          </a:p>
          <a:p>
            <a:pPr marL="0" indent="0">
              <a:buNone/>
            </a:pPr>
            <a:r>
              <a:rPr lang="en-US" sz="1400" dirty="0"/>
              <a:t>•Title page – details</a:t>
            </a:r>
          </a:p>
          <a:p>
            <a:pPr marL="0" indent="0">
              <a:buNone/>
            </a:pPr>
            <a:r>
              <a:rPr lang="en-US" sz="1400" dirty="0"/>
              <a:t>•Table of content – (space holder for now)</a:t>
            </a:r>
          </a:p>
          <a:p>
            <a:pPr marL="0" indent="0">
              <a:buNone/>
            </a:pPr>
            <a:r>
              <a:rPr lang="en-US" sz="1400" dirty="0"/>
              <a:t>•Executive summary – (space holder for now)</a:t>
            </a:r>
          </a:p>
          <a:p>
            <a:pPr marL="0" indent="0">
              <a:buNone/>
            </a:pPr>
            <a:r>
              <a:rPr lang="en-US" sz="1400" dirty="0"/>
              <a:t>Section 2</a:t>
            </a:r>
          </a:p>
          <a:p>
            <a:pPr marL="0" indent="0">
              <a:buNone/>
            </a:pPr>
            <a:r>
              <a:rPr lang="en-US" sz="1400" dirty="0"/>
              <a:t>1.Description of business – details</a:t>
            </a:r>
          </a:p>
          <a:p>
            <a:pPr marL="0" indent="0">
              <a:buNone/>
            </a:pPr>
            <a:r>
              <a:rPr lang="en-US" sz="1400" dirty="0"/>
              <a:t>2.Description of industry – details</a:t>
            </a:r>
          </a:p>
          <a:p>
            <a:pPr marL="0" indent="0">
              <a:buNone/>
            </a:pPr>
            <a:r>
              <a:rPr lang="en-US" sz="1400" dirty="0"/>
              <a:t>3.Technology plan – details (use the HW 5 IP identifications to reach a group agreement)</a:t>
            </a:r>
          </a:p>
          <a:p>
            <a:pPr marL="0" indent="0">
              <a:buNone/>
            </a:pPr>
            <a:r>
              <a:rPr lang="en-US" sz="1400" dirty="0"/>
              <a:t>4.Marketing plan – (space holder for now)</a:t>
            </a:r>
          </a:p>
          <a:p>
            <a:pPr marL="0" indent="0">
              <a:buNone/>
            </a:pPr>
            <a:r>
              <a:rPr lang="en-US" sz="1400" dirty="0"/>
              <a:t>5.Financial plan – (space holder for now)</a:t>
            </a:r>
          </a:p>
          <a:p>
            <a:pPr marL="0" indent="0">
              <a:buNone/>
            </a:pPr>
            <a:r>
              <a:rPr lang="en-US" sz="1400" dirty="0"/>
              <a:t>6.Product outsourcing plan – (space holder for now)</a:t>
            </a:r>
          </a:p>
          <a:p>
            <a:pPr marL="0" indent="0">
              <a:buNone/>
            </a:pPr>
            <a:r>
              <a:rPr lang="en-US" sz="1400" dirty="0"/>
              <a:t>7.Organization plan – (space holder for now)</a:t>
            </a:r>
          </a:p>
          <a:p>
            <a:pPr marL="0" indent="0">
              <a:buNone/>
            </a:pPr>
            <a:r>
              <a:rPr lang="en-US" sz="1400" dirty="0"/>
              <a:t>8.Operational plan – (space holder for now)</a:t>
            </a:r>
          </a:p>
          <a:p>
            <a:pPr marL="0" indent="0">
              <a:buNone/>
            </a:pPr>
            <a:r>
              <a:rPr lang="en-US" sz="1400" dirty="0"/>
              <a:t>9.Summary – (space holder for now)</a:t>
            </a:r>
          </a:p>
          <a:p>
            <a:pPr marL="0" indent="0">
              <a:buNone/>
            </a:pPr>
            <a:br>
              <a:rPr lang="en-US" sz="1400" dirty="0"/>
            </a:br>
            <a:endParaRPr lang="en-US" sz="1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FBA436-AF0C-4CC9-82C3-43FA53A9F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7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033"/>
    </mc:Choice>
    <mc:Fallback>
      <p:transition spd="slow" advTm="62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2A012-9877-4253-9EE0-B34C302C5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8798-6963-40E9-BFC6-F26C2A089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2" y="1825625"/>
            <a:ext cx="10515600" cy="4351338"/>
          </a:xfrm>
        </p:spPr>
        <p:txBody>
          <a:bodyPr/>
          <a:lstStyle/>
          <a:p>
            <a:r>
              <a:rPr lang="en-US" dirty="0"/>
              <a:t>Kat </a:t>
            </a:r>
            <a:r>
              <a:rPr lang="en-US" dirty="0" err="1"/>
              <a:t>Mañalac</a:t>
            </a:r>
            <a:r>
              <a:rPr lang="en-US" dirty="0"/>
              <a:t> - How to Launch (Again and Again), </a:t>
            </a:r>
            <a:r>
              <a:rPr lang="en-US" dirty="0">
                <a:hlinkClick r:id="rId4"/>
              </a:rPr>
              <a:t>https://www.youtube.com/watch?v=3xU050kMbHM</a:t>
            </a:r>
            <a:r>
              <a:rPr lang="en-US" dirty="0"/>
              <a:t> </a:t>
            </a:r>
          </a:p>
          <a:p>
            <a:r>
              <a:rPr lang="en-US" dirty="0"/>
              <a:t>Positioning - Strategic Marketing of High Tech and Clean Tech, </a:t>
            </a:r>
            <a:r>
              <a:rPr lang="en-US" dirty="0">
                <a:hlinkClick r:id="rId5"/>
              </a:rPr>
              <a:t>https://www.youtube.com/watch?v=bEs69HbRO6c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61A7A8-B9F3-42B5-96A6-288F99B5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1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38"/>
    </mc:Choice>
    <mc:Fallback>
      <p:transition spd="slow" advTm="13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Pitching your Startup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Speaking</a:t>
            </a:r>
          </a:p>
          <a:p>
            <a:r>
              <a:rPr lang="en-US" dirty="0"/>
              <a:t>Charts</a:t>
            </a:r>
          </a:p>
          <a:p>
            <a:r>
              <a:rPr lang="en-US" dirty="0"/>
              <a:t>Slides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Investors’ view: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does the startup do?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Am I interested in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Will it generate profit for me?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9A74BD-FA05-4368-BEC9-70A28FCDA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42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924"/>
    </mc:Choice>
    <mc:Fallback>
      <p:transition spd="slow" advTm="22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Launching the Venture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Enterprise-level</a:t>
            </a:r>
          </a:p>
          <a:p>
            <a:r>
              <a:rPr lang="en-US" dirty="0"/>
              <a:t>Corporate-level</a:t>
            </a:r>
          </a:p>
          <a:p>
            <a:r>
              <a:rPr lang="en-US" b="1" dirty="0"/>
              <a:t>Business-level</a:t>
            </a:r>
          </a:p>
          <a:p>
            <a:r>
              <a:rPr lang="en-US" b="1" dirty="0"/>
              <a:t>Functional-level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9455CE-276A-498D-BC88-F47EB625C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7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64"/>
    </mc:Choice>
    <mc:Fallback>
      <p:transition spd="slow" advTm="16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0580-930B-40B2-9B1E-BAE9A520F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Entry 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7FA6-65E1-466E-B4BD-990991DF2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FIRST SALE!</a:t>
            </a:r>
          </a:p>
          <a:p>
            <a:r>
              <a:rPr lang="en-US" dirty="0"/>
              <a:t>Positioning strategies:</a:t>
            </a:r>
          </a:p>
          <a:p>
            <a:pPr lvl="1"/>
            <a:r>
              <a:rPr lang="en-US" dirty="0"/>
              <a:t>Focus on unique aspects of the product or service</a:t>
            </a:r>
          </a:p>
          <a:p>
            <a:pPr lvl="1"/>
            <a:r>
              <a:rPr lang="en-US" dirty="0"/>
              <a:t>Parallel competitive parity</a:t>
            </a:r>
          </a:p>
          <a:p>
            <a:pPr lvl="1"/>
            <a:r>
              <a:rPr lang="en-US" dirty="0"/>
              <a:t>Consumer orientation</a:t>
            </a:r>
          </a:p>
          <a:p>
            <a:pPr lvl="1"/>
            <a:r>
              <a:rPr lang="en-US" dirty="0"/>
              <a:t>Government information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C5F591-C4A4-4D27-9BC8-7E7328105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730"/>
    </mc:Choice>
    <mc:Fallback>
      <p:transition spd="slow" advTm="37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53CD7-0B85-4B3A-88E9-48F195FE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Penetration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5ED7D-E2CF-4688-BBD0-30D34119D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Penetrate a market with the existing product by encouraging customers to buy more products and attract additional customers</a:t>
            </a:r>
          </a:p>
          <a:p>
            <a:r>
              <a:rPr lang="en-US" dirty="0"/>
              <a:t>After current market is saturated:</a:t>
            </a:r>
          </a:p>
          <a:p>
            <a:pPr lvl="1"/>
            <a:r>
              <a:rPr lang="en-US" dirty="0"/>
              <a:t>Offer new product/service to the market or</a:t>
            </a:r>
          </a:p>
          <a:p>
            <a:pPr lvl="1"/>
            <a:r>
              <a:rPr lang="en-US" dirty="0"/>
              <a:t>Target new markets (market rollout)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Satisfied customers!</a:t>
            </a:r>
          </a:p>
          <a:p>
            <a:pPr marL="457200" lvl="1" indent="0" algn="ctr">
              <a:buNone/>
            </a:pPr>
            <a:r>
              <a:rPr lang="en-US" sz="3200" b="1" dirty="0">
                <a:solidFill>
                  <a:srgbClr val="002060"/>
                </a:solidFill>
              </a:rPr>
              <a:t>Word of mouth!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0EAD99-91BD-4F83-9868-D1BB2A890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4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94"/>
    </mc:Choice>
    <mc:Fallback>
      <p:transition spd="slow" advTm="22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D066-7A79-4B15-9563-B339983B3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Mover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68C05-0385-4AC5-8850-B56FDE7D3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advantage</a:t>
            </a:r>
          </a:p>
          <a:p>
            <a:r>
              <a:rPr lang="en-US" dirty="0"/>
              <a:t>Less competition</a:t>
            </a:r>
          </a:p>
          <a:p>
            <a:r>
              <a:rPr lang="en-US" dirty="0"/>
              <a:t>Better supply and distribution channel </a:t>
            </a:r>
          </a:p>
          <a:p>
            <a:r>
              <a:rPr lang="en-US" dirty="0"/>
              <a:t>Experience</a:t>
            </a:r>
          </a:p>
          <a:p>
            <a:r>
              <a:rPr lang="en-US" dirty="0"/>
              <a:t>Switching cost on buyers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83F58D-1A50-484D-BDC9-227450C8A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9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952"/>
    </mc:Choice>
    <mc:Fallback>
      <p:transition spd="slow" advTm="268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5C040-6AE9-4135-B4DC-9DF2430F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Chain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5CB98-49DC-4927-8F23-A11D0D65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chain: sum of all the business activities (and their suppliers) that create value for the firm</a:t>
            </a:r>
          </a:p>
          <a:p>
            <a:pPr lvl="1"/>
            <a:r>
              <a:rPr lang="en-US" dirty="0"/>
              <a:t>Engineering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Shipping</a:t>
            </a:r>
          </a:p>
          <a:p>
            <a:pPr lvl="1"/>
            <a:r>
              <a:rPr lang="en-US" dirty="0"/>
              <a:t>Warehousing</a:t>
            </a:r>
          </a:p>
          <a:p>
            <a:pPr lvl="1"/>
            <a:r>
              <a:rPr lang="en-US" dirty="0"/>
              <a:t>Servicing</a:t>
            </a:r>
          </a:p>
          <a:p>
            <a:pPr lvl="1"/>
            <a:r>
              <a:rPr lang="en-US" dirty="0"/>
              <a:t>Support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2F10B-0BE2-484A-8FA9-6159041FC10E}"/>
              </a:ext>
            </a:extLst>
          </p:cNvPr>
          <p:cNvSpPr txBox="1"/>
          <p:nvPr/>
        </p:nvSpPr>
        <p:spPr>
          <a:xfrm>
            <a:off x="5597543" y="3429000"/>
            <a:ext cx="4880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Minimize impact on the way the customer presently does things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95925B-DE1E-4267-B663-D8DE68F4A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6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25"/>
    </mc:Choice>
    <mc:Fallback>
      <p:transition spd="slow" advTm="105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627</Words>
  <Application>Microsoft Office PowerPoint</Application>
  <PresentationFormat>Widescreen</PresentationFormat>
  <Paragraphs>127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CSCE 590 April 9, 2020</vt:lpstr>
      <vt:lpstr>Project Milestone 6</vt:lpstr>
      <vt:lpstr>Additional Materials</vt:lpstr>
      <vt:lpstr>Review Pitching your Startup</vt:lpstr>
      <vt:lpstr>Strategies for Launching the Venture </vt:lpstr>
      <vt:lpstr>Market Entry Positioning</vt:lpstr>
      <vt:lpstr>Market Penetration Strategy</vt:lpstr>
      <vt:lpstr>First Mover Advantage</vt:lpstr>
      <vt:lpstr>Value Chain Analysis</vt:lpstr>
      <vt:lpstr>Contingency Plan</vt:lpstr>
      <vt:lpstr>Corporate Enterprenourship </vt:lpstr>
      <vt:lpstr>Innovation</vt:lpstr>
      <vt:lpstr>Ownership</vt:lpstr>
      <vt:lpstr>Creativity</vt:lpstr>
      <vt:lpstr>Change Benefits</vt:lpstr>
      <vt:lpstr>Homework 7</vt:lpstr>
      <vt:lpstr>Next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CSCE 590 March 24, 2020</dc:title>
  <dc:creator>Csilla</dc:creator>
  <cp:lastModifiedBy>Csilla Farkas</cp:lastModifiedBy>
  <cp:revision>36</cp:revision>
  <dcterms:created xsi:type="dcterms:W3CDTF">2020-03-23T16:02:51Z</dcterms:created>
  <dcterms:modified xsi:type="dcterms:W3CDTF">2020-04-09T19:01:01Z</dcterms:modified>
</cp:coreProperties>
</file>