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2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Protecting IP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11"/>
    </mc:Choice>
    <mc:Fallback>
      <p:transition spd="slow" advTm="11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Exclusive right</a:t>
            </a:r>
          </a:p>
          <a:p>
            <a:r>
              <a:rPr lang="en-US" dirty="0" smtClean="0"/>
              <a:t>Patentability: </a:t>
            </a:r>
          </a:p>
          <a:p>
            <a:pPr lvl="1"/>
            <a:r>
              <a:rPr lang="en-US" dirty="0" smtClean="0"/>
              <a:t>Patentable subject matter</a:t>
            </a:r>
          </a:p>
          <a:p>
            <a:pPr lvl="1"/>
            <a:r>
              <a:rPr lang="en-US" dirty="0" smtClean="0"/>
              <a:t>Patent must be capable of industrial application</a:t>
            </a:r>
          </a:p>
          <a:p>
            <a:pPr lvl="1"/>
            <a:r>
              <a:rPr lang="en-US" dirty="0" smtClean="0"/>
              <a:t>Novel invention</a:t>
            </a:r>
          </a:p>
          <a:p>
            <a:pPr lvl="1"/>
            <a:r>
              <a:rPr lang="en-US" dirty="0" smtClean="0"/>
              <a:t>Non-obvious invention</a:t>
            </a:r>
          </a:p>
          <a:p>
            <a:pPr lvl="1"/>
            <a:r>
              <a:rPr lang="en-US" dirty="0" smtClean="0"/>
              <a:t>Meet certain formal and substantive standards</a:t>
            </a:r>
          </a:p>
          <a:p>
            <a:r>
              <a:rPr lang="en-US" dirty="0" smtClean="0"/>
              <a:t>Software patent eligibility</a:t>
            </a:r>
          </a:p>
          <a:p>
            <a:r>
              <a:rPr lang="en-US" dirty="0" smtClean="0"/>
              <a:t>Patent application and </a:t>
            </a:r>
            <a:r>
              <a:rPr lang="en-US" dirty="0" err="1" smtClean="0"/>
              <a:t>maintainance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0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71"/>
    </mc:Choice>
    <mc:Fallback>
      <p:transition spd="slow" advTm="9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Arise automatically when an original work of authorship is put into a form that can be read or visually perceived</a:t>
            </a:r>
          </a:p>
          <a:p>
            <a:r>
              <a:rPr lang="en-US" dirty="0"/>
              <a:t>Original work</a:t>
            </a:r>
            <a:r>
              <a:rPr lang="en-US" dirty="0" smtClean="0"/>
              <a:t>: 1) </a:t>
            </a:r>
            <a:r>
              <a:rPr lang="en-US" dirty="0" err="1" smtClean="0"/>
              <a:t>ndependently</a:t>
            </a:r>
            <a:r>
              <a:rPr lang="en-US" dirty="0" smtClean="0"/>
              <a:t> </a:t>
            </a:r>
            <a:r>
              <a:rPr lang="en-US" dirty="0"/>
              <a:t>created by an </a:t>
            </a:r>
            <a:r>
              <a:rPr lang="en-US" dirty="0" smtClean="0"/>
              <a:t>author and 2) Possess </a:t>
            </a:r>
            <a:r>
              <a:rPr lang="en-US" dirty="0"/>
              <a:t>a minimal degree of creativity</a:t>
            </a:r>
          </a:p>
          <a:p>
            <a:r>
              <a:rPr lang="en-US" dirty="0" smtClean="0"/>
              <a:t>Term:</a:t>
            </a:r>
          </a:p>
          <a:p>
            <a:pPr lvl="1"/>
            <a:r>
              <a:rPr lang="en-US" dirty="0" smtClean="0"/>
              <a:t>70 years after the death of the last surviving author or</a:t>
            </a:r>
          </a:p>
          <a:p>
            <a:pPr lvl="1"/>
            <a:r>
              <a:rPr lang="en-US" dirty="0" smtClean="0"/>
              <a:t>95 years after publication</a:t>
            </a:r>
          </a:p>
          <a:p>
            <a:r>
              <a:rPr lang="en-US" dirty="0" smtClean="0"/>
              <a:t>Exclusive right to the author </a:t>
            </a:r>
            <a:r>
              <a:rPr lang="en-US" dirty="0" err="1" smtClean="0"/>
              <a:t>wrt</a:t>
            </a:r>
            <a:r>
              <a:rPr lang="en-US" dirty="0" smtClean="0"/>
              <a:t>. expression and presentation </a:t>
            </a:r>
          </a:p>
          <a:p>
            <a:r>
              <a:rPr lang="en-US" dirty="0" smtClean="0"/>
              <a:t>Does NOT protect the use of the ideas, facts, and utilitarian elements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83"/>
    </mc:Choice>
    <mc:Fallback>
      <p:transition spd="slow" advTm="19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copyright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Applicable to </a:t>
            </a:r>
          </a:p>
          <a:p>
            <a:pPr lvl="1"/>
            <a:r>
              <a:rPr lang="en-US" dirty="0" smtClean="0"/>
              <a:t>Human-readable software</a:t>
            </a:r>
          </a:p>
          <a:p>
            <a:pPr lvl="1"/>
            <a:r>
              <a:rPr lang="en-US" dirty="0" smtClean="0"/>
              <a:t>Machine-readable source code</a:t>
            </a:r>
          </a:p>
          <a:p>
            <a:pPr lvl="1"/>
            <a:r>
              <a:rPr lang="en-US" dirty="0" smtClean="0"/>
              <a:t>Audio-visual displays in programs (not the screen)</a:t>
            </a:r>
          </a:p>
          <a:p>
            <a:r>
              <a:rPr lang="en-US" dirty="0" smtClean="0"/>
              <a:t>Utilitarian elements of the software are NOT protected</a:t>
            </a:r>
          </a:p>
          <a:p>
            <a:r>
              <a:rPr lang="en-US" dirty="0" smtClean="0"/>
              <a:t>NO protection against independent development of similar programs</a:t>
            </a:r>
          </a:p>
          <a:p>
            <a:r>
              <a:rPr lang="en-US" dirty="0" smtClean="0"/>
              <a:t>Copyright concerns and the Internet!</a:t>
            </a:r>
          </a:p>
          <a:p>
            <a:r>
              <a:rPr lang="en-US" dirty="0" smtClean="0"/>
              <a:t>Copyright registration and ownership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7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871"/>
    </mc:Choice>
    <mc:Fallback>
      <p:transition spd="slow" advTm="408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 of origin of a product or service</a:t>
            </a:r>
          </a:p>
          <a:p>
            <a:r>
              <a:rPr lang="en-US" dirty="0" smtClean="0"/>
              <a:t>Term: potentially infinite </a:t>
            </a:r>
            <a:r>
              <a:rPr lang="en-US" dirty="0" smtClean="0">
                <a:sym typeface="Wingdings" panose="05000000000000000000" pitchFamily="2" charset="2"/>
              </a:rPr>
              <a:t> see risk of becoming generic name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Trademark rights: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Use-based common law (geographic limits)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Pure registration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Combination use-based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International protection of trademarks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6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653"/>
    </mc:Choice>
    <mc:Fallback>
      <p:transition spd="slow" advTm="46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10 points</a:t>
            </a:r>
          </a:p>
          <a:p>
            <a:pPr marL="0" indent="0">
              <a:buNone/>
            </a:pPr>
            <a:r>
              <a:rPr lang="en-US" dirty="0" smtClean="0"/>
              <a:t>DUE: April 2</a:t>
            </a:r>
            <a:r>
              <a:rPr lang="en-US" baseline="30000" dirty="0" smtClean="0"/>
              <a:t>nd</a:t>
            </a:r>
            <a:r>
              <a:rPr lang="en-US" dirty="0" smtClean="0"/>
              <a:t>, 11:55 pm via </a:t>
            </a:r>
            <a:r>
              <a:rPr lang="en-US" dirty="0" err="1" smtClean="0"/>
              <a:t>dropbox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Look at the product or service that your startup group is building.  </a:t>
            </a:r>
          </a:p>
          <a:p>
            <a:pPr marL="514350" indent="-514350">
              <a:buAutoNum type="arabicPeriod"/>
            </a:pPr>
            <a:r>
              <a:rPr lang="en-US" dirty="0" smtClean="0"/>
              <a:t>List the applicable IPs for your product/service</a:t>
            </a:r>
          </a:p>
          <a:p>
            <a:pPr marL="514350" indent="-514350">
              <a:buAutoNum type="arabicPeriod"/>
            </a:pPr>
            <a:r>
              <a:rPr lang="en-US" dirty="0" smtClean="0"/>
              <a:t>Pick one of the IP, say patent, and describe the</a:t>
            </a:r>
          </a:p>
          <a:p>
            <a:pPr marL="971550" lvl="1" indent="-514350">
              <a:buAutoNum type="arabicPeriod"/>
            </a:pPr>
            <a:r>
              <a:rPr lang="en-US" dirty="0" smtClean="0"/>
              <a:t>Process of registering the IP (1/2 page) </a:t>
            </a:r>
          </a:p>
          <a:p>
            <a:pPr marL="971550" lvl="1" indent="-514350">
              <a:buAutoNum type="arabicPeriod"/>
            </a:pPr>
            <a:r>
              <a:rPr lang="en-US" dirty="0" smtClean="0"/>
              <a:t>Outline the content of the application (1-2 pages)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6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55"/>
    </mc:Choice>
    <mc:Fallback>
      <p:transition spd="slow" advTm="18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Developing and implementing the technology business plan</a:t>
            </a:r>
          </a:p>
          <a:p>
            <a:pPr marL="0" indent="0">
              <a:buNone/>
            </a:pPr>
            <a:r>
              <a:rPr lang="en-US" dirty="0" smtClean="0"/>
              <a:t>Chapter 7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4"/>
    </mc:Choice>
    <mc:Fallback>
      <p:transition spd="slow" advTm="2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Intellectual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Intangible asset, r</a:t>
            </a:r>
            <a:r>
              <a:rPr lang="en-US" dirty="0" smtClean="0"/>
              <a:t>esulting from creativity, innovation, invention, know-how, reputation</a:t>
            </a:r>
          </a:p>
          <a:p>
            <a:r>
              <a:rPr lang="en-US" sz="3200" b="1" dirty="0" smtClean="0"/>
              <a:t>Important</a:t>
            </a:r>
            <a:r>
              <a:rPr lang="en-US" dirty="0" smtClean="0"/>
              <a:t> for startup and emerging technologies</a:t>
            </a:r>
          </a:p>
          <a:p>
            <a:r>
              <a:rPr lang="en-US" dirty="0" smtClean="0"/>
              <a:t>2005: 80% of all S&amp;P 500 companies’ assets are intangible</a:t>
            </a:r>
          </a:p>
          <a:p>
            <a:r>
              <a:rPr lang="en-US" dirty="0" smtClean="0"/>
              <a:t>Competitive advantage for ventures</a:t>
            </a:r>
          </a:p>
          <a:p>
            <a:pPr lvl="1"/>
            <a:r>
              <a:rPr lang="en-US" dirty="0" smtClean="0"/>
              <a:t>Sustained success requires sustained competitive advantages</a:t>
            </a:r>
          </a:p>
          <a:p>
            <a:pPr lvl="1"/>
            <a:r>
              <a:rPr lang="en-US" dirty="0" smtClean="0"/>
              <a:t>Risks: competitors can copy or appropriate features</a:t>
            </a: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68"/>
    </mc:Choice>
    <mc:Fallback>
      <p:transition spd="slow" advTm="16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 of IP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Competitive advantage</a:t>
            </a:r>
          </a:p>
          <a:p>
            <a:r>
              <a:rPr lang="en-US" dirty="0" smtClean="0"/>
              <a:t>Indicator of success of a technology success</a:t>
            </a:r>
          </a:p>
          <a:p>
            <a:r>
              <a:rPr lang="en-US" dirty="0" smtClean="0"/>
              <a:t>Increased valuation of the venture</a:t>
            </a:r>
          </a:p>
          <a:p>
            <a:r>
              <a:rPr lang="en-US" dirty="0" smtClean="0"/>
              <a:t>Third party certification of expertise</a:t>
            </a:r>
          </a:p>
          <a:p>
            <a:r>
              <a:rPr lang="en-US" dirty="0" smtClean="0"/>
              <a:t>Can be used as collateral for loans</a:t>
            </a:r>
          </a:p>
          <a:p>
            <a:r>
              <a:rPr lang="en-US" dirty="0" smtClean="0"/>
              <a:t>Can be leveraged to provide capital to the </a:t>
            </a:r>
            <a:r>
              <a:rPr lang="en-US" dirty="0" err="1" smtClean="0"/>
              <a:t>satrup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Technology entrepreneurs aim to gain exclusive rights to the venture’s IP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6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72"/>
    </mc:Choice>
    <mc:Fallback>
      <p:transition spd="slow" advTm="21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Trade secret</a:t>
            </a:r>
          </a:p>
          <a:p>
            <a:r>
              <a:rPr lang="en-US" dirty="0" smtClean="0"/>
              <a:t>Patent (utility, design)</a:t>
            </a:r>
          </a:p>
          <a:p>
            <a:r>
              <a:rPr lang="en-US" dirty="0" smtClean="0"/>
              <a:t>Copyright</a:t>
            </a:r>
          </a:p>
          <a:p>
            <a:r>
              <a:rPr lang="en-US" dirty="0" smtClean="0"/>
              <a:t>Mask work</a:t>
            </a:r>
          </a:p>
          <a:p>
            <a:r>
              <a:rPr lang="en-US" dirty="0" smtClean="0"/>
              <a:t>Trademark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See Exhibit 5.4 for a summary on term, source of las, protectable subject matter, scope of protection, and compatible concurrent forms of protection.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04"/>
    </mc:Choice>
    <mc:Fallback>
      <p:transition spd="slow" advTm="12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Recognizing 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 asset is created every time a problem is solved</a:t>
            </a:r>
          </a:p>
          <a:p>
            <a:r>
              <a:rPr lang="en-US" dirty="0" smtClean="0"/>
              <a:t>Technology ventures should: </a:t>
            </a:r>
          </a:p>
          <a:p>
            <a:pPr lvl="1"/>
            <a:r>
              <a:rPr lang="en-US" dirty="0" smtClean="0"/>
              <a:t>Continuously and systematically look for potential IP</a:t>
            </a:r>
          </a:p>
          <a:p>
            <a:pPr lvl="1"/>
            <a:r>
              <a:rPr lang="en-US" dirty="0" smtClean="0"/>
              <a:t>Affirmatively seek opportunities to develop IP assets</a:t>
            </a:r>
          </a:p>
          <a:p>
            <a:pPr lvl="1"/>
            <a:r>
              <a:rPr lang="en-US" dirty="0" smtClean="0"/>
              <a:t>Obtain and maintain exclusive rights to the IP</a:t>
            </a:r>
          </a:p>
          <a:p>
            <a:pPr lvl="1"/>
            <a:r>
              <a:rPr lang="en-US" dirty="0" smtClean="0"/>
              <a:t>Exploit IP as part of an overall strategy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Everything that gives the </a:t>
            </a:r>
            <a:r>
              <a:rPr lang="en-US" sz="3200" u="sng" dirty="0" smtClean="0">
                <a:solidFill>
                  <a:schemeClr val="accent5">
                    <a:lumMod val="75000"/>
                  </a:schemeClr>
                </a:solidFill>
              </a:rPr>
              <a:t>business an advantage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n-US" sz="3200" u="sng" dirty="0" smtClean="0">
                <a:solidFill>
                  <a:schemeClr val="accent5">
                    <a:lumMod val="75000"/>
                  </a:schemeClr>
                </a:solidFill>
              </a:rPr>
              <a:t>noncompetitive markets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where the venture’s product can be used should be identified!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2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602"/>
    </mc:Choice>
    <mc:Fallback>
      <p:transition spd="slow" advTm="36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keeping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Infringements </a:t>
            </a:r>
            <a:r>
              <a:rPr lang="en-US" dirty="0" smtClean="0">
                <a:sym typeface="Wingdings" panose="05000000000000000000" pitchFamily="2" charset="2"/>
              </a:rPr>
              <a:t> need complete and accurate evidentiary record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Disputes regarding ownership of or rights to use technology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Proving that IP was independently developed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Proving that an invention was previously developed, not abandoned, suppressed, or concealed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Proving that an invention was in public use, on sale, or otherwise public prior to filing a patent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Proving that an invention was in non-public commercial use prior to a certain date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Supporting interference proceedings to determine priority of inventions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9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80"/>
    </mc:Choice>
    <mc:Fallback>
      <p:transition spd="slow" advTm="8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 for record keeping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Bound notebook – increase protection against falsification</a:t>
            </a:r>
          </a:p>
          <a:p>
            <a:r>
              <a:rPr lang="en-US" dirty="0" smtClean="0"/>
              <a:t>Loose papers – signed, dated, and cross referenced</a:t>
            </a:r>
          </a:p>
          <a:p>
            <a:r>
              <a:rPr lang="en-US" dirty="0" smtClean="0"/>
              <a:t>Audio/video recording – protected and dated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Record keeping: establishing the dates and activities comprising each of the elements of making an invention.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71"/>
    </mc:Choice>
    <mc:Fallback>
      <p:transition spd="slow" advTm="257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Secret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protection for data, know-how, expertise, invention</a:t>
            </a:r>
          </a:p>
          <a:p>
            <a:r>
              <a:rPr lang="en-US" dirty="0" smtClean="0"/>
              <a:t>Term: infinite duration</a:t>
            </a:r>
          </a:p>
          <a:p>
            <a:r>
              <a:rPr lang="en-US" dirty="0" smtClean="0"/>
              <a:t>Prerequisite: </a:t>
            </a:r>
          </a:p>
          <a:p>
            <a:pPr lvl="1"/>
            <a:r>
              <a:rPr lang="en-US" dirty="0" smtClean="0"/>
              <a:t>Derive some value from being secret</a:t>
            </a:r>
          </a:p>
          <a:p>
            <a:pPr lvl="1"/>
            <a:r>
              <a:rPr lang="en-US" dirty="0" smtClean="0"/>
              <a:t>Demonstrated effort to maintain secrecy</a:t>
            </a:r>
          </a:p>
          <a:p>
            <a:r>
              <a:rPr lang="en-US" dirty="0" smtClean="0"/>
              <a:t>Protection against copying or use.  No protection against independent development</a:t>
            </a:r>
          </a:p>
          <a:p>
            <a:r>
              <a:rPr lang="en-US" dirty="0" smtClean="0"/>
              <a:t>Maintaining trade secret: meets the standard of “reasonable under the circumstances”  </a:t>
            </a:r>
            <a:r>
              <a:rPr lang="en-US" dirty="0" smtClean="0">
                <a:sym typeface="Wingdings" panose="05000000000000000000" pitchFamily="2" charset="2"/>
              </a:rPr>
              <a:t> confidentiality agreement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3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812"/>
    </mc:Choice>
    <mc:Fallback>
      <p:transition spd="slow" advTm="291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Limited-term exclusive right to the invention</a:t>
            </a:r>
          </a:p>
          <a:p>
            <a:r>
              <a:rPr lang="en-US" dirty="0" smtClean="0"/>
              <a:t>Term: </a:t>
            </a:r>
          </a:p>
          <a:p>
            <a:pPr lvl="1"/>
            <a:r>
              <a:rPr lang="en-US" dirty="0" smtClean="0"/>
              <a:t>Utility patent: 20 years from filing date </a:t>
            </a:r>
          </a:p>
          <a:p>
            <a:pPr lvl="1"/>
            <a:r>
              <a:rPr lang="en-US" dirty="0" smtClean="0"/>
              <a:t>Design patent: 14 years from issue date</a:t>
            </a:r>
          </a:p>
          <a:p>
            <a:r>
              <a:rPr lang="en-US" dirty="0" smtClean="0"/>
              <a:t>Territorial: effective only within the jurisdiction where is was granted</a:t>
            </a:r>
          </a:p>
          <a:p>
            <a:r>
              <a:rPr lang="en-US" dirty="0" smtClean="0"/>
              <a:t>Parts: </a:t>
            </a:r>
          </a:p>
          <a:p>
            <a:pPr lvl="1"/>
            <a:r>
              <a:rPr lang="en-US" dirty="0" smtClean="0"/>
              <a:t>Written description: presenting the invention to the public with detailed descriptions and drawings</a:t>
            </a:r>
          </a:p>
          <a:p>
            <a:pPr lvl="1"/>
            <a:r>
              <a:rPr lang="en-US" dirty="0" smtClean="0"/>
              <a:t>Claim: defines the scope of the protection for the particular IP.  Must be carefully drafted with high-level of precision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3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837"/>
    </mc:Choice>
    <mc:Fallback>
      <p:transition spd="slow" advTm="30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743</Words>
  <Application>Microsoft Office PowerPoint</Application>
  <PresentationFormat>Widescreen</PresentationFormat>
  <Paragraphs>112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CSCE 590 March 26, 2020</vt:lpstr>
      <vt:lpstr>Intellectual Property</vt:lpstr>
      <vt:lpstr>Advantage of IP rights</vt:lpstr>
      <vt:lpstr>IP Types</vt:lpstr>
      <vt:lpstr>Recognizing IP</vt:lpstr>
      <vt:lpstr>Record keeping</vt:lpstr>
      <vt:lpstr>Guidelines for record keeping</vt:lpstr>
      <vt:lpstr>Trade Secret</vt:lpstr>
      <vt:lpstr>Patent</vt:lpstr>
      <vt:lpstr>Patent</vt:lpstr>
      <vt:lpstr>Copyright</vt:lpstr>
      <vt:lpstr>Software copyright</vt:lpstr>
      <vt:lpstr>Trademarks</vt:lpstr>
      <vt:lpstr>Homework 5</vt:lpstr>
      <vt:lpstr>Next Class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</cp:lastModifiedBy>
  <cp:revision>25</cp:revision>
  <dcterms:created xsi:type="dcterms:W3CDTF">2020-03-23T16:02:51Z</dcterms:created>
  <dcterms:modified xsi:type="dcterms:W3CDTF">2020-03-26T17:37:36Z</dcterms:modified>
</cp:coreProperties>
</file>