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hyperlink" Target="mailto:alkassab@email.sc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24, 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Logistics and changes to the syllabus</a:t>
            </a:r>
          </a:p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review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9"/>
    </mc:Choice>
    <mc:Fallback>
      <p:transition spd="slow" advTm="44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42737" cy="1325563"/>
          </a:xfrm>
        </p:spPr>
        <p:txBody>
          <a:bodyPr/>
          <a:lstStyle/>
          <a:p>
            <a:r>
              <a:rPr lang="en-US" dirty="0" smtClean="0"/>
              <a:t>Five Pillars of Technology </a:t>
            </a:r>
            <a:r>
              <a:rPr lang="en-US" dirty="0" err="1" smtClean="0"/>
              <a:t>Enterprenourshi</a:t>
            </a:r>
            <a:r>
              <a:rPr lang="en-US" dirty="0" err="1"/>
              <a:t>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Value creation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lean startup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Customer discovery and validation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Business model canvas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entrepreneurial method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17"/>
    </mc:Choice>
    <mc:Fallback>
      <p:transition spd="slow" advTm="5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Creation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value for the customer</a:t>
            </a:r>
          </a:p>
          <a:p>
            <a:pPr lvl="1"/>
            <a:r>
              <a:rPr lang="en-US" dirty="0" smtClean="0"/>
              <a:t>6 Venture types</a:t>
            </a:r>
          </a:p>
          <a:p>
            <a:pPr lvl="1"/>
            <a:r>
              <a:rPr lang="en-US" dirty="0" smtClean="0"/>
              <a:t>Understand customers’ needs</a:t>
            </a:r>
          </a:p>
          <a:p>
            <a:pPr lvl="1"/>
            <a:r>
              <a:rPr lang="en-US" dirty="0" smtClean="0"/>
              <a:t>Solve problems for customers</a:t>
            </a:r>
          </a:p>
          <a:p>
            <a:r>
              <a:rPr lang="en-US" dirty="0" smtClean="0"/>
              <a:t>Failed ventures: guided by the founder’s vision of the product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36"/>
    </mc:Choice>
    <mc:Fallback>
      <p:transition spd="slow" advTm="19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Lean Startup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improvement</a:t>
            </a:r>
          </a:p>
          <a:p>
            <a:r>
              <a:rPr lang="en-US" dirty="0" smtClean="0"/>
              <a:t>Waste and cost reduction</a:t>
            </a:r>
          </a:p>
          <a:p>
            <a:r>
              <a:rPr lang="en-US" dirty="0" smtClean="0"/>
              <a:t>Iterative process with direct feedback from customers:</a:t>
            </a:r>
          </a:p>
          <a:p>
            <a:pPr marL="0" indent="0">
              <a:buNone/>
            </a:pPr>
            <a:r>
              <a:rPr lang="en-US" dirty="0" smtClean="0"/>
              <a:t>   Repeat: [Ideas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Build </a:t>
            </a:r>
            <a:r>
              <a:rPr lang="en-US" dirty="0" smtClean="0">
                <a:sym typeface="Wingdings" panose="05000000000000000000" pitchFamily="2" charset="2"/>
              </a:rPr>
              <a:t> Product  Measure  Data  Learn]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Minimal Viable Product (MVP)</a:t>
            </a:r>
          </a:p>
          <a:p>
            <a:pPr lvl="1"/>
            <a:r>
              <a:rPr lang="en-US" dirty="0"/>
              <a:t>Necessary to get the product into the hands of early adopters</a:t>
            </a:r>
          </a:p>
          <a:p>
            <a:pPr lvl="1"/>
            <a:r>
              <a:rPr lang="en-US" dirty="0"/>
              <a:t>Sufficient to demonstrate future </a:t>
            </a:r>
            <a:r>
              <a:rPr lang="en-US" dirty="0" smtClean="0"/>
              <a:t>benefit</a:t>
            </a:r>
            <a:endParaRPr lang="en-US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8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32"/>
    </mc:Choice>
    <mc:Fallback>
      <p:transition spd="slow" advTm="15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Discovery and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Customer discovery: captures the founder’s vision and converts it into a series of hypotheses that can be tested with customers</a:t>
            </a:r>
          </a:p>
          <a:p>
            <a:r>
              <a:rPr lang="en-US" dirty="0" smtClean="0"/>
              <a:t>Customer validation: testing whether the evolving business model is repeatable and scalable, including</a:t>
            </a:r>
          </a:p>
          <a:p>
            <a:pPr lvl="1"/>
            <a:r>
              <a:rPr lang="en-US" dirty="0" smtClean="0"/>
              <a:t>Key features that the customers prefer</a:t>
            </a:r>
          </a:p>
          <a:p>
            <a:pPr lvl="1"/>
            <a:r>
              <a:rPr lang="en-US" dirty="0" smtClean="0"/>
              <a:t>Existence of large enough market</a:t>
            </a:r>
          </a:p>
          <a:p>
            <a:pPr lvl="1"/>
            <a:r>
              <a:rPr lang="en-US" dirty="0" smtClean="0"/>
              <a:t>Perceived value of the product</a:t>
            </a:r>
          </a:p>
          <a:p>
            <a:pPr lvl="1"/>
            <a:r>
              <a:rPr lang="en-US" dirty="0" smtClean="0"/>
              <a:t>Demand for the product</a:t>
            </a:r>
          </a:p>
          <a:p>
            <a:pPr lvl="1"/>
            <a:r>
              <a:rPr lang="en-US" dirty="0" smtClean="0"/>
              <a:t>Pricing and marketing of the product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75"/>
    </mc:Choice>
    <mc:Fallback>
      <p:transition spd="slow" advTm="12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 Canvas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Tool to help establishing a repeatable and scalable business model</a:t>
            </a:r>
          </a:p>
          <a:p>
            <a:r>
              <a:rPr lang="en-US" dirty="0" smtClean="0"/>
              <a:t>Components include:</a:t>
            </a:r>
          </a:p>
          <a:p>
            <a:pPr lvl="1"/>
            <a:r>
              <a:rPr lang="en-US" dirty="0" smtClean="0"/>
              <a:t>Value proposition</a:t>
            </a:r>
          </a:p>
          <a:p>
            <a:pPr lvl="1"/>
            <a:r>
              <a:rPr lang="en-US" dirty="0" smtClean="0"/>
              <a:t>Customer relationships</a:t>
            </a:r>
          </a:p>
          <a:p>
            <a:pPr lvl="1"/>
            <a:r>
              <a:rPr lang="en-US" dirty="0" smtClean="0"/>
              <a:t>Customer segment</a:t>
            </a:r>
          </a:p>
          <a:p>
            <a:pPr lvl="1"/>
            <a:r>
              <a:rPr lang="en-US" dirty="0" smtClean="0"/>
              <a:t>Channels</a:t>
            </a:r>
          </a:p>
          <a:p>
            <a:pPr lvl="1"/>
            <a:r>
              <a:rPr lang="en-US" dirty="0" smtClean="0"/>
              <a:t>Revenue streams</a:t>
            </a:r>
          </a:p>
          <a:p>
            <a:pPr lvl="1"/>
            <a:r>
              <a:rPr lang="en-US" dirty="0" smtClean="0"/>
              <a:t>Cost structure</a:t>
            </a:r>
          </a:p>
          <a:p>
            <a:pPr lvl="1"/>
            <a:r>
              <a:rPr lang="en-US" dirty="0" smtClean="0"/>
              <a:t>Key partners</a:t>
            </a:r>
          </a:p>
          <a:p>
            <a:pPr lvl="1"/>
            <a:r>
              <a:rPr lang="en-US" dirty="0" smtClean="0"/>
              <a:t>Key activities</a:t>
            </a:r>
          </a:p>
          <a:p>
            <a:pPr lvl="1"/>
            <a:r>
              <a:rPr lang="en-US" dirty="0" smtClean="0"/>
              <a:t>Key resources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43"/>
    </mc:Choice>
    <mc:Fallback>
      <p:transition spd="slow" advTm="10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entrepreneurial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Value creation is the primary purpose of the business</a:t>
            </a:r>
          </a:p>
          <a:p>
            <a:r>
              <a:rPr lang="en-US" dirty="0" smtClean="0"/>
              <a:t>Entrepreneurs rebound personally and professionally from failure</a:t>
            </a:r>
          </a:p>
          <a:p>
            <a:r>
              <a:rPr lang="en-US" dirty="0" smtClean="0"/>
              <a:t>Respect private property and uphold contractual obligations</a:t>
            </a:r>
          </a:p>
          <a:p>
            <a:r>
              <a:rPr lang="en-US" dirty="0" smtClean="0"/>
              <a:t>Respect the judgement of the marketplace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68"/>
    </mc:Choice>
    <mc:Fallback>
      <p:transition spd="slow" advTm="11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Generation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Point of Pain</a:t>
            </a:r>
          </a:p>
          <a:p>
            <a:r>
              <a:rPr lang="en-US" dirty="0" smtClean="0"/>
              <a:t>Innovate a </a:t>
            </a:r>
            <a:r>
              <a:rPr lang="en-US" dirty="0" err="1" smtClean="0"/>
              <a:t>prodict</a:t>
            </a:r>
            <a:r>
              <a:rPr lang="en-US" dirty="0" smtClean="0"/>
              <a:t> or service</a:t>
            </a:r>
          </a:p>
          <a:p>
            <a:r>
              <a:rPr lang="en-US" dirty="0" smtClean="0"/>
              <a:t>Test business model</a:t>
            </a:r>
          </a:p>
          <a:p>
            <a:r>
              <a:rPr lang="en-US" dirty="0" smtClean="0"/>
              <a:t>Explore how to acquire customers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43"/>
    </mc:Choice>
    <mc:Fallback>
      <p:transition spd="slow" advTm="39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Opportunity Register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of new ideas or changes to existing ideas</a:t>
            </a:r>
          </a:p>
          <a:p>
            <a:r>
              <a:rPr lang="en-US" dirty="0" smtClean="0"/>
              <a:t>Components:</a:t>
            </a:r>
          </a:p>
          <a:p>
            <a:pPr lvl="1"/>
            <a:r>
              <a:rPr lang="en-US" dirty="0" smtClean="0"/>
              <a:t>Date</a:t>
            </a:r>
          </a:p>
          <a:p>
            <a:pPr lvl="1"/>
            <a:r>
              <a:rPr lang="en-US" dirty="0" smtClean="0"/>
              <a:t>Context of the original idea and all revisions</a:t>
            </a:r>
          </a:p>
          <a:p>
            <a:pPr lvl="1"/>
            <a:r>
              <a:rPr lang="en-US" dirty="0" smtClean="0"/>
              <a:t>Intellectual property deliberations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72"/>
    </mc:Choice>
    <mc:Fallback>
      <p:transition spd="slow" advTm="8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Planning and Development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Four stages:</a:t>
            </a:r>
          </a:p>
          <a:p>
            <a:r>
              <a:rPr lang="en-US" dirty="0" smtClean="0"/>
              <a:t>Idea stage</a:t>
            </a:r>
          </a:p>
          <a:p>
            <a:r>
              <a:rPr lang="en-US" dirty="0" smtClean="0"/>
              <a:t>Concept stage</a:t>
            </a:r>
          </a:p>
          <a:p>
            <a:r>
              <a:rPr lang="en-US" dirty="0" smtClean="0"/>
              <a:t>Product development stage</a:t>
            </a:r>
          </a:p>
          <a:p>
            <a:r>
              <a:rPr lang="en-US" dirty="0" smtClean="0"/>
              <a:t>Test marketing stage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46"/>
    </mc:Choice>
    <mc:Fallback>
      <p:transition spd="slow" advTm="9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Development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the idea and competition</a:t>
            </a:r>
          </a:p>
          <a:p>
            <a:r>
              <a:rPr lang="en-US" dirty="0" smtClean="0"/>
              <a:t>Determine the need</a:t>
            </a:r>
          </a:p>
          <a:p>
            <a:r>
              <a:rPr lang="en-US" dirty="0" smtClean="0"/>
              <a:t>Modify and validate</a:t>
            </a:r>
          </a:p>
          <a:p>
            <a:r>
              <a:rPr lang="en-US" dirty="0" smtClean="0"/>
              <a:t>Develop the marketing plan</a:t>
            </a:r>
          </a:p>
          <a:p>
            <a:r>
              <a:rPr lang="en-US" dirty="0" smtClean="0"/>
              <a:t>Develop the final product/service</a:t>
            </a:r>
          </a:p>
          <a:p>
            <a:r>
              <a:rPr lang="en-US" dirty="0" smtClean="0"/>
              <a:t>Launch the idea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New Product Classification System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9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34"/>
    </mc:Choice>
    <mc:Fallback>
      <p:transition spd="slow" advTm="22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to the Syllabus and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Updated syllabus</a:t>
            </a:r>
          </a:p>
          <a:p>
            <a:pPr lvl="1"/>
            <a:r>
              <a:rPr lang="en-US" dirty="0" smtClean="0"/>
              <a:t>Cancelled: startup competition, replaced with final project report</a:t>
            </a:r>
          </a:p>
          <a:p>
            <a:pPr lvl="1"/>
            <a:r>
              <a:rPr lang="en-US" dirty="0" smtClean="0"/>
              <a:t>Cancelled: online startup platform, not replaced – compensate for extra spring break</a:t>
            </a:r>
          </a:p>
          <a:p>
            <a:r>
              <a:rPr lang="en-US" dirty="0" smtClean="0"/>
              <a:t>Grading: </a:t>
            </a:r>
          </a:p>
          <a:p>
            <a:pPr lvl="1"/>
            <a:r>
              <a:rPr lang="en-US" dirty="0" smtClean="0"/>
              <a:t>20% of the startup competition is split between </a:t>
            </a:r>
          </a:p>
          <a:p>
            <a:pPr lvl="2"/>
            <a:r>
              <a:rPr lang="en-US" dirty="0" smtClean="0"/>
              <a:t>10% for final project report</a:t>
            </a:r>
          </a:p>
          <a:p>
            <a:pPr lvl="2"/>
            <a:r>
              <a:rPr lang="en-US" dirty="0" smtClean="0"/>
              <a:t>10% addition to homework assignments</a:t>
            </a:r>
          </a:p>
          <a:p>
            <a:pPr lvl="1"/>
            <a:r>
              <a:rPr lang="en-US" dirty="0" smtClean="0"/>
              <a:t>Potential Pass/Fail grade for the course…</a:t>
            </a:r>
          </a:p>
          <a:p>
            <a:pPr lvl="2"/>
            <a:r>
              <a:rPr lang="en-US" dirty="0" smtClean="0"/>
              <a:t>Waiting for university decision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14"/>
    </mc:Choice>
    <mc:Fallback>
      <p:transition spd="slow" advTm="17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Intellectual Property – Textbook Chapter 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 safe and don’t hesitate to contact me if you have any questions!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21"/>
    </mc:Choice>
    <mc:Fallback>
      <p:transition spd="slow" advTm="8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24, 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of course materials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Voice over .</a:t>
            </a:r>
            <a:r>
              <a:rPr lang="en-US" dirty="0" err="1" smtClean="0"/>
              <a:t>ppt</a:t>
            </a:r>
            <a:r>
              <a:rPr lang="en-US" dirty="0" smtClean="0"/>
              <a:t> lectures and online resources</a:t>
            </a:r>
          </a:p>
          <a:p>
            <a:r>
              <a:rPr lang="en-US" dirty="0" smtClean="0"/>
              <a:t>Textbook reading materials</a:t>
            </a:r>
          </a:p>
          <a:p>
            <a:pPr lvl="1"/>
            <a:r>
              <a:rPr lang="en-US" dirty="0" smtClean="0"/>
              <a:t>Notify me if you need me to upload copies of the chapters to </a:t>
            </a:r>
            <a:r>
              <a:rPr lang="en-US" dirty="0" err="1" smtClean="0"/>
              <a:t>dropbox</a:t>
            </a:r>
            <a:endParaRPr lang="en-US" dirty="0" smtClean="0"/>
          </a:p>
          <a:p>
            <a:r>
              <a:rPr lang="en-US" dirty="0" smtClean="0"/>
              <a:t>Homework assignments</a:t>
            </a:r>
          </a:p>
          <a:p>
            <a:r>
              <a:rPr lang="en-US" dirty="0" smtClean="0"/>
              <a:t>Office hours: as scheduled via</a:t>
            </a:r>
          </a:p>
          <a:p>
            <a:pPr lvl="1"/>
            <a:r>
              <a:rPr lang="en-US" dirty="0" smtClean="0"/>
              <a:t>Email or </a:t>
            </a:r>
          </a:p>
          <a:p>
            <a:pPr lvl="1"/>
            <a:r>
              <a:rPr lang="en-US" dirty="0"/>
              <a:t>Phone call: </a:t>
            </a:r>
          </a:p>
          <a:p>
            <a:pPr lvl="2"/>
            <a:r>
              <a:rPr lang="en-US" dirty="0"/>
              <a:t>Email me with a number that you want me to call </a:t>
            </a:r>
          </a:p>
          <a:p>
            <a:pPr lvl="2"/>
            <a:r>
              <a:rPr lang="en-US" dirty="0"/>
              <a:t>I will return your call during office hours or at the time we agreed 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7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35"/>
    </mc:Choice>
    <mc:Fallback>
      <p:transition spd="slow" advTm="23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using online resources</a:t>
            </a:r>
          </a:p>
          <a:p>
            <a:pPr lvl="1"/>
            <a:r>
              <a:rPr lang="en-US" dirty="0" smtClean="0"/>
              <a:t>Each group will choose the most appropriate method</a:t>
            </a:r>
          </a:p>
          <a:p>
            <a:pPr lvl="1"/>
            <a:r>
              <a:rPr lang="en-US" dirty="0" smtClean="0"/>
              <a:t>Group leader is responsible for submissions</a:t>
            </a:r>
          </a:p>
          <a:p>
            <a:pPr lvl="2"/>
            <a:r>
              <a:rPr lang="en-US" dirty="0" smtClean="0"/>
              <a:t>Note: each group should select an substitute leader in case the members</a:t>
            </a:r>
          </a:p>
          <a:p>
            <a:pPr lvl="1"/>
            <a:r>
              <a:rPr lang="en-US" dirty="0" smtClean="0"/>
              <a:t>Document contribution to the group project</a:t>
            </a:r>
          </a:p>
          <a:p>
            <a:pPr lvl="2"/>
            <a:r>
              <a:rPr lang="en-US" dirty="0" smtClean="0"/>
              <a:t>Each group member will evaluate the other members</a:t>
            </a:r>
          </a:p>
          <a:p>
            <a:pPr lvl="2"/>
            <a:r>
              <a:rPr lang="en-US" dirty="0" smtClean="0"/>
              <a:t>Evaluation form will be distributed via </a:t>
            </a:r>
            <a:r>
              <a:rPr lang="en-US" dirty="0" err="1" smtClean="0"/>
              <a:t>dropbox</a:t>
            </a:r>
            <a:endParaRPr lang="en-US" dirty="0" smtClean="0"/>
          </a:p>
          <a:p>
            <a:r>
              <a:rPr lang="en-US" dirty="0" smtClean="0"/>
              <a:t>Notify me immediately if there are any issues regarding the group project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61"/>
    </mc:Choice>
    <mc:Fallback>
      <p:transition spd="slow" advTm="16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if you get 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safe and follow the CDC guidelines</a:t>
            </a:r>
          </a:p>
          <a:p>
            <a:r>
              <a:rPr lang="en-US" dirty="0" smtClean="0"/>
              <a:t>If you get ill (or you need to take care of an ill family member)</a:t>
            </a:r>
          </a:p>
          <a:p>
            <a:pPr lvl="1"/>
            <a:r>
              <a:rPr lang="en-US" dirty="0" smtClean="0"/>
              <a:t>Notify your instructors as soon as possible</a:t>
            </a:r>
          </a:p>
          <a:p>
            <a:pPr lvl="1"/>
            <a:r>
              <a:rPr lang="en-US" dirty="0" smtClean="0"/>
              <a:t>Let your group members know as well</a:t>
            </a:r>
          </a:p>
          <a:p>
            <a:pPr lvl="1"/>
            <a:r>
              <a:rPr lang="en-US" dirty="0" smtClean="0"/>
              <a:t>Focus on your (family members’) recovery</a:t>
            </a:r>
          </a:p>
          <a:p>
            <a:pPr lvl="1"/>
            <a:r>
              <a:rPr lang="en-US" dirty="0" smtClean="0"/>
              <a:t>Your course work can be handled after you are healthy again</a:t>
            </a:r>
          </a:p>
          <a:p>
            <a:r>
              <a:rPr lang="en-US" dirty="0" smtClean="0"/>
              <a:t>In case I (or my family members) get infected</a:t>
            </a:r>
          </a:p>
          <a:p>
            <a:pPr lvl="1"/>
            <a:r>
              <a:rPr lang="en-US" dirty="0" smtClean="0"/>
              <a:t>I will send an announcement to the class</a:t>
            </a:r>
          </a:p>
          <a:p>
            <a:pPr lvl="1"/>
            <a:r>
              <a:rPr lang="en-US" dirty="0" smtClean="0"/>
              <a:t>The TA, </a:t>
            </a:r>
            <a:r>
              <a:rPr lang="en-US" dirty="0" err="1" smtClean="0"/>
              <a:t>Nawras</a:t>
            </a:r>
            <a:r>
              <a:rPr lang="en-US" dirty="0" smtClean="0"/>
              <a:t> </a:t>
            </a:r>
            <a:r>
              <a:rPr lang="en-US" dirty="0" err="1" smtClean="0"/>
              <a:t>Alkassab</a:t>
            </a:r>
            <a:r>
              <a:rPr lang="en-US" dirty="0" smtClean="0"/>
              <a:t> (</a:t>
            </a:r>
            <a:r>
              <a:rPr lang="en-US" dirty="0" smtClean="0">
                <a:hlinkClick r:id="rId4"/>
              </a:rPr>
              <a:t>alkassab@email.sc.edu</a:t>
            </a:r>
            <a:r>
              <a:rPr lang="en-US" dirty="0" smtClean="0"/>
              <a:t> ) will continue with the lectures and the assignments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86"/>
    </mc:Choice>
    <mc:Fallback>
      <p:transition spd="slow" advTm="20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9121" y="2000446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course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31"/>
    </mc:Choice>
    <mc:Fallback>
      <p:transition spd="slow" advTm="86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Startup vs.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Startup: Effectual logic – imagining  possible new goals given a set of means</a:t>
            </a:r>
          </a:p>
          <a:p>
            <a:r>
              <a:rPr lang="en-US" dirty="0" smtClean="0"/>
              <a:t>Enterprise: Casual logic </a:t>
            </a:r>
            <a:r>
              <a:rPr lang="en-US" dirty="0"/>
              <a:t> – </a:t>
            </a:r>
            <a:r>
              <a:rPr lang="en-US" dirty="0" smtClean="0"/>
              <a:t>selecting between given means to achieve a predetermined goal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200" b="1" dirty="0" smtClean="0"/>
              <a:t>No business survives first contact with the customer!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36"/>
    </mc:Choice>
    <mc:Fallback>
      <p:transition spd="slow" advTm="27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Viable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Necessary to get the product into the hands of early adopters</a:t>
            </a:r>
          </a:p>
          <a:p>
            <a:r>
              <a:rPr lang="en-US" dirty="0" smtClean="0"/>
              <a:t>Sufficient to demonstrate future benefit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7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372"/>
    </mc:Choice>
    <mc:Fallback>
      <p:transition spd="slow" advTm="12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Idea, Innovation, </a:t>
            </a:r>
            <a:r>
              <a:rPr lang="en-US" dirty="0" err="1" smtClean="0"/>
              <a:t>Enterprenourship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creativity, envisioning, thinking, tinkering, …</a:t>
            </a:r>
          </a:p>
          <a:p>
            <a:r>
              <a:rPr lang="en-US" dirty="0" smtClean="0"/>
              <a:t>Innovation: value generation via product development, prototyping, building, problem solving, …</a:t>
            </a:r>
          </a:p>
          <a:p>
            <a:r>
              <a:rPr lang="en-US" dirty="0" smtClean="0"/>
              <a:t>Entrepreneurship: move innovation to the marketplace by customer validation, business modeling, experimenting,…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8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51"/>
    </mc:Choice>
    <mc:Fallback>
      <p:transition spd="slow" advTm="19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775</Words>
  <Application>Microsoft Office PowerPoint</Application>
  <PresentationFormat>Widescreen</PresentationFormat>
  <Paragraphs>132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Office Theme</vt:lpstr>
      <vt:lpstr>CSCE 590 March 24, 2020</vt:lpstr>
      <vt:lpstr>Changes to the Syllabus and Grading</vt:lpstr>
      <vt:lpstr>Online Teaching</vt:lpstr>
      <vt:lpstr>Group Project</vt:lpstr>
      <vt:lpstr>What to do if you get COVID-19</vt:lpstr>
      <vt:lpstr>Review of previous course materials</vt:lpstr>
      <vt:lpstr>Startup vs. Enterprise</vt:lpstr>
      <vt:lpstr>Minimal Viable Product</vt:lpstr>
      <vt:lpstr>Idea, Innovation, Enterprenourship</vt:lpstr>
      <vt:lpstr>Five Pillars of Technology Enterprenourship</vt:lpstr>
      <vt:lpstr>Value Creation</vt:lpstr>
      <vt:lpstr>The Lean Startup</vt:lpstr>
      <vt:lpstr>Customer Discovery and Validation</vt:lpstr>
      <vt:lpstr>Business Model Canvas</vt:lpstr>
      <vt:lpstr>The entrepreneurial method</vt:lpstr>
      <vt:lpstr>Idea Generation Process</vt:lpstr>
      <vt:lpstr>The Opportunity Register</vt:lpstr>
      <vt:lpstr>Product Planning and Development </vt:lpstr>
      <vt:lpstr>Idea Development Process</vt:lpstr>
      <vt:lpstr>Next Class</vt:lpstr>
      <vt:lpstr>CSCE 590 March 24, 2020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</cp:lastModifiedBy>
  <cp:revision>11</cp:revision>
  <dcterms:created xsi:type="dcterms:W3CDTF">2020-03-23T16:02:51Z</dcterms:created>
  <dcterms:modified xsi:type="dcterms:W3CDTF">2020-03-24T16:28:54Z</dcterms:modified>
</cp:coreProperties>
</file>