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1"/>
    <p:sldMasterId id="2147483871" r:id="rId2"/>
  </p:sldMasterIdLst>
  <p:notesMasterIdLst>
    <p:notesMasterId r:id="rId23"/>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87" autoAdjust="0"/>
    <p:restoredTop sz="94629" autoAdjust="0"/>
  </p:normalViewPr>
  <p:slideViewPr>
    <p:cSldViewPr>
      <p:cViewPr>
        <p:scale>
          <a:sx n="118" d="100"/>
          <a:sy n="118" d="100"/>
        </p:scale>
        <p:origin x="-72" y="48"/>
      </p:cViewPr>
      <p:guideLst>
        <p:guide orient="horz" pos="2160"/>
        <p:guide pos="2880"/>
      </p:guideLst>
    </p:cSldViewPr>
  </p:slideViewPr>
  <p:outlineViewPr>
    <p:cViewPr>
      <p:scale>
        <a:sx n="33" d="100"/>
        <a:sy n="33" d="100"/>
      </p:scale>
      <p:origin x="0" y="12666"/>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marL="914400" lvl="1" indent="-317500">
              <a:buClr>
                <a:srgbClr val="000000"/>
              </a:buClr>
              <a:buSzPct val="127272"/>
              <a:buFont typeface="Courier New"/>
              <a:buChar char="o"/>
            </a:pPr>
            <a:r>
              <a:rPr sz="1100"/>
              <a:t>
</a:t>
            </a:r>
          </a:p>
          <a:p>
            <a:endParaRPr sz="1100"/>
          </a:p>
          <a:p>
            <a:endParaRPr sz="1100"/>
          </a:p>
          <a:p>
            <a:endParaRPr sz="1100"/>
          </a:p>
          <a:p>
            <a:endParaRPr sz="1100"/>
          </a:p>
          <a:p>
            <a:endParaRPr sz="1100"/>
          </a:p>
          <a:p>
            <a:endParaRPr sz="1100"/>
          </a:p>
          <a:p>
            <a:endParaRPr sz="1100"/>
          </a:p>
        </p:txBody>
      </p:sp>
    </p:spTree>
    <p:extLst>
      <p:ext uri="{BB962C8B-B14F-4D97-AF65-F5344CB8AC3E}">
        <p14:creationId xmlns:p14="http://schemas.microsoft.com/office/powerpoint/2010/main" xmlns="" val="311646811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126" name="Shape 1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181" name="Shape 1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187" name="Shape 1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Shape 192"/>
          <p:cNvSpPr>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193" name="Shape 1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9" name="Shape 199"/>
          <p:cNvSpPr>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205" name="Shape 2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1" name="Shape 211"/>
          <p:cNvSpPr>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218" name="Shape 2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224" name="Shape 2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1" name="Shape 231"/>
          <p:cNvSpPr>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Shape 236"/>
          <p:cNvSpPr>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237" name="Shape 2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132" name="Shape 1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243" name="Shape 2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0" name="Shape 150"/>
          <p:cNvSpPr>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163" name="Shape 1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pPr lvl="0" algn="just" rtl="0">
              <a:lnSpc>
                <a:spcPct val="115000"/>
              </a:lnSpc>
              <a:buNone/>
            </a:pPr>
            <a:r>
              <a:rPr sz="900">
                <a:latin typeface="Verdana"/>
                <a:ea typeface="Verdana"/>
                <a:cs typeface="Verdana"/>
                <a:sym typeface="Verdana"/>
              </a:rPr>
              <a:t>With Type 0 cross-site scripting vulnerabilities, the problem exists within a page's client-side script itself. For instance, if a piece of JavaScript accesses a URL request parameter and uses this information to write some HTML to its own page, and this information is not encoded using HTML entities, an XSS hole will likely be present, since this written data will be re-interpreted by browsers as HTML which could include additional client-side script.</a:t>
            </a:r>
          </a:p>
          <a:p>
            <a:pPr lvl="0" algn="just" rtl="0">
              <a:lnSpc>
                <a:spcPct val="115000"/>
              </a:lnSpc>
              <a:buNone/>
            </a:pPr>
            <a:r>
              <a:rPr sz="900">
                <a:latin typeface="Verdana"/>
                <a:ea typeface="Verdana"/>
                <a:cs typeface="Verdana"/>
                <a:sym typeface="Verdana"/>
              </a:rPr>
              <a:t> </a:t>
            </a:r>
          </a:p>
          <a:p>
            <a:pPr lvl="0" algn="just" rtl="0">
              <a:lnSpc>
                <a:spcPct val="115000"/>
              </a:lnSpc>
              <a:buNone/>
            </a:pPr>
            <a:r>
              <a:rPr sz="900">
                <a:latin typeface="Verdana"/>
                <a:ea typeface="Verdana"/>
                <a:cs typeface="Verdana"/>
                <a:sym typeface="Verdana"/>
              </a:rPr>
              <a:t>In practice, exploiting such a hole would be very similar to the exploit of Type 1 vulnerabilities (see below), except in one very important situation. Because of the way Internet Explorer treats client-side script in objects located in the "local zone" (for instance, on the client's local hard drive), an XSS hole of this kind in a local page can result in remote execution vulnerabilities. For example, if an attacker hosts a malicious website, which contains a link to a vulnerable page on a client's local system, a script could be injected and would run with privileges of that user's browser on their system. This bypasses the entire client-side sandbox, not just the cross-domain restrictions that are normally bypassed with XSS exploits.</a:t>
            </a:r>
          </a:p>
          <a:p>
            <a:endParaRPr sz="900">
              <a:latin typeface="Verdana"/>
              <a:ea typeface="Verdana"/>
              <a:cs typeface="Verdana"/>
              <a:sym typeface="Verdana"/>
            </a:endParaRPr>
          </a:p>
        </p:txBody>
      </p:sp>
      <p:sp>
        <p:nvSpPr>
          <p:cNvPr id="169" name="Shape 1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a:spLocks noGrp="1"/>
          </p:cNvSpPr>
          <p:nvPr>
            <p:ph type="body" idx="1"/>
          </p:nvPr>
        </p:nvSpPr>
        <p:spPr>
          <a:xfrm>
            <a:off x="685800" y="4343400"/>
            <a:ext cx="5486399" cy="4114800"/>
          </a:xfrm>
          <a:prstGeom prst="rect">
            <a:avLst/>
          </a:prstGeom>
        </p:spPr>
        <p:txBody>
          <a:bodyPr lIns="91425" tIns="91425" rIns="91425" bIns="91425" anchor="ctr" anchorCtr="0">
            <a:spAutoFit/>
          </a:bodyPr>
          <a:lstStyle/>
          <a:p>
            <a:endParaRPr/>
          </a:p>
        </p:txBody>
      </p:sp>
      <p:sp>
        <p:nvSpPr>
          <p:cNvPr id="175" name="Shape 1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52"/>
        <p:cNvGrpSpPr/>
        <p:nvPr/>
      </p:nvGrpSpPr>
      <p:grpSpPr>
        <a:xfrm>
          <a:off x="0" y="0"/>
          <a:ext cx="0" cy="0"/>
          <a:chOff x="0" y="0"/>
          <a:chExt cx="0" cy="0"/>
        </a:xfrm>
      </p:grpSpPr>
      <p:sp>
        <p:nvSpPr>
          <p:cNvPr id="53" name="Shape 53"/>
          <p:cNvSpPr>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buClr>
                <a:schemeClr val="dk1"/>
              </a:buClr>
              <a:buFont typeface="Arial"/>
              <a:buNone/>
              <a:defRPr sz="4400" b="0" i="0" u="none" strike="noStrike" cap="none" baseline="0">
                <a:solidFill>
                  <a:schemeClr val="dk1"/>
                </a:solidFill>
                <a:latin typeface="Arial"/>
                <a:ea typeface="Arial"/>
                <a:cs typeface="Arial"/>
                <a:sym typeface="Arial"/>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54" name="Shape 54"/>
          <p:cNvSpPr>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3F3F3F"/>
              </a:buClr>
              <a:buFont typeface="Arial"/>
              <a:buNone/>
              <a:defRPr sz="3200" b="0" i="0" u="none" strike="noStrike" cap="none" baseline="0">
                <a:solidFill>
                  <a:srgbClr val="3F3F3F"/>
                </a:solidFill>
                <a:latin typeface="Arial"/>
                <a:ea typeface="Arial"/>
                <a:cs typeface="Arial"/>
                <a:sym typeface="Arial"/>
              </a:defRPr>
            </a:lvl1pPr>
            <a:lvl2pPr marL="457200" marR="0" indent="0" algn="ctr" rtl="0">
              <a:spcBef>
                <a:spcPts val="560"/>
              </a:spcBef>
              <a:buClr>
                <a:srgbClr val="3F3F3F"/>
              </a:buClr>
              <a:buFont typeface="Arial"/>
              <a:buNone/>
              <a:defRPr sz="2800" b="0" i="0" u="none" strike="noStrike" cap="none" baseline="0">
                <a:solidFill>
                  <a:srgbClr val="3F3F3F"/>
                </a:solidFill>
                <a:latin typeface="Arial"/>
                <a:ea typeface="Arial"/>
                <a:cs typeface="Arial"/>
                <a:sym typeface="Arial"/>
              </a:defRPr>
            </a:lvl2pPr>
            <a:lvl3pPr marL="914400" marR="0" indent="0" algn="ctr" rtl="0">
              <a:spcBef>
                <a:spcPts val="480"/>
              </a:spcBef>
              <a:buClr>
                <a:srgbClr val="3F3F3F"/>
              </a:buClr>
              <a:buFont typeface="Arial"/>
              <a:buNone/>
              <a:defRPr sz="2400" b="0" i="0" u="none" strike="noStrike" cap="none" baseline="0">
                <a:solidFill>
                  <a:srgbClr val="3F3F3F"/>
                </a:solidFill>
                <a:latin typeface="Arial"/>
                <a:ea typeface="Arial"/>
                <a:cs typeface="Arial"/>
                <a:sym typeface="Arial"/>
              </a:defRPr>
            </a:lvl3pPr>
            <a:lvl4pPr marL="1371600" marR="0" indent="0" algn="ctr" rtl="0">
              <a:spcBef>
                <a:spcPts val="400"/>
              </a:spcBef>
              <a:buClr>
                <a:srgbClr val="3F3F3F"/>
              </a:buClr>
              <a:buFont typeface="Arial"/>
              <a:buNone/>
              <a:defRPr sz="2000" b="0" i="0" u="none" strike="noStrike" cap="none" baseline="0">
                <a:solidFill>
                  <a:srgbClr val="3F3F3F"/>
                </a:solidFill>
                <a:latin typeface="Arial"/>
                <a:ea typeface="Arial"/>
                <a:cs typeface="Arial"/>
                <a:sym typeface="Arial"/>
              </a:defRPr>
            </a:lvl4pPr>
            <a:lvl5pPr marL="1828800" marR="0" indent="0" algn="ctr" rtl="0">
              <a:spcBef>
                <a:spcPts val="400"/>
              </a:spcBef>
              <a:buClr>
                <a:srgbClr val="3F3F3F"/>
              </a:buClr>
              <a:buFont typeface="Arial"/>
              <a:buNone/>
              <a:defRPr sz="2000" b="0" i="0" u="none" strike="noStrike" cap="none" baseline="0">
                <a:solidFill>
                  <a:srgbClr val="3F3F3F"/>
                </a:solidFill>
                <a:latin typeface="Arial"/>
                <a:ea typeface="Arial"/>
                <a:cs typeface="Arial"/>
                <a:sym typeface="Arial"/>
              </a:defRPr>
            </a:lvl5pPr>
            <a:lvl6pPr marL="2286000" marR="0" indent="0" algn="ctr" rtl="0">
              <a:spcBef>
                <a:spcPts val="400"/>
              </a:spcBef>
              <a:buClr>
                <a:srgbClr val="3F3F3F"/>
              </a:buClr>
              <a:buFont typeface="Arial"/>
              <a:buNone/>
              <a:defRPr sz="2000" b="0" i="0" u="none" strike="noStrike" cap="none" baseline="0">
                <a:solidFill>
                  <a:srgbClr val="3F3F3F"/>
                </a:solidFill>
                <a:latin typeface="Arial"/>
                <a:ea typeface="Arial"/>
                <a:cs typeface="Arial"/>
                <a:sym typeface="Arial"/>
              </a:defRPr>
            </a:lvl6pPr>
            <a:lvl7pPr marL="2743200" marR="0" indent="0" algn="ctr" rtl="0">
              <a:spcBef>
                <a:spcPts val="400"/>
              </a:spcBef>
              <a:buClr>
                <a:srgbClr val="3F3F3F"/>
              </a:buClr>
              <a:buFont typeface="Arial"/>
              <a:buNone/>
              <a:defRPr sz="2000" b="0" i="0" u="none" strike="noStrike" cap="none" baseline="0">
                <a:solidFill>
                  <a:srgbClr val="3F3F3F"/>
                </a:solidFill>
                <a:latin typeface="Arial"/>
                <a:ea typeface="Arial"/>
                <a:cs typeface="Arial"/>
                <a:sym typeface="Arial"/>
              </a:defRPr>
            </a:lvl7pPr>
            <a:lvl8pPr marL="3200400" marR="0" indent="0" algn="ctr" rtl="0">
              <a:spcBef>
                <a:spcPts val="400"/>
              </a:spcBef>
              <a:buClr>
                <a:srgbClr val="3F3F3F"/>
              </a:buClr>
              <a:buFont typeface="Arial"/>
              <a:buNone/>
              <a:defRPr sz="2000" b="0" i="0" u="none" strike="noStrike" cap="none" baseline="0">
                <a:solidFill>
                  <a:srgbClr val="3F3F3F"/>
                </a:solidFill>
                <a:latin typeface="Arial"/>
                <a:ea typeface="Arial"/>
                <a:cs typeface="Arial"/>
                <a:sym typeface="Arial"/>
              </a:defRPr>
            </a:lvl8pPr>
            <a:lvl9pPr marL="3657600" marR="0" indent="0" algn="ctr" rtl="0">
              <a:spcBef>
                <a:spcPts val="400"/>
              </a:spcBef>
              <a:buClr>
                <a:srgbClr val="3F3F3F"/>
              </a:buClr>
              <a:buFont typeface="Arial"/>
              <a:buNone/>
              <a:defRPr sz="2000" b="0" i="0" u="none" strike="noStrike" cap="none" baseline="0">
                <a:solidFill>
                  <a:srgbClr val="3F3F3F"/>
                </a:solidFill>
                <a:latin typeface="Arial"/>
                <a:ea typeface="Arial"/>
                <a:cs typeface="Arial"/>
                <a:sym typeface="Arial"/>
              </a:defRPr>
            </a:lvl9pPr>
          </a:lstStyle>
          <a:p>
            <a:endParaRPr/>
          </a:p>
        </p:txBody>
      </p:sp>
      <p:sp>
        <p:nvSpPr>
          <p:cNvPr id="55" name="Shape 55"/>
          <p:cNvSpPr>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56" name="Shape 56"/>
          <p:cNvSpPr>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57" name="Shape 57"/>
          <p:cNvSpPr>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Tx" type="vertTx">
  <p:cSld name="vertTx">
    <p:spTree>
      <p:nvGrpSpPr>
        <p:cNvPr id="1" name="Shape 109"/>
        <p:cNvGrpSpPr/>
        <p:nvPr/>
      </p:nvGrpSpPr>
      <p:grpSpPr>
        <a:xfrm>
          <a:off x="0" y="0"/>
          <a:ext cx="0" cy="0"/>
          <a:chOff x="0" y="0"/>
          <a:chExt cx="0" cy="0"/>
        </a:xfrm>
      </p:grpSpPr>
      <p:sp>
        <p:nvSpPr>
          <p:cNvPr id="110" name="Shape 110"/>
          <p:cNvSpPr>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None/>
              <a:defRPr sz="4400">
                <a:solidFill>
                  <a:schemeClr val="dk1"/>
                </a:solidFil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11" name="Shape 111"/>
          <p:cNvSpPr>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defRPr>
            </a:lvl1pPr>
            <a:lvl2pPr marL="742950" indent="-177800" algn="l" rtl="0">
              <a:spcBef>
                <a:spcPts val="560"/>
              </a:spcBef>
              <a:buClr>
                <a:schemeClr val="dk1"/>
              </a:buClr>
              <a:buFont typeface="Arial"/>
              <a:buChar char="•"/>
              <a:defRPr sz="2800">
                <a:solidFill>
                  <a:schemeClr val="dk1"/>
                </a:solidFill>
              </a:defRPr>
            </a:lvl2pPr>
            <a:lvl3pPr marL="1143000" indent="-136525" algn="l" rtl="0">
              <a:spcBef>
                <a:spcPts val="480"/>
              </a:spcBef>
              <a:buClr>
                <a:schemeClr val="dk1"/>
              </a:buClr>
              <a:buFont typeface="Arial"/>
              <a:buChar char="•"/>
              <a:defRPr sz="2400">
                <a:solidFill>
                  <a:schemeClr val="dk1"/>
                </a:solidFill>
              </a:defRPr>
            </a:lvl3pPr>
            <a:lvl4pPr marL="1600200" indent="-152400" algn="l" rtl="0">
              <a:spcBef>
                <a:spcPts val="400"/>
              </a:spcBef>
              <a:buClr>
                <a:schemeClr val="dk1"/>
              </a:buClr>
              <a:buFont typeface="Arial"/>
              <a:buChar char="•"/>
              <a:defRPr sz="2000">
                <a:solidFill>
                  <a:schemeClr val="dk1"/>
                </a:solidFill>
              </a:defRPr>
            </a:lvl4pPr>
            <a:lvl5pPr marL="2057400" indent="-152400" algn="l" rtl="0">
              <a:spcBef>
                <a:spcPts val="400"/>
              </a:spcBef>
              <a:buClr>
                <a:schemeClr val="dk1"/>
              </a:buClr>
              <a:buFont typeface="Arial"/>
              <a:buChar char="•"/>
              <a:defRPr sz="2000">
                <a:solidFill>
                  <a:schemeClr val="dk1"/>
                </a:solidFill>
              </a:defRPr>
            </a:lvl5pPr>
            <a:lvl6pPr marL="2514600" indent="-152400" algn="l" rtl="0">
              <a:spcBef>
                <a:spcPts val="400"/>
              </a:spcBef>
              <a:buClr>
                <a:schemeClr val="dk1"/>
              </a:buClr>
              <a:buFont typeface="Arial"/>
              <a:buChar char="•"/>
              <a:defRPr sz="2000">
                <a:solidFill>
                  <a:schemeClr val="dk1"/>
                </a:solidFill>
              </a:defRPr>
            </a:lvl6pPr>
            <a:lvl7pPr marL="2971800" indent="-152400" algn="l" rtl="0">
              <a:spcBef>
                <a:spcPts val="400"/>
              </a:spcBef>
              <a:buClr>
                <a:schemeClr val="dk1"/>
              </a:buClr>
              <a:buFont typeface="Arial"/>
              <a:buChar char="•"/>
              <a:defRPr sz="2000">
                <a:solidFill>
                  <a:schemeClr val="dk1"/>
                </a:solidFill>
              </a:defRPr>
            </a:lvl7pPr>
            <a:lvl8pPr marL="3429000" indent="-152400" algn="l" rtl="0">
              <a:spcBef>
                <a:spcPts val="400"/>
              </a:spcBef>
              <a:buClr>
                <a:schemeClr val="dk1"/>
              </a:buClr>
              <a:buFont typeface="Arial"/>
              <a:buChar char="•"/>
              <a:defRPr sz="2000">
                <a:solidFill>
                  <a:schemeClr val="dk1"/>
                </a:solidFill>
              </a:defRPr>
            </a:lvl8pPr>
            <a:lvl9pPr marL="3886200" indent="-152400" algn="l" rtl="0">
              <a:spcBef>
                <a:spcPts val="400"/>
              </a:spcBef>
              <a:buClr>
                <a:schemeClr val="dk1"/>
              </a:buClr>
              <a:buFont typeface="Arial"/>
              <a:buChar char="•"/>
              <a:defRPr sz="2000">
                <a:solidFill>
                  <a:schemeClr val="dk1"/>
                </a:solidFill>
              </a:defRPr>
            </a:lvl9pPr>
          </a:lstStyle>
          <a:p>
            <a:endParaRPr/>
          </a:p>
        </p:txBody>
      </p:sp>
      <p:sp>
        <p:nvSpPr>
          <p:cNvPr id="112" name="Shape 112"/>
          <p:cNvSpPr>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113" name="Shape 113"/>
          <p:cNvSpPr>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114" name="Shape 114"/>
          <p:cNvSpPr>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TitleAndTx" type="vertTitleAndTx">
  <p:cSld name="vertTitleAndTx">
    <p:spTree>
      <p:nvGrpSpPr>
        <p:cNvPr id="1" name="Shape 115"/>
        <p:cNvGrpSpPr/>
        <p:nvPr/>
      </p:nvGrpSpPr>
      <p:grpSpPr>
        <a:xfrm>
          <a:off x="0" y="0"/>
          <a:ext cx="0" cy="0"/>
          <a:chOff x="0" y="0"/>
          <a:chExt cx="0" cy="0"/>
        </a:xfrm>
      </p:grpSpPr>
      <p:sp>
        <p:nvSpPr>
          <p:cNvPr id="116" name="Shape 116"/>
          <p:cNvSpPr>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None/>
              <a:defRPr sz="4400">
                <a:solidFill>
                  <a:schemeClr val="dk1"/>
                </a:solidFil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17" name="Shape 117"/>
          <p:cNvSpPr>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defRPr>
            </a:lvl1pPr>
            <a:lvl2pPr marL="742950" indent="-177800" algn="l" rtl="0">
              <a:spcBef>
                <a:spcPts val="560"/>
              </a:spcBef>
              <a:buClr>
                <a:schemeClr val="dk1"/>
              </a:buClr>
              <a:buFont typeface="Arial"/>
              <a:buChar char="•"/>
              <a:defRPr sz="2800">
                <a:solidFill>
                  <a:schemeClr val="dk1"/>
                </a:solidFill>
              </a:defRPr>
            </a:lvl2pPr>
            <a:lvl3pPr marL="1143000" indent="-136525" algn="l" rtl="0">
              <a:spcBef>
                <a:spcPts val="480"/>
              </a:spcBef>
              <a:buClr>
                <a:schemeClr val="dk1"/>
              </a:buClr>
              <a:buFont typeface="Arial"/>
              <a:buChar char="•"/>
              <a:defRPr sz="2400">
                <a:solidFill>
                  <a:schemeClr val="dk1"/>
                </a:solidFill>
              </a:defRPr>
            </a:lvl3pPr>
            <a:lvl4pPr marL="1600200" indent="-152400" algn="l" rtl="0">
              <a:spcBef>
                <a:spcPts val="400"/>
              </a:spcBef>
              <a:buClr>
                <a:schemeClr val="dk1"/>
              </a:buClr>
              <a:buFont typeface="Arial"/>
              <a:buChar char="•"/>
              <a:defRPr sz="2000">
                <a:solidFill>
                  <a:schemeClr val="dk1"/>
                </a:solidFill>
              </a:defRPr>
            </a:lvl4pPr>
            <a:lvl5pPr marL="2057400" indent="-152400" algn="l" rtl="0">
              <a:spcBef>
                <a:spcPts val="400"/>
              </a:spcBef>
              <a:buClr>
                <a:schemeClr val="dk1"/>
              </a:buClr>
              <a:buFont typeface="Arial"/>
              <a:buChar char="•"/>
              <a:defRPr sz="2000">
                <a:solidFill>
                  <a:schemeClr val="dk1"/>
                </a:solidFill>
              </a:defRPr>
            </a:lvl5pPr>
            <a:lvl6pPr marL="2514600" indent="-152400" algn="l" rtl="0">
              <a:spcBef>
                <a:spcPts val="400"/>
              </a:spcBef>
              <a:buClr>
                <a:schemeClr val="dk1"/>
              </a:buClr>
              <a:buFont typeface="Arial"/>
              <a:buChar char="•"/>
              <a:defRPr sz="2000">
                <a:solidFill>
                  <a:schemeClr val="dk1"/>
                </a:solidFill>
              </a:defRPr>
            </a:lvl6pPr>
            <a:lvl7pPr marL="2971800" indent="-152400" algn="l" rtl="0">
              <a:spcBef>
                <a:spcPts val="400"/>
              </a:spcBef>
              <a:buClr>
                <a:schemeClr val="dk1"/>
              </a:buClr>
              <a:buFont typeface="Arial"/>
              <a:buChar char="•"/>
              <a:defRPr sz="2000">
                <a:solidFill>
                  <a:schemeClr val="dk1"/>
                </a:solidFill>
              </a:defRPr>
            </a:lvl7pPr>
            <a:lvl8pPr marL="3429000" indent="-152400" algn="l" rtl="0">
              <a:spcBef>
                <a:spcPts val="400"/>
              </a:spcBef>
              <a:buClr>
                <a:schemeClr val="dk1"/>
              </a:buClr>
              <a:buFont typeface="Arial"/>
              <a:buChar char="•"/>
              <a:defRPr sz="2000">
                <a:solidFill>
                  <a:schemeClr val="dk1"/>
                </a:solidFill>
              </a:defRPr>
            </a:lvl8pPr>
            <a:lvl9pPr marL="3886200" indent="-152400" algn="l" rtl="0">
              <a:spcBef>
                <a:spcPts val="400"/>
              </a:spcBef>
              <a:buClr>
                <a:schemeClr val="dk1"/>
              </a:buClr>
              <a:buFont typeface="Arial"/>
              <a:buChar char="•"/>
              <a:defRPr sz="2000">
                <a:solidFill>
                  <a:schemeClr val="dk1"/>
                </a:solidFill>
              </a:defRPr>
            </a:lvl9pPr>
          </a:lstStyle>
          <a:p>
            <a:endParaRPr/>
          </a:p>
        </p:txBody>
      </p:sp>
      <p:sp>
        <p:nvSpPr>
          <p:cNvPr id="118" name="Shape 118"/>
          <p:cNvSpPr>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119" name="Shape 119"/>
          <p:cNvSpPr>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120" name="Shape 120"/>
          <p:cNvSpPr>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069C06D-4ED8-42C6-905D-CA84CA1B6CBF}" type="datetime2">
              <a:rPr lang="en-US" smtClean="0"/>
              <a:pPr/>
              <a:t>Monday, April 09, 2012</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789C0F2-17E0-497A-9BBE-0C73201AAFE3}"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4CB1CAA-32CD-4B55-B92A-B8F0843CACF4}" type="datetime2">
              <a:rPr lang="en-US" smtClean="0"/>
              <a:pPr/>
              <a:t>Monday, April 09, 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1789C0F2-17E0-497A-9BBE-0C73201AAFE3}"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AD8CDC4-3D19-4983-B478-82F6B8E5AB66}" type="datetime2">
              <a:rPr lang="en-US" smtClean="0"/>
              <a:pPr/>
              <a:t>Monday, April 09, 2012</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789C0F2-17E0-497A-9BBE-0C73201AAFE3}"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4B82477-D5D3-4181-8C11-75D0F2433A87}" type="datetime2">
              <a:rPr lang="en-US" smtClean="0"/>
              <a:pPr/>
              <a:t>Monday, April 09, 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89C0F2-17E0-497A-9BBE-0C73201AAFE3}"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13E253B-1893-4367-8BAE-DF4BC10DC578}" type="datetime2">
              <a:rPr lang="en-US" smtClean="0"/>
              <a:pPr/>
              <a:t>Monday, April 09, 2012</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1789C0F2-17E0-497A-9BBE-0C73201AAFE3}"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B62300D-25B3-4603-86C9-4CB776489F00}" type="datetime2">
              <a:rPr lang="en-US" smtClean="0"/>
              <a:pPr/>
              <a:t>Monday, April 09, 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1789C0F2-17E0-497A-9BBE-0C73201AAFE3}"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6314AD9-FCC8-48B7-B85B-012A91320DFF}" type="datetime2">
              <a:rPr lang="en-US" smtClean="0"/>
              <a:pPr/>
              <a:t>Monday, April 09, 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789C0F2-17E0-497A-9BBE-0C73201AAFE3}"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789C0F2-17E0-497A-9BBE-0C73201AAFE3}"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182DC50-D5DB-4F94-B367-9876CD2C4012}" type="datetime2">
              <a:rPr lang="en-US" smtClean="0"/>
              <a:pPr/>
              <a:t>Monday, April 09, 2012</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bj" type="obj">
  <p:cSld name="obj">
    <p:spTree>
      <p:nvGrpSpPr>
        <p:cNvPr id="1" name="Shape 58"/>
        <p:cNvGrpSpPr/>
        <p:nvPr/>
      </p:nvGrpSpPr>
      <p:grpSpPr>
        <a:xfrm>
          <a:off x="0" y="0"/>
          <a:ext cx="0" cy="0"/>
          <a:chOff x="0" y="0"/>
          <a:chExt cx="0" cy="0"/>
        </a:xfrm>
      </p:grpSpPr>
      <p:sp>
        <p:nvSpPr>
          <p:cNvPr id="59" name="Shape 59"/>
          <p:cNvSpPr>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None/>
              <a:defRPr sz="4400">
                <a:solidFill>
                  <a:schemeClr val="dk1"/>
                </a:solidFil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0" name="Shape 60"/>
          <p:cNvSpPr>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defRPr>
            </a:lvl1pPr>
            <a:lvl2pPr marL="742950" indent="-177800" algn="l" rtl="0">
              <a:spcBef>
                <a:spcPts val="560"/>
              </a:spcBef>
              <a:buClr>
                <a:schemeClr val="dk1"/>
              </a:buClr>
              <a:buFont typeface="Arial"/>
              <a:buChar char="•"/>
              <a:defRPr sz="2800">
                <a:solidFill>
                  <a:schemeClr val="dk1"/>
                </a:solidFill>
              </a:defRPr>
            </a:lvl2pPr>
            <a:lvl3pPr marL="1143000" indent="-136525" algn="l" rtl="0">
              <a:spcBef>
                <a:spcPts val="480"/>
              </a:spcBef>
              <a:buClr>
                <a:schemeClr val="dk1"/>
              </a:buClr>
              <a:buFont typeface="Arial"/>
              <a:buChar char="•"/>
              <a:defRPr sz="2400">
                <a:solidFill>
                  <a:schemeClr val="dk1"/>
                </a:solidFill>
              </a:defRPr>
            </a:lvl3pPr>
            <a:lvl4pPr marL="1600200" indent="-152400" algn="l" rtl="0">
              <a:spcBef>
                <a:spcPts val="400"/>
              </a:spcBef>
              <a:buClr>
                <a:schemeClr val="dk1"/>
              </a:buClr>
              <a:buFont typeface="Arial"/>
              <a:buChar char="•"/>
              <a:defRPr sz="2000">
                <a:solidFill>
                  <a:schemeClr val="dk1"/>
                </a:solidFill>
              </a:defRPr>
            </a:lvl4pPr>
            <a:lvl5pPr marL="2057400" indent="-152400" algn="l" rtl="0">
              <a:spcBef>
                <a:spcPts val="400"/>
              </a:spcBef>
              <a:buClr>
                <a:schemeClr val="dk1"/>
              </a:buClr>
              <a:buFont typeface="Arial"/>
              <a:buChar char="•"/>
              <a:defRPr sz="2000">
                <a:solidFill>
                  <a:schemeClr val="dk1"/>
                </a:solidFill>
              </a:defRPr>
            </a:lvl5pPr>
            <a:lvl6pPr marL="2514600" indent="-152400" algn="l" rtl="0">
              <a:spcBef>
                <a:spcPts val="400"/>
              </a:spcBef>
              <a:buClr>
                <a:schemeClr val="dk1"/>
              </a:buClr>
              <a:buFont typeface="Arial"/>
              <a:buChar char="•"/>
              <a:defRPr sz="2000">
                <a:solidFill>
                  <a:schemeClr val="dk1"/>
                </a:solidFill>
              </a:defRPr>
            </a:lvl6pPr>
            <a:lvl7pPr marL="2971800" indent="-152400" algn="l" rtl="0">
              <a:spcBef>
                <a:spcPts val="400"/>
              </a:spcBef>
              <a:buClr>
                <a:schemeClr val="dk1"/>
              </a:buClr>
              <a:buFont typeface="Arial"/>
              <a:buChar char="•"/>
              <a:defRPr sz="2000">
                <a:solidFill>
                  <a:schemeClr val="dk1"/>
                </a:solidFill>
              </a:defRPr>
            </a:lvl7pPr>
            <a:lvl8pPr marL="3429000" indent="-152400" algn="l" rtl="0">
              <a:spcBef>
                <a:spcPts val="400"/>
              </a:spcBef>
              <a:buClr>
                <a:schemeClr val="dk1"/>
              </a:buClr>
              <a:buFont typeface="Arial"/>
              <a:buChar char="•"/>
              <a:defRPr sz="2000">
                <a:solidFill>
                  <a:schemeClr val="dk1"/>
                </a:solidFill>
              </a:defRPr>
            </a:lvl8pPr>
            <a:lvl9pPr marL="3886200" indent="-152400" algn="l" rtl="0">
              <a:spcBef>
                <a:spcPts val="400"/>
              </a:spcBef>
              <a:buClr>
                <a:schemeClr val="dk1"/>
              </a:buClr>
              <a:buFont typeface="Arial"/>
              <a:buChar char="•"/>
              <a:defRPr sz="2000">
                <a:solidFill>
                  <a:schemeClr val="dk1"/>
                </a:solidFill>
              </a:defRPr>
            </a:lvl9pPr>
          </a:lstStyle>
          <a:p>
            <a:endParaRPr/>
          </a:p>
        </p:txBody>
      </p:sp>
      <p:sp>
        <p:nvSpPr>
          <p:cNvPr id="61" name="Shape 61"/>
          <p:cNvSpPr>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62" name="Shape 62"/>
          <p:cNvSpPr>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63" name="Shape 63"/>
          <p:cNvSpPr>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1789C0F2-17E0-497A-9BBE-0C73201AAFE3}"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292EB412-E790-42EA-81FE-2925D3A43D91}" type="datetime2">
              <a:rPr lang="en-US" smtClean="0"/>
              <a:pPr/>
              <a:t>Monday, April 09, 2012</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6EEE0E-EDB0-4D84-86B0-50833DF22902}" type="datetime2">
              <a:rPr lang="en-US" smtClean="0"/>
              <a:pPr/>
              <a:t>Monday, April 09, 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89C0F2-17E0-497A-9BBE-0C73201AAFE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1789C0F2-17E0-497A-9BBE-0C73201AAFE3}"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14372C-B5AB-4C39-B273-B99224EB4DD5}" type="datetime2">
              <a:rPr lang="en-US" smtClean="0"/>
              <a:pPr/>
              <a:t>Monday, April 09, 2012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0"/>
        <p:cNvGrpSpPr/>
        <p:nvPr/>
      </p:nvGrpSpPr>
      <p:grpSpPr>
        <a:xfrm>
          <a:off x="0" y="0"/>
          <a:ext cx="0" cy="0"/>
          <a:chOff x="0" y="0"/>
          <a:chExt cx="0" cy="0"/>
        </a:xfrm>
      </p:grpSpPr>
      <p:sp>
        <p:nvSpPr>
          <p:cNvPr id="11" name="Shape 11"/>
          <p:cNvSpPr>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2" name="Shape 12"/>
          <p:cNvSpPr>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3"/>
        <p:cNvGrpSpPr/>
        <p:nvPr/>
      </p:nvGrpSpPr>
      <p:grpSpPr>
        <a:xfrm>
          <a:off x="0" y="0"/>
          <a:ext cx="0" cy="0"/>
          <a:chOff x="0" y="0"/>
          <a:chExt cx="0" cy="0"/>
        </a:xfrm>
      </p:grpSpPr>
      <p:sp>
        <p:nvSpPr>
          <p:cNvPr id="14" name="Shape 14"/>
          <p:cNvSpPr>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5" name="Shape 15"/>
          <p:cNvSpPr>
            <a:spLocks noGrp="1"/>
          </p:cNvSpPr>
          <p:nvPr>
            <p:ph type="body" idx="1"/>
          </p:nvPr>
        </p:nvSpPr>
        <p:spPr>
          <a:xfrm>
            <a:off x="457200"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16" name="Shape 16"/>
          <p:cNvSpPr>
            <a:spLocks noGrp="1"/>
          </p:cNvSpPr>
          <p:nvPr>
            <p:ph type="body" idx="2"/>
          </p:nvPr>
        </p:nvSpPr>
        <p:spPr>
          <a:xfrm>
            <a:off x="4692273"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Head" type="secHead">
  <p:cSld name="secHead">
    <p:spTree>
      <p:nvGrpSpPr>
        <p:cNvPr id="1" name="Shape 64"/>
        <p:cNvGrpSpPr/>
        <p:nvPr/>
      </p:nvGrpSpPr>
      <p:grpSpPr>
        <a:xfrm>
          <a:off x="0" y="0"/>
          <a:ext cx="0" cy="0"/>
          <a:chOff x="0" y="0"/>
          <a:chExt cx="0" cy="0"/>
        </a:xfrm>
      </p:grpSpPr>
      <p:sp>
        <p:nvSpPr>
          <p:cNvPr id="65" name="Shape 65"/>
          <p:cNvSpPr>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sz="4000" b="1" cap="small"/>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6" name="Shape 66"/>
          <p:cNvSpPr>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Clr>
                <a:srgbClr val="3F3F3F"/>
              </a:buClr>
              <a:buNone/>
              <a:defRPr sz="2000">
                <a:solidFill>
                  <a:srgbClr val="3F3F3F"/>
                </a:solidFill>
              </a:defRPr>
            </a:lvl1pPr>
            <a:lvl2pPr marL="457200" indent="0" rtl="0">
              <a:buClr>
                <a:srgbClr val="3F3F3F"/>
              </a:buClr>
              <a:buNone/>
              <a:defRPr sz="1800">
                <a:solidFill>
                  <a:srgbClr val="3F3F3F"/>
                </a:solidFill>
              </a:defRPr>
            </a:lvl2pPr>
            <a:lvl3pPr marL="914400" indent="0" rtl="0">
              <a:buClr>
                <a:srgbClr val="3F3F3F"/>
              </a:buClr>
              <a:buNone/>
              <a:defRPr sz="1600">
                <a:solidFill>
                  <a:srgbClr val="3F3F3F"/>
                </a:solidFill>
              </a:defRPr>
            </a:lvl3pPr>
            <a:lvl4pPr marL="1371600" indent="0" rtl="0">
              <a:buClr>
                <a:srgbClr val="3F3F3F"/>
              </a:buClr>
              <a:buNone/>
              <a:defRPr sz="1400">
                <a:solidFill>
                  <a:srgbClr val="3F3F3F"/>
                </a:solidFill>
              </a:defRPr>
            </a:lvl4pPr>
            <a:lvl5pPr marL="1828800" indent="0" rtl="0">
              <a:buClr>
                <a:srgbClr val="3F3F3F"/>
              </a:buClr>
              <a:buNone/>
              <a:defRPr sz="1400">
                <a:solidFill>
                  <a:srgbClr val="3F3F3F"/>
                </a:solidFill>
              </a:defRPr>
            </a:lvl5pPr>
            <a:lvl6pPr marL="2286000" indent="0" rtl="0">
              <a:buClr>
                <a:srgbClr val="3F3F3F"/>
              </a:buClr>
              <a:buNone/>
              <a:defRPr sz="1400">
                <a:solidFill>
                  <a:srgbClr val="3F3F3F"/>
                </a:solidFill>
              </a:defRPr>
            </a:lvl6pPr>
            <a:lvl7pPr marL="2743200" indent="0" rtl="0">
              <a:buClr>
                <a:srgbClr val="3F3F3F"/>
              </a:buClr>
              <a:buNone/>
              <a:defRPr sz="1400">
                <a:solidFill>
                  <a:srgbClr val="3F3F3F"/>
                </a:solidFill>
              </a:defRPr>
            </a:lvl7pPr>
            <a:lvl8pPr marL="3200400" indent="0" rtl="0">
              <a:buClr>
                <a:srgbClr val="3F3F3F"/>
              </a:buClr>
              <a:buNone/>
              <a:defRPr sz="1400">
                <a:solidFill>
                  <a:srgbClr val="3F3F3F"/>
                </a:solidFill>
              </a:defRPr>
            </a:lvl8pPr>
            <a:lvl9pPr marL="3657600" indent="0" rtl="0">
              <a:buClr>
                <a:srgbClr val="3F3F3F"/>
              </a:buClr>
              <a:buNone/>
              <a:defRPr sz="1400">
                <a:solidFill>
                  <a:srgbClr val="3F3F3F"/>
                </a:solidFill>
              </a:defRPr>
            </a:lvl9pPr>
          </a:lstStyle>
          <a:p>
            <a:endParaRPr/>
          </a:p>
        </p:txBody>
      </p:sp>
      <p:sp>
        <p:nvSpPr>
          <p:cNvPr id="67" name="Shape 67"/>
          <p:cNvSpPr>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68" name="Shape 68"/>
          <p:cNvSpPr>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69" name="Shape 69"/>
          <p:cNvSpPr>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Obj" type="twoObj">
  <p:cSld name="twoObj">
    <p:spTree>
      <p:nvGrpSpPr>
        <p:cNvPr id="1" name="Shape 70"/>
        <p:cNvGrpSpPr/>
        <p:nvPr/>
      </p:nvGrpSpPr>
      <p:grpSpPr>
        <a:xfrm>
          <a:off x="0" y="0"/>
          <a:ext cx="0" cy="0"/>
          <a:chOff x="0" y="0"/>
          <a:chExt cx="0" cy="0"/>
        </a:xfrm>
      </p:grpSpPr>
      <p:sp>
        <p:nvSpPr>
          <p:cNvPr id="71" name="Shape 71"/>
          <p:cNvSpPr>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None/>
              <a:defRPr sz="4400">
                <a:solidFill>
                  <a:schemeClr val="dk1"/>
                </a:solidFil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2" name="Shape 72"/>
          <p:cNvSpPr>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73" name="Shape 73"/>
          <p:cNvSpPr>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74" name="Shape 74"/>
          <p:cNvSpPr>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75" name="Shape 75"/>
          <p:cNvSpPr>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76" name="Shape 76"/>
          <p:cNvSpPr>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TxTwoObj" type="twoTxTwoObj">
  <p:cSld name="twoTxTwoObj">
    <p:spTree>
      <p:nvGrpSpPr>
        <p:cNvPr id="1" name="Shape 77"/>
        <p:cNvGrpSpPr/>
        <p:nvPr/>
      </p:nvGrpSpPr>
      <p:grpSpPr>
        <a:xfrm>
          <a:off x="0" y="0"/>
          <a:ext cx="0" cy="0"/>
          <a:chOff x="0" y="0"/>
          <a:chExt cx="0" cy="0"/>
        </a:xfrm>
      </p:grpSpPr>
      <p:sp>
        <p:nvSpPr>
          <p:cNvPr id="78" name="Shape 78"/>
          <p:cNvSpPr>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9" name="Shape 79"/>
          <p:cNvSpPr>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None/>
              <a:defRPr sz="2400" b="1"/>
            </a:lvl1pPr>
            <a:lvl2pPr marL="457200" indent="0" rtl="0">
              <a:buNone/>
              <a:defRPr sz="2000" b="1"/>
            </a:lvl2pPr>
            <a:lvl3pPr marL="914400" indent="0" rtl="0">
              <a:buNone/>
              <a:defRPr sz="1800" b="1"/>
            </a:lvl3pPr>
            <a:lvl4pPr marL="1371600" indent="0" rtl="0">
              <a:buNone/>
              <a:defRPr sz="1600" b="1"/>
            </a:lvl4pPr>
            <a:lvl5pPr marL="1828800" indent="0" rtl="0">
              <a:buNone/>
              <a:defRPr sz="1600" b="1"/>
            </a:lvl5pPr>
            <a:lvl6pPr marL="2286000" indent="0" rtl="0">
              <a:buNone/>
              <a:defRPr sz="1600" b="1"/>
            </a:lvl6pPr>
            <a:lvl7pPr marL="2743200" indent="0" rtl="0">
              <a:buNone/>
              <a:defRPr sz="1600" b="1"/>
            </a:lvl7pPr>
            <a:lvl8pPr marL="3200400" indent="0" rtl="0">
              <a:buNone/>
              <a:defRPr sz="1600" b="1"/>
            </a:lvl8pPr>
            <a:lvl9pPr marL="3657600" indent="0" rtl="0">
              <a:buNone/>
              <a:defRPr sz="1600" b="1"/>
            </a:lvl9pPr>
          </a:lstStyle>
          <a:p>
            <a:endParaRPr/>
          </a:p>
        </p:txBody>
      </p:sp>
      <p:sp>
        <p:nvSpPr>
          <p:cNvPr id="80" name="Shape 80"/>
          <p:cNvSpPr>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81" name="Shape 81"/>
          <p:cNvSpPr>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buNone/>
              <a:defRPr sz="2400" b="1"/>
            </a:lvl1pPr>
            <a:lvl2pPr marL="457200" indent="0" rtl="0">
              <a:buNone/>
              <a:defRPr sz="2000" b="1"/>
            </a:lvl2pPr>
            <a:lvl3pPr marL="914400" indent="0" rtl="0">
              <a:buNone/>
              <a:defRPr sz="1800" b="1"/>
            </a:lvl3pPr>
            <a:lvl4pPr marL="1371600" indent="0" rtl="0">
              <a:buNone/>
              <a:defRPr sz="1600" b="1"/>
            </a:lvl4pPr>
            <a:lvl5pPr marL="1828800" indent="0" rtl="0">
              <a:buNone/>
              <a:defRPr sz="1600" b="1"/>
            </a:lvl5pPr>
            <a:lvl6pPr marL="2286000" indent="0" rtl="0">
              <a:buNone/>
              <a:defRPr sz="1600" b="1"/>
            </a:lvl6pPr>
            <a:lvl7pPr marL="2743200" indent="0" rtl="0">
              <a:buNone/>
              <a:defRPr sz="1600" b="1"/>
            </a:lvl7pPr>
            <a:lvl8pPr marL="3200400" indent="0" rtl="0">
              <a:buNone/>
              <a:defRPr sz="1600" b="1"/>
            </a:lvl8pPr>
            <a:lvl9pPr marL="3657600" indent="0" rtl="0">
              <a:buNone/>
              <a:defRPr sz="1600" b="1"/>
            </a:lvl9pPr>
          </a:lstStyle>
          <a:p>
            <a:endParaRPr/>
          </a:p>
        </p:txBody>
      </p:sp>
      <p:sp>
        <p:nvSpPr>
          <p:cNvPr id="82" name="Shape 82"/>
          <p:cNvSpPr>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83" name="Shape 83"/>
          <p:cNvSpPr>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84" name="Shape 84"/>
          <p:cNvSpPr>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85" name="Shape 85"/>
          <p:cNvSpPr>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86"/>
        <p:cNvGrpSpPr/>
        <p:nvPr/>
      </p:nvGrpSpPr>
      <p:grpSpPr>
        <a:xfrm>
          <a:off x="0" y="0"/>
          <a:ext cx="0" cy="0"/>
          <a:chOff x="0" y="0"/>
          <a:chExt cx="0" cy="0"/>
        </a:xfrm>
      </p:grpSpPr>
      <p:sp>
        <p:nvSpPr>
          <p:cNvPr id="87" name="Shape 87"/>
          <p:cNvSpPr>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None/>
              <a:defRPr sz="4400">
                <a:solidFill>
                  <a:schemeClr val="dk1"/>
                </a:solidFil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88" name="Shape 88"/>
          <p:cNvSpPr>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89" name="Shape 89"/>
          <p:cNvSpPr>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90" name="Shape 90"/>
          <p:cNvSpPr>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1"/>
        <p:cNvGrpSpPr/>
        <p:nvPr/>
      </p:nvGrpSpPr>
      <p:grpSpPr>
        <a:xfrm>
          <a:off x="0" y="0"/>
          <a:ext cx="0" cy="0"/>
          <a:chOff x="0" y="0"/>
          <a:chExt cx="0" cy="0"/>
        </a:xfrm>
      </p:grpSpPr>
      <p:sp>
        <p:nvSpPr>
          <p:cNvPr id="92" name="Shape 92"/>
          <p:cNvSpPr>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93" name="Shape 93"/>
          <p:cNvSpPr>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94" name="Shape 94"/>
          <p:cNvSpPr>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bjTx" type="objTx">
  <p:cSld name="objTx">
    <p:spTree>
      <p:nvGrpSpPr>
        <p:cNvPr id="1" name="Shape 95"/>
        <p:cNvGrpSpPr/>
        <p:nvPr/>
      </p:nvGrpSpPr>
      <p:grpSpPr>
        <a:xfrm>
          <a:off x="0" y="0"/>
          <a:ext cx="0" cy="0"/>
          <a:chOff x="0" y="0"/>
          <a:chExt cx="0" cy="0"/>
        </a:xfrm>
      </p:grpSpPr>
      <p:sp>
        <p:nvSpPr>
          <p:cNvPr id="96" name="Shape 96"/>
          <p:cNvSpPr>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97" name="Shape 97"/>
          <p:cNvSpPr>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98" name="Shape 98"/>
          <p:cNvSpPr>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None/>
              <a:defRPr sz="1400"/>
            </a:lvl1pPr>
            <a:lvl2pPr marL="457200" indent="0" rtl="0">
              <a:buNone/>
              <a:defRPr sz="1200"/>
            </a:lvl2pPr>
            <a:lvl3pPr marL="914400" indent="0" rtl="0">
              <a:buNone/>
              <a:defRPr sz="1000"/>
            </a:lvl3pPr>
            <a:lvl4pPr marL="1371600" indent="0" rtl="0">
              <a:buNone/>
              <a:defRPr sz="900"/>
            </a:lvl4pPr>
            <a:lvl5pPr marL="1828800" indent="0" rtl="0">
              <a:buNone/>
              <a:defRPr sz="900"/>
            </a:lvl5pPr>
            <a:lvl6pPr marL="2286000" indent="0" rtl="0">
              <a:buNone/>
              <a:defRPr sz="900"/>
            </a:lvl6pPr>
            <a:lvl7pPr marL="2743200" indent="0" rtl="0">
              <a:buNone/>
              <a:defRPr sz="900"/>
            </a:lvl7pPr>
            <a:lvl8pPr marL="3200400" indent="0" rtl="0">
              <a:buNone/>
              <a:defRPr sz="900"/>
            </a:lvl8pPr>
            <a:lvl9pPr marL="3657600" indent="0" rtl="0">
              <a:buNone/>
              <a:defRPr sz="900"/>
            </a:lvl9pPr>
          </a:lstStyle>
          <a:p>
            <a:endParaRPr/>
          </a:p>
        </p:txBody>
      </p:sp>
      <p:sp>
        <p:nvSpPr>
          <p:cNvPr id="99" name="Shape 99"/>
          <p:cNvSpPr>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100" name="Shape 100"/>
          <p:cNvSpPr>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101" name="Shape 101"/>
          <p:cNvSpPr>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x" type="picTx">
  <p:cSld name="picTx">
    <p:spTree>
      <p:nvGrpSpPr>
        <p:cNvPr id="1" name="Shape 102"/>
        <p:cNvGrpSpPr/>
        <p:nvPr/>
      </p:nvGrpSpPr>
      <p:grpSpPr>
        <a:xfrm>
          <a:off x="0" y="0"/>
          <a:ext cx="0" cy="0"/>
          <a:chOff x="0" y="0"/>
          <a:chExt cx="0" cy="0"/>
        </a:xfrm>
      </p:grpSpPr>
      <p:sp>
        <p:nvSpPr>
          <p:cNvPr id="103" name="Shape 103"/>
          <p:cNvSpPr>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104" name="Shape 104"/>
          <p:cNvSpPr>
            <a:spLocks noGrp="1"/>
          </p:cNvSpPr>
          <p:nvPr>
            <p:ph type="pic" idx="2"/>
          </p:nvPr>
        </p:nvSpPr>
        <p:spPr>
          <a:xfrm>
            <a:off x="1792288" y="612775"/>
            <a:ext cx="5486399" cy="4114800"/>
          </a:xfrm>
          <a:prstGeom prst="rect">
            <a:avLst/>
          </a:prstGeom>
          <a:noFill/>
          <a:ln>
            <a:noFill/>
          </a:ln>
        </p:spPr>
        <p:txBody>
          <a:bodyPr lIns="91425" tIns="91425" rIns="91425" bIns="91425" anchor="ctr" anchorCtr="0"/>
          <a:lstStyle>
            <a:lvl1pPr marL="0" marR="0" indent="0" algn="l" rtl="0">
              <a:buClr>
                <a:srgbClr val="3F3F3F"/>
              </a:buClr>
              <a:buFont typeface="Arial"/>
              <a:buNone/>
              <a:defRPr sz="3200" b="0" i="0" u="none" strike="noStrike" cap="none" baseline="0">
                <a:solidFill>
                  <a:srgbClr val="3F3F3F"/>
                </a:solidFill>
                <a:latin typeface="Arial"/>
                <a:ea typeface="Arial"/>
                <a:cs typeface="Arial"/>
                <a:sym typeface="Arial"/>
              </a:defRPr>
            </a:lvl1pPr>
            <a:lvl2pPr marL="457200" marR="0" indent="0" algn="l" rtl="0">
              <a:buClr>
                <a:schemeClr val="dk1"/>
              </a:buClr>
              <a:buFont typeface="Arial"/>
              <a:buNone/>
              <a:defRPr sz="2800" b="0" i="0" u="none" strike="noStrike" cap="none" baseline="0">
                <a:solidFill>
                  <a:schemeClr val="dk1"/>
                </a:solidFill>
                <a:latin typeface="Arial"/>
                <a:ea typeface="Arial"/>
                <a:cs typeface="Arial"/>
                <a:sym typeface="Arial"/>
              </a:defRPr>
            </a:lvl2pPr>
            <a:lvl3pPr marL="914400" marR="0" indent="0" algn="l" rtl="0">
              <a:buClr>
                <a:schemeClr val="dk1"/>
              </a:buClr>
              <a:buFont typeface="Arial"/>
              <a:buNone/>
              <a:defRPr sz="2400" b="0" i="0" u="none" strike="noStrike" cap="none" baseline="0">
                <a:solidFill>
                  <a:schemeClr val="dk1"/>
                </a:solidFill>
                <a:latin typeface="Arial"/>
                <a:ea typeface="Arial"/>
                <a:cs typeface="Arial"/>
                <a:sym typeface="Arial"/>
              </a:defRPr>
            </a:lvl3pPr>
            <a:lvl4pPr marL="1371600" marR="0" indent="0" algn="l" rtl="0">
              <a:buClr>
                <a:schemeClr val="dk1"/>
              </a:buClr>
              <a:buFont typeface="Arial"/>
              <a:buNone/>
              <a:defRPr sz="2000" b="0" i="0" u="none" strike="noStrike" cap="none" baseline="0">
                <a:solidFill>
                  <a:schemeClr val="dk1"/>
                </a:solidFill>
                <a:latin typeface="Arial"/>
                <a:ea typeface="Arial"/>
                <a:cs typeface="Arial"/>
                <a:sym typeface="Arial"/>
              </a:defRPr>
            </a:lvl4pPr>
            <a:lvl5pPr marL="1828800" marR="0" indent="0" algn="l" rtl="0">
              <a:buClr>
                <a:schemeClr val="dk1"/>
              </a:buClr>
              <a:buFont typeface="Arial"/>
              <a:buNone/>
              <a:defRPr sz="2000" b="0" i="0" u="none" strike="noStrike" cap="none" baseline="0">
                <a:solidFill>
                  <a:schemeClr val="dk1"/>
                </a:solidFill>
                <a:latin typeface="Arial"/>
                <a:ea typeface="Arial"/>
                <a:cs typeface="Arial"/>
                <a:sym typeface="Arial"/>
              </a:defRPr>
            </a:lvl5pPr>
            <a:lvl6pPr marL="2286000" marR="0" indent="0" algn="l" rtl="0">
              <a:buClr>
                <a:schemeClr val="dk1"/>
              </a:buClr>
              <a:buFont typeface="Arial"/>
              <a:buNone/>
              <a:defRPr sz="2000" b="0" i="0" u="none" strike="noStrike" cap="none" baseline="0">
                <a:solidFill>
                  <a:schemeClr val="dk1"/>
                </a:solidFill>
                <a:latin typeface="Arial"/>
                <a:ea typeface="Arial"/>
                <a:cs typeface="Arial"/>
                <a:sym typeface="Arial"/>
              </a:defRPr>
            </a:lvl6pPr>
            <a:lvl7pPr marL="2743200" marR="0" indent="0" algn="l" rtl="0">
              <a:buClr>
                <a:schemeClr val="dk1"/>
              </a:buClr>
              <a:buFont typeface="Arial"/>
              <a:buNone/>
              <a:defRPr sz="2000" b="0" i="0" u="none" strike="noStrike" cap="none" baseline="0">
                <a:solidFill>
                  <a:schemeClr val="dk1"/>
                </a:solidFill>
                <a:latin typeface="Arial"/>
                <a:ea typeface="Arial"/>
                <a:cs typeface="Arial"/>
                <a:sym typeface="Arial"/>
              </a:defRPr>
            </a:lvl7pPr>
            <a:lvl8pPr marL="3200400" marR="0" indent="0" algn="l" rtl="0">
              <a:buClr>
                <a:schemeClr val="dk1"/>
              </a:buClr>
              <a:buFont typeface="Arial"/>
              <a:buNone/>
              <a:defRPr sz="2000" b="0" i="0" u="none" strike="noStrike" cap="none" baseline="0">
                <a:solidFill>
                  <a:schemeClr val="dk1"/>
                </a:solidFill>
                <a:latin typeface="Arial"/>
                <a:ea typeface="Arial"/>
                <a:cs typeface="Arial"/>
                <a:sym typeface="Arial"/>
              </a:defRPr>
            </a:lvl8pPr>
            <a:lvl9pPr marL="3657600" marR="0" indent="0" algn="l" rtl="0">
              <a:buClr>
                <a:schemeClr val="dk1"/>
              </a:buClr>
              <a:buFont typeface="Arial"/>
              <a:buNone/>
              <a:defRPr sz="2000" b="0" i="0" u="none" strike="noStrike" cap="none" baseline="0">
                <a:solidFill>
                  <a:schemeClr val="dk1"/>
                </a:solidFill>
                <a:latin typeface="Arial"/>
                <a:ea typeface="Arial"/>
                <a:cs typeface="Arial"/>
                <a:sym typeface="Arial"/>
              </a:defRPr>
            </a:lvl9pPr>
          </a:lstStyle>
          <a:p>
            <a:endParaRPr/>
          </a:p>
        </p:txBody>
      </p:sp>
      <p:sp>
        <p:nvSpPr>
          <p:cNvPr id="105" name="Shape 105"/>
          <p:cNvSpPr>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None/>
              <a:defRPr sz="1400"/>
            </a:lvl1pPr>
            <a:lvl2pPr marL="457200" indent="0" rtl="0">
              <a:buNone/>
              <a:defRPr sz="1200"/>
            </a:lvl2pPr>
            <a:lvl3pPr marL="914400" indent="0" rtl="0">
              <a:buNone/>
              <a:defRPr sz="1000"/>
            </a:lvl3pPr>
            <a:lvl4pPr marL="1371600" indent="0" rtl="0">
              <a:buNone/>
              <a:defRPr sz="900"/>
            </a:lvl4pPr>
            <a:lvl5pPr marL="1828800" indent="0" rtl="0">
              <a:buNone/>
              <a:defRPr sz="900"/>
            </a:lvl5pPr>
            <a:lvl6pPr marL="2286000" indent="0" rtl="0">
              <a:buNone/>
              <a:defRPr sz="900"/>
            </a:lvl6pPr>
            <a:lvl7pPr marL="2743200" indent="0" rtl="0">
              <a:buNone/>
              <a:defRPr sz="900"/>
            </a:lvl7pPr>
            <a:lvl8pPr marL="3200400" indent="0" rtl="0">
              <a:buNone/>
              <a:defRPr sz="900"/>
            </a:lvl8pPr>
            <a:lvl9pPr marL="3657600" indent="0" rtl="0">
              <a:buNone/>
              <a:defRPr sz="900"/>
            </a:lvl9pPr>
          </a:lstStyle>
          <a:p>
            <a:endParaRPr/>
          </a:p>
        </p:txBody>
      </p:sp>
      <p:sp>
        <p:nvSpPr>
          <p:cNvPr id="106" name="Shape 106"/>
          <p:cNvSpPr>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107" name="Shape 107"/>
          <p:cNvSpPr>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108" name="Shape 108"/>
          <p:cNvSpPr>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46"/>
        <p:cNvGrpSpPr/>
        <p:nvPr/>
      </p:nvGrpSpPr>
      <p:grpSpPr>
        <a:xfrm>
          <a:off x="0" y="0"/>
          <a:ext cx="0" cy="0"/>
          <a:chOff x="0" y="0"/>
          <a:chExt cx="0" cy="0"/>
        </a:xfrm>
      </p:grpSpPr>
      <p:sp>
        <p:nvSpPr>
          <p:cNvPr id="47" name="Shape 47"/>
          <p:cNvSpPr>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Arial"/>
              <a:buNone/>
              <a:defRPr sz="4400" b="0" i="0" u="none" strike="noStrike" cap="none" baseline="0">
                <a:solidFill>
                  <a:schemeClr val="dk1"/>
                </a:solidFill>
                <a:latin typeface="Arial"/>
                <a:ea typeface="Arial"/>
                <a:cs typeface="Arial"/>
                <a:sym typeface="Arial"/>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48" name="Shape 48"/>
          <p:cNvSpPr>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222250" algn="l" rtl="0">
              <a:spcBef>
                <a:spcPts val="640"/>
              </a:spcBef>
              <a:buClr>
                <a:schemeClr val="dk1"/>
              </a:buClr>
              <a:buFont typeface="Arial"/>
              <a:buChar char="•"/>
              <a:defRPr sz="3200" b="0" i="0" u="none" strike="noStrike" cap="none" baseline="0">
                <a:solidFill>
                  <a:schemeClr val="dk1"/>
                </a:solidFill>
                <a:latin typeface="Arial"/>
                <a:ea typeface="Arial"/>
                <a:cs typeface="Arial"/>
                <a:sym typeface="Arial"/>
              </a:defRPr>
            </a:lvl1pPr>
            <a:lvl2pPr marL="742950" marR="0" indent="-177800" algn="l" rtl="0">
              <a:spcBef>
                <a:spcPts val="560"/>
              </a:spcBef>
              <a:buClr>
                <a:schemeClr val="dk1"/>
              </a:buClr>
              <a:buFont typeface="Arial"/>
              <a:buChar char="•"/>
              <a:defRPr sz="2800" b="0" i="0" u="none" strike="noStrike" cap="none" baseline="0">
                <a:solidFill>
                  <a:schemeClr val="dk1"/>
                </a:solidFill>
                <a:latin typeface="Arial"/>
                <a:ea typeface="Arial"/>
                <a:cs typeface="Arial"/>
                <a:sym typeface="Arial"/>
              </a:defRPr>
            </a:lvl2pPr>
            <a:lvl3pPr marL="1143000" marR="0" indent="-136525" algn="l" rtl="0">
              <a:spcBef>
                <a:spcPts val="480"/>
              </a:spcBef>
              <a:buClr>
                <a:schemeClr val="dk1"/>
              </a:buClr>
              <a:buFont typeface="Arial"/>
              <a:buChar char="•"/>
              <a:defRPr sz="2400" b="0" i="0" u="none" strike="noStrike" cap="none" baseline="0">
                <a:solidFill>
                  <a:schemeClr val="dk1"/>
                </a:solidFill>
                <a:latin typeface="Arial"/>
                <a:ea typeface="Arial"/>
                <a:cs typeface="Arial"/>
                <a:sym typeface="Arial"/>
              </a:defRPr>
            </a:lvl3pPr>
            <a:lvl4pPr marL="16002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4pPr>
            <a:lvl5pPr marL="20574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5pPr>
            <a:lvl6pPr marL="25146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6pPr>
            <a:lvl7pPr marL="29718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7pPr>
            <a:lvl8pPr marL="34290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8pPr>
            <a:lvl9pPr marL="3886200" marR="0" indent="-152400" algn="l" rtl="0">
              <a:spcBef>
                <a:spcPts val="400"/>
              </a:spcBef>
              <a:buClr>
                <a:schemeClr val="dk1"/>
              </a:buClr>
              <a:buFont typeface="Arial"/>
              <a:buChar char="•"/>
              <a:defRPr sz="2000" b="0" i="0" u="none" strike="noStrike" cap="none" baseline="0">
                <a:solidFill>
                  <a:schemeClr val="dk1"/>
                </a:solidFill>
                <a:latin typeface="Arial"/>
                <a:ea typeface="Arial"/>
                <a:cs typeface="Arial"/>
                <a:sym typeface="Arial"/>
              </a:defRPr>
            </a:lvl9pPr>
          </a:lstStyle>
          <a:p>
            <a:endParaRPr/>
          </a:p>
        </p:txBody>
      </p:sp>
      <p:sp>
        <p:nvSpPr>
          <p:cNvPr id="49" name="Shape 49"/>
          <p:cNvSpPr>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50" name="Shape 50"/>
          <p:cNvSpPr>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51" name="Shape 51"/>
          <p:cNvSpPr>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3F3F3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4/9/2012</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 id="2147483884" r:id="rId13"/>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3" name="Shape 123"/>
          <p:cNvSpPr>
            <a:spLocks noGrp="1"/>
          </p:cNvSpPr>
          <p:nvPr>
            <p:ph type="subTitle" idx="1"/>
          </p:nvPr>
        </p:nvSpPr>
        <p:spPr>
          <a:xfrm>
            <a:off x="152400" y="3200400"/>
            <a:ext cx="8839200" cy="2046674"/>
          </a:xfrm>
          <a:prstGeom prst="rect">
            <a:avLst/>
          </a:prstGeom>
          <a:noFill/>
          <a:ln>
            <a:noFill/>
          </a:ln>
        </p:spPr>
        <p:txBody>
          <a:bodyPr wrap="square" lIns="91425" tIns="45700" rIns="91425" bIns="45700" anchor="t" anchorCtr="0">
            <a:spAutoFit/>
          </a:bodyPr>
          <a:lstStyle/>
          <a:p>
            <a:pPr marL="0" marR="0" lvl="0" indent="0" algn="ctr" rtl="0">
              <a:spcBef>
                <a:spcPts val="560"/>
              </a:spcBef>
              <a:buClr>
                <a:srgbClr val="3F3F3F"/>
              </a:buClr>
              <a:buSzPct val="25000"/>
              <a:buFont typeface="Arial"/>
              <a:buNone/>
            </a:pPr>
            <a:r>
              <a:rPr sz="2800" b="0" i="1" u="sng" strike="noStrike" cap="none" baseline="0" dirty="0">
                <a:solidFill>
                  <a:schemeClr val="dk1"/>
                </a:solidFill>
                <a:latin typeface="Arial"/>
                <a:ea typeface="Arial"/>
                <a:cs typeface="Arial"/>
                <a:sym typeface="Arial"/>
              </a:rPr>
              <a:t>Group Magyar Wolf</a:t>
            </a:r>
          </a:p>
          <a:p>
            <a:pPr marL="0" marR="0" lvl="0" indent="0" algn="ctr" rtl="0">
              <a:spcBef>
                <a:spcPts val="560"/>
              </a:spcBef>
              <a:buClr>
                <a:srgbClr val="3F3F3F"/>
              </a:buClr>
              <a:buSzPct val="25000"/>
              <a:buFont typeface="Arial"/>
              <a:buNone/>
            </a:pPr>
            <a:r>
              <a:rPr sz="2800" b="0" i="1" u="none" strike="noStrike" cap="none" baseline="0" dirty="0">
                <a:solidFill>
                  <a:schemeClr val="dk1"/>
                </a:solidFill>
                <a:latin typeface="Arial"/>
                <a:ea typeface="Arial"/>
                <a:cs typeface="Arial"/>
                <a:sym typeface="Arial"/>
              </a:rPr>
              <a:t>Team Members: Brad </a:t>
            </a:r>
            <a:r>
              <a:rPr sz="2800" b="0" i="1" u="none" strike="noStrike" cap="none" baseline="0" dirty="0" err="1">
                <a:solidFill>
                  <a:schemeClr val="dk1"/>
                </a:solidFill>
                <a:latin typeface="Arial"/>
                <a:ea typeface="Arial"/>
                <a:cs typeface="Arial"/>
                <a:sym typeface="Arial"/>
              </a:rPr>
              <a:t>Stancel</a:t>
            </a:r>
            <a:r>
              <a:rPr sz="2800" b="0" i="1" u="none" strike="noStrike" cap="none" baseline="0" dirty="0">
                <a:solidFill>
                  <a:schemeClr val="dk1"/>
                </a:solidFill>
                <a:latin typeface="Arial"/>
                <a:ea typeface="Arial"/>
                <a:cs typeface="Arial"/>
                <a:sym typeface="Arial"/>
              </a:rPr>
              <a:t>, </a:t>
            </a:r>
            <a:endParaRPr lang="en-US" sz="2800" b="0" i="1" u="none" strike="noStrike" cap="none" baseline="0" dirty="0" smtClean="0">
              <a:solidFill>
                <a:schemeClr val="dk1"/>
              </a:solidFill>
              <a:latin typeface="Arial"/>
              <a:ea typeface="Arial"/>
              <a:cs typeface="Arial"/>
              <a:sym typeface="Arial"/>
            </a:endParaRPr>
          </a:p>
          <a:p>
            <a:pPr>
              <a:spcBef>
                <a:spcPts val="560"/>
              </a:spcBef>
              <a:buClr>
                <a:srgbClr val="3F3F3F"/>
              </a:buClr>
              <a:buSzPct val="25000"/>
            </a:pPr>
            <a:r>
              <a:rPr lang="en-US" sz="2800" b="0" i="1" cap="none" dirty="0">
                <a:solidFill>
                  <a:schemeClr val="dk1"/>
                </a:solidFill>
                <a:latin typeface="Arial"/>
                <a:ea typeface="Arial"/>
                <a:cs typeface="Arial"/>
                <a:sym typeface="Arial"/>
              </a:rPr>
              <a:t>Mark </a:t>
            </a:r>
            <a:r>
              <a:rPr lang="en-US" sz="2800" b="0" i="1" cap="none" dirty="0" err="1" smtClean="0">
                <a:solidFill>
                  <a:schemeClr val="dk1"/>
                </a:solidFill>
                <a:latin typeface="Arial"/>
                <a:ea typeface="Arial"/>
                <a:cs typeface="Arial"/>
                <a:sym typeface="Arial"/>
              </a:rPr>
              <a:t>Szarka</a:t>
            </a:r>
            <a:r>
              <a:rPr sz="2800" b="0" i="1" u="none" strike="noStrike" cap="none" baseline="0" dirty="0" smtClean="0">
                <a:solidFill>
                  <a:schemeClr val="dk1"/>
                </a:solidFill>
                <a:latin typeface="Arial"/>
                <a:ea typeface="Arial"/>
                <a:cs typeface="Arial"/>
                <a:sym typeface="Arial"/>
              </a:rPr>
              <a:t>, </a:t>
            </a:r>
            <a:endParaRPr lang="en-US" sz="2800" b="0" i="1" u="none" strike="noStrike" cap="none" baseline="0" dirty="0" smtClean="0">
              <a:solidFill>
                <a:schemeClr val="dk1"/>
              </a:solidFill>
              <a:latin typeface="Arial"/>
              <a:ea typeface="Arial"/>
              <a:cs typeface="Arial"/>
              <a:sym typeface="Arial"/>
            </a:endParaRPr>
          </a:p>
          <a:p>
            <a:pPr marL="0" marR="0" lvl="0" indent="0" algn="ctr" rtl="0">
              <a:spcBef>
                <a:spcPts val="560"/>
              </a:spcBef>
              <a:buClr>
                <a:srgbClr val="3F3F3F"/>
              </a:buClr>
              <a:buSzPct val="25000"/>
              <a:buFont typeface="Arial"/>
              <a:buNone/>
            </a:pPr>
            <a:r>
              <a:rPr lang="en-US" sz="2800" b="0" i="1" u="none" strike="noStrike" cap="none" baseline="0" dirty="0" smtClean="0">
                <a:solidFill>
                  <a:schemeClr val="dk1"/>
                </a:solidFill>
                <a:latin typeface="Arial"/>
                <a:ea typeface="Arial"/>
                <a:cs typeface="Arial"/>
                <a:sym typeface="Arial"/>
              </a:rPr>
              <a:t>A</a:t>
            </a:r>
            <a:r>
              <a:rPr sz="2800" b="0" i="1" u="none" strike="noStrike" cap="none" baseline="0" dirty="0" smtClean="0">
                <a:solidFill>
                  <a:schemeClr val="dk1"/>
                </a:solidFill>
                <a:latin typeface="Arial"/>
                <a:ea typeface="Arial"/>
                <a:cs typeface="Arial"/>
                <a:sym typeface="Arial"/>
              </a:rPr>
              <a:t>nd</a:t>
            </a:r>
            <a:r>
              <a:rPr lang="en-US" sz="2800" b="0" i="1" u="none" strike="noStrike" cap="none" baseline="0" dirty="0" smtClean="0">
                <a:solidFill>
                  <a:schemeClr val="dk1"/>
                </a:solidFill>
                <a:latin typeface="Arial"/>
                <a:ea typeface="Arial"/>
                <a:cs typeface="Arial"/>
                <a:sym typeface="Arial"/>
              </a:rPr>
              <a:t> Benjamin</a:t>
            </a:r>
            <a:r>
              <a:rPr lang="en-US" sz="2800" b="0" i="1" u="none" strike="noStrike" cap="none" dirty="0" smtClean="0">
                <a:solidFill>
                  <a:schemeClr val="dk1"/>
                </a:solidFill>
                <a:latin typeface="Arial"/>
                <a:ea typeface="Arial"/>
                <a:cs typeface="Arial"/>
                <a:sym typeface="Arial"/>
              </a:rPr>
              <a:t> Moore</a:t>
            </a:r>
            <a:endParaRPr sz="2800" b="0" i="1" u="none" strike="noStrike" cap="none" baseline="0" dirty="0">
              <a:solidFill>
                <a:schemeClr val="dk1"/>
              </a:solidFill>
              <a:latin typeface="Arial"/>
              <a:ea typeface="Arial"/>
              <a:cs typeface="Arial"/>
              <a:sym typeface="Arial"/>
            </a:endParaRPr>
          </a:p>
        </p:txBody>
      </p:sp>
      <p:sp>
        <p:nvSpPr>
          <p:cNvPr id="122" name="Shape 122"/>
          <p:cNvSpPr>
            <a:spLocks noGrp="1"/>
          </p:cNvSpPr>
          <p:nvPr>
            <p:ph type="ctrTitle"/>
          </p:nvPr>
        </p:nvSpPr>
        <p:spPr>
          <a:xfrm>
            <a:off x="152400" y="1447800"/>
            <a:ext cx="8839200" cy="769401"/>
          </a:xfrm>
          <a:prstGeom prst="rect">
            <a:avLst/>
          </a:prstGeom>
          <a:noFill/>
          <a:ln>
            <a:noFill/>
          </a:ln>
        </p:spPr>
        <p:txBody>
          <a:bodyPr wrap="square" lIns="91425" tIns="45700" rIns="91425" bIns="45700" anchor="ctr" anchorCtr="0">
            <a:spAutoFit/>
          </a:bodyPr>
          <a:lstStyle/>
          <a:p>
            <a:pPr marL="0" marR="0" lvl="0" indent="0" rtl="0">
              <a:spcBef>
                <a:spcPts val="0"/>
              </a:spcBef>
              <a:buClr>
                <a:schemeClr val="dk1"/>
              </a:buClr>
              <a:buSzPct val="25000"/>
              <a:buFont typeface="Arial"/>
              <a:buNone/>
            </a:pPr>
            <a:r>
              <a:rPr sz="4400" b="1" i="0" u="none" strike="noStrike" cap="none" baseline="0" dirty="0">
                <a:solidFill>
                  <a:schemeClr val="dk1"/>
                </a:solidFill>
                <a:latin typeface="Arial"/>
                <a:ea typeface="Arial"/>
                <a:cs typeface="Arial"/>
                <a:sym typeface="Arial"/>
              </a:rPr>
              <a:t>Cross-Site Scripting</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a:spLocks noGrp="1"/>
          </p:cNvSpPr>
          <p:nvPr>
            <p:ph type="title"/>
          </p:nvPr>
        </p:nvSpPr>
        <p:spPr>
          <a:xfrm>
            <a:off x="301752" y="284931"/>
            <a:ext cx="8534400" cy="646290"/>
          </a:xfrm>
          <a:prstGeom prst="rect">
            <a:avLst/>
          </a:prstGeom>
          <a:noFill/>
          <a:ln>
            <a:noFill/>
          </a:ln>
        </p:spPr>
        <p:txBody>
          <a:bodyPr lIns="91425" tIns="45700" rIns="91425" bIns="45700" anchor="ctr" anchorCtr="0">
            <a:spAutoFit/>
          </a:bodyPr>
          <a:lstStyle/>
          <a:p>
            <a:pPr marL="0" marR="0" lvl="0" indent="0" algn="ctr" rtl="0">
              <a:spcBef>
                <a:spcPts val="0"/>
              </a:spcBef>
              <a:buClr>
                <a:schemeClr val="dk1"/>
              </a:buClr>
              <a:buSzPct val="25000"/>
              <a:buFont typeface="Arial"/>
              <a:buNone/>
            </a:pPr>
            <a:r>
              <a:rPr sz="3600" b="1" i="0" u="none" strike="noStrike" cap="none" baseline="0" dirty="0">
                <a:solidFill>
                  <a:schemeClr val="dk1"/>
                </a:solidFill>
                <a:latin typeface="Arial"/>
                <a:ea typeface="Arial"/>
                <a:cs typeface="Arial"/>
                <a:sym typeface="Arial"/>
              </a:rPr>
              <a:t>Proposed Solutions (DOM)</a:t>
            </a:r>
          </a:p>
        </p:txBody>
      </p:sp>
      <p:sp>
        <p:nvSpPr>
          <p:cNvPr id="178" name="Shape 178"/>
          <p:cNvSpPr>
            <a:spLocks noGrp="1"/>
          </p:cNvSpPr>
          <p:nvPr>
            <p:ph sz="quarter" idx="1"/>
          </p:nvPr>
        </p:nvSpPr>
        <p:spPr>
          <a:xfrm>
            <a:off x="301752" y="1527048"/>
            <a:ext cx="8503920" cy="3991822"/>
          </a:xfrm>
          <a:prstGeom prst="rect">
            <a:avLst/>
          </a:prstGeom>
          <a:noFill/>
          <a:ln>
            <a:noFill/>
          </a:ln>
        </p:spPr>
        <p:txBody>
          <a:bodyPr lIns="91425" tIns="45700" rIns="91425" bIns="45700" anchor="t" anchorCtr="0">
            <a:spAutoFit/>
          </a:bodyPr>
          <a:lstStyle/>
          <a:p>
            <a:pPr marL="457200" marR="0" lvl="0" indent="-419100" algn="l" rtl="0">
              <a:lnSpc>
                <a:spcPct val="100000"/>
              </a:lnSpc>
              <a:spcBef>
                <a:spcPts val="600"/>
              </a:spcBef>
              <a:spcAft>
                <a:spcPts val="0"/>
              </a:spcAft>
              <a:buClr>
                <a:srgbClr val="000000"/>
              </a:buClr>
              <a:buSzPct val="166666"/>
              <a:buFont typeface="Arial"/>
              <a:buChar char="•"/>
            </a:pPr>
            <a:r>
              <a:rPr dirty="0"/>
              <a:t>Verify that JavaScript escapes before data is entered into the HTML</a:t>
            </a:r>
          </a:p>
          <a:p>
            <a:pPr marL="457200" lvl="0" indent="-419100" rtl="0">
              <a:buClr>
                <a:srgbClr val="000000"/>
              </a:buClr>
              <a:buSzPct val="166666"/>
              <a:buFont typeface="Arial"/>
              <a:buChar char="•"/>
            </a:pPr>
            <a:r>
              <a:rPr dirty="0"/>
              <a:t>Evaluation of data at different levels of contexts within website</a:t>
            </a:r>
          </a:p>
          <a:p>
            <a:pPr marL="914400" marR="0" lvl="1" indent="-317500" algn="l" rtl="0">
              <a:lnSpc>
                <a:spcPct val="100000"/>
              </a:lnSpc>
              <a:spcBef>
                <a:spcPts val="640"/>
              </a:spcBef>
              <a:spcAft>
                <a:spcPts val="0"/>
              </a:spcAft>
              <a:buClr>
                <a:schemeClr val="dk1"/>
              </a:buClr>
              <a:buSzPct val="46666"/>
              <a:buFont typeface="Courier New"/>
              <a:buChar char="o"/>
            </a:pPr>
            <a:r>
              <a:rPr dirty="0">
                <a:solidFill>
                  <a:schemeClr val="tx1"/>
                </a:solidFill>
              </a:rPr>
              <a:t>Execution</a:t>
            </a:r>
          </a:p>
          <a:p>
            <a:pPr marL="914400" marR="0" lvl="1" indent="-317500" algn="l" rtl="0">
              <a:lnSpc>
                <a:spcPct val="100000"/>
              </a:lnSpc>
              <a:spcBef>
                <a:spcPts val="640"/>
              </a:spcBef>
              <a:spcAft>
                <a:spcPts val="0"/>
              </a:spcAft>
              <a:buClr>
                <a:schemeClr val="dk1"/>
              </a:buClr>
              <a:buSzPct val="46666"/>
              <a:buFont typeface="Courier New"/>
              <a:buChar char="o"/>
            </a:pPr>
            <a:r>
              <a:rPr dirty="0">
                <a:solidFill>
                  <a:schemeClr val="tx1"/>
                </a:solidFill>
              </a:rPr>
              <a:t>CSS Attribute</a:t>
            </a:r>
          </a:p>
          <a:p>
            <a:pPr marL="914400" marR="0" lvl="1" indent="-317500" algn="l" rtl="0">
              <a:lnSpc>
                <a:spcPct val="100000"/>
              </a:lnSpc>
              <a:spcBef>
                <a:spcPts val="640"/>
              </a:spcBef>
              <a:spcAft>
                <a:spcPts val="0"/>
              </a:spcAft>
              <a:buClr>
                <a:schemeClr val="dk1"/>
              </a:buClr>
              <a:buSzPct val="46666"/>
              <a:buFont typeface="Courier New"/>
              <a:buChar char="o"/>
            </a:pPr>
            <a:r>
              <a:rPr dirty="0">
                <a:solidFill>
                  <a:schemeClr val="tx1"/>
                </a:solidFill>
              </a:rPr>
              <a:t>Event Handler</a:t>
            </a:r>
          </a:p>
          <a:p>
            <a:pPr marL="914400" marR="0" lvl="1" indent="-317500" algn="l" rtl="0">
              <a:lnSpc>
                <a:spcPct val="100000"/>
              </a:lnSpc>
              <a:spcBef>
                <a:spcPts val="640"/>
              </a:spcBef>
              <a:spcAft>
                <a:spcPts val="0"/>
              </a:spcAft>
              <a:buClr>
                <a:schemeClr val="dk1"/>
              </a:buClr>
              <a:buSzPct val="46666"/>
              <a:buFont typeface="Courier New"/>
              <a:buChar char="o"/>
            </a:pPr>
            <a:r>
              <a:rPr dirty="0">
                <a:solidFill>
                  <a:schemeClr val="tx1"/>
                </a:solidFill>
              </a:rPr>
              <a:t>HTML</a:t>
            </a:r>
          </a:p>
          <a:p>
            <a:pPr marL="457200" marR="0" lvl="0" indent="-419100" algn="l" rtl="0">
              <a:lnSpc>
                <a:spcPct val="100000"/>
              </a:lnSpc>
              <a:spcBef>
                <a:spcPts val="640"/>
              </a:spcBef>
              <a:spcAft>
                <a:spcPts val="0"/>
              </a:spcAft>
              <a:buClr>
                <a:srgbClr val="000000"/>
              </a:buClr>
              <a:buSzPct val="166666"/>
              <a:buFont typeface="Arial"/>
              <a:buChar char="•"/>
            </a:pPr>
            <a:r>
              <a:rPr dirty="0"/>
              <a:t>Example Safe Method: </a:t>
            </a:r>
            <a:r>
              <a:rPr dirty="0" err="1"/>
              <a:t>innerText</a:t>
            </a:r>
            <a:r>
              <a:rPr dirty="0"/>
              <a:t> over </a:t>
            </a:r>
            <a:r>
              <a:rPr dirty="0" err="1"/>
              <a:t>innerHTML</a:t>
            </a:r>
            <a:endParaRPr dirty="0"/>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a:spLocks noGrp="1"/>
          </p:cNvSpPr>
          <p:nvPr>
            <p:ph type="title"/>
          </p:nvPr>
        </p:nvSpPr>
        <p:spPr>
          <a:xfrm>
            <a:off x="301752" y="284931"/>
            <a:ext cx="8534400" cy="646290"/>
          </a:xfrm>
          <a:prstGeom prst="rect">
            <a:avLst/>
          </a:prstGeom>
          <a:noFill/>
          <a:ln>
            <a:noFill/>
          </a:ln>
        </p:spPr>
        <p:txBody>
          <a:bodyPr lIns="91425" tIns="45700" rIns="91425" bIns="45700" anchor="ctr" anchorCtr="0">
            <a:spAutoFit/>
          </a:bodyPr>
          <a:lstStyle/>
          <a:p>
            <a:pPr marL="0" marR="0" lvl="0" indent="0" algn="ctr" rtl="0">
              <a:spcBef>
                <a:spcPts val="0"/>
              </a:spcBef>
              <a:buClr>
                <a:schemeClr val="dk1"/>
              </a:buClr>
              <a:buSzPct val="25000"/>
              <a:buFont typeface="Arial"/>
              <a:buNone/>
            </a:pPr>
            <a:r>
              <a:rPr sz="3600" b="1" dirty="0">
                <a:solidFill>
                  <a:schemeClr val="tx1"/>
                </a:solidFill>
                <a:latin typeface="Arial" pitchFamily="34" charset="0"/>
                <a:cs typeface="Arial" pitchFamily="34" charset="0"/>
              </a:rPr>
              <a:t>Non-</a:t>
            </a:r>
            <a:r>
              <a:rPr sz="3600" b="1" i="0" u="none" strike="noStrike" cap="none" baseline="0" dirty="0">
                <a:solidFill>
                  <a:schemeClr val="tx1"/>
                </a:solidFill>
                <a:latin typeface="Arial" pitchFamily="34" charset="0"/>
                <a:ea typeface="Arial"/>
                <a:cs typeface="Arial" pitchFamily="34" charset="0"/>
                <a:sym typeface="Arial"/>
              </a:rPr>
              <a:t>Persistent</a:t>
            </a:r>
          </a:p>
        </p:txBody>
      </p:sp>
      <p:sp>
        <p:nvSpPr>
          <p:cNvPr id="184" name="Shape 184"/>
          <p:cNvSpPr>
            <a:spLocks noGrp="1"/>
          </p:cNvSpPr>
          <p:nvPr>
            <p:ph sz="quarter" idx="1"/>
          </p:nvPr>
        </p:nvSpPr>
        <p:spPr>
          <a:xfrm>
            <a:off x="301752" y="1527048"/>
            <a:ext cx="8503920" cy="3647112"/>
          </a:xfrm>
          <a:prstGeom prst="rect">
            <a:avLst/>
          </a:prstGeom>
          <a:noFill/>
          <a:ln>
            <a:noFill/>
          </a:ln>
        </p:spPr>
        <p:txBody>
          <a:bodyPr lIns="91425" tIns="45700" rIns="91425" bIns="45700" anchor="t" anchorCtr="0">
            <a:spAutoFit/>
          </a:bodyPr>
          <a:lstStyle/>
          <a:p>
            <a:pPr marL="457200" lvl="0" indent="-419100" rtl="0">
              <a:buClr>
                <a:srgbClr val="000000"/>
              </a:buClr>
              <a:buSzPct val="166666"/>
              <a:buFont typeface="Arial"/>
              <a:buChar char="•"/>
            </a:pPr>
            <a:r>
              <a:rPr dirty="0"/>
              <a:t>Also known as reflected, or Type 1, attacks. </a:t>
            </a:r>
          </a:p>
          <a:p>
            <a:pPr marL="457200" lvl="0" indent="-419100" rtl="0">
              <a:buClr>
                <a:srgbClr val="000000"/>
              </a:buClr>
              <a:buSzPct val="166666"/>
              <a:buFont typeface="Arial"/>
              <a:buChar char="•"/>
            </a:pPr>
            <a:r>
              <a:rPr dirty="0"/>
              <a:t>Temporary attack - not stored locally</a:t>
            </a:r>
          </a:p>
          <a:p>
            <a:pPr marL="457200" lvl="0" indent="-419100" rtl="0">
              <a:buClr>
                <a:srgbClr val="000000"/>
              </a:buClr>
              <a:buSzPct val="166666"/>
              <a:buFont typeface="Arial"/>
              <a:buChar char="•"/>
            </a:pPr>
            <a:r>
              <a:rPr dirty="0"/>
              <a:t>Attacks can occur from the victim loading in the harmful package otherwise known as a Uniform Resource Identifier (URI).</a:t>
            </a:r>
          </a:p>
          <a:p>
            <a:pPr marL="914400" lvl="1" indent="-381000" rtl="0">
              <a:buClr>
                <a:srgbClr val="000000"/>
              </a:buClr>
              <a:buSzPct val="80000"/>
              <a:buFont typeface="Courier New"/>
              <a:buChar char="o"/>
            </a:pPr>
            <a:r>
              <a:rPr dirty="0">
                <a:solidFill>
                  <a:schemeClr val="tx1"/>
                </a:solidFill>
              </a:rPr>
              <a:t>Often found in links that victim's click on</a:t>
            </a:r>
          </a:p>
          <a:p>
            <a:pPr marL="914400" lvl="1" indent="-381000" rtl="0">
              <a:buClr>
                <a:srgbClr val="000000"/>
              </a:buClr>
              <a:buSzPct val="80000"/>
              <a:buFont typeface="Courier New"/>
              <a:buChar char="o"/>
            </a:pPr>
            <a:r>
              <a:rPr dirty="0">
                <a:solidFill>
                  <a:schemeClr val="tx1"/>
                </a:solidFill>
              </a:rPr>
              <a:t>Attackers usually obfuscate the code</a:t>
            </a:r>
          </a:p>
          <a:p>
            <a:endParaRPr dirty="0"/>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90" name="Shape 190"/>
          <p:cNvSpPr>
            <a:spLocks noGrp="1"/>
          </p:cNvSpPr>
          <p:nvPr>
            <p:ph type="title"/>
          </p:nvPr>
        </p:nvSpPr>
        <p:spPr>
          <a:xfrm>
            <a:off x="301752" y="284931"/>
            <a:ext cx="8534400" cy="646290"/>
          </a:xfrm>
          <a:prstGeom prst="rect">
            <a:avLst/>
          </a:prstGeom>
          <a:noFill/>
          <a:ln>
            <a:noFill/>
          </a:ln>
        </p:spPr>
        <p:txBody>
          <a:bodyPr lIns="91425" tIns="45700" rIns="91425" bIns="45700" anchor="ctr" anchorCtr="0">
            <a:spAutoFit/>
          </a:bodyPr>
          <a:lstStyle/>
          <a:p>
            <a:pPr lvl="0" algn="ctr">
              <a:buClr>
                <a:schemeClr val="dk1"/>
              </a:buClr>
              <a:buSzPct val="25000"/>
              <a:buFont typeface="Arial"/>
              <a:buNone/>
            </a:pPr>
            <a:r>
              <a:rPr sz="3600" b="1" dirty="0">
                <a:solidFill>
                  <a:schemeClr val="tx1"/>
                </a:solidFill>
                <a:latin typeface="Arial" pitchFamily="34" charset="0"/>
                <a:cs typeface="Arial" pitchFamily="34" charset="0"/>
              </a:rPr>
              <a:t>Non-Persistent XSS Example</a:t>
            </a:r>
          </a:p>
        </p:txBody>
      </p:sp>
      <p:sp>
        <p:nvSpPr>
          <p:cNvPr id="189" name="Shape 189"/>
          <p:cNvSpPr>
            <a:spLocks noGrp="1"/>
          </p:cNvSpPr>
          <p:nvPr>
            <p:ph sz="quarter" idx="1"/>
          </p:nvPr>
        </p:nvSpPr>
        <p:spPr>
          <a:xfrm>
            <a:off x="301752" y="1527048"/>
            <a:ext cx="8503920" cy="3708667"/>
          </a:xfrm>
          <a:prstGeom prst="rect">
            <a:avLst/>
          </a:prstGeom>
          <a:noFill/>
          <a:ln>
            <a:noFill/>
          </a:ln>
        </p:spPr>
        <p:txBody>
          <a:bodyPr lIns="91425" tIns="45700" rIns="91425" bIns="45700" anchor="t" anchorCtr="0">
            <a:spAutoFit/>
          </a:bodyPr>
          <a:lstStyle/>
          <a:p>
            <a:pPr marL="457200" marR="0" lvl="0" indent="-419100" algn="l" rtl="0">
              <a:lnSpc>
                <a:spcPct val="100000"/>
              </a:lnSpc>
              <a:spcBef>
                <a:spcPts val="600"/>
              </a:spcBef>
              <a:spcAft>
                <a:spcPts val="0"/>
              </a:spcAft>
              <a:buClr>
                <a:srgbClr val="000000"/>
              </a:buClr>
              <a:buSzPct val="208333"/>
              <a:buFont typeface="Arial"/>
              <a:buChar char="•"/>
            </a:pPr>
            <a:r>
              <a:rPr sz="2400" dirty="0"/>
              <a:t>Using a 3rd party to receive the package:</a:t>
            </a:r>
          </a:p>
          <a:p>
            <a:pPr marL="914400" marR="0" lvl="1" indent="-419100" algn="l" rtl="0">
              <a:lnSpc>
                <a:spcPct val="100000"/>
              </a:lnSpc>
              <a:spcBef>
                <a:spcPts val="600"/>
              </a:spcBef>
              <a:spcAft>
                <a:spcPts val="0"/>
              </a:spcAft>
              <a:buClr>
                <a:srgbClr val="000000"/>
              </a:buClr>
              <a:buSzPct val="125000"/>
              <a:buFont typeface="Courier New"/>
              <a:buChar char="o"/>
            </a:pPr>
            <a:r>
              <a:rPr sz="2400" dirty="0">
                <a:solidFill>
                  <a:schemeClr val="tx1"/>
                </a:solidFill>
              </a:rPr>
              <a:t>Email: A false email could be sent out to all the customers on database</a:t>
            </a:r>
          </a:p>
          <a:p>
            <a:pPr marL="914400" marR="0" lvl="1" indent="-419100" algn="l" rtl="0">
              <a:lnSpc>
                <a:spcPct val="100000"/>
              </a:lnSpc>
              <a:spcBef>
                <a:spcPts val="600"/>
              </a:spcBef>
              <a:spcAft>
                <a:spcPts val="0"/>
              </a:spcAft>
              <a:buClr>
                <a:srgbClr val="000000"/>
              </a:buClr>
              <a:buSzPct val="125000"/>
              <a:buFont typeface="Courier New"/>
              <a:buChar char="o"/>
            </a:pPr>
            <a:r>
              <a:rPr sz="2400" dirty="0">
                <a:solidFill>
                  <a:schemeClr val="tx1"/>
                </a:solidFill>
              </a:rPr>
              <a:t>Along with email URL sent out, malicious script is appended at the end.</a:t>
            </a:r>
          </a:p>
          <a:p>
            <a:pPr marL="1371600" marR="0" lvl="2" indent="-419100" algn="l" rtl="0">
              <a:lnSpc>
                <a:spcPct val="100000"/>
              </a:lnSpc>
              <a:spcBef>
                <a:spcPts val="600"/>
              </a:spcBef>
              <a:spcAft>
                <a:spcPts val="0"/>
              </a:spcAft>
              <a:buClr>
                <a:srgbClr val="000000"/>
              </a:buClr>
              <a:buSzPct val="100000"/>
              <a:buFont typeface="Wingdings"/>
              <a:buChar char="§"/>
            </a:pPr>
            <a:r>
              <a:rPr dirty="0"/>
              <a:t>Ex: www.email.com/</a:t>
            </a:r>
            <a:r>
              <a:rPr dirty="0" err="1"/>
              <a:t>yaddayadda.php</a:t>
            </a:r>
            <a:r>
              <a:rPr dirty="0"/>
              <a:t>=somestuff%2%%100%100%100.................</a:t>
            </a:r>
            <a:r>
              <a:rPr i="1" dirty="0"/>
              <a:t>&lt;script&gt;</a:t>
            </a:r>
            <a:r>
              <a:rPr i="1" dirty="0" err="1"/>
              <a:t>window.location.href</a:t>
            </a:r>
            <a:r>
              <a:rPr i="1" dirty="0"/>
              <a:t>-'www.badpeopleusethissite.de/</a:t>
            </a:r>
            <a:r>
              <a:rPr i="1" dirty="0" err="1"/>
              <a:t>Jabbathehut</a:t>
            </a:r>
            <a:r>
              <a:rPr i="1" dirty="0"/>
              <a:t>/</a:t>
            </a:r>
            <a:r>
              <a:rPr i="1" dirty="0" err="1"/>
              <a:t>BobaFett.php</a:t>
            </a:r>
            <a:r>
              <a:rPr i="1" dirty="0"/>
              <a:t>=</a:t>
            </a:r>
            <a:r>
              <a:rPr i="1" dirty="0" err="1"/>
              <a:t>Jedi.cookies</a:t>
            </a:r>
            <a:r>
              <a:rPr i="1" dirty="0"/>
              <a:t>&lt;/script&gt;</a:t>
            </a: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Shape 195"/>
          <p:cNvSpPr>
            <a:spLocks noGrp="1"/>
          </p:cNvSpPr>
          <p:nvPr>
            <p:ph type="title"/>
          </p:nvPr>
        </p:nvSpPr>
        <p:spPr>
          <a:xfrm>
            <a:off x="457200" y="274637"/>
            <a:ext cx="8229600" cy="870300"/>
          </a:xfrm>
          <a:prstGeom prst="rect">
            <a:avLst/>
          </a:prstGeom>
        </p:spPr>
        <p:txBody>
          <a:bodyPr lIns="91425" tIns="91425" rIns="91425" bIns="91425" anchor="b" anchorCtr="0">
            <a:spAutoFit/>
          </a:bodyPr>
          <a:lstStyle/>
          <a:p>
            <a:pPr algn="ctr">
              <a:buNone/>
            </a:pPr>
            <a:r>
              <a:rPr/>
              <a:t>Non-Persistent XSS Attack Visual</a:t>
            </a:r>
          </a:p>
        </p:txBody>
      </p:sp>
      <p:sp>
        <p:nvSpPr>
          <p:cNvPr id="196" name="Shape 196"/>
          <p:cNvSpPr/>
          <p:nvPr/>
        </p:nvSpPr>
        <p:spPr>
          <a:xfrm>
            <a:off x="865915" y="1144937"/>
            <a:ext cx="7217363" cy="5516428"/>
          </a:xfrm>
          <a:prstGeom prst="rect">
            <a:avLst/>
          </a:prstGeom>
          <a:blipFill>
            <a:blip r:embed="rId3"/>
            <a:stretch>
              <a:fillRect/>
            </a:stretch>
          </a:blipFill>
        </p:spPr>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Shape 201"/>
          <p:cNvSpPr>
            <a:spLocks noGrp="1"/>
          </p:cNvSpPr>
          <p:nvPr>
            <p:ph type="title"/>
          </p:nvPr>
        </p:nvSpPr>
        <p:spPr>
          <a:prstGeom prst="rect">
            <a:avLst/>
          </a:prstGeom>
          <a:noFill/>
          <a:ln>
            <a:noFill/>
          </a:ln>
        </p:spPr>
        <p:txBody>
          <a:bodyPr lIns="91425" tIns="45700" rIns="91425" bIns="45700" anchor="ctr" anchorCtr="0">
            <a:spAutoFit/>
          </a:bodyPr>
          <a:lstStyle/>
          <a:p>
            <a:pPr marL="0" marR="0" lvl="0" indent="0" algn="ctr" rtl="0">
              <a:spcBef>
                <a:spcPts val="0"/>
              </a:spcBef>
              <a:buClr>
                <a:schemeClr val="dk1"/>
              </a:buClr>
              <a:buSzPct val="25000"/>
              <a:buFont typeface="Arial"/>
              <a:buNone/>
            </a:pPr>
            <a:r>
              <a:rPr sz="4400" b="0" i="0" u="none" strike="noStrike" cap="none" baseline="0">
                <a:solidFill>
                  <a:schemeClr val="dk1"/>
                </a:solidFill>
                <a:latin typeface="Arial"/>
                <a:ea typeface="Arial"/>
                <a:cs typeface="Arial"/>
                <a:sym typeface="Arial"/>
              </a:rPr>
              <a:t>Persistent XSS</a:t>
            </a:r>
          </a:p>
        </p:txBody>
      </p:sp>
      <p:sp>
        <p:nvSpPr>
          <p:cNvPr id="202" name="Shape 202"/>
          <p:cNvSpPr>
            <a:spLocks noGrp="1"/>
          </p:cNvSpPr>
          <p:nvPr>
            <p:ph sz="quarter" idx="1"/>
          </p:nvPr>
        </p:nvSpPr>
        <p:spPr>
          <a:prstGeom prst="rect">
            <a:avLst/>
          </a:prstGeom>
          <a:noFill/>
          <a:ln>
            <a:noFill/>
          </a:ln>
        </p:spPr>
        <p:txBody>
          <a:bodyPr lIns="91425" tIns="45700" rIns="91425" bIns="45700" anchor="t" anchorCtr="0">
            <a:spAutoFit/>
          </a:bodyPr>
          <a:lstStyle/>
          <a:p>
            <a:pPr marL="457200" lvl="0" indent="-419100" rtl="0">
              <a:buClr>
                <a:srgbClr val="000000"/>
              </a:buClr>
              <a:buSzPct val="166666"/>
              <a:buFont typeface="Arial"/>
              <a:buChar char="•"/>
            </a:pPr>
            <a:r>
              <a:rPr/>
              <a:t>Attack is stored locally in the server's database.</a:t>
            </a:r>
          </a:p>
          <a:p>
            <a:pPr marL="457200" lvl="0" indent="-419100" rtl="0">
              <a:buClr>
                <a:srgbClr val="000000"/>
              </a:buClr>
              <a:buSzPct val="166666"/>
              <a:buFont typeface="Arial"/>
              <a:buChar char="•"/>
            </a:pPr>
            <a:r>
              <a:rPr/>
              <a:t>Display of private data against design of schema </a:t>
            </a:r>
          </a:p>
          <a:p>
            <a:pPr marL="457200" lvl="0" indent="-419100" rtl="0">
              <a:buClr>
                <a:srgbClr val="000000"/>
              </a:buClr>
              <a:buSzPct val="166666"/>
              <a:buFont typeface="Arial"/>
              <a:buChar char="•"/>
            </a:pPr>
            <a:r>
              <a:rPr/>
              <a:t>Code injections are hidden amongst normal code tags to display desired info</a:t>
            </a:r>
          </a:p>
          <a:p>
            <a:pPr marL="457200" lvl="0" indent="-419100">
              <a:buClr>
                <a:srgbClr val="000000"/>
              </a:buClr>
              <a:buSzPct val="166666"/>
              <a:buFont typeface="Arial"/>
              <a:buChar char="•"/>
            </a:pPr>
            <a:r>
              <a:rPr/>
              <a:t>Malicious code is merged in the system database off of cached commands without proper HTML escaping.</a:t>
            </a:r>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a:spLocks noGrp="1"/>
          </p:cNvSpPr>
          <p:nvPr>
            <p:ph type="title"/>
          </p:nvPr>
        </p:nvSpPr>
        <p:spPr>
          <a:xfrm>
            <a:off x="457200" y="274637"/>
            <a:ext cx="8229600" cy="857099"/>
          </a:xfrm>
          <a:prstGeom prst="rect">
            <a:avLst/>
          </a:prstGeom>
        </p:spPr>
        <p:txBody>
          <a:bodyPr lIns="91425" tIns="91425" rIns="91425" bIns="91425" anchor="b" anchorCtr="0">
            <a:spAutoFit/>
          </a:bodyPr>
          <a:lstStyle/>
          <a:p>
            <a:pPr algn="ctr">
              <a:buNone/>
            </a:pPr>
            <a:r>
              <a:rPr/>
              <a:t>Persistent XSS Attack Visual</a:t>
            </a:r>
          </a:p>
        </p:txBody>
      </p:sp>
      <p:sp>
        <p:nvSpPr>
          <p:cNvPr id="208" name="Shape 208"/>
          <p:cNvSpPr/>
          <p:nvPr/>
        </p:nvSpPr>
        <p:spPr>
          <a:xfrm>
            <a:off x="755500" y="1226643"/>
            <a:ext cx="7632999" cy="5100539"/>
          </a:xfrm>
          <a:prstGeom prst="rect">
            <a:avLst/>
          </a:prstGeom>
          <a:blipFill>
            <a:blip r:embed="rId3"/>
            <a:stretch>
              <a:fillRect/>
            </a:stretch>
          </a:blipFill>
        </p:spPr>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a:spLocks noGrp="1"/>
          </p:cNvSpPr>
          <p:nvPr>
            <p:ph type="title"/>
          </p:nvPr>
        </p:nvSpPr>
        <p:spPr>
          <a:xfrm>
            <a:off x="301752" y="223376"/>
            <a:ext cx="8534400" cy="769401"/>
          </a:xfrm>
          <a:prstGeom prst="rect">
            <a:avLst/>
          </a:prstGeom>
          <a:noFill/>
          <a:ln>
            <a:noFill/>
          </a:ln>
        </p:spPr>
        <p:txBody>
          <a:bodyPr lIns="91425" tIns="45700" rIns="91425" bIns="45700" anchor="ctr" anchorCtr="0">
            <a:spAutoFit/>
          </a:bodyPr>
          <a:lstStyle/>
          <a:p>
            <a:pPr marL="0" marR="0" lvl="0" indent="0" algn="ctr" rtl="0">
              <a:spcBef>
                <a:spcPts val="0"/>
              </a:spcBef>
              <a:buClr>
                <a:schemeClr val="dk1"/>
              </a:buClr>
              <a:buSzPct val="25000"/>
              <a:buFont typeface="Arial"/>
              <a:buNone/>
            </a:pPr>
            <a:r>
              <a:rPr sz="4400" b="0" dirty="0">
                <a:solidFill>
                  <a:schemeClr val="tx1"/>
                </a:solidFill>
              </a:rPr>
              <a:t>Persistent XSS </a:t>
            </a:r>
            <a:r>
              <a:rPr sz="4400" b="0" i="0" u="none" strike="noStrike" cap="none" baseline="0" dirty="0">
                <a:solidFill>
                  <a:schemeClr val="dk1"/>
                </a:solidFill>
                <a:latin typeface="Arial"/>
                <a:ea typeface="Arial"/>
                <a:cs typeface="Arial"/>
                <a:sym typeface="Arial"/>
              </a:rPr>
              <a:t>Example</a:t>
            </a:r>
          </a:p>
        </p:txBody>
      </p:sp>
      <p:sp>
        <p:nvSpPr>
          <p:cNvPr id="214" name="Shape 214"/>
          <p:cNvSpPr>
            <a:spLocks noGrp="1"/>
          </p:cNvSpPr>
          <p:nvPr>
            <p:ph sz="quarter" idx="1"/>
          </p:nvPr>
        </p:nvSpPr>
        <p:spPr>
          <a:xfrm>
            <a:off x="301752" y="1527048"/>
            <a:ext cx="8503920" cy="3482451"/>
          </a:xfrm>
          <a:prstGeom prst="rect">
            <a:avLst/>
          </a:prstGeom>
          <a:noFill/>
          <a:ln>
            <a:noFill/>
          </a:ln>
        </p:spPr>
        <p:txBody>
          <a:bodyPr lIns="91425" tIns="45700" rIns="91425" bIns="45700" anchor="t" anchorCtr="0">
            <a:spAutoFit/>
          </a:bodyPr>
          <a:lstStyle/>
          <a:p>
            <a:pPr marL="457200" lvl="0" indent="-419100" rtl="0">
              <a:buClr>
                <a:srgbClr val="000000"/>
              </a:buClr>
              <a:buSzPct val="166666"/>
              <a:buFont typeface="Arial"/>
              <a:buChar char="•"/>
            </a:pPr>
            <a:r>
              <a:rPr dirty="0"/>
              <a:t>Must be stored into Database</a:t>
            </a:r>
          </a:p>
          <a:p>
            <a:pPr marL="914400" lvl="1" indent="-381000" rtl="0">
              <a:buClr>
                <a:srgbClr val="000000"/>
              </a:buClr>
              <a:buSzPct val="80000"/>
              <a:buFont typeface="Courier New"/>
              <a:buChar char="o"/>
            </a:pPr>
            <a:r>
              <a:rPr dirty="0">
                <a:solidFill>
                  <a:schemeClr val="tx1"/>
                </a:solidFill>
              </a:rPr>
              <a:t>Example: Inventory System - Vulnerabilities within a input box of a website</a:t>
            </a:r>
          </a:p>
          <a:p>
            <a:pPr marL="1371600" marR="0" lvl="2" indent="-381000" algn="l" rtl="0">
              <a:lnSpc>
                <a:spcPct val="100000"/>
              </a:lnSpc>
              <a:spcBef>
                <a:spcPts val="480"/>
              </a:spcBef>
              <a:spcAft>
                <a:spcPts val="0"/>
              </a:spcAft>
              <a:buClr>
                <a:srgbClr val="000000"/>
              </a:buClr>
              <a:buSzPct val="80000"/>
              <a:buFont typeface="Wingdings"/>
              <a:buChar char="§"/>
            </a:pPr>
            <a:r>
              <a:rPr dirty="0" err="1"/>
              <a:t>box.php?id</a:t>
            </a:r>
            <a:r>
              <a:rPr dirty="0"/>
              <a:t>=1, user see this page</a:t>
            </a:r>
          </a:p>
          <a:p>
            <a:pPr marL="1371600" marR="0" lvl="2" indent="-381000" algn="l" rtl="0">
              <a:lnSpc>
                <a:spcPct val="100000"/>
              </a:lnSpc>
              <a:spcBef>
                <a:spcPts val="480"/>
              </a:spcBef>
              <a:spcAft>
                <a:spcPts val="0"/>
              </a:spcAft>
              <a:buClr>
                <a:srgbClr val="000000"/>
              </a:buClr>
              <a:buSzPct val="80000"/>
              <a:buFont typeface="Wingdings"/>
              <a:buChar char="§"/>
            </a:pPr>
            <a:r>
              <a:rPr dirty="0"/>
              <a:t>Hacker leaves malicious code on site input box in </a:t>
            </a:r>
            <a:r>
              <a:rPr dirty="0" err="1"/>
              <a:t>products.php?id</a:t>
            </a:r>
            <a:r>
              <a:rPr dirty="0"/>
              <a:t>=1</a:t>
            </a:r>
          </a:p>
          <a:p>
            <a:pPr marL="1371600" marR="0" lvl="2" indent="-381000" algn="l" rtl="0">
              <a:lnSpc>
                <a:spcPct val="100000"/>
              </a:lnSpc>
              <a:spcBef>
                <a:spcPts val="480"/>
              </a:spcBef>
              <a:spcAft>
                <a:spcPts val="0"/>
              </a:spcAft>
              <a:buClr>
                <a:srgbClr val="000000"/>
              </a:buClr>
              <a:buSzPct val="80000"/>
              <a:buFont typeface="Wingdings"/>
              <a:buChar char="§"/>
            </a:pPr>
            <a:r>
              <a:rPr dirty="0"/>
              <a:t>Attack is stored in new comment. Browser processes code hidden in source </a:t>
            </a:r>
          </a:p>
          <a:p>
            <a:endParaRPr dirty="0"/>
          </a:p>
        </p:txBody>
      </p:sp>
      <p:sp>
        <p:nvSpPr>
          <p:cNvPr id="215" name="Shape 215"/>
          <p:cNvSpPr/>
          <p:nvPr/>
        </p:nvSpPr>
        <p:spPr>
          <a:xfrm>
            <a:off x="874100" y="4811712"/>
            <a:ext cx="7219950" cy="1314450"/>
          </a:xfrm>
          <a:prstGeom prst="rect">
            <a:avLst/>
          </a:prstGeom>
          <a:blipFill>
            <a:blip r:embed="rId3"/>
            <a:stretch>
              <a:fillRect/>
            </a:stretch>
          </a:blipFill>
        </p:spPr>
      </p: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a:spLocks noGrp="1"/>
          </p:cNvSpPr>
          <p:nvPr>
            <p:ph type="title"/>
          </p:nvPr>
        </p:nvSpPr>
        <p:spPr>
          <a:xfrm>
            <a:off x="301752" y="284931"/>
            <a:ext cx="8534400" cy="646290"/>
          </a:xfrm>
          <a:prstGeom prst="rect">
            <a:avLst/>
          </a:prstGeom>
          <a:noFill/>
          <a:ln>
            <a:noFill/>
          </a:ln>
        </p:spPr>
        <p:txBody>
          <a:bodyPr lIns="91425" tIns="45700" rIns="91425" bIns="45700" anchor="ctr" anchorCtr="0">
            <a:spAutoFit/>
          </a:bodyPr>
          <a:lstStyle/>
          <a:p>
            <a:pPr marL="0" marR="0" lvl="0" indent="0" algn="ctr" rtl="0">
              <a:spcBef>
                <a:spcPts val="0"/>
              </a:spcBef>
              <a:buClr>
                <a:schemeClr val="dk1"/>
              </a:buClr>
              <a:buSzPct val="25000"/>
              <a:buFont typeface="Arial"/>
              <a:buNone/>
            </a:pPr>
            <a:r>
              <a:rPr sz="3600" b="1" dirty="0">
                <a:solidFill>
                  <a:schemeClr val="tx1"/>
                </a:solidFill>
                <a:latin typeface="Arial" pitchFamily="34" charset="0"/>
                <a:cs typeface="Arial" pitchFamily="34" charset="0"/>
              </a:rPr>
              <a:t>XSS</a:t>
            </a:r>
            <a:r>
              <a:rPr sz="3600" b="1" dirty="0">
                <a:latin typeface="Arial" pitchFamily="34" charset="0"/>
                <a:cs typeface="Arial" pitchFamily="34" charset="0"/>
              </a:rPr>
              <a:t> </a:t>
            </a:r>
            <a:r>
              <a:rPr sz="3600" b="1" i="0" u="none" strike="noStrike" cap="none" baseline="0" dirty="0">
                <a:solidFill>
                  <a:schemeClr val="dk1"/>
                </a:solidFill>
                <a:latin typeface="Arial" pitchFamily="34" charset="0"/>
                <a:ea typeface="Arial"/>
                <a:cs typeface="Arial" pitchFamily="34" charset="0"/>
                <a:sym typeface="Arial"/>
              </a:rPr>
              <a:t>Proposed Solutions </a:t>
            </a:r>
          </a:p>
        </p:txBody>
      </p:sp>
      <p:sp>
        <p:nvSpPr>
          <p:cNvPr id="221" name="Shape 221"/>
          <p:cNvSpPr>
            <a:spLocks noGrp="1"/>
          </p:cNvSpPr>
          <p:nvPr>
            <p:ph sz="quarter" idx="1"/>
          </p:nvPr>
        </p:nvSpPr>
        <p:spPr>
          <a:xfrm>
            <a:off x="301752" y="1527048"/>
            <a:ext cx="8503920" cy="5287561"/>
          </a:xfrm>
          <a:prstGeom prst="rect">
            <a:avLst/>
          </a:prstGeom>
          <a:noFill/>
          <a:ln>
            <a:noFill/>
          </a:ln>
        </p:spPr>
        <p:txBody>
          <a:bodyPr lIns="91425" tIns="45700" rIns="91425" bIns="45700" anchor="t" anchorCtr="0">
            <a:spAutoFit/>
          </a:bodyPr>
          <a:lstStyle/>
          <a:p>
            <a:pPr marL="457200" lvl="0" indent="-419100" rtl="0">
              <a:buClr>
                <a:srgbClr val="000000"/>
              </a:buClr>
              <a:buSzPct val="166666"/>
              <a:buFont typeface="Arial"/>
              <a:buChar char="•"/>
            </a:pPr>
            <a:r>
              <a:rPr dirty="0"/>
              <a:t>Input Validation / Filter all foreign data</a:t>
            </a:r>
          </a:p>
          <a:p>
            <a:pPr marL="914400" lvl="1" indent="-381000" rtl="0">
              <a:buClr>
                <a:srgbClr val="000000"/>
              </a:buClr>
              <a:buSzPct val="133333"/>
              <a:buFont typeface="Courier New"/>
              <a:buChar char="o"/>
            </a:pPr>
            <a:r>
              <a:rPr sz="1800" dirty="0">
                <a:solidFill>
                  <a:schemeClr val="tx1"/>
                </a:solidFill>
              </a:rPr>
              <a:t>Use a whitelist approach- Check if info is what you expect, do not check for "bad" input</a:t>
            </a:r>
          </a:p>
          <a:p>
            <a:pPr marL="914400" marR="0" lvl="1" indent="-381000" algn="l" rtl="0">
              <a:lnSpc>
                <a:spcPct val="100000"/>
              </a:lnSpc>
              <a:spcBef>
                <a:spcPts val="560"/>
              </a:spcBef>
              <a:spcAft>
                <a:spcPts val="0"/>
              </a:spcAft>
              <a:buClr>
                <a:srgbClr val="000000"/>
              </a:buClr>
              <a:buSzPct val="133333"/>
              <a:buFont typeface="Courier New"/>
              <a:buChar char="o"/>
            </a:pPr>
            <a:r>
              <a:rPr sz="1800" dirty="0">
                <a:solidFill>
                  <a:schemeClr val="tx1"/>
                </a:solidFill>
              </a:rPr>
              <a:t>Use built in functions to help filter data</a:t>
            </a:r>
          </a:p>
          <a:p>
            <a:pPr marL="457200" lvl="0" indent="-419100" rtl="0">
              <a:buClr>
                <a:srgbClr val="000000"/>
              </a:buClr>
              <a:buSzPct val="166666"/>
              <a:buFont typeface="Arial"/>
              <a:buChar char="•"/>
            </a:pPr>
            <a:r>
              <a:rPr dirty="0"/>
              <a:t>Tie Session Cookies to the IP address of the user who originally logged in</a:t>
            </a:r>
          </a:p>
          <a:p>
            <a:pPr marL="457200" lvl="0" indent="-419100" rtl="0">
              <a:buClr>
                <a:srgbClr val="000000"/>
              </a:buClr>
              <a:buSzPct val="166666"/>
              <a:buFont typeface="Arial"/>
              <a:buChar char="•"/>
            </a:pPr>
            <a:r>
              <a:rPr dirty="0"/>
              <a:t>Use HTML Sanitation tools when letting users use limited HTML markup</a:t>
            </a:r>
          </a:p>
          <a:p>
            <a:pPr marL="457200" marR="0" lvl="0" indent="-419100" algn="l" rtl="0">
              <a:lnSpc>
                <a:spcPct val="100000"/>
              </a:lnSpc>
              <a:spcBef>
                <a:spcPts val="600"/>
              </a:spcBef>
              <a:spcAft>
                <a:spcPts val="0"/>
              </a:spcAft>
              <a:buClr>
                <a:srgbClr val="000000"/>
              </a:buClr>
              <a:buSzPct val="166666"/>
              <a:buFont typeface="Arial"/>
              <a:buChar char="•"/>
            </a:pPr>
            <a:r>
              <a:rPr dirty="0"/>
              <a:t>Disable </a:t>
            </a:r>
            <a:r>
              <a:rPr dirty="0" err="1"/>
              <a:t>Javascript</a:t>
            </a:r>
            <a:r>
              <a:rPr dirty="0"/>
              <a:t> &amp; Cookies if possible (User)</a:t>
            </a:r>
          </a:p>
          <a:p>
            <a:pPr marL="0" indent="0">
              <a:buNone/>
            </a:pPr>
            <a:endParaRPr dirty="0"/>
          </a:p>
          <a:p>
            <a:endParaRPr dirty="0"/>
          </a:p>
          <a:p>
            <a:endParaRPr dirty="0"/>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a:spLocks noGrp="1"/>
          </p:cNvSpPr>
          <p:nvPr>
            <p:ph type="title"/>
          </p:nvPr>
        </p:nvSpPr>
        <p:spPr>
          <a:prstGeom prst="rect">
            <a:avLst/>
          </a:prstGeom>
        </p:spPr>
        <p:txBody>
          <a:bodyPr lIns="91425" tIns="91425" rIns="91425" bIns="91425" anchor="b" anchorCtr="0">
            <a:spAutoFit/>
          </a:bodyPr>
          <a:lstStyle/>
          <a:p>
            <a:pPr algn="ctr">
              <a:buNone/>
            </a:pPr>
            <a:r>
              <a:rPr dirty="0"/>
              <a:t>Methods Attackers Use to Circumvent XSS Prevention</a:t>
            </a:r>
          </a:p>
        </p:txBody>
      </p:sp>
      <p:sp>
        <p:nvSpPr>
          <p:cNvPr id="227" name="Shape 227"/>
          <p:cNvSpPr>
            <a:spLocks noGrp="1"/>
          </p:cNvSpPr>
          <p:nvPr>
            <p:ph type="body" idx="1"/>
          </p:nvPr>
        </p:nvSpPr>
        <p:spPr>
          <a:prstGeom prst="rect">
            <a:avLst/>
          </a:prstGeom>
        </p:spPr>
        <p:txBody>
          <a:bodyPr lIns="91425" tIns="91425" rIns="91425" bIns="91425" anchor="t" anchorCtr="0">
            <a:spAutoFit/>
          </a:bodyPr>
          <a:lstStyle/>
          <a:p>
            <a:pPr lvl="0" rtl="0">
              <a:buNone/>
            </a:pPr>
            <a:r>
              <a:rPr sz="2400" dirty="0"/>
              <a:t>Transforming tags &amp; mark up language to:</a:t>
            </a:r>
          </a:p>
          <a:p>
            <a:endParaRPr sz="2400" dirty="0"/>
          </a:p>
          <a:p>
            <a:pPr marL="457200" lvl="0" indent="-419100" rtl="0">
              <a:buClr>
                <a:srgbClr val="000000"/>
              </a:buClr>
              <a:buSzPct val="277777"/>
              <a:buFont typeface="Arial"/>
              <a:buChar char="•"/>
            </a:pPr>
            <a:r>
              <a:rPr sz="1800" dirty="0"/>
              <a:t>ASCII character codes</a:t>
            </a:r>
          </a:p>
          <a:p>
            <a:endParaRPr sz="1800" dirty="0"/>
          </a:p>
          <a:p>
            <a:pPr marL="457200" lvl="0" indent="-419100" rtl="0">
              <a:buClr>
                <a:srgbClr val="000000"/>
              </a:buClr>
              <a:buSzPct val="277777"/>
              <a:buFont typeface="Arial"/>
              <a:buChar char="•"/>
            </a:pPr>
            <a:r>
              <a:rPr sz="1800" dirty="0"/>
              <a:t>Hex Value</a:t>
            </a:r>
          </a:p>
          <a:p>
            <a:endParaRPr sz="1800" dirty="0"/>
          </a:p>
          <a:p>
            <a:pPr marL="457200" lvl="0" indent="-419100" rtl="0">
              <a:buClr>
                <a:srgbClr val="000000"/>
              </a:buClr>
              <a:buSzPct val="277777"/>
              <a:buFont typeface="Arial"/>
              <a:buChar char="•"/>
            </a:pPr>
            <a:r>
              <a:rPr sz="1800" dirty="0"/>
              <a:t>Decimal Value</a:t>
            </a:r>
          </a:p>
          <a:p>
            <a:endParaRPr sz="1800" dirty="0"/>
          </a:p>
          <a:p>
            <a:pPr marL="457200" marR="0" lvl="0" indent="-419100" algn="l" rtl="0">
              <a:lnSpc>
                <a:spcPct val="115000"/>
              </a:lnSpc>
              <a:spcBef>
                <a:spcPts val="0"/>
              </a:spcBef>
              <a:spcAft>
                <a:spcPts val="0"/>
              </a:spcAft>
              <a:buClr>
                <a:srgbClr val="000000"/>
              </a:buClr>
              <a:buSzPct val="277777"/>
              <a:buFont typeface="Arial"/>
              <a:buChar char="•"/>
            </a:pPr>
            <a:r>
              <a:rPr sz="1800" dirty="0"/>
              <a:t>Base64 Value</a:t>
            </a:r>
          </a:p>
        </p:txBody>
      </p:sp>
      <p:sp>
        <p:nvSpPr>
          <p:cNvPr id="228" name="Shape 228"/>
          <p:cNvSpPr>
            <a:spLocks noGrp="1"/>
          </p:cNvSpPr>
          <p:nvPr>
            <p:ph type="body" idx="2"/>
          </p:nvPr>
        </p:nvSpPr>
        <p:spPr>
          <a:prstGeom prst="rect">
            <a:avLst/>
          </a:prstGeom>
        </p:spPr>
        <p:txBody>
          <a:bodyPr lIns="91425" tIns="91425" rIns="91425" bIns="91425" anchor="t" anchorCtr="0">
            <a:spAutoFit/>
          </a:bodyPr>
          <a:lstStyle/>
          <a:p>
            <a:pPr lvl="0" rtl="0">
              <a:buNone/>
            </a:pPr>
            <a:r>
              <a:rPr sz="2400"/>
              <a:t>Obfuscate IP address of Attacker's server or victim web app:</a:t>
            </a:r>
          </a:p>
          <a:p>
            <a:endParaRPr sz="2400"/>
          </a:p>
          <a:p>
            <a:pPr marL="457200" lvl="0" indent="-419100" rtl="0">
              <a:buClr>
                <a:srgbClr val="000000"/>
              </a:buClr>
              <a:buSzPct val="277777"/>
              <a:buFont typeface="Arial"/>
              <a:buChar char="•"/>
            </a:pPr>
            <a:r>
              <a:rPr sz="1800"/>
              <a:t>Dword Address</a:t>
            </a:r>
          </a:p>
          <a:p>
            <a:endParaRPr sz="1800"/>
          </a:p>
          <a:p>
            <a:endParaRPr sz="1800"/>
          </a:p>
          <a:p>
            <a:pPr marL="457200" lvl="0" indent="-419100" rtl="0">
              <a:buClr>
                <a:srgbClr val="000000"/>
              </a:buClr>
              <a:buSzPct val="277777"/>
              <a:buFont typeface="Arial"/>
              <a:buChar char="•"/>
            </a:pPr>
            <a:r>
              <a:rPr sz="1800"/>
              <a:t>Hex Address</a:t>
            </a:r>
          </a:p>
          <a:p>
            <a:endParaRPr sz="1800"/>
          </a:p>
          <a:p>
            <a:endParaRPr sz="1800"/>
          </a:p>
          <a:p>
            <a:pPr marL="457200" lvl="0" indent="-419100">
              <a:buClr>
                <a:srgbClr val="000000"/>
              </a:buClr>
              <a:buSzPct val="277777"/>
              <a:buFont typeface="Arial"/>
              <a:buChar char="•"/>
            </a:pPr>
            <a:r>
              <a:rPr sz="1800"/>
              <a:t>Octal Address</a:t>
            </a:r>
          </a:p>
        </p:txBody>
      </p:sp>
    </p:spTree>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a:spLocks noGrp="1"/>
          </p:cNvSpPr>
          <p:nvPr>
            <p:ph type="title"/>
          </p:nvPr>
        </p:nvSpPr>
        <p:spPr>
          <a:prstGeom prst="rect">
            <a:avLst/>
          </a:prstGeom>
          <a:noFill/>
          <a:ln>
            <a:noFill/>
          </a:ln>
        </p:spPr>
        <p:txBody>
          <a:bodyPr lIns="91425" tIns="45700" rIns="91425" bIns="45700" anchor="ctr" anchorCtr="0">
            <a:spAutoFit/>
          </a:bodyPr>
          <a:lstStyle/>
          <a:p>
            <a:pPr marL="0" marR="0" lvl="0" indent="0" algn="ctr" rtl="0">
              <a:spcBef>
                <a:spcPts val="0"/>
              </a:spcBef>
              <a:buClr>
                <a:schemeClr val="dk1"/>
              </a:buClr>
              <a:buSzPct val="25000"/>
              <a:buFont typeface="Arial"/>
              <a:buNone/>
            </a:pPr>
            <a:r>
              <a:rPr sz="4400" b="0" i="0" u="none" strike="noStrike" cap="none" baseline="0">
                <a:solidFill>
                  <a:schemeClr val="dk1"/>
                </a:solidFill>
                <a:latin typeface="Arial"/>
                <a:ea typeface="Arial"/>
                <a:cs typeface="Arial"/>
                <a:sym typeface="Arial"/>
              </a:rPr>
              <a:t>Demo/Tutorial</a:t>
            </a:r>
          </a:p>
        </p:txBody>
      </p:sp>
      <p:sp>
        <p:nvSpPr>
          <p:cNvPr id="234" name="Shape 234"/>
          <p:cNvSpPr>
            <a:spLocks noGrp="1"/>
          </p:cNvSpPr>
          <p:nvPr>
            <p:ph sz="quarter" idx="1"/>
          </p:nvPr>
        </p:nvSpPr>
        <p:spPr>
          <a:prstGeom prst="rect">
            <a:avLst/>
          </a:prstGeom>
          <a:noFill/>
          <a:ln>
            <a:noFill/>
          </a:ln>
        </p:spPr>
        <p:txBody>
          <a:bodyPr lIns="91425" tIns="45700" rIns="91425" bIns="45700" anchor="t" anchorCtr="0">
            <a:spAutoFit/>
          </a:bodyPr>
          <a:lstStyle/>
          <a:p>
            <a:pPr>
              <a:buNone/>
            </a:pPr>
            <a:r>
              <a:rPr/>
              <a:t>Ben will now demo the online tutorial he put together......</a:t>
            </a: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a:spLocks noGrp="1"/>
          </p:cNvSpPr>
          <p:nvPr>
            <p:ph type="title"/>
          </p:nvPr>
        </p:nvSpPr>
        <p:spPr>
          <a:xfrm>
            <a:off x="457200" y="412591"/>
            <a:ext cx="8229600" cy="646290"/>
          </a:xfrm>
          <a:prstGeom prst="rect">
            <a:avLst/>
          </a:prstGeom>
          <a:noFill/>
          <a:ln>
            <a:noFill/>
          </a:ln>
        </p:spPr>
        <p:txBody>
          <a:bodyPr lIns="91425" tIns="45700" rIns="91425" bIns="45700" anchor="ctr" anchorCtr="0">
            <a:spAutoFit/>
          </a:bodyPr>
          <a:lstStyle/>
          <a:p>
            <a:pPr marL="0" marR="0" lvl="0" indent="0" algn="ctr" rtl="0">
              <a:spcBef>
                <a:spcPts val="0"/>
              </a:spcBef>
              <a:buClr>
                <a:schemeClr val="dk1"/>
              </a:buClr>
              <a:buSzPct val="25000"/>
              <a:buFont typeface="Arial"/>
              <a:buNone/>
            </a:pPr>
            <a:r>
              <a:rPr lang="en-US" sz="3600" b="1" dirty="0" smtClean="0">
                <a:solidFill>
                  <a:schemeClr val="tx1"/>
                </a:solidFill>
                <a:latin typeface="Arial" pitchFamily="34" charset="0"/>
                <a:cs typeface="Arial" pitchFamily="34" charset="0"/>
              </a:rPr>
              <a:t>Pre</a:t>
            </a:r>
            <a:r>
              <a:rPr sz="3600" b="1" dirty="0" smtClean="0">
                <a:solidFill>
                  <a:schemeClr val="tx1"/>
                </a:solidFill>
                <a:latin typeface="Arial" pitchFamily="34" charset="0"/>
                <a:cs typeface="Arial" pitchFamily="34" charset="0"/>
              </a:rPr>
              <a:t>sentation </a:t>
            </a:r>
            <a:r>
              <a:rPr sz="3600" b="1" dirty="0">
                <a:solidFill>
                  <a:schemeClr val="tx1"/>
                </a:solidFill>
                <a:latin typeface="Arial" pitchFamily="34" charset="0"/>
                <a:cs typeface="Arial" pitchFamily="34" charset="0"/>
              </a:rPr>
              <a:t>Overview</a:t>
            </a:r>
          </a:p>
        </p:txBody>
      </p:sp>
      <p:sp>
        <p:nvSpPr>
          <p:cNvPr id="129" name="Shape 129"/>
          <p:cNvSpPr>
            <a:spLocks noGrp="1"/>
          </p:cNvSpPr>
          <p:nvPr>
            <p:ph sz="quarter" idx="1"/>
          </p:nvPr>
        </p:nvSpPr>
        <p:spPr>
          <a:xfrm>
            <a:off x="457200" y="1524000"/>
            <a:ext cx="8229600" cy="5062884"/>
          </a:xfrm>
          <a:prstGeom prst="rect">
            <a:avLst/>
          </a:prstGeom>
          <a:noFill/>
          <a:ln>
            <a:noFill/>
          </a:ln>
        </p:spPr>
        <p:txBody>
          <a:bodyPr lIns="91425" tIns="45700" rIns="91425" bIns="45700" anchor="t" anchorCtr="0">
            <a:spAutoFit/>
          </a:bodyPr>
          <a:lstStyle/>
          <a:p>
            <a:pPr marL="457200" marR="0" lvl="0" indent="-419100" algn="l" rtl="0">
              <a:lnSpc>
                <a:spcPct val="150000"/>
              </a:lnSpc>
              <a:spcBef>
                <a:spcPts val="640"/>
              </a:spcBef>
              <a:spcAft>
                <a:spcPts val="0"/>
              </a:spcAft>
              <a:buClr>
                <a:srgbClr val="000000"/>
              </a:buClr>
              <a:buSzPct val="203000"/>
              <a:buFont typeface="Arial" pitchFamily="34" charset="0"/>
              <a:buChar char="•"/>
            </a:pPr>
            <a:r>
              <a:rPr sz="2400" dirty="0" smtClean="0">
                <a:solidFill>
                  <a:schemeClr val="tx1"/>
                </a:solidFill>
              </a:rPr>
              <a:t>Overview</a:t>
            </a:r>
          </a:p>
          <a:p>
            <a:pPr marL="457200" marR="0" lvl="0" indent="-419100" algn="l" rtl="0">
              <a:lnSpc>
                <a:spcPct val="150000"/>
              </a:lnSpc>
              <a:spcBef>
                <a:spcPts val="640"/>
              </a:spcBef>
              <a:spcAft>
                <a:spcPts val="0"/>
              </a:spcAft>
              <a:buClr>
                <a:srgbClr val="000000"/>
              </a:buClr>
              <a:buSzPct val="208333"/>
              <a:buFont typeface="Arial"/>
              <a:buChar char="•"/>
            </a:pPr>
            <a:r>
              <a:rPr sz="2400" dirty="0" smtClean="0">
                <a:solidFill>
                  <a:schemeClr val="dk1"/>
                </a:solidFill>
              </a:rPr>
              <a:t>Why </a:t>
            </a:r>
            <a:r>
              <a:rPr sz="2400" dirty="0">
                <a:solidFill>
                  <a:schemeClr val="dk1"/>
                </a:solidFill>
              </a:rPr>
              <a:t>it's Important to </a:t>
            </a:r>
            <a:r>
              <a:rPr sz="2400" dirty="0" smtClean="0">
                <a:solidFill>
                  <a:schemeClr val="dk1"/>
                </a:solidFill>
              </a:rPr>
              <a:t>Study</a:t>
            </a:r>
            <a:endParaRPr sz="2400" dirty="0">
              <a:solidFill>
                <a:schemeClr val="dk1"/>
              </a:solidFill>
            </a:endParaRPr>
          </a:p>
          <a:p>
            <a:pPr marL="457200" marR="0" lvl="0" indent="-419100" algn="l" rtl="0">
              <a:lnSpc>
                <a:spcPct val="150000"/>
              </a:lnSpc>
              <a:spcBef>
                <a:spcPts val="640"/>
              </a:spcBef>
              <a:spcAft>
                <a:spcPts val="0"/>
              </a:spcAft>
              <a:buClr>
                <a:srgbClr val="000000"/>
              </a:buClr>
              <a:buSzPct val="208333"/>
              <a:buFont typeface="Arial"/>
              <a:buChar char="•"/>
            </a:pPr>
            <a:r>
              <a:rPr sz="2400" dirty="0">
                <a:solidFill>
                  <a:schemeClr val="dk1"/>
                </a:solidFill>
              </a:rPr>
              <a:t>Affected </a:t>
            </a:r>
            <a:r>
              <a:rPr sz="2400" dirty="0" smtClean="0">
                <a:solidFill>
                  <a:schemeClr val="dk1"/>
                </a:solidFill>
              </a:rPr>
              <a:t>Languages</a:t>
            </a:r>
            <a:endParaRPr sz="2400" dirty="0">
              <a:solidFill>
                <a:schemeClr val="dk1"/>
              </a:solidFill>
            </a:endParaRPr>
          </a:p>
          <a:p>
            <a:pPr marL="457200" marR="0" lvl="0" indent="-419100" algn="l" rtl="0">
              <a:lnSpc>
                <a:spcPct val="150000"/>
              </a:lnSpc>
              <a:spcBef>
                <a:spcPts val="640"/>
              </a:spcBef>
              <a:spcAft>
                <a:spcPts val="0"/>
              </a:spcAft>
              <a:buClr>
                <a:srgbClr val="000000"/>
              </a:buClr>
              <a:buSzPct val="208333"/>
              <a:buFont typeface="Arial"/>
              <a:buChar char="•"/>
            </a:pPr>
            <a:r>
              <a:rPr sz="2400" dirty="0">
                <a:solidFill>
                  <a:schemeClr val="dk1"/>
                </a:solidFill>
              </a:rPr>
              <a:t>Types &amp; Examples of </a:t>
            </a:r>
            <a:r>
              <a:rPr sz="2400" dirty="0" smtClean="0">
                <a:solidFill>
                  <a:schemeClr val="dk1"/>
                </a:solidFill>
              </a:rPr>
              <a:t>Attacks</a:t>
            </a:r>
            <a:endParaRPr sz="2400" dirty="0">
              <a:solidFill>
                <a:schemeClr val="dk1"/>
              </a:solidFill>
            </a:endParaRPr>
          </a:p>
          <a:p>
            <a:pPr marL="457200" marR="0" lvl="0" indent="-419100" algn="l" rtl="0">
              <a:lnSpc>
                <a:spcPct val="150000"/>
              </a:lnSpc>
              <a:spcBef>
                <a:spcPts val="640"/>
              </a:spcBef>
              <a:spcAft>
                <a:spcPts val="0"/>
              </a:spcAft>
              <a:buClr>
                <a:srgbClr val="000000"/>
              </a:buClr>
              <a:buSzPct val="208333"/>
              <a:buFont typeface="Arial"/>
              <a:buChar char="•"/>
            </a:pPr>
            <a:r>
              <a:rPr sz="2400" dirty="0">
                <a:solidFill>
                  <a:schemeClr val="dk1"/>
                </a:solidFill>
              </a:rPr>
              <a:t>Proposed </a:t>
            </a:r>
            <a:r>
              <a:rPr sz="2400" dirty="0" smtClean="0">
                <a:solidFill>
                  <a:schemeClr val="dk1"/>
                </a:solidFill>
              </a:rPr>
              <a:t>Solutions</a:t>
            </a:r>
            <a:endParaRPr sz="2400" dirty="0">
              <a:solidFill>
                <a:schemeClr val="dk1"/>
              </a:solidFill>
            </a:endParaRPr>
          </a:p>
          <a:p>
            <a:pPr marL="457200" marR="0" lvl="0" indent="-419100" algn="l" rtl="0">
              <a:lnSpc>
                <a:spcPct val="150000"/>
              </a:lnSpc>
              <a:spcBef>
                <a:spcPts val="640"/>
              </a:spcBef>
              <a:spcAft>
                <a:spcPts val="0"/>
              </a:spcAft>
              <a:buClr>
                <a:srgbClr val="000000"/>
              </a:buClr>
              <a:buSzPct val="208333"/>
              <a:buFont typeface="Arial"/>
              <a:buChar char="•"/>
            </a:pPr>
            <a:r>
              <a:rPr sz="2400" dirty="0">
                <a:solidFill>
                  <a:schemeClr val="dk1"/>
                </a:solidFill>
              </a:rPr>
              <a:t>Methods used to circumvent XSS </a:t>
            </a:r>
            <a:r>
              <a:rPr sz="2400" dirty="0" smtClean="0">
                <a:solidFill>
                  <a:schemeClr val="dk1"/>
                </a:solidFill>
              </a:rPr>
              <a:t>prevention</a:t>
            </a:r>
            <a:endParaRPr sz="2400" dirty="0">
              <a:solidFill>
                <a:schemeClr val="dk1"/>
              </a:solidFill>
            </a:endParaRPr>
          </a:p>
          <a:p>
            <a:pPr marL="457200" marR="0" lvl="0" indent="-419100" algn="l" rtl="0">
              <a:lnSpc>
                <a:spcPct val="150000"/>
              </a:lnSpc>
              <a:spcBef>
                <a:spcPts val="640"/>
              </a:spcBef>
              <a:spcAft>
                <a:spcPts val="0"/>
              </a:spcAft>
              <a:buClr>
                <a:srgbClr val="000000"/>
              </a:buClr>
              <a:buSzPct val="208333"/>
              <a:buFont typeface="Arial"/>
              <a:buChar char="•"/>
            </a:pPr>
            <a:r>
              <a:rPr sz="2400" dirty="0">
                <a:solidFill>
                  <a:schemeClr val="dk1"/>
                </a:solidFill>
              </a:rPr>
              <a:t>Demo of Online </a:t>
            </a:r>
            <a:r>
              <a:rPr sz="2400" dirty="0" smtClean="0">
                <a:solidFill>
                  <a:schemeClr val="dk1"/>
                </a:solidFill>
              </a:rPr>
              <a:t>Tutorial</a:t>
            </a:r>
            <a:endParaRPr sz="2400" dirty="0">
              <a:solidFill>
                <a:schemeClr val="dk1"/>
              </a:solidFill>
            </a:endParaRPr>
          </a:p>
          <a:p>
            <a:pPr marL="457200" marR="0" lvl="0" indent="-419100" algn="l" rtl="0">
              <a:lnSpc>
                <a:spcPct val="150000"/>
              </a:lnSpc>
              <a:spcBef>
                <a:spcPts val="640"/>
              </a:spcBef>
              <a:spcAft>
                <a:spcPts val="0"/>
              </a:spcAft>
              <a:buClr>
                <a:srgbClr val="000000"/>
              </a:buClr>
              <a:buSzPct val="208333"/>
              <a:buFont typeface="Arial"/>
              <a:buChar char="•"/>
            </a:pPr>
            <a:r>
              <a:rPr sz="2400" dirty="0">
                <a:solidFill>
                  <a:schemeClr val="dk1"/>
                </a:solidFill>
              </a:rPr>
              <a:t>Conclusion and Questions</a:t>
            </a:r>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Shape 239"/>
          <p:cNvSpPr>
            <a:spLocks noGrp="1"/>
          </p:cNvSpPr>
          <p:nvPr>
            <p:ph type="title"/>
          </p:nvPr>
        </p:nvSpPr>
        <p:spPr>
          <a:prstGeom prst="rect">
            <a:avLst/>
          </a:prstGeom>
          <a:noFill/>
          <a:ln>
            <a:noFill/>
          </a:ln>
        </p:spPr>
        <p:txBody>
          <a:bodyPr lIns="91425" tIns="45700" rIns="91425" bIns="45700" anchor="ctr" anchorCtr="0">
            <a:spAutoFit/>
          </a:bodyPr>
          <a:lstStyle/>
          <a:p>
            <a:pPr marL="0" marR="0" lvl="0" indent="0" algn="ctr" rtl="0">
              <a:spcBef>
                <a:spcPts val="0"/>
              </a:spcBef>
              <a:buClr>
                <a:schemeClr val="dk1"/>
              </a:buClr>
              <a:buSzPct val="25000"/>
              <a:buFont typeface="Arial"/>
              <a:buNone/>
            </a:pPr>
            <a:r>
              <a:rPr sz="4400" b="0" i="0" u="none" strike="noStrike" cap="none" baseline="0">
                <a:solidFill>
                  <a:schemeClr val="dk1"/>
                </a:solidFill>
                <a:latin typeface="Arial"/>
                <a:ea typeface="Arial"/>
                <a:cs typeface="Arial"/>
                <a:sym typeface="Arial"/>
              </a:rPr>
              <a:t>In conclusion</a:t>
            </a:r>
          </a:p>
        </p:txBody>
      </p:sp>
      <p:sp>
        <p:nvSpPr>
          <p:cNvPr id="240" name="Shape 240"/>
          <p:cNvSpPr>
            <a:spLocks noGrp="1"/>
          </p:cNvSpPr>
          <p:nvPr>
            <p:ph sz="quarter" idx="1"/>
          </p:nvPr>
        </p:nvSpPr>
        <p:spPr>
          <a:xfrm>
            <a:off x="457200" y="1525250"/>
            <a:ext cx="8229600" cy="4526100"/>
          </a:xfrm>
          <a:prstGeom prst="rect">
            <a:avLst/>
          </a:prstGeom>
          <a:noFill/>
          <a:ln>
            <a:noFill/>
          </a:ln>
        </p:spPr>
        <p:txBody>
          <a:bodyPr lIns="91425" tIns="45700" rIns="91425" bIns="45700" anchor="t" anchorCtr="0">
            <a:spAutoFit/>
          </a:bodyPr>
          <a:lstStyle/>
          <a:p>
            <a:pPr marL="457200" lvl="0" indent="-419100" rtl="0">
              <a:buClr>
                <a:srgbClr val="000000"/>
              </a:buClr>
              <a:buSzPct val="166666"/>
              <a:buFont typeface="Arial"/>
              <a:buChar char="•"/>
            </a:pPr>
            <a:r>
              <a:rPr/>
              <a:t>XSS is a serious concern that requires attention</a:t>
            </a:r>
          </a:p>
          <a:p>
            <a:pPr marL="457200" lvl="0" indent="-419100" rtl="0">
              <a:buClr>
                <a:srgbClr val="000000"/>
              </a:buClr>
              <a:buSzPct val="166666"/>
              <a:buFont typeface="Arial"/>
              <a:buChar char="•"/>
            </a:pPr>
            <a:r>
              <a:rPr/>
              <a:t>Mitigation requires awareness by Developers and Users</a:t>
            </a:r>
          </a:p>
          <a:p>
            <a:pPr marL="457200" lvl="0" indent="-419100" rtl="0">
              <a:buClr>
                <a:srgbClr val="000000"/>
              </a:buClr>
              <a:buSzPct val="166666"/>
              <a:buFont typeface="Arial"/>
              <a:buChar char="•"/>
            </a:pPr>
            <a:r>
              <a:rPr/>
              <a:t>Security of code and encapsulation of data needs to be a concern and component of every development project</a:t>
            </a:r>
          </a:p>
          <a:p>
            <a:pPr marL="457200" lvl="0" indent="-419100" rtl="0">
              <a:buClr>
                <a:srgbClr val="000000"/>
              </a:buClr>
              <a:buSzPct val="166666"/>
              <a:buFont typeface="Arial"/>
              <a:buChar char="•"/>
            </a:pPr>
            <a:r>
              <a:rPr/>
              <a:t>All input data should be filtered and sanitized</a:t>
            </a:r>
          </a:p>
          <a:p>
            <a:pPr marL="457200" lvl="0" indent="-419100" rtl="0">
              <a:buClr>
                <a:srgbClr val="000000"/>
              </a:buClr>
              <a:buSzPct val="166666"/>
              <a:buFont typeface="Arial"/>
              <a:buChar char="•"/>
            </a:pPr>
            <a:r>
              <a:rPr/>
              <a:t>Continuous clearing of cookies and logging out of websites is a good practice</a:t>
            </a: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a:spLocks noGrp="1"/>
          </p:cNvSpPr>
          <p:nvPr>
            <p:ph type="title"/>
          </p:nvPr>
        </p:nvSpPr>
        <p:spPr>
          <a:prstGeom prst="rect">
            <a:avLst/>
          </a:prstGeom>
        </p:spPr>
        <p:txBody>
          <a:bodyPr lIns="91425" tIns="91425" rIns="91425" bIns="91425" anchor="b" anchorCtr="0">
            <a:spAutoFit/>
          </a:bodyPr>
          <a:lstStyle/>
          <a:p>
            <a:pPr algn="ctr">
              <a:buNone/>
            </a:pPr>
            <a:r>
              <a:rPr dirty="0"/>
              <a:t>Overview - What is Cross Site Scripting?</a:t>
            </a:r>
          </a:p>
        </p:txBody>
      </p:sp>
      <p:sp>
        <p:nvSpPr>
          <p:cNvPr id="135" name="Shape 135"/>
          <p:cNvSpPr>
            <a:spLocks noGrp="1"/>
          </p:cNvSpPr>
          <p:nvPr>
            <p:ph type="body" idx="1"/>
          </p:nvPr>
        </p:nvSpPr>
        <p:spPr>
          <a:xfrm>
            <a:off x="457200" y="1219200"/>
            <a:ext cx="8229600" cy="5583037"/>
          </a:xfrm>
          <a:prstGeom prst="rect">
            <a:avLst/>
          </a:prstGeom>
        </p:spPr>
        <p:txBody>
          <a:bodyPr lIns="91425" tIns="91425" rIns="91425" bIns="91425" anchor="t" anchorCtr="0">
            <a:spAutoFit/>
          </a:bodyPr>
          <a:lstStyle/>
          <a:p>
            <a:pPr marL="457200" lvl="0" indent="-381000" rtl="0">
              <a:buClr>
                <a:srgbClr val="000000"/>
              </a:buClr>
              <a:buSzPct val="166666"/>
              <a:buFont typeface="Arial"/>
              <a:buChar char="•"/>
            </a:pPr>
            <a:r>
              <a:rPr sz="2400" dirty="0"/>
              <a:t>Referred to as XSS</a:t>
            </a:r>
          </a:p>
          <a:p>
            <a:pPr marL="457200" lvl="0" indent="-381000" rtl="0">
              <a:buClr>
                <a:srgbClr val="000000"/>
              </a:buClr>
              <a:buSzPct val="166666"/>
              <a:buFont typeface="Arial"/>
              <a:buChar char="•"/>
            </a:pPr>
            <a:r>
              <a:rPr sz="2400" dirty="0"/>
              <a:t>Is a type of code injection that circumvents browser security</a:t>
            </a:r>
          </a:p>
          <a:p>
            <a:pPr marL="457200" marR="0" lvl="0" indent="-381000" algn="l" rtl="0">
              <a:lnSpc>
                <a:spcPct val="100000"/>
              </a:lnSpc>
              <a:spcBef>
                <a:spcPts val="600"/>
              </a:spcBef>
              <a:spcAft>
                <a:spcPts val="0"/>
              </a:spcAft>
              <a:buClr>
                <a:srgbClr val="000000"/>
              </a:buClr>
              <a:buSzPct val="166666"/>
              <a:buFont typeface="Arial"/>
              <a:buChar char="•"/>
            </a:pPr>
            <a:r>
              <a:rPr sz="2400" dirty="0"/>
              <a:t>Gains unauthorized access to sensitive information</a:t>
            </a:r>
          </a:p>
          <a:p>
            <a:pPr marL="914400" marR="0" lvl="1" indent="-381000" algn="l" rtl="0">
              <a:lnSpc>
                <a:spcPct val="100000"/>
              </a:lnSpc>
              <a:spcBef>
                <a:spcPts val="600"/>
              </a:spcBef>
              <a:spcAft>
                <a:spcPts val="0"/>
              </a:spcAft>
              <a:buClr>
                <a:srgbClr val="000000"/>
              </a:buClr>
              <a:buSzPct val="80000"/>
              <a:buFont typeface="Courier New"/>
              <a:buChar char="o"/>
            </a:pPr>
            <a:r>
              <a:rPr dirty="0">
                <a:solidFill>
                  <a:schemeClr val="tx1"/>
                </a:solidFill>
              </a:rPr>
              <a:t>Cookies, Names, Passwords and Other Details</a:t>
            </a:r>
          </a:p>
          <a:p>
            <a:pPr marL="457200" marR="0" lvl="0" indent="-381000" algn="l" rtl="0">
              <a:lnSpc>
                <a:spcPct val="100000"/>
              </a:lnSpc>
              <a:spcBef>
                <a:spcPts val="600"/>
              </a:spcBef>
              <a:spcAft>
                <a:spcPts val="0"/>
              </a:spcAft>
              <a:buClr>
                <a:srgbClr val="000000"/>
              </a:buClr>
              <a:buSzPct val="166666"/>
              <a:buFont typeface="Arial"/>
              <a:buChar char="•"/>
            </a:pPr>
            <a:r>
              <a:rPr sz="2400" dirty="0"/>
              <a:t>Takes advantage of security vulnerabilities within poorly written code</a:t>
            </a:r>
          </a:p>
          <a:p>
            <a:pPr marL="457200" marR="0" lvl="0" indent="-381000" algn="l" rtl="0">
              <a:lnSpc>
                <a:spcPct val="100000"/>
              </a:lnSpc>
              <a:spcBef>
                <a:spcPts val="600"/>
              </a:spcBef>
              <a:spcAft>
                <a:spcPts val="0"/>
              </a:spcAft>
              <a:buClr>
                <a:srgbClr val="000000"/>
              </a:buClr>
              <a:buSzPct val="166666"/>
              <a:buFont typeface="Arial"/>
              <a:buChar char="•"/>
            </a:pPr>
            <a:r>
              <a:rPr sz="2400" dirty="0"/>
              <a:t>Can happen </a:t>
            </a:r>
            <a:r>
              <a:rPr sz="2400" i="1" dirty="0"/>
              <a:t>anywhere</a:t>
            </a:r>
            <a:r>
              <a:rPr sz="2400" dirty="0"/>
              <a:t> within a site</a:t>
            </a:r>
          </a:p>
          <a:p>
            <a:pPr marL="914400" marR="0" lvl="1" indent="-381000" algn="l" rtl="0">
              <a:lnSpc>
                <a:spcPct val="100000"/>
              </a:lnSpc>
              <a:spcBef>
                <a:spcPts val="600"/>
              </a:spcBef>
              <a:spcAft>
                <a:spcPts val="0"/>
              </a:spcAft>
              <a:buClr>
                <a:srgbClr val="000000"/>
              </a:buClr>
              <a:buSzPct val="80000"/>
              <a:buFont typeface="Courier New"/>
              <a:buChar char="o"/>
            </a:pPr>
            <a:r>
              <a:rPr dirty="0">
                <a:solidFill>
                  <a:schemeClr val="tx1"/>
                </a:solidFill>
              </a:rPr>
              <a:t>Potential targets are massive in range</a:t>
            </a:r>
          </a:p>
          <a:p>
            <a:pPr marL="457200" marR="0" lvl="0" indent="-381000" algn="l" rtl="0">
              <a:lnSpc>
                <a:spcPct val="100000"/>
              </a:lnSpc>
              <a:spcBef>
                <a:spcPts val="600"/>
              </a:spcBef>
              <a:spcAft>
                <a:spcPts val="0"/>
              </a:spcAft>
              <a:buClr>
                <a:srgbClr val="000000"/>
              </a:buClr>
              <a:buSzPct val="166666"/>
              <a:buFont typeface="Arial"/>
              <a:buChar char="•"/>
            </a:pPr>
            <a:r>
              <a:rPr sz="2400" dirty="0"/>
              <a:t>As user web interactivity increases, so does the threat of XSS attacks</a:t>
            </a:r>
          </a:p>
          <a:p>
            <a:pPr marL="914400" marR="0" lvl="1" indent="-381000" algn="l" rtl="0">
              <a:lnSpc>
                <a:spcPct val="100000"/>
              </a:lnSpc>
              <a:spcBef>
                <a:spcPts val="600"/>
              </a:spcBef>
              <a:spcAft>
                <a:spcPts val="0"/>
              </a:spcAft>
              <a:buClr>
                <a:srgbClr val="000000"/>
              </a:buClr>
              <a:buSzPct val="80000"/>
              <a:buFont typeface="Courier New"/>
              <a:buChar char="o"/>
            </a:pPr>
            <a:r>
              <a:rPr dirty="0">
                <a:solidFill>
                  <a:schemeClr val="tx1"/>
                </a:solidFill>
              </a:rPr>
              <a:t>Vulnerabilities are primarily user input driven.</a:t>
            </a:r>
          </a:p>
          <a:p>
            <a:pPr marL="457200" marR="0" lvl="0" indent="-381000" algn="l" rtl="0">
              <a:lnSpc>
                <a:spcPct val="100000"/>
              </a:lnSpc>
              <a:spcBef>
                <a:spcPts val="600"/>
              </a:spcBef>
              <a:spcAft>
                <a:spcPts val="0"/>
              </a:spcAft>
              <a:buClr>
                <a:srgbClr val="000000"/>
              </a:buClr>
              <a:buSzPct val="166666"/>
              <a:buFont typeface="Arial"/>
              <a:buChar char="•"/>
            </a:pPr>
            <a:r>
              <a:rPr sz="2400" dirty="0"/>
              <a:t>Majority of attacks are site-specific - custom built</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a:spLocks noGrp="1"/>
          </p:cNvSpPr>
          <p:nvPr>
            <p:ph type="title"/>
          </p:nvPr>
        </p:nvSpPr>
        <p:spPr>
          <a:prstGeom prst="rect">
            <a:avLst/>
          </a:prstGeom>
        </p:spPr>
        <p:txBody>
          <a:bodyPr lIns="91425" tIns="91425" rIns="91425" bIns="91425" anchor="b" anchorCtr="0">
            <a:spAutoFit/>
          </a:bodyPr>
          <a:lstStyle/>
          <a:p>
            <a:pPr algn="ctr">
              <a:buNone/>
            </a:pPr>
            <a:r>
              <a:rPr dirty="0"/>
              <a:t>Reasons Why Studying XSS is Important</a:t>
            </a:r>
          </a:p>
        </p:txBody>
      </p:sp>
      <p:sp>
        <p:nvSpPr>
          <p:cNvPr id="141" name="Shape 141"/>
          <p:cNvSpPr>
            <a:spLocks noGrp="1"/>
          </p:cNvSpPr>
          <p:nvPr>
            <p:ph type="body" idx="1"/>
          </p:nvPr>
        </p:nvSpPr>
        <p:spPr>
          <a:xfrm>
            <a:off x="457200" y="1600200"/>
            <a:ext cx="8229600" cy="4358086"/>
          </a:xfrm>
          <a:prstGeom prst="rect">
            <a:avLst/>
          </a:prstGeom>
        </p:spPr>
        <p:txBody>
          <a:bodyPr lIns="91425" tIns="91425" rIns="91425" bIns="91425" anchor="t" anchorCtr="0">
            <a:spAutoFit/>
          </a:bodyPr>
          <a:lstStyle/>
          <a:p>
            <a:pPr marL="457200" lvl="0" indent="-419100" rtl="0">
              <a:buClr>
                <a:srgbClr val="000000"/>
              </a:buClr>
              <a:buSzPct val="166666"/>
              <a:buFont typeface="Arial"/>
              <a:buChar char="•"/>
            </a:pPr>
            <a:r>
              <a:rPr sz="2400" dirty="0"/>
              <a:t>Can expose CONFIDENTIALITY of data</a:t>
            </a:r>
          </a:p>
          <a:p>
            <a:pPr marL="457200" lvl="0" indent="-419100" rtl="0">
              <a:buClr>
                <a:srgbClr val="000000"/>
              </a:buClr>
              <a:buSzPct val="166666"/>
              <a:buFont typeface="Arial"/>
              <a:buChar char="•"/>
            </a:pPr>
            <a:r>
              <a:rPr sz="2400" dirty="0"/>
              <a:t>Can violate INTEGRITY of data</a:t>
            </a:r>
          </a:p>
          <a:p>
            <a:pPr marL="457200" lvl="0" indent="-419100" rtl="0">
              <a:buClr>
                <a:srgbClr val="000000"/>
              </a:buClr>
              <a:buSzPct val="166666"/>
              <a:buFont typeface="Arial"/>
              <a:buChar char="•"/>
            </a:pPr>
            <a:r>
              <a:rPr sz="2400" dirty="0"/>
              <a:t>Can expose holes that affect AVAILABILITY</a:t>
            </a:r>
          </a:p>
          <a:p>
            <a:pPr lvl="0" algn="ctr" rtl="0">
              <a:buNone/>
            </a:pPr>
            <a:r>
              <a:rPr sz="2400" b="1" i="1" u="sng" dirty="0"/>
              <a:t>Reasons XSS is increasing:</a:t>
            </a:r>
          </a:p>
          <a:p>
            <a:pPr marL="457200" lvl="0" indent="-419100" rtl="0">
              <a:buClr>
                <a:srgbClr val="000000"/>
              </a:buClr>
              <a:buSzPct val="100000"/>
              <a:buFont typeface="Arial"/>
              <a:buAutoNum type="arabicPeriod"/>
            </a:pPr>
            <a:r>
              <a:rPr sz="2400" dirty="0"/>
              <a:t>Explosion in web-based applications</a:t>
            </a:r>
          </a:p>
          <a:p>
            <a:pPr marL="457200" lvl="0" indent="-419100" rtl="0">
              <a:buClr>
                <a:srgbClr val="000000"/>
              </a:buClr>
              <a:buSzPct val="100000"/>
              <a:buFont typeface="Arial"/>
              <a:buAutoNum type="arabicPeriod"/>
            </a:pPr>
            <a:r>
              <a:rPr sz="2400" dirty="0"/>
              <a:t>Developers continue writing insecure code</a:t>
            </a:r>
          </a:p>
          <a:p>
            <a:pPr marL="457200" lvl="0" indent="-419100" rtl="0">
              <a:buClr>
                <a:srgbClr val="000000"/>
              </a:buClr>
              <a:buSzPct val="100000"/>
              <a:buFont typeface="Arial"/>
              <a:buAutoNum type="arabicPeriod"/>
            </a:pPr>
            <a:r>
              <a:rPr sz="2400" dirty="0"/>
              <a:t>Advent of AJAX applications w/o security knowledge introduces more vulnerabilities</a:t>
            </a:r>
          </a:p>
          <a:p>
            <a:pPr marL="457200" lvl="0" indent="-419100" rtl="0">
              <a:buClr>
                <a:srgbClr val="000000"/>
              </a:buClr>
              <a:buSzPct val="100000"/>
              <a:buFont typeface="Arial"/>
              <a:buAutoNum type="arabicPeriod"/>
            </a:pPr>
            <a:r>
              <a:rPr sz="2400" dirty="0"/>
              <a:t>More research done that has exposed more XSS bugs</a:t>
            </a:r>
          </a:p>
          <a:p>
            <a:endParaRPr dirty="0"/>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a:spLocks noGrp="1"/>
          </p:cNvSpPr>
          <p:nvPr>
            <p:ph type="title"/>
          </p:nvPr>
        </p:nvSpPr>
        <p:spPr>
          <a:xfrm>
            <a:off x="457200" y="274637"/>
            <a:ext cx="8229600" cy="792600"/>
          </a:xfrm>
          <a:prstGeom prst="rect">
            <a:avLst/>
          </a:prstGeom>
        </p:spPr>
        <p:txBody>
          <a:bodyPr lIns="91425" tIns="91425" rIns="91425" bIns="91425" anchor="b" anchorCtr="0">
            <a:spAutoFit/>
          </a:bodyPr>
          <a:lstStyle/>
          <a:p>
            <a:pPr algn="ctr">
              <a:buNone/>
            </a:pPr>
            <a:r>
              <a:rPr dirty="0"/>
              <a:t>XSS - Common Attacker Uses</a:t>
            </a:r>
          </a:p>
        </p:txBody>
      </p:sp>
      <p:sp>
        <p:nvSpPr>
          <p:cNvPr id="147" name="Shape 147"/>
          <p:cNvSpPr>
            <a:spLocks noGrp="1"/>
          </p:cNvSpPr>
          <p:nvPr>
            <p:ph type="body" idx="1"/>
          </p:nvPr>
        </p:nvSpPr>
        <p:spPr>
          <a:xfrm>
            <a:off x="457200" y="1371600"/>
            <a:ext cx="8229600" cy="5216782"/>
          </a:xfrm>
          <a:prstGeom prst="rect">
            <a:avLst/>
          </a:prstGeom>
        </p:spPr>
        <p:txBody>
          <a:bodyPr lIns="91425" tIns="91425" rIns="91425" bIns="91425" anchor="t" anchorCtr="0">
            <a:spAutoFit/>
          </a:bodyPr>
          <a:lstStyle/>
          <a:p>
            <a:pPr marL="457200" lvl="0" indent="-419100" rtl="0">
              <a:buClr>
                <a:srgbClr val="000000"/>
              </a:buClr>
              <a:buSzPct val="166666"/>
              <a:buFont typeface="Arial"/>
              <a:buChar char="•"/>
            </a:pPr>
            <a:r>
              <a:rPr i="1" u="sng" dirty="0"/>
              <a:t>Session </a:t>
            </a:r>
            <a:r>
              <a:rPr i="1" u="sng" dirty="0" err="1"/>
              <a:t>HiJacking</a:t>
            </a:r>
            <a:r>
              <a:rPr dirty="0"/>
              <a:t> - </a:t>
            </a:r>
            <a:r>
              <a:rPr sz="2400" dirty="0"/>
              <a:t>stealing the cookie of a victim and impersonating </a:t>
            </a:r>
            <a:r>
              <a:rPr sz="2400" dirty="0" smtClean="0"/>
              <a:t>them</a:t>
            </a:r>
            <a:endParaRPr sz="2400" dirty="0"/>
          </a:p>
          <a:p>
            <a:pPr marL="457200" lvl="0" indent="-419100" rtl="0">
              <a:buClr>
                <a:srgbClr val="000000"/>
              </a:buClr>
              <a:buSzPct val="166666"/>
              <a:buFont typeface="Arial"/>
              <a:buChar char="•"/>
            </a:pPr>
            <a:r>
              <a:rPr i="1" u="sng" dirty="0"/>
              <a:t>Browser </a:t>
            </a:r>
            <a:r>
              <a:rPr i="1" u="sng" dirty="0" err="1"/>
              <a:t>HiJacking</a:t>
            </a:r>
            <a:r>
              <a:rPr dirty="0"/>
              <a:t> -</a:t>
            </a:r>
            <a:r>
              <a:rPr sz="2400" dirty="0"/>
              <a:t> replaces or redirects victim's browser to a web page specified by the attacker, or has browser perform certain actions in a web app</a:t>
            </a:r>
            <a:r>
              <a:rPr sz="2400" dirty="0" smtClean="0"/>
              <a:t>.</a:t>
            </a:r>
            <a:endParaRPr sz="2400" dirty="0"/>
          </a:p>
          <a:p>
            <a:pPr marL="457200" lvl="0" indent="-419100" rtl="0">
              <a:buClr>
                <a:srgbClr val="000000"/>
              </a:buClr>
              <a:buSzPct val="166666"/>
              <a:buFont typeface="Arial"/>
              <a:buChar char="•"/>
            </a:pPr>
            <a:r>
              <a:rPr i="1" u="sng" dirty="0"/>
              <a:t>Redirect Form Actions</a:t>
            </a:r>
            <a:r>
              <a:rPr dirty="0"/>
              <a:t> -</a:t>
            </a:r>
            <a:r>
              <a:rPr sz="2400" dirty="0"/>
              <a:t> attackers are able to easily steal information by sending it to their computer as well, oftentimes without the victim's </a:t>
            </a:r>
            <a:r>
              <a:rPr sz="2400" dirty="0" smtClean="0"/>
              <a:t>knowledg</a:t>
            </a:r>
            <a:r>
              <a:rPr lang="en-US" sz="2400" dirty="0" smtClean="0"/>
              <a:t>e</a:t>
            </a:r>
            <a:endParaRPr sz="2400" dirty="0"/>
          </a:p>
          <a:p>
            <a:pPr marL="457200" lvl="0" indent="-419100">
              <a:buClr>
                <a:srgbClr val="000000"/>
              </a:buClr>
              <a:buSzPct val="166666"/>
              <a:buFont typeface="Arial"/>
              <a:buChar char="•"/>
            </a:pPr>
            <a:r>
              <a:rPr i="1" u="sng" dirty="0"/>
              <a:t>Change Appearance of a Web Page</a:t>
            </a:r>
            <a:r>
              <a:rPr dirty="0"/>
              <a:t> -</a:t>
            </a:r>
            <a:r>
              <a:rPr sz="2400" dirty="0"/>
              <a:t> by changing the appearance of a page attackers can lure unsuspecting victims into giving information they would not otherwise share</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a:spLocks noGrp="1"/>
          </p:cNvSpPr>
          <p:nvPr>
            <p:ph type="title"/>
          </p:nvPr>
        </p:nvSpPr>
        <p:spPr>
          <a:xfrm>
            <a:off x="457200" y="274637"/>
            <a:ext cx="8229600" cy="723299"/>
          </a:xfrm>
          <a:prstGeom prst="rect">
            <a:avLst/>
          </a:prstGeom>
        </p:spPr>
        <p:txBody>
          <a:bodyPr lIns="91425" tIns="91425" rIns="91425" bIns="91425" anchor="b" anchorCtr="0">
            <a:spAutoFit/>
          </a:bodyPr>
          <a:lstStyle/>
          <a:p>
            <a:pPr algn="ctr">
              <a:buNone/>
            </a:pPr>
            <a:r>
              <a:rPr/>
              <a:t>XSS Affected Languages</a:t>
            </a:r>
          </a:p>
        </p:txBody>
      </p:sp>
      <p:sp>
        <p:nvSpPr>
          <p:cNvPr id="153" name="Shape 153"/>
          <p:cNvSpPr>
            <a:spLocks noGrp="1"/>
          </p:cNvSpPr>
          <p:nvPr>
            <p:ph type="body" idx="1"/>
          </p:nvPr>
        </p:nvSpPr>
        <p:spPr>
          <a:xfrm>
            <a:off x="457200" y="1240515"/>
            <a:ext cx="3994500" cy="5327399"/>
          </a:xfrm>
          <a:prstGeom prst="rect">
            <a:avLst/>
          </a:prstGeom>
        </p:spPr>
        <p:txBody>
          <a:bodyPr lIns="91425" tIns="91425" rIns="91425" bIns="91425" anchor="t" anchorCtr="0">
            <a:spAutoFit/>
          </a:bodyPr>
          <a:lstStyle/>
          <a:p>
            <a:pPr marL="457200" lvl="0" indent="-419100" rtl="0">
              <a:buClr>
                <a:srgbClr val="000000"/>
              </a:buClr>
              <a:buSzPct val="166666"/>
              <a:buFont typeface="Arial"/>
              <a:buChar char="•"/>
            </a:pPr>
            <a:r>
              <a:rPr/>
              <a:t>Ruby on Rails</a:t>
            </a:r>
          </a:p>
          <a:p>
            <a:endParaRPr/>
          </a:p>
          <a:p>
            <a:pPr marL="457200" lvl="0" indent="-419100" rtl="0">
              <a:buClr>
                <a:srgbClr val="000000"/>
              </a:buClr>
              <a:buSzPct val="166666"/>
              <a:buFont typeface="Arial"/>
              <a:buChar char="•"/>
            </a:pPr>
            <a:r>
              <a:rPr/>
              <a:t>Python</a:t>
            </a:r>
          </a:p>
          <a:p>
            <a:endParaRPr/>
          </a:p>
          <a:p>
            <a:pPr marL="457200" lvl="0" indent="-419100" rtl="0">
              <a:buClr>
                <a:srgbClr val="000000"/>
              </a:buClr>
              <a:buSzPct val="166666"/>
              <a:buFont typeface="Arial"/>
              <a:buChar char="•"/>
            </a:pPr>
            <a:r>
              <a:rPr/>
              <a:t>PHP</a:t>
            </a:r>
          </a:p>
          <a:p>
            <a:endParaRPr/>
          </a:p>
          <a:p>
            <a:pPr marL="457200" lvl="0" indent="-419100" rtl="0">
              <a:buClr>
                <a:srgbClr val="000000"/>
              </a:buClr>
              <a:buSzPct val="166666"/>
              <a:buFont typeface="Arial"/>
              <a:buChar char="•"/>
            </a:pPr>
            <a:r>
              <a:rPr/>
              <a:t>C++</a:t>
            </a:r>
          </a:p>
          <a:p>
            <a:endParaRPr/>
          </a:p>
          <a:p>
            <a:pPr marL="457200" lvl="0" indent="-419100">
              <a:buClr>
                <a:srgbClr val="000000"/>
              </a:buClr>
              <a:buSzPct val="166666"/>
              <a:buFont typeface="Arial"/>
              <a:buChar char="•"/>
            </a:pPr>
            <a:r>
              <a:rPr/>
              <a:t>ASP, ASP.NET</a:t>
            </a:r>
          </a:p>
        </p:txBody>
      </p:sp>
      <p:sp>
        <p:nvSpPr>
          <p:cNvPr id="154" name="Shape 154"/>
          <p:cNvSpPr>
            <a:spLocks noGrp="1"/>
          </p:cNvSpPr>
          <p:nvPr>
            <p:ph type="body" idx="2"/>
          </p:nvPr>
        </p:nvSpPr>
        <p:spPr>
          <a:xfrm>
            <a:off x="4692273" y="1228520"/>
            <a:ext cx="3994500" cy="5339400"/>
          </a:xfrm>
          <a:prstGeom prst="rect">
            <a:avLst/>
          </a:prstGeom>
        </p:spPr>
        <p:txBody>
          <a:bodyPr lIns="91425" tIns="91425" rIns="91425" bIns="91425" anchor="t" anchorCtr="0">
            <a:spAutoFit/>
          </a:bodyPr>
          <a:lstStyle/>
          <a:p>
            <a:pPr marL="457200" lvl="0" indent="-419100" rtl="0">
              <a:buClr>
                <a:srgbClr val="000000"/>
              </a:buClr>
              <a:buSzPct val="166666"/>
              <a:buFont typeface="Arial"/>
              <a:buChar char="•"/>
            </a:pPr>
            <a:r>
              <a:rPr/>
              <a:t>C#</a:t>
            </a:r>
          </a:p>
          <a:p>
            <a:endParaRPr/>
          </a:p>
          <a:p>
            <a:pPr marL="457200" lvl="0" indent="-419100" rtl="0">
              <a:buClr>
                <a:srgbClr val="000000"/>
              </a:buClr>
              <a:buSzPct val="166666"/>
              <a:buFont typeface="Arial"/>
              <a:buChar char="•"/>
            </a:pPr>
            <a:r>
              <a:rPr/>
              <a:t>VB.NET</a:t>
            </a:r>
          </a:p>
          <a:p>
            <a:endParaRPr/>
          </a:p>
          <a:p>
            <a:pPr marL="457200" lvl="0" indent="-419100" rtl="0">
              <a:buClr>
                <a:srgbClr val="000000"/>
              </a:buClr>
              <a:buSzPct val="166666"/>
              <a:buFont typeface="Arial"/>
              <a:buChar char="•"/>
            </a:pPr>
            <a:r>
              <a:rPr/>
              <a:t>J2EE</a:t>
            </a:r>
          </a:p>
          <a:p>
            <a:endParaRPr/>
          </a:p>
          <a:p>
            <a:pPr marL="457200" lvl="0" indent="-419100" rtl="0">
              <a:buClr>
                <a:srgbClr val="000000"/>
              </a:buClr>
              <a:buSzPct val="166666"/>
              <a:buFont typeface="Arial"/>
              <a:buChar char="•"/>
            </a:pPr>
            <a:r>
              <a:rPr/>
              <a:t>Perl</a:t>
            </a:r>
          </a:p>
          <a:p>
            <a:endParaRPr/>
          </a:p>
          <a:p>
            <a:pPr marL="457200" lvl="0" indent="-419100">
              <a:buClr>
                <a:srgbClr val="000000"/>
              </a:buClr>
              <a:buSzPct val="166666"/>
              <a:buFont typeface="Arial"/>
              <a:buChar char="•"/>
            </a:pPr>
            <a:r>
              <a:rPr/>
              <a:t>CGI Scripts &amp; Progams</a:t>
            </a: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a:spLocks noGrp="1"/>
          </p:cNvSpPr>
          <p:nvPr>
            <p:ph type="title"/>
          </p:nvPr>
        </p:nvSpPr>
        <p:spPr>
          <a:xfrm>
            <a:off x="304800" y="410898"/>
            <a:ext cx="8534400" cy="646290"/>
          </a:xfrm>
          <a:prstGeom prst="rect">
            <a:avLst/>
          </a:prstGeom>
          <a:noFill/>
          <a:ln>
            <a:noFill/>
          </a:ln>
        </p:spPr>
        <p:txBody>
          <a:bodyPr lIns="91425" tIns="45700" rIns="91425" bIns="45700" anchor="ctr" anchorCtr="0">
            <a:spAutoFit/>
          </a:bodyPr>
          <a:lstStyle/>
          <a:p>
            <a:pPr marL="0" marR="0" lvl="0" indent="0" algn="ctr" rtl="0">
              <a:spcBef>
                <a:spcPts val="0"/>
              </a:spcBef>
              <a:buClr>
                <a:schemeClr val="dk1"/>
              </a:buClr>
              <a:buSzPct val="25000"/>
              <a:buFont typeface="Arial"/>
              <a:buNone/>
            </a:pPr>
            <a:r>
              <a:rPr sz="3600" b="1" dirty="0">
                <a:solidFill>
                  <a:schemeClr val="tx1"/>
                </a:solidFill>
                <a:latin typeface="Arial" pitchFamily="34" charset="0"/>
                <a:cs typeface="Arial" pitchFamily="34" charset="0"/>
              </a:rPr>
              <a:t>Common Security </a:t>
            </a:r>
            <a:r>
              <a:rPr sz="3600" b="1" dirty="0" smtClean="0">
                <a:solidFill>
                  <a:schemeClr val="tx1"/>
                </a:solidFill>
                <a:latin typeface="Arial" pitchFamily="34" charset="0"/>
                <a:cs typeface="Arial" pitchFamily="34" charset="0"/>
              </a:rPr>
              <a:t>Concepts</a:t>
            </a:r>
            <a:endParaRPr sz="3600" b="1" i="0" u="none" strike="noStrike" cap="none" baseline="0" dirty="0">
              <a:solidFill>
                <a:schemeClr val="dk1"/>
              </a:solidFill>
              <a:latin typeface="Arial" pitchFamily="34" charset="0"/>
              <a:ea typeface="Arial"/>
              <a:cs typeface="Arial" pitchFamily="34" charset="0"/>
              <a:sym typeface="Arial"/>
            </a:endParaRPr>
          </a:p>
        </p:txBody>
      </p:sp>
      <p:sp>
        <p:nvSpPr>
          <p:cNvPr id="160" name="Shape 160"/>
          <p:cNvSpPr>
            <a:spLocks noGrp="1"/>
          </p:cNvSpPr>
          <p:nvPr>
            <p:ph sz="quarter" idx="1"/>
          </p:nvPr>
        </p:nvSpPr>
        <p:spPr>
          <a:xfrm>
            <a:off x="301752" y="1527048"/>
            <a:ext cx="8503920" cy="4992095"/>
          </a:xfrm>
          <a:prstGeom prst="rect">
            <a:avLst/>
          </a:prstGeom>
          <a:noFill/>
          <a:ln>
            <a:noFill/>
          </a:ln>
        </p:spPr>
        <p:txBody>
          <a:bodyPr lIns="91425" tIns="45700" rIns="91425" bIns="45700" anchor="t" anchorCtr="0">
            <a:spAutoFit/>
          </a:bodyPr>
          <a:lstStyle/>
          <a:p>
            <a:pPr marR="0" lvl="0" algn="l" rtl="0">
              <a:lnSpc>
                <a:spcPct val="100000"/>
              </a:lnSpc>
              <a:spcBef>
                <a:spcPts val="640"/>
              </a:spcBef>
              <a:spcAft>
                <a:spcPts val="0"/>
              </a:spcAft>
              <a:buNone/>
            </a:pPr>
            <a:r>
              <a:rPr sz="2400" dirty="0">
                <a:solidFill>
                  <a:schemeClr val="dk1"/>
                </a:solidFill>
              </a:rPr>
              <a:t>On client/browser side commonly violate one of the following:</a:t>
            </a:r>
          </a:p>
          <a:p>
            <a:endParaRPr sz="2400" dirty="0">
              <a:solidFill>
                <a:schemeClr val="dk1"/>
              </a:solidFill>
            </a:endParaRPr>
          </a:p>
          <a:p>
            <a:pPr marL="457200" marR="0" lvl="0" indent="-419100" algn="l" rtl="0">
              <a:lnSpc>
                <a:spcPct val="100000"/>
              </a:lnSpc>
              <a:spcBef>
                <a:spcPts val="640"/>
              </a:spcBef>
              <a:spcAft>
                <a:spcPts val="0"/>
              </a:spcAft>
              <a:buClr>
                <a:srgbClr val="000000"/>
              </a:buClr>
              <a:buSzPct val="100000"/>
              <a:buFont typeface="Arial"/>
              <a:buAutoNum type="arabicPeriod"/>
            </a:pPr>
            <a:r>
              <a:rPr u="sng" dirty="0">
                <a:solidFill>
                  <a:schemeClr val="dk1"/>
                </a:solidFill>
              </a:rPr>
              <a:t>Same-Origin Policy</a:t>
            </a:r>
            <a:r>
              <a:rPr dirty="0">
                <a:solidFill>
                  <a:schemeClr val="dk1"/>
                </a:solidFill>
              </a:rPr>
              <a:t> - </a:t>
            </a:r>
            <a:r>
              <a:rPr sz="2400" dirty="0">
                <a:solidFill>
                  <a:schemeClr val="dk1"/>
                </a:solidFill>
              </a:rPr>
              <a:t>Scripts are only able to access properties of windows, documents or cookies that have the same origin as themselves. Possible because a website's host value is located in the DOM tree under the domain attribute.</a:t>
            </a:r>
          </a:p>
          <a:p>
            <a:endParaRPr sz="2400" dirty="0">
              <a:solidFill>
                <a:schemeClr val="dk1"/>
              </a:solidFill>
            </a:endParaRPr>
          </a:p>
          <a:p>
            <a:pPr marL="38100" marR="0" lvl="0" indent="0" algn="l" rtl="0">
              <a:lnSpc>
                <a:spcPct val="100000"/>
              </a:lnSpc>
              <a:spcBef>
                <a:spcPts val="640"/>
              </a:spcBef>
              <a:spcAft>
                <a:spcPts val="0"/>
              </a:spcAft>
              <a:buClr>
                <a:srgbClr val="000000"/>
              </a:buClr>
              <a:buSzPct val="100000"/>
              <a:buNone/>
            </a:pPr>
            <a:r>
              <a:rPr lang="en-US" dirty="0" smtClean="0">
                <a:solidFill>
                  <a:schemeClr val="dk1"/>
                </a:solidFill>
              </a:rPr>
              <a:t>2. </a:t>
            </a:r>
            <a:r>
              <a:rPr u="sng" dirty="0" smtClean="0">
                <a:solidFill>
                  <a:schemeClr val="dk1"/>
                </a:solidFill>
              </a:rPr>
              <a:t>Sandboxing</a:t>
            </a:r>
            <a:r>
              <a:rPr dirty="0" smtClean="0">
                <a:solidFill>
                  <a:schemeClr val="dk1"/>
                </a:solidFill>
              </a:rPr>
              <a:t> </a:t>
            </a:r>
            <a:r>
              <a:rPr dirty="0">
                <a:solidFill>
                  <a:schemeClr val="dk1"/>
                </a:solidFill>
              </a:rPr>
              <a:t>-</a:t>
            </a:r>
            <a:r>
              <a:rPr sz="2400" dirty="0">
                <a:solidFill>
                  <a:schemeClr val="dk1"/>
                </a:solidFill>
              </a:rPr>
              <a:t> Scripts have no access to the host system and only limited access to the web browser's properties.</a:t>
            </a:r>
          </a:p>
          <a:p>
            <a:endParaRPr sz="2400" dirty="0">
              <a:solidFill>
                <a:schemeClr val="dk1"/>
              </a:solidFill>
            </a:endParaRP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a:spLocks noGrp="1"/>
          </p:cNvSpPr>
          <p:nvPr>
            <p:ph type="title"/>
          </p:nvPr>
        </p:nvSpPr>
        <p:spPr>
          <a:xfrm>
            <a:off x="301752" y="284930"/>
            <a:ext cx="8534400" cy="646290"/>
          </a:xfrm>
          <a:prstGeom prst="rect">
            <a:avLst/>
          </a:prstGeom>
          <a:noFill/>
          <a:ln>
            <a:noFill/>
          </a:ln>
        </p:spPr>
        <p:txBody>
          <a:bodyPr lIns="91425" tIns="45700" rIns="91425" bIns="45700" anchor="ctr" anchorCtr="0">
            <a:spAutoFit/>
          </a:bodyPr>
          <a:lstStyle/>
          <a:p>
            <a:pPr marL="0" marR="0" lvl="0" indent="0" algn="ctr" rtl="0">
              <a:spcBef>
                <a:spcPts val="0"/>
              </a:spcBef>
              <a:buClr>
                <a:schemeClr val="dk1"/>
              </a:buClr>
              <a:buSzPct val="25000"/>
              <a:buFont typeface="Arial"/>
              <a:buNone/>
            </a:pPr>
            <a:r>
              <a:rPr sz="3600" b="1" i="0" u="none" strike="noStrike" cap="none" baseline="0" dirty="0">
                <a:solidFill>
                  <a:schemeClr val="dk1"/>
                </a:solidFill>
                <a:latin typeface="Arial"/>
                <a:ea typeface="Arial"/>
                <a:cs typeface="Arial"/>
                <a:sym typeface="Arial"/>
              </a:rPr>
              <a:t>DOM-Based</a:t>
            </a:r>
          </a:p>
        </p:txBody>
      </p:sp>
      <p:sp>
        <p:nvSpPr>
          <p:cNvPr id="166" name="Shape 166"/>
          <p:cNvSpPr>
            <a:spLocks noGrp="1"/>
          </p:cNvSpPr>
          <p:nvPr>
            <p:ph sz="quarter" idx="1"/>
          </p:nvPr>
        </p:nvSpPr>
        <p:spPr>
          <a:xfrm>
            <a:off x="301752" y="1527048"/>
            <a:ext cx="8503920" cy="4908996"/>
          </a:xfrm>
          <a:prstGeom prst="rect">
            <a:avLst/>
          </a:prstGeom>
          <a:noFill/>
          <a:ln>
            <a:noFill/>
          </a:ln>
        </p:spPr>
        <p:txBody>
          <a:bodyPr lIns="91425" tIns="45700" rIns="91425" bIns="45700" anchor="t" anchorCtr="0">
            <a:spAutoFit/>
          </a:bodyPr>
          <a:lstStyle/>
          <a:p>
            <a:pPr marL="342900" marR="0" lvl="0" indent="-342900" algn="l" rtl="0">
              <a:spcBef>
                <a:spcPts val="640"/>
              </a:spcBef>
              <a:buClr>
                <a:schemeClr val="dk1"/>
              </a:buClr>
              <a:buSzPct val="102150"/>
              <a:buFont typeface="Arial"/>
              <a:buChar char="•"/>
            </a:pPr>
            <a:r>
              <a:rPr sz="3100" dirty="0"/>
              <a:t>Attack aimed at a whole website entity</a:t>
            </a:r>
          </a:p>
          <a:p>
            <a:pPr marL="342900" marR="0" lvl="0" indent="-342900" algn="l" rtl="0">
              <a:spcBef>
                <a:spcPts val="640"/>
              </a:spcBef>
              <a:buClr>
                <a:schemeClr val="dk1"/>
              </a:buClr>
              <a:buSzPct val="102150"/>
              <a:buFont typeface="Arial"/>
              <a:buChar char="•"/>
            </a:pPr>
            <a:r>
              <a:rPr sz="3100" dirty="0"/>
              <a:t>Clients are vulnerable by downloading Hackers HTML package</a:t>
            </a:r>
          </a:p>
          <a:p>
            <a:pPr marL="742950" marR="0" lvl="1" indent="-298450" algn="l" rtl="0">
              <a:lnSpc>
                <a:spcPct val="100000"/>
              </a:lnSpc>
              <a:spcBef>
                <a:spcPts val="640"/>
              </a:spcBef>
              <a:spcAft>
                <a:spcPts val="0"/>
              </a:spcAft>
              <a:buClr>
                <a:schemeClr val="dk1"/>
              </a:buClr>
              <a:buSzPct val="61290"/>
              <a:buFont typeface="Courier New"/>
              <a:buChar char="o"/>
            </a:pPr>
            <a:r>
              <a:rPr sz="3100" dirty="0">
                <a:solidFill>
                  <a:schemeClr val="tx1"/>
                </a:solidFill>
              </a:rPr>
              <a:t>Often exists within gadgets or widgets </a:t>
            </a:r>
            <a:r>
              <a:rPr sz="3100" b="0" i="0" u="none" strike="noStrike" cap="none" baseline="0" dirty="0">
                <a:solidFill>
                  <a:schemeClr val="tx1"/>
                </a:solidFill>
                <a:latin typeface="Arial"/>
                <a:ea typeface="Arial"/>
                <a:cs typeface="Arial"/>
                <a:sym typeface="Arial"/>
              </a:rPr>
              <a:t> </a:t>
            </a:r>
          </a:p>
          <a:p>
            <a:pPr marL="342900" marR="0" lvl="0" indent="-342900" algn="l" rtl="0">
              <a:lnSpc>
                <a:spcPct val="100000"/>
              </a:lnSpc>
              <a:spcBef>
                <a:spcPts val="640"/>
              </a:spcBef>
              <a:spcAft>
                <a:spcPts val="0"/>
              </a:spcAft>
              <a:buClr>
                <a:schemeClr val="dk1"/>
              </a:buClr>
              <a:buSzPct val="102150"/>
              <a:buFont typeface="Arial"/>
              <a:buChar char="•"/>
            </a:pPr>
            <a:r>
              <a:rPr sz="3100" dirty="0"/>
              <a:t>Harmful intent is executed when the DOM environment has been changed in target browser</a:t>
            </a:r>
          </a:p>
          <a:p>
            <a:pPr marL="742950" marR="0" lvl="1" indent="-298450" algn="l" rtl="0">
              <a:lnSpc>
                <a:spcPct val="100000"/>
              </a:lnSpc>
              <a:spcBef>
                <a:spcPts val="640"/>
              </a:spcBef>
              <a:spcAft>
                <a:spcPts val="0"/>
              </a:spcAft>
              <a:buClr>
                <a:schemeClr val="dk1"/>
              </a:buClr>
              <a:buSzPct val="63333"/>
              <a:buFont typeface="Courier New"/>
              <a:buChar char="o"/>
            </a:pPr>
            <a:r>
              <a:rPr dirty="0">
                <a:solidFill>
                  <a:schemeClr val="tx1"/>
                </a:solidFill>
              </a:rPr>
              <a:t>Client view stays the same for the client because it uses the original client-side script</a:t>
            </a:r>
          </a:p>
          <a:p>
            <a:pPr marL="342900" lvl="0" indent="-342900" rtl="0">
              <a:spcBef>
                <a:spcPts val="640"/>
              </a:spcBef>
              <a:buClr>
                <a:schemeClr val="dk1"/>
              </a:buClr>
              <a:buSzPct val="105555"/>
              <a:buFont typeface="Arial"/>
              <a:buChar char="•"/>
            </a:pPr>
            <a:r>
              <a:rPr dirty="0">
                <a:solidFill>
                  <a:schemeClr val="dk1"/>
                </a:solidFill>
              </a:rPr>
              <a:t>Can violate 'Sandboxing' of client browser</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a:spLocks noGrp="1"/>
          </p:cNvSpPr>
          <p:nvPr>
            <p:ph type="title"/>
          </p:nvPr>
        </p:nvSpPr>
        <p:spPr>
          <a:xfrm>
            <a:off x="301752" y="284931"/>
            <a:ext cx="8534400" cy="646290"/>
          </a:xfrm>
          <a:prstGeom prst="rect">
            <a:avLst/>
          </a:prstGeom>
          <a:noFill/>
          <a:ln>
            <a:noFill/>
          </a:ln>
        </p:spPr>
        <p:txBody>
          <a:bodyPr lIns="91425" tIns="45700" rIns="91425" bIns="45700" anchor="ctr" anchorCtr="0">
            <a:spAutoFit/>
          </a:bodyPr>
          <a:lstStyle/>
          <a:p>
            <a:pPr marL="0" marR="0" lvl="0" indent="0" algn="ctr" rtl="0">
              <a:spcBef>
                <a:spcPts val="0"/>
              </a:spcBef>
              <a:buClr>
                <a:schemeClr val="dk1"/>
              </a:buClr>
              <a:buSzPct val="25000"/>
              <a:buFont typeface="Arial"/>
              <a:buNone/>
            </a:pPr>
            <a:r>
              <a:rPr sz="3600" b="1" dirty="0">
                <a:solidFill>
                  <a:schemeClr val="tx1"/>
                </a:solidFill>
                <a:latin typeface="Arial" pitchFamily="34" charset="0"/>
                <a:cs typeface="Arial" pitchFamily="34" charset="0"/>
              </a:rPr>
              <a:t>DOM Based XSS </a:t>
            </a:r>
            <a:r>
              <a:rPr sz="3600" b="1" i="0" u="none" strike="noStrike" cap="none" baseline="0" dirty="0">
                <a:solidFill>
                  <a:schemeClr val="dk1"/>
                </a:solidFill>
                <a:latin typeface="Arial" pitchFamily="34" charset="0"/>
                <a:ea typeface="Arial"/>
                <a:cs typeface="Arial" pitchFamily="34" charset="0"/>
                <a:sym typeface="Arial"/>
              </a:rPr>
              <a:t>Example</a:t>
            </a:r>
          </a:p>
        </p:txBody>
      </p:sp>
      <p:sp>
        <p:nvSpPr>
          <p:cNvPr id="172" name="Shape 172"/>
          <p:cNvSpPr>
            <a:spLocks noGrp="1"/>
          </p:cNvSpPr>
          <p:nvPr>
            <p:ph sz="quarter" idx="1"/>
          </p:nvPr>
        </p:nvSpPr>
        <p:spPr>
          <a:xfrm>
            <a:off x="228600" y="1600200"/>
            <a:ext cx="8686800" cy="4724330"/>
          </a:xfrm>
          <a:prstGeom prst="rect">
            <a:avLst/>
          </a:prstGeom>
          <a:noFill/>
          <a:ln>
            <a:noFill/>
          </a:ln>
        </p:spPr>
        <p:txBody>
          <a:bodyPr wrap="square" lIns="91425" tIns="45700" rIns="91425" bIns="45700" anchor="t" anchorCtr="0">
            <a:spAutoFit/>
          </a:bodyPr>
          <a:lstStyle/>
          <a:p>
            <a:pPr marL="501650" marR="0" lvl="0" indent="-342900" algn="l" rtl="0">
              <a:lnSpc>
                <a:spcPct val="100000"/>
              </a:lnSpc>
              <a:spcBef>
                <a:spcPts val="600"/>
              </a:spcBef>
              <a:spcAft>
                <a:spcPts val="0"/>
              </a:spcAft>
              <a:buClr>
                <a:srgbClr val="000000"/>
              </a:buClr>
              <a:buSzPct val="204000"/>
              <a:buFont typeface="Arial" pitchFamily="34" charset="0"/>
              <a:buChar char="•"/>
            </a:pPr>
            <a:r>
              <a:rPr sz="2400" dirty="0"/>
              <a:t>Can occur </a:t>
            </a:r>
            <a:r>
              <a:rPr lang="en-US" sz="2400" dirty="0" smtClean="0"/>
              <a:t>locally un</a:t>
            </a:r>
            <a:r>
              <a:rPr sz="2400" dirty="0" smtClean="0"/>
              <a:t>like </a:t>
            </a:r>
            <a:r>
              <a:rPr sz="2400" dirty="0"/>
              <a:t>Persistent and </a:t>
            </a:r>
            <a:r>
              <a:rPr sz="2400" dirty="0" smtClean="0"/>
              <a:t>Non-Persistent</a:t>
            </a:r>
            <a:endParaRPr lang="en-US" sz="2400" dirty="0"/>
          </a:p>
          <a:p>
            <a:pPr marL="731520" lvl="1" indent="-298450">
              <a:spcBef>
                <a:spcPts val="600"/>
              </a:spcBef>
              <a:buClr>
                <a:srgbClr val="000000"/>
              </a:buClr>
              <a:buSzPct val="204000"/>
              <a:buFont typeface="Arial" pitchFamily="34" charset="0"/>
              <a:buChar char="•"/>
            </a:pPr>
            <a:r>
              <a:rPr sz="1700" dirty="0" smtClean="0">
                <a:solidFill>
                  <a:schemeClr val="tx1"/>
                </a:solidFill>
              </a:rPr>
              <a:t>Implements </a:t>
            </a:r>
            <a:r>
              <a:rPr sz="1700" dirty="0">
                <a:solidFill>
                  <a:schemeClr val="tx1"/>
                </a:solidFill>
              </a:rPr>
              <a:t>malicious code inside of DOM element</a:t>
            </a:r>
          </a:p>
          <a:p>
            <a:pPr marL="0" marR="0" lvl="0" indent="0" algn="l" rtl="0">
              <a:lnSpc>
                <a:spcPct val="100000"/>
              </a:lnSpc>
              <a:spcBef>
                <a:spcPts val="600"/>
              </a:spcBef>
              <a:spcAft>
                <a:spcPts val="0"/>
              </a:spcAft>
              <a:buNone/>
            </a:pPr>
            <a:r>
              <a:rPr sz="2400" dirty="0"/>
              <a:t>Example: www.site.com/thisstuff.html?name=Shark</a:t>
            </a:r>
          </a:p>
          <a:p>
            <a:pPr marL="0" marR="0" lvl="0" indent="0" algn="l" rtl="0">
              <a:lnSpc>
                <a:spcPct val="100000"/>
              </a:lnSpc>
              <a:spcBef>
                <a:spcPts val="600"/>
              </a:spcBef>
              <a:spcAft>
                <a:spcPts val="0"/>
              </a:spcAft>
              <a:buNone/>
            </a:pPr>
            <a:r>
              <a:rPr sz="1800" dirty="0"/>
              <a:t>&lt;Html, body, etc. tags....&gt;</a:t>
            </a:r>
          </a:p>
          <a:p>
            <a:pPr marL="0" marR="0" lvl="0" indent="0" algn="l" rtl="0">
              <a:lnSpc>
                <a:spcPct val="100000"/>
              </a:lnSpc>
              <a:spcBef>
                <a:spcPts val="600"/>
              </a:spcBef>
              <a:spcAft>
                <a:spcPts val="0"/>
              </a:spcAft>
              <a:buNone/>
            </a:pPr>
            <a:r>
              <a:rPr sz="1800" dirty="0"/>
              <a:t>	&lt;</a:t>
            </a:r>
            <a:r>
              <a:rPr sz="1800" dirty="0" smtClean="0"/>
              <a:t>script&gt;</a:t>
            </a:r>
            <a:endParaRPr lang="en-US" sz="1800" dirty="0" smtClean="0"/>
          </a:p>
          <a:p>
            <a:pPr marL="0" marR="0" lvl="0" indent="0" algn="l" rtl="0">
              <a:lnSpc>
                <a:spcPct val="100000"/>
              </a:lnSpc>
              <a:spcBef>
                <a:spcPts val="600"/>
              </a:spcBef>
              <a:spcAft>
                <a:spcPts val="0"/>
              </a:spcAft>
              <a:buNone/>
            </a:pPr>
            <a:r>
              <a:rPr lang="en-US" sz="1800" dirty="0"/>
              <a:t> </a:t>
            </a:r>
            <a:r>
              <a:rPr lang="en-US" sz="1800" dirty="0" smtClean="0"/>
              <a:t>     </a:t>
            </a:r>
            <a:r>
              <a:rPr sz="1800" dirty="0" smtClean="0"/>
              <a:t>stuff </a:t>
            </a:r>
            <a:r>
              <a:rPr sz="1800" dirty="0"/>
              <a:t>= </a:t>
            </a:r>
            <a:r>
              <a:rPr sz="1800" dirty="0" err="1"/>
              <a:t>document.URL.indexOf</a:t>
            </a:r>
            <a:r>
              <a:rPr sz="1800" dirty="0"/>
              <a:t>("title=") ;</a:t>
            </a:r>
          </a:p>
          <a:p>
            <a:pPr marL="0" marR="0" lvl="0" indent="0" algn="l" rtl="0">
              <a:lnSpc>
                <a:spcPct val="100000"/>
              </a:lnSpc>
              <a:spcBef>
                <a:spcPts val="600"/>
              </a:spcBef>
              <a:spcAft>
                <a:spcPts val="0"/>
              </a:spcAft>
              <a:buNone/>
            </a:pPr>
            <a:r>
              <a:rPr lang="en-US" sz="1800" dirty="0"/>
              <a:t> </a:t>
            </a:r>
            <a:r>
              <a:rPr lang="en-US" sz="1800" dirty="0" smtClean="0"/>
              <a:t>     </a:t>
            </a:r>
            <a:r>
              <a:rPr sz="1800" b="1" i="1" dirty="0" err="1" smtClean="0"/>
              <a:t>document.write</a:t>
            </a:r>
            <a:r>
              <a:rPr sz="1800" b="1" i="1" dirty="0" smtClean="0"/>
              <a:t>(</a:t>
            </a:r>
            <a:r>
              <a:rPr sz="1800" b="1" i="1" dirty="0" err="1" smtClean="0"/>
              <a:t>document.URL.substring</a:t>
            </a:r>
            <a:r>
              <a:rPr sz="1800" b="1" i="1" dirty="0" smtClean="0"/>
              <a:t>(</a:t>
            </a:r>
            <a:r>
              <a:rPr sz="1800" dirty="0" err="1" smtClean="0"/>
              <a:t>stuff,document.U</a:t>
            </a:r>
            <a:r>
              <a:rPr lang="en-US" sz="1800" dirty="0" err="1"/>
              <a:t>R</a:t>
            </a:r>
            <a:r>
              <a:rPr sz="1800" dirty="0" err="1" smtClean="0"/>
              <a:t>L.length</a:t>
            </a:r>
            <a:r>
              <a:rPr sz="1800" dirty="0"/>
              <a:t>));</a:t>
            </a:r>
          </a:p>
          <a:p>
            <a:pPr marL="0" marR="0" lvl="0" indent="0" algn="l" rtl="0">
              <a:lnSpc>
                <a:spcPct val="100000"/>
              </a:lnSpc>
              <a:spcBef>
                <a:spcPts val="600"/>
              </a:spcBef>
              <a:spcAft>
                <a:spcPts val="0"/>
              </a:spcAft>
              <a:buNone/>
            </a:pPr>
            <a:r>
              <a:rPr sz="1800" dirty="0"/>
              <a:t>	&lt;/script&gt;</a:t>
            </a:r>
          </a:p>
          <a:p>
            <a:pPr marL="0" marR="0" lvl="0" indent="0" algn="l" rtl="0">
              <a:lnSpc>
                <a:spcPct val="100000"/>
              </a:lnSpc>
              <a:spcBef>
                <a:spcPts val="600"/>
              </a:spcBef>
              <a:spcAft>
                <a:spcPts val="0"/>
              </a:spcAft>
              <a:buNone/>
            </a:pPr>
            <a:r>
              <a:rPr sz="2400" dirty="0"/>
              <a:t>&lt;/Html, body, etc. tags....&gt;</a:t>
            </a:r>
          </a:p>
          <a:p>
            <a:pPr marL="381000" indent="-342900">
              <a:spcBef>
                <a:spcPts val="600"/>
              </a:spcBef>
              <a:buClr>
                <a:srgbClr val="000000"/>
              </a:buClr>
              <a:buSzPct val="208333"/>
              <a:buFont typeface="Arial" pitchFamily="34" charset="0"/>
              <a:buChar char="•"/>
            </a:pPr>
            <a:r>
              <a:rPr sz="2400" dirty="0"/>
              <a:t>Attack is on the Client Side</a:t>
            </a:r>
          </a:p>
          <a:p>
            <a:pPr marL="914400" marR="0" lvl="1" indent="-381000" algn="l" rtl="0">
              <a:lnSpc>
                <a:spcPct val="100000"/>
              </a:lnSpc>
              <a:spcBef>
                <a:spcPts val="600"/>
              </a:spcBef>
              <a:spcAft>
                <a:spcPts val="0"/>
              </a:spcAft>
              <a:buClr>
                <a:srgbClr val="000000"/>
              </a:buClr>
              <a:buSzPct val="100000"/>
              <a:buFont typeface="Courier New"/>
              <a:buChar char="o"/>
            </a:pPr>
            <a:r>
              <a:rPr sz="2400" dirty="0">
                <a:solidFill>
                  <a:schemeClr val="tx1"/>
                </a:solidFill>
              </a:rPr>
              <a:t>Attacker controls DOM elements which he wishes to modify; </a:t>
            </a:r>
            <a:r>
              <a:rPr sz="2400" dirty="0" err="1">
                <a:solidFill>
                  <a:schemeClr val="tx1"/>
                </a:solidFill>
              </a:rPr>
              <a:t>document."property</a:t>
            </a:r>
            <a:r>
              <a:rPr sz="2400" dirty="0">
                <a:solidFill>
                  <a:schemeClr val="tx1"/>
                </a:solidFill>
              </a:rPr>
              <a:t>" (URL, location, </a:t>
            </a:r>
            <a:r>
              <a:rPr sz="2400" dirty="0" err="1">
                <a:solidFill>
                  <a:schemeClr val="tx1"/>
                </a:solidFill>
              </a:rPr>
              <a:t>etc</a:t>
            </a:r>
            <a:r>
              <a:rPr sz="2400" dirty="0">
                <a:solidFill>
                  <a:schemeClr val="tx1"/>
                </a:solidFill>
              </a:rPr>
              <a:t>)</a:t>
            </a:r>
          </a:p>
        </p:txBody>
      </p:sp>
    </p:spTree>
  </p:cSld>
  <p:clrMapOvr>
    <a:masterClrMapping/>
  </p:clrMapOvr>
  <p:transition spd="slow">
    <p:cut/>
  </p:transition>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1122</Words>
  <Application>Microsoft Office PowerPoint</Application>
  <PresentationFormat>On-screen Show (4:3)</PresentationFormat>
  <Paragraphs>153</Paragraphs>
  <Slides>20</Slides>
  <Notes>20</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
      <vt:lpstr>Civic</vt:lpstr>
      <vt:lpstr>Cross-Site Scripting</vt:lpstr>
      <vt:lpstr>Presentation Overview</vt:lpstr>
      <vt:lpstr>Overview - What is Cross Site Scripting?</vt:lpstr>
      <vt:lpstr>Reasons Why Studying XSS is Important</vt:lpstr>
      <vt:lpstr>XSS - Common Attacker Uses</vt:lpstr>
      <vt:lpstr>XSS Affected Languages</vt:lpstr>
      <vt:lpstr>Common Security Concepts</vt:lpstr>
      <vt:lpstr>DOM-Based</vt:lpstr>
      <vt:lpstr>DOM Based XSS Example</vt:lpstr>
      <vt:lpstr>Proposed Solutions (DOM)</vt:lpstr>
      <vt:lpstr>Non-Persistent</vt:lpstr>
      <vt:lpstr>Non-Persistent XSS Example</vt:lpstr>
      <vt:lpstr>Non-Persistent XSS Attack Visual</vt:lpstr>
      <vt:lpstr>Persistent XSS</vt:lpstr>
      <vt:lpstr>Persistent XSS Attack Visual</vt:lpstr>
      <vt:lpstr>Persistent XSS Example</vt:lpstr>
      <vt:lpstr>XSS Proposed Solutions </vt:lpstr>
      <vt:lpstr>Methods Attackers Use to Circumvent XSS Prevention</vt:lpstr>
      <vt:lpstr>Demo/Tutorial</vt:lpstr>
      <vt:lpstr>In 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Cross-Site Scripting</dc:title>
  <dc:creator>SZARKA, MARK A</dc:creator>
  <cp:lastModifiedBy>farkas</cp:lastModifiedBy>
  <cp:revision>6</cp:revision>
  <dcterms:modified xsi:type="dcterms:W3CDTF">2012-04-09T20:55:25Z</dcterms:modified>
</cp:coreProperties>
</file>