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87" r:id="rId4"/>
    <p:sldId id="260" r:id="rId5"/>
    <p:sldId id="272" r:id="rId6"/>
    <p:sldId id="276" r:id="rId7"/>
    <p:sldId id="275" r:id="rId8"/>
    <p:sldId id="265" r:id="rId9"/>
    <p:sldId id="274" r:id="rId10"/>
    <p:sldId id="264" r:id="rId11"/>
    <p:sldId id="273" r:id="rId12"/>
    <p:sldId id="281" r:id="rId13"/>
    <p:sldId id="277" r:id="rId14"/>
    <p:sldId id="261" r:id="rId15"/>
    <p:sldId id="262" r:id="rId16"/>
    <p:sldId id="278" r:id="rId17"/>
    <p:sldId id="288" r:id="rId18"/>
    <p:sldId id="289" r:id="rId19"/>
    <p:sldId id="285" r:id="rId20"/>
    <p:sldId id="286" r:id="rId21"/>
    <p:sldId id="279" r:id="rId22"/>
    <p:sldId id="290" r:id="rId23"/>
    <p:sldId id="291" r:id="rId24"/>
    <p:sldId id="292" r:id="rId25"/>
    <p:sldId id="280" r:id="rId26"/>
    <p:sldId id="263" r:id="rId27"/>
    <p:sldId id="270" r:id="rId28"/>
    <p:sldId id="271"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3011" autoAdjust="0"/>
  </p:normalViewPr>
  <p:slideViewPr>
    <p:cSldViewPr>
      <p:cViewPr>
        <p:scale>
          <a:sx n="80" d="100"/>
          <a:sy n="80" d="100"/>
        </p:scale>
        <p:origin x="-1500" y="-73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6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03A49F-6959-416C-9695-61079E172543}" type="datetimeFigureOut">
              <a:rPr lang="en-US" smtClean="0"/>
              <a:pPr/>
              <a:t>4/11/2012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146B25-9168-46E1-9675-74904C78FBCD}" type="slidenum">
              <a:rPr lang="en-US" smtClean="0"/>
              <a:pPr/>
              <a:t>‹#›</a:t>
            </a:fld>
            <a:endParaRPr lang="en-US" dirty="0"/>
          </a:p>
        </p:txBody>
      </p:sp>
    </p:spTree>
    <p:extLst>
      <p:ext uri="{BB962C8B-B14F-4D97-AF65-F5344CB8AC3E}">
        <p14:creationId xmlns:p14="http://schemas.microsoft.com/office/powerpoint/2010/main" xmlns="" val="10904851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Health</a:t>
            </a:r>
            <a:r>
              <a:rPr lang="en-US" baseline="0" dirty="0" smtClean="0"/>
              <a:t> Insurance Portability and Accountability Act includes policies and procedures designed to clearly protect the privacy of personal health information (on paper or electronic).  Includes administrative, physical, and technical safeguards.  “Under HIPAA, there is no such thing as implied authorization.”</a:t>
            </a:r>
            <a:endParaRPr lang="en-US" dirty="0"/>
          </a:p>
        </p:txBody>
      </p:sp>
      <p:sp>
        <p:nvSpPr>
          <p:cNvPr id="4" name="Slide Number Placeholder 3"/>
          <p:cNvSpPr>
            <a:spLocks noGrp="1"/>
          </p:cNvSpPr>
          <p:nvPr>
            <p:ph type="sldNum" sz="quarter" idx="10"/>
          </p:nvPr>
        </p:nvSpPr>
        <p:spPr/>
        <p:txBody>
          <a:bodyPr/>
          <a:lstStyle/>
          <a:p>
            <a:fld id="{F3146B25-9168-46E1-9675-74904C78FBCD}" type="slidenum">
              <a:rPr lang="en-US" smtClean="0"/>
              <a:pPr/>
              <a:t>5</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New changes</a:t>
            </a:r>
            <a:r>
              <a:rPr lang="en-US" baseline="0" dirty="0" smtClean="0"/>
              <a:t> include new breach notification requirements on covered entities.</a:t>
            </a:r>
            <a:endParaRPr lang="en-US" dirty="0"/>
          </a:p>
        </p:txBody>
      </p:sp>
      <p:sp>
        <p:nvSpPr>
          <p:cNvPr id="4" name="Slide Number Placeholder 3"/>
          <p:cNvSpPr>
            <a:spLocks noGrp="1"/>
          </p:cNvSpPr>
          <p:nvPr>
            <p:ph type="sldNum" sz="quarter" idx="10"/>
          </p:nvPr>
        </p:nvSpPr>
        <p:spPr/>
        <p:txBody>
          <a:bodyPr/>
          <a:lstStyle/>
          <a:p>
            <a:fld id="{F3146B25-9168-46E1-9675-74904C78FBCD}" type="slidenum">
              <a:rPr lang="en-US" smtClean="0"/>
              <a:pPr/>
              <a:t>7</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146B25-9168-46E1-9675-74904C78FBCD}"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xmlns="" val="19972750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146B25-9168-46E1-9675-74904C78FBCD}" type="slidenum">
              <a:rPr lang="en-US" smtClean="0">
                <a:solidFill>
                  <a:prstClr val="black"/>
                </a:solidFill>
              </a:rPr>
              <a:pPr/>
              <a:t>18</a:t>
            </a:fld>
            <a:endParaRPr lang="en-US">
              <a:solidFill>
                <a:prstClr val="black"/>
              </a:solidFill>
            </a:endParaRPr>
          </a:p>
        </p:txBody>
      </p:sp>
    </p:spTree>
    <p:extLst>
      <p:ext uri="{BB962C8B-B14F-4D97-AF65-F5344CB8AC3E}">
        <p14:creationId xmlns:p14="http://schemas.microsoft.com/office/powerpoint/2010/main" xmlns="" val="29569863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146B25-9168-46E1-9675-74904C78FBCD}" type="slidenum">
              <a:rPr lang="en-US" smtClean="0">
                <a:solidFill>
                  <a:prstClr val="black"/>
                </a:solidFill>
              </a:rPr>
              <a:pPr/>
              <a:t>22</a:t>
            </a:fld>
            <a:endParaRPr lang="en-US" dirty="0">
              <a:solidFill>
                <a:prstClr val="black"/>
              </a:solidFill>
            </a:endParaRPr>
          </a:p>
        </p:txBody>
      </p:sp>
    </p:spTree>
    <p:extLst>
      <p:ext uri="{BB962C8B-B14F-4D97-AF65-F5344CB8AC3E}">
        <p14:creationId xmlns:p14="http://schemas.microsoft.com/office/powerpoint/2010/main" xmlns="" val="2229784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146B25-9168-46E1-9675-74904C78FBCD}" type="slidenum">
              <a:rPr lang="en-US" smtClean="0">
                <a:solidFill>
                  <a:prstClr val="black"/>
                </a:solidFill>
              </a:rPr>
              <a:pPr/>
              <a:t>23</a:t>
            </a:fld>
            <a:endParaRPr lang="en-US" dirty="0">
              <a:solidFill>
                <a:prstClr val="black"/>
              </a:solidFill>
            </a:endParaRPr>
          </a:p>
        </p:txBody>
      </p:sp>
    </p:spTree>
    <p:extLst>
      <p:ext uri="{BB962C8B-B14F-4D97-AF65-F5344CB8AC3E}">
        <p14:creationId xmlns:p14="http://schemas.microsoft.com/office/powerpoint/2010/main" xmlns="" val="39512524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146B25-9168-46E1-9675-74904C78FBCD}" type="slidenum">
              <a:rPr lang="en-US" smtClean="0">
                <a:solidFill>
                  <a:prstClr val="black"/>
                </a:solidFill>
              </a:rPr>
              <a:pPr/>
              <a:t>24</a:t>
            </a:fld>
            <a:endParaRPr lang="en-US" dirty="0">
              <a:solidFill>
                <a:prstClr val="black"/>
              </a:solidFill>
            </a:endParaRPr>
          </a:p>
        </p:txBody>
      </p:sp>
    </p:spTree>
    <p:extLst>
      <p:ext uri="{BB962C8B-B14F-4D97-AF65-F5344CB8AC3E}">
        <p14:creationId xmlns:p14="http://schemas.microsoft.com/office/powerpoint/2010/main" xmlns="" val="34547102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6364745-4481-4F12-9765-9BA1BC1A2617}" type="datetimeFigureOut">
              <a:rPr lang="en-US" smtClean="0"/>
              <a:pPr/>
              <a:t>4/11/2012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B20EE9-9DEA-425F-AA9E-B581DC20472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364745-4481-4F12-9765-9BA1BC1A2617}" type="datetimeFigureOut">
              <a:rPr lang="en-US" smtClean="0"/>
              <a:pPr/>
              <a:t>4/11/2012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B20EE9-9DEA-425F-AA9E-B581DC20472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364745-4481-4F12-9765-9BA1BC1A2617}" type="datetimeFigureOut">
              <a:rPr lang="en-US" smtClean="0"/>
              <a:pPr/>
              <a:t>4/11/2012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B20EE9-9DEA-425F-AA9E-B581DC20472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364745-4481-4F12-9765-9BA1BC1A2617}" type="datetimeFigureOut">
              <a:rPr lang="en-US" smtClean="0"/>
              <a:pPr/>
              <a:t>4/11/2012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B20EE9-9DEA-425F-AA9E-B581DC20472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364745-4481-4F12-9765-9BA1BC1A2617}" type="datetimeFigureOut">
              <a:rPr lang="en-US" smtClean="0"/>
              <a:pPr/>
              <a:t>4/11/2012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B20EE9-9DEA-425F-AA9E-B581DC20472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6364745-4481-4F12-9765-9BA1BC1A2617}" type="datetimeFigureOut">
              <a:rPr lang="en-US" smtClean="0"/>
              <a:pPr/>
              <a:t>4/11/2012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1B20EE9-9DEA-425F-AA9E-B581DC20472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6364745-4481-4F12-9765-9BA1BC1A2617}" type="datetimeFigureOut">
              <a:rPr lang="en-US" smtClean="0"/>
              <a:pPr/>
              <a:t>4/11/2012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1B20EE9-9DEA-425F-AA9E-B581DC20472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6364745-4481-4F12-9765-9BA1BC1A2617}" type="datetimeFigureOut">
              <a:rPr lang="en-US" smtClean="0"/>
              <a:pPr/>
              <a:t>4/11/2012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1B20EE9-9DEA-425F-AA9E-B581DC20472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364745-4481-4F12-9765-9BA1BC1A2617}" type="datetimeFigureOut">
              <a:rPr lang="en-US" smtClean="0"/>
              <a:pPr/>
              <a:t>4/11/2012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1B20EE9-9DEA-425F-AA9E-B581DC20472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364745-4481-4F12-9765-9BA1BC1A2617}" type="datetimeFigureOut">
              <a:rPr lang="en-US" smtClean="0"/>
              <a:pPr/>
              <a:t>4/11/2012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1B20EE9-9DEA-425F-AA9E-B581DC20472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364745-4481-4F12-9765-9BA1BC1A2617}" type="datetimeFigureOut">
              <a:rPr lang="en-US" smtClean="0"/>
              <a:pPr/>
              <a:t>4/11/2012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1B20EE9-9DEA-425F-AA9E-B581DC204724}"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364745-4481-4F12-9765-9BA1BC1A2617}" type="datetimeFigureOut">
              <a:rPr lang="en-US" smtClean="0"/>
              <a:pPr/>
              <a:t>4/11/2012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B20EE9-9DEA-425F-AA9E-B581DC20472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4.xml"/><Relationship Id="rId4" Type="http://schemas.openxmlformats.org/officeDocument/2006/relationships/image" Target="../media/image11.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2381250"/>
          </a:xfrm>
        </p:spPr>
        <p:txBody>
          <a:bodyPr>
            <a:normAutofit/>
          </a:bodyPr>
          <a:lstStyle/>
          <a:p>
            <a:r>
              <a:rPr lang="en-US" b="1" dirty="0">
                <a:solidFill>
                  <a:schemeClr val="bg1"/>
                </a:solidFill>
              </a:rPr>
              <a:t>MDScript</a:t>
            </a:r>
            <a:r>
              <a:rPr lang="en-US" b="1" dirty="0" smtClean="0">
                <a:solidFill>
                  <a:schemeClr val="bg1"/>
                </a:solidFill>
              </a:rPr>
              <a:t>+: Analysis of iPad for Physician Use and</a:t>
            </a:r>
            <a:r>
              <a:rPr lang="en-US" dirty="0" smtClean="0">
                <a:solidFill>
                  <a:schemeClr val="bg1"/>
                </a:solidFill>
              </a:rPr>
              <a:t/>
            </a:r>
            <a:br>
              <a:rPr lang="en-US" dirty="0" smtClean="0">
                <a:solidFill>
                  <a:schemeClr val="bg1"/>
                </a:solidFill>
              </a:rPr>
            </a:br>
            <a:r>
              <a:rPr lang="en-US" b="1" dirty="0" smtClean="0">
                <a:solidFill>
                  <a:schemeClr val="bg1"/>
                </a:solidFill>
              </a:rPr>
              <a:t>Secure Application Development </a:t>
            </a:r>
            <a:endParaRPr lang="en-US" dirty="0">
              <a:solidFill>
                <a:schemeClr val="bg1"/>
              </a:solidFill>
            </a:endParaRPr>
          </a:p>
        </p:txBody>
      </p:sp>
      <p:sp>
        <p:nvSpPr>
          <p:cNvPr id="3" name="Subtitle 2"/>
          <p:cNvSpPr>
            <a:spLocks noGrp="1"/>
          </p:cNvSpPr>
          <p:nvPr>
            <p:ph type="subTitle" idx="1"/>
          </p:nvPr>
        </p:nvSpPr>
        <p:spPr>
          <a:xfrm>
            <a:off x="1371600" y="3276600"/>
            <a:ext cx="6400800" cy="1295400"/>
          </a:xfrm>
        </p:spPr>
        <p:txBody>
          <a:bodyPr>
            <a:normAutofit fontScale="92500" lnSpcReduction="20000"/>
          </a:bodyPr>
          <a:lstStyle/>
          <a:p>
            <a:r>
              <a:rPr lang="en-US" sz="2800" dirty="0" smtClean="0">
                <a:solidFill>
                  <a:schemeClr val="bg1"/>
                </a:solidFill>
              </a:rPr>
              <a:t>Latasha A. Gibbs</a:t>
            </a:r>
          </a:p>
          <a:p>
            <a:r>
              <a:rPr lang="en-US" sz="2800" dirty="0" smtClean="0">
                <a:solidFill>
                  <a:schemeClr val="bg1"/>
                </a:solidFill>
              </a:rPr>
              <a:t>Johnathan Benton</a:t>
            </a:r>
          </a:p>
          <a:p>
            <a:r>
              <a:rPr lang="en-US" sz="2800" dirty="0" smtClean="0">
                <a:solidFill>
                  <a:schemeClr val="bg1"/>
                </a:solidFill>
              </a:rPr>
              <a:t>Amanda Stephenson</a:t>
            </a:r>
            <a:endParaRPr lang="en-US" sz="2800" dirty="0">
              <a:solidFill>
                <a:schemeClr val="bg1"/>
              </a:solidFill>
            </a:endParaRPr>
          </a:p>
        </p:txBody>
      </p:sp>
      <p:sp>
        <p:nvSpPr>
          <p:cNvPr id="4" name="TextBox 3"/>
          <p:cNvSpPr txBox="1"/>
          <p:nvPr/>
        </p:nvSpPr>
        <p:spPr>
          <a:xfrm>
            <a:off x="1371600" y="5334000"/>
            <a:ext cx="6172200" cy="923330"/>
          </a:xfrm>
          <a:prstGeom prst="rect">
            <a:avLst/>
          </a:prstGeom>
          <a:noFill/>
        </p:spPr>
        <p:txBody>
          <a:bodyPr wrap="square" rtlCol="0">
            <a:spAutoFit/>
          </a:bodyPr>
          <a:lstStyle/>
          <a:p>
            <a:pPr algn="ctr"/>
            <a:r>
              <a:rPr lang="en-US" dirty="0" smtClean="0">
                <a:solidFill>
                  <a:schemeClr val="bg1"/>
                </a:solidFill>
              </a:rPr>
              <a:t>University of South Carolina</a:t>
            </a:r>
          </a:p>
          <a:p>
            <a:pPr algn="ctr"/>
            <a:r>
              <a:rPr lang="en-US" dirty="0" smtClean="0">
                <a:solidFill>
                  <a:schemeClr val="bg1"/>
                </a:solidFill>
              </a:rPr>
              <a:t>College of Engineering and Computing</a:t>
            </a:r>
          </a:p>
          <a:p>
            <a:pPr algn="ctr"/>
            <a:r>
              <a:rPr lang="en-US" dirty="0" smtClean="0">
                <a:solidFill>
                  <a:schemeClr val="bg1"/>
                </a:solidFill>
              </a:rPr>
              <a:t>Computer Science and Engineering Department</a:t>
            </a:r>
            <a:endParaRPr lang="en-US" dirty="0">
              <a:solidFill>
                <a:schemeClr val="bg1"/>
              </a:solidFill>
            </a:endParaRPr>
          </a:p>
        </p:txBody>
      </p:sp>
      <p:sp>
        <p:nvSpPr>
          <p:cNvPr id="5" name="TextBox 4"/>
          <p:cNvSpPr txBox="1"/>
          <p:nvPr/>
        </p:nvSpPr>
        <p:spPr>
          <a:xfrm>
            <a:off x="1752600" y="4800600"/>
            <a:ext cx="5791200" cy="369332"/>
          </a:xfrm>
          <a:prstGeom prst="rect">
            <a:avLst/>
          </a:prstGeom>
          <a:noFill/>
        </p:spPr>
        <p:txBody>
          <a:bodyPr wrap="square" rtlCol="0">
            <a:spAutoFit/>
          </a:bodyPr>
          <a:lstStyle/>
          <a:p>
            <a:pPr algn="ctr"/>
            <a:r>
              <a:rPr lang="en-US" dirty="0" smtClean="0">
                <a:solidFill>
                  <a:schemeClr val="bg1"/>
                </a:solidFill>
              </a:rPr>
              <a:t>April 11, 2012</a:t>
            </a:r>
            <a:endParaRPr lang="en-US" dirty="0">
              <a:solidFill>
                <a:schemeClr val="bg1"/>
              </a:solidFill>
            </a:endParaRPr>
          </a:p>
        </p:txBody>
      </p:sp>
      <p:pic>
        <p:nvPicPr>
          <p:cNvPr id="6" name="Picture 5" descr="appicon.png"/>
          <p:cNvPicPr>
            <a:picLocks noChangeAspect="1"/>
          </p:cNvPicPr>
          <p:nvPr/>
        </p:nvPicPr>
        <p:blipFill>
          <a:blip r:embed="rId2" cstate="print"/>
          <a:stretch>
            <a:fillRect/>
          </a:stretch>
        </p:blipFill>
        <p:spPr>
          <a:xfrm rot="20901279">
            <a:off x="958277" y="3015677"/>
            <a:ext cx="1358314" cy="135831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RISKS</a:t>
            </a:r>
            <a:endParaRPr lang="en-US" dirty="0">
              <a:solidFill>
                <a:schemeClr val="bg1"/>
              </a:solidFill>
            </a:endParaRPr>
          </a:p>
        </p:txBody>
      </p:sp>
      <p:sp>
        <p:nvSpPr>
          <p:cNvPr id="4" name="Text Placeholder 3"/>
          <p:cNvSpPr>
            <a:spLocks noGrp="1"/>
          </p:cNvSpPr>
          <p:nvPr>
            <p:ph type="body" idx="1"/>
          </p:nvPr>
        </p:nvSpPr>
        <p:spPr/>
        <p:txBody>
          <a:bodyPr/>
          <a:lstStyle/>
          <a:p>
            <a:r>
              <a:rPr lang="en-US" dirty="0" smtClean="0">
                <a:solidFill>
                  <a:schemeClr val="bg1"/>
                </a:solidFill>
              </a:rPr>
              <a:t>Business  Risks</a:t>
            </a:r>
            <a:endParaRPr lang="en-US" dirty="0">
              <a:solidFill>
                <a:schemeClr val="bg1"/>
              </a:solidFill>
            </a:endParaRPr>
          </a:p>
        </p:txBody>
      </p:sp>
      <p:sp>
        <p:nvSpPr>
          <p:cNvPr id="3" name="Content Placeholder 2"/>
          <p:cNvSpPr>
            <a:spLocks noGrp="1"/>
          </p:cNvSpPr>
          <p:nvPr>
            <p:ph sz="half" idx="2"/>
          </p:nvPr>
        </p:nvSpPr>
        <p:spPr/>
        <p:txBody>
          <a:bodyPr>
            <a:normAutofit lnSpcReduction="10000"/>
          </a:bodyPr>
          <a:lstStyle/>
          <a:p>
            <a:r>
              <a:rPr lang="en-US" dirty="0" smtClean="0">
                <a:solidFill>
                  <a:schemeClr val="bg1"/>
                </a:solidFill>
              </a:rPr>
              <a:t>Loss or Stolen iPad</a:t>
            </a:r>
          </a:p>
          <a:p>
            <a:pPr>
              <a:buNone/>
            </a:pPr>
            <a:endParaRPr lang="en-US" dirty="0" smtClean="0">
              <a:solidFill>
                <a:schemeClr val="bg1"/>
              </a:solidFill>
            </a:endParaRPr>
          </a:p>
          <a:p>
            <a:r>
              <a:rPr lang="en-US" dirty="0" smtClean="0">
                <a:solidFill>
                  <a:schemeClr val="bg1"/>
                </a:solidFill>
              </a:rPr>
              <a:t>Physical Damage</a:t>
            </a:r>
          </a:p>
          <a:p>
            <a:pPr>
              <a:buNone/>
            </a:pPr>
            <a:endParaRPr lang="en-US" dirty="0" smtClean="0">
              <a:solidFill>
                <a:schemeClr val="bg1"/>
              </a:solidFill>
            </a:endParaRPr>
          </a:p>
          <a:p>
            <a:r>
              <a:rPr lang="en-US" dirty="0" smtClean="0">
                <a:solidFill>
                  <a:schemeClr val="bg1"/>
                </a:solidFill>
              </a:rPr>
              <a:t>Loss of Patient Trust</a:t>
            </a:r>
          </a:p>
          <a:p>
            <a:pPr>
              <a:buNone/>
            </a:pPr>
            <a:endParaRPr lang="en-US" dirty="0" smtClean="0">
              <a:solidFill>
                <a:schemeClr val="bg1"/>
              </a:solidFill>
            </a:endParaRPr>
          </a:p>
          <a:p>
            <a:r>
              <a:rPr lang="en-US" dirty="0" smtClean="0">
                <a:solidFill>
                  <a:schemeClr val="bg1"/>
                </a:solidFill>
              </a:rPr>
              <a:t>HIPAA Violations</a:t>
            </a:r>
          </a:p>
          <a:p>
            <a:endParaRPr lang="en-US" dirty="0" smtClean="0">
              <a:solidFill>
                <a:schemeClr val="bg1"/>
              </a:solidFill>
            </a:endParaRPr>
          </a:p>
          <a:p>
            <a:r>
              <a:rPr lang="en-US" dirty="0" smtClean="0">
                <a:solidFill>
                  <a:schemeClr val="bg1"/>
                </a:solidFill>
              </a:rPr>
              <a:t>Low acceptance</a:t>
            </a:r>
          </a:p>
          <a:p>
            <a:endParaRPr lang="en-US" dirty="0" smtClean="0">
              <a:solidFill>
                <a:schemeClr val="bg1"/>
              </a:solidFill>
            </a:endParaRPr>
          </a:p>
        </p:txBody>
      </p:sp>
      <p:sp>
        <p:nvSpPr>
          <p:cNvPr id="5" name="Text Placeholder 4"/>
          <p:cNvSpPr>
            <a:spLocks noGrp="1"/>
          </p:cNvSpPr>
          <p:nvPr>
            <p:ph type="body" sz="quarter" idx="3"/>
          </p:nvPr>
        </p:nvSpPr>
        <p:spPr/>
        <p:txBody>
          <a:bodyPr/>
          <a:lstStyle/>
          <a:p>
            <a:r>
              <a:rPr lang="en-US" dirty="0" smtClean="0">
                <a:solidFill>
                  <a:schemeClr val="bg1"/>
                </a:solidFill>
              </a:rPr>
              <a:t>Technical Risks</a:t>
            </a:r>
            <a:endParaRPr lang="en-US" dirty="0">
              <a:solidFill>
                <a:schemeClr val="bg1"/>
              </a:solidFill>
            </a:endParaRPr>
          </a:p>
        </p:txBody>
      </p:sp>
      <p:sp>
        <p:nvSpPr>
          <p:cNvPr id="6" name="Content Placeholder 5"/>
          <p:cNvSpPr>
            <a:spLocks noGrp="1"/>
          </p:cNvSpPr>
          <p:nvPr>
            <p:ph sz="quarter" idx="4"/>
          </p:nvPr>
        </p:nvSpPr>
        <p:spPr/>
        <p:txBody>
          <a:bodyPr/>
          <a:lstStyle/>
          <a:p>
            <a:r>
              <a:rPr lang="en-US" dirty="0" smtClean="0">
                <a:solidFill>
                  <a:schemeClr val="bg1"/>
                </a:solidFill>
              </a:rPr>
              <a:t>Unauthorized Logon</a:t>
            </a:r>
          </a:p>
          <a:p>
            <a:pPr>
              <a:buNone/>
            </a:pPr>
            <a:endParaRPr lang="en-US" dirty="0" smtClean="0">
              <a:solidFill>
                <a:schemeClr val="bg1"/>
              </a:solidFill>
            </a:endParaRPr>
          </a:p>
          <a:p>
            <a:r>
              <a:rPr lang="en-US" dirty="0" smtClean="0">
                <a:solidFill>
                  <a:schemeClr val="bg1"/>
                </a:solidFill>
              </a:rPr>
              <a:t>Spoofed Prescription or Spoofed Physician Note</a:t>
            </a:r>
          </a:p>
          <a:p>
            <a:pPr>
              <a:buNone/>
            </a:pPr>
            <a:endParaRPr lang="en-US" dirty="0" smtClean="0">
              <a:solidFill>
                <a:schemeClr val="bg1"/>
              </a:solidFill>
            </a:endParaRPr>
          </a:p>
          <a:p>
            <a:r>
              <a:rPr lang="en-US" dirty="0" smtClean="0">
                <a:solidFill>
                  <a:schemeClr val="bg1"/>
                </a:solidFill>
              </a:rPr>
              <a:t>Prescription Modification</a:t>
            </a:r>
          </a:p>
          <a:p>
            <a:endParaRPr lang="en-US" dirty="0" smtClean="0">
              <a:solidFill>
                <a:schemeClr val="bg1"/>
              </a:solidFill>
            </a:endParaRPr>
          </a:p>
          <a:p>
            <a:r>
              <a:rPr lang="en-US" dirty="0" smtClean="0">
                <a:solidFill>
                  <a:schemeClr val="bg1"/>
                </a:solidFill>
              </a:rPr>
              <a:t>Web Server susceptible to  DoS  attack</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solidFill>
                  <a:schemeClr val="bg1"/>
                </a:solidFill>
              </a:rPr>
              <a:t>HAPPY DAY SCENARIO</a:t>
            </a:r>
            <a:endParaRPr lang="en-US" dirty="0">
              <a:solidFill>
                <a:schemeClr val="bg1"/>
              </a:solidFill>
            </a:endParaRPr>
          </a:p>
        </p:txBody>
      </p:sp>
      <p:pic>
        <p:nvPicPr>
          <p:cNvPr id="6" name="Content Placeholder 5" descr="MDScript+ Happy Day Scenario.jpg"/>
          <p:cNvPicPr>
            <a:picLocks noGrp="1" noChangeAspect="1"/>
          </p:cNvPicPr>
          <p:nvPr>
            <p:ph idx="1"/>
          </p:nvPr>
        </p:nvPicPr>
        <p:blipFill>
          <a:blip r:embed="rId2" cstate="print"/>
          <a:stretch>
            <a:fillRect/>
          </a:stretch>
        </p:blipFill>
        <p:spPr>
          <a:xfrm>
            <a:off x="2590800" y="1600200"/>
            <a:ext cx="4495800" cy="4855124"/>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868362"/>
          </a:xfrm>
        </p:spPr>
        <p:txBody>
          <a:bodyPr/>
          <a:lstStyle/>
          <a:p>
            <a:r>
              <a:rPr lang="en-US" dirty="0" smtClean="0">
                <a:solidFill>
                  <a:srgbClr val="FF0000"/>
                </a:solidFill>
              </a:rPr>
              <a:t>MISUSE</a:t>
            </a:r>
            <a:endParaRPr lang="en-US" dirty="0">
              <a:solidFill>
                <a:srgbClr val="FF0000"/>
              </a:solidFill>
            </a:endParaRPr>
          </a:p>
        </p:txBody>
      </p:sp>
      <p:pic>
        <p:nvPicPr>
          <p:cNvPr id="4" name="Content Placeholder 3" descr="MDSCript+ Misuse.jpg"/>
          <p:cNvPicPr>
            <a:picLocks noGrp="1" noChangeAspect="1"/>
          </p:cNvPicPr>
          <p:nvPr>
            <p:ph idx="1"/>
          </p:nvPr>
        </p:nvPicPr>
        <p:blipFill>
          <a:blip r:embed="rId2" cstate="print"/>
          <a:stretch>
            <a:fillRect/>
          </a:stretch>
        </p:blipFill>
        <p:spPr>
          <a:xfrm>
            <a:off x="1600200" y="1219200"/>
            <a:ext cx="6019800" cy="5334000"/>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AGENDA</a:t>
            </a:r>
            <a:endParaRPr lang="en-US" dirty="0">
              <a:solidFill>
                <a:schemeClr val="bg1"/>
              </a:solidFill>
            </a:endParaRPr>
          </a:p>
        </p:txBody>
      </p:sp>
      <p:sp>
        <p:nvSpPr>
          <p:cNvPr id="3" name="Content Placeholder 2"/>
          <p:cNvSpPr>
            <a:spLocks noGrp="1"/>
          </p:cNvSpPr>
          <p:nvPr>
            <p:ph idx="1"/>
          </p:nvPr>
        </p:nvSpPr>
        <p:spPr/>
        <p:txBody>
          <a:bodyPr/>
          <a:lstStyle/>
          <a:p>
            <a:endParaRPr lang="en-US" dirty="0" smtClean="0">
              <a:solidFill>
                <a:schemeClr val="bg1"/>
              </a:solidFill>
            </a:endParaRPr>
          </a:p>
          <a:p>
            <a:r>
              <a:rPr lang="en-US" dirty="0" smtClean="0">
                <a:solidFill>
                  <a:schemeClr val="bg1"/>
                </a:solidFill>
              </a:rPr>
              <a:t>Introduction</a:t>
            </a:r>
          </a:p>
          <a:p>
            <a:r>
              <a:rPr lang="en-US" dirty="0" smtClean="0">
                <a:solidFill>
                  <a:schemeClr val="bg1"/>
                </a:solidFill>
              </a:rPr>
              <a:t>Problem Description</a:t>
            </a:r>
          </a:p>
          <a:p>
            <a:r>
              <a:rPr lang="en-US" dirty="0" smtClean="0">
                <a:solidFill>
                  <a:srgbClr val="FFFF00"/>
                </a:solidFill>
              </a:rPr>
              <a:t>Related Work</a:t>
            </a:r>
          </a:p>
          <a:p>
            <a:r>
              <a:rPr lang="en-US" dirty="0" smtClean="0">
                <a:solidFill>
                  <a:schemeClr val="bg1"/>
                </a:solidFill>
              </a:rPr>
              <a:t>Risk Management Framework</a:t>
            </a:r>
          </a:p>
          <a:p>
            <a:r>
              <a:rPr lang="en-US" dirty="0" smtClean="0">
                <a:solidFill>
                  <a:schemeClr val="bg1"/>
                </a:solidFill>
              </a:rPr>
              <a:t>Proposed Solutions</a:t>
            </a:r>
          </a:p>
          <a:p>
            <a:r>
              <a:rPr lang="en-US" dirty="0" smtClean="0">
                <a:solidFill>
                  <a:schemeClr val="bg1"/>
                </a:solidFill>
              </a:rPr>
              <a:t>Conclusion</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RELATED WORK</a:t>
            </a:r>
            <a:endParaRPr lang="en-US" dirty="0">
              <a:solidFill>
                <a:schemeClr val="bg1"/>
              </a:solidFill>
            </a:endParaRPr>
          </a:p>
        </p:txBody>
      </p:sp>
      <p:sp>
        <p:nvSpPr>
          <p:cNvPr id="3" name="Content Placeholder 2"/>
          <p:cNvSpPr>
            <a:spLocks noGrp="1"/>
          </p:cNvSpPr>
          <p:nvPr>
            <p:ph idx="1"/>
          </p:nvPr>
        </p:nvSpPr>
        <p:spPr/>
        <p:txBody>
          <a:bodyPr/>
          <a:lstStyle/>
          <a:p>
            <a:pPr>
              <a:buNone/>
            </a:pPr>
            <a:r>
              <a:rPr lang="en-US" dirty="0" smtClean="0">
                <a:solidFill>
                  <a:schemeClr val="bg1"/>
                </a:solidFill>
              </a:rPr>
              <a:t>Voice-Based Mobile Prescription Application</a:t>
            </a:r>
          </a:p>
          <a:p>
            <a:r>
              <a:rPr lang="en-US" dirty="0" smtClean="0">
                <a:solidFill>
                  <a:schemeClr val="bg1"/>
                </a:solidFill>
              </a:rPr>
              <a:t>Natural Interaction</a:t>
            </a:r>
          </a:p>
          <a:p>
            <a:r>
              <a:rPr lang="en-US" dirty="0" smtClean="0">
                <a:solidFill>
                  <a:schemeClr val="bg1"/>
                </a:solidFill>
              </a:rPr>
              <a:t>Benefits from Cellular Network Coverage</a:t>
            </a:r>
          </a:p>
          <a:p>
            <a:r>
              <a:rPr lang="en-US" dirty="0" smtClean="0">
                <a:solidFill>
                  <a:schemeClr val="bg1"/>
                </a:solidFill>
              </a:rPr>
              <a:t>Extensive development skills</a:t>
            </a:r>
          </a:p>
          <a:p>
            <a:r>
              <a:rPr lang="en-US" dirty="0" smtClean="0">
                <a:solidFill>
                  <a:schemeClr val="bg1"/>
                </a:solidFill>
              </a:rPr>
              <a:t>3-Tier Client Server Architecture (Client, Server, and Backend MySQL database</a:t>
            </a:r>
          </a:p>
          <a:p>
            <a:r>
              <a:rPr lang="en-US" dirty="0" smtClean="0">
                <a:solidFill>
                  <a:schemeClr val="bg1"/>
                </a:solidFill>
              </a:rPr>
              <a:t>Web server acts as the data warehouse</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solidFill>
                  <a:schemeClr val="bg1"/>
                </a:solidFill>
              </a:rPr>
              <a:t>EXISTING APPLICATIONS</a:t>
            </a:r>
            <a:endParaRPr lang="en-US" dirty="0">
              <a:solidFill>
                <a:schemeClr val="bg1"/>
              </a:solidFill>
            </a:endParaRPr>
          </a:p>
        </p:txBody>
      </p:sp>
      <p:sp>
        <p:nvSpPr>
          <p:cNvPr id="3" name="Content Placeholder 2"/>
          <p:cNvSpPr>
            <a:spLocks noGrp="1"/>
          </p:cNvSpPr>
          <p:nvPr>
            <p:ph idx="1"/>
          </p:nvPr>
        </p:nvSpPr>
        <p:spPr/>
        <p:txBody>
          <a:bodyPr/>
          <a:lstStyle/>
          <a:p>
            <a:r>
              <a:rPr lang="en-US" dirty="0" err="1" smtClean="0">
                <a:solidFill>
                  <a:schemeClr val="bg1"/>
                </a:solidFill>
              </a:rPr>
              <a:t>eDoctor</a:t>
            </a:r>
            <a:r>
              <a:rPr lang="en-US" dirty="0" smtClean="0">
                <a:solidFill>
                  <a:schemeClr val="bg1"/>
                </a:solidFill>
              </a:rPr>
              <a:t> </a:t>
            </a:r>
            <a:r>
              <a:rPr lang="en-US" dirty="0" smtClean="0">
                <a:solidFill>
                  <a:srgbClr val="FFFFFF"/>
                </a:solidFill>
              </a:rPr>
              <a:t>– FREE</a:t>
            </a:r>
            <a:endParaRPr lang="en-US" dirty="0" smtClean="0">
              <a:solidFill>
                <a:schemeClr val="bg1"/>
              </a:solidFill>
            </a:endParaRPr>
          </a:p>
          <a:p>
            <a:endParaRPr lang="en-US" dirty="0" smtClean="0">
              <a:solidFill>
                <a:schemeClr val="bg1"/>
              </a:solidFill>
            </a:endParaRPr>
          </a:p>
          <a:p>
            <a:r>
              <a:rPr lang="en-US" dirty="0" err="1" smtClean="0">
                <a:solidFill>
                  <a:schemeClr val="bg1"/>
                </a:solidFill>
              </a:rPr>
              <a:t>Allscripts</a:t>
            </a:r>
            <a:r>
              <a:rPr lang="en-US" dirty="0" smtClean="0">
                <a:solidFill>
                  <a:schemeClr val="bg1"/>
                </a:solidFill>
              </a:rPr>
              <a:t> Remote + </a:t>
            </a:r>
            <a:r>
              <a:rPr lang="en-US" dirty="0">
                <a:solidFill>
                  <a:srgbClr val="FFFFFF"/>
                </a:solidFill>
              </a:rPr>
              <a:t>– FREE</a:t>
            </a:r>
            <a:endParaRPr lang="en-US" dirty="0" smtClean="0">
              <a:solidFill>
                <a:schemeClr val="bg1"/>
              </a:solidFill>
            </a:endParaRPr>
          </a:p>
          <a:p>
            <a:endParaRPr lang="en-US" dirty="0" smtClean="0">
              <a:solidFill>
                <a:schemeClr val="bg1"/>
              </a:solidFill>
            </a:endParaRPr>
          </a:p>
          <a:p>
            <a:r>
              <a:rPr lang="en-US" dirty="0" smtClean="0">
                <a:solidFill>
                  <a:schemeClr val="bg1"/>
                </a:solidFill>
              </a:rPr>
              <a:t>Rx-Writer </a:t>
            </a:r>
            <a:r>
              <a:rPr lang="en-US" dirty="0">
                <a:solidFill>
                  <a:srgbClr val="FFFFFF"/>
                </a:solidFill>
              </a:rPr>
              <a:t>– FREE</a:t>
            </a:r>
            <a:endParaRPr lang="en-US" dirty="0" smtClean="0">
              <a:solidFill>
                <a:schemeClr val="bg1"/>
              </a:solidFill>
            </a:endParaRPr>
          </a:p>
          <a:p>
            <a:endParaRPr lang="en-US" dirty="0" smtClean="0">
              <a:solidFill>
                <a:schemeClr val="bg1"/>
              </a:solidFill>
            </a:endParaRPr>
          </a:p>
          <a:p>
            <a:r>
              <a:rPr lang="en-US" dirty="0" err="1" smtClean="0">
                <a:solidFill>
                  <a:schemeClr val="bg1"/>
                </a:solidFill>
              </a:rPr>
              <a:t>ScriptPad</a:t>
            </a:r>
            <a:r>
              <a:rPr lang="en-US" dirty="0" smtClean="0">
                <a:solidFill>
                  <a:schemeClr val="bg1"/>
                </a:solidFill>
              </a:rPr>
              <a:t> </a:t>
            </a:r>
            <a:r>
              <a:rPr lang="en-US" dirty="0">
                <a:solidFill>
                  <a:srgbClr val="FFFFFF"/>
                </a:solidFill>
              </a:rPr>
              <a:t>– </a:t>
            </a:r>
            <a:r>
              <a:rPr lang="en-US" dirty="0" smtClean="0">
                <a:solidFill>
                  <a:srgbClr val="FFFFFF"/>
                </a:solidFill>
              </a:rPr>
              <a:t>$0.99</a:t>
            </a:r>
            <a:endParaRPr lang="en-US" dirty="0">
              <a:solidFill>
                <a:schemeClr val="bg1"/>
              </a:solidFill>
            </a:endParaRPr>
          </a:p>
        </p:txBody>
      </p:sp>
      <p:grpSp>
        <p:nvGrpSpPr>
          <p:cNvPr id="24" name="Group 23"/>
          <p:cNvGrpSpPr/>
          <p:nvPr/>
        </p:nvGrpSpPr>
        <p:grpSpPr>
          <a:xfrm>
            <a:off x="914400" y="2286000"/>
            <a:ext cx="685800" cy="228600"/>
            <a:chOff x="2438400" y="1752600"/>
            <a:chExt cx="685800" cy="228600"/>
          </a:xfrm>
        </p:grpSpPr>
        <p:sp>
          <p:nvSpPr>
            <p:cNvPr id="5" name="5-Point Star 4"/>
            <p:cNvSpPr/>
            <p:nvPr/>
          </p:nvSpPr>
          <p:spPr>
            <a:xfrm>
              <a:off x="2438400" y="1752600"/>
              <a:ext cx="228600" cy="228600"/>
            </a:xfrm>
            <a:prstGeom prst="star5">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5-Point Star 5"/>
            <p:cNvSpPr/>
            <p:nvPr/>
          </p:nvSpPr>
          <p:spPr>
            <a:xfrm>
              <a:off x="2667000" y="1752600"/>
              <a:ext cx="228600" cy="228600"/>
            </a:xfrm>
            <a:prstGeom prst="star5">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5-Point Star 6"/>
            <p:cNvSpPr/>
            <p:nvPr/>
          </p:nvSpPr>
          <p:spPr>
            <a:xfrm>
              <a:off x="2895600" y="1752600"/>
              <a:ext cx="228600" cy="228600"/>
            </a:xfrm>
            <a:prstGeom prst="star5">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p:cNvGrpSpPr/>
          <p:nvPr/>
        </p:nvGrpSpPr>
        <p:grpSpPr>
          <a:xfrm>
            <a:off x="914400" y="3377648"/>
            <a:ext cx="685800" cy="228600"/>
            <a:chOff x="4191000" y="2971800"/>
            <a:chExt cx="685800" cy="228600"/>
          </a:xfrm>
        </p:grpSpPr>
        <p:sp>
          <p:nvSpPr>
            <p:cNvPr id="8" name="5-Point Star 7"/>
            <p:cNvSpPr/>
            <p:nvPr/>
          </p:nvSpPr>
          <p:spPr>
            <a:xfrm>
              <a:off x="4191000" y="2971800"/>
              <a:ext cx="228600" cy="228600"/>
            </a:xfrm>
            <a:prstGeom prst="star5">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5-Point Star 8"/>
            <p:cNvSpPr/>
            <p:nvPr/>
          </p:nvSpPr>
          <p:spPr>
            <a:xfrm>
              <a:off x="4419600" y="2971800"/>
              <a:ext cx="228600" cy="228600"/>
            </a:xfrm>
            <a:prstGeom prst="star5">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5-Point Star 9"/>
            <p:cNvSpPr/>
            <p:nvPr/>
          </p:nvSpPr>
          <p:spPr>
            <a:xfrm>
              <a:off x="4648200" y="2971800"/>
              <a:ext cx="228600" cy="228600"/>
            </a:xfrm>
            <a:prstGeom prst="star5">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 name="Group 13"/>
          <p:cNvGrpSpPr/>
          <p:nvPr/>
        </p:nvGrpSpPr>
        <p:grpSpPr>
          <a:xfrm>
            <a:off x="914400" y="5643770"/>
            <a:ext cx="914400" cy="228600"/>
            <a:chOff x="2590800" y="3581400"/>
            <a:chExt cx="914400" cy="228600"/>
          </a:xfrm>
        </p:grpSpPr>
        <p:sp>
          <p:nvSpPr>
            <p:cNvPr id="16" name="5-Point Star 15"/>
            <p:cNvSpPr/>
            <p:nvPr/>
          </p:nvSpPr>
          <p:spPr>
            <a:xfrm>
              <a:off x="2590800" y="3581400"/>
              <a:ext cx="228600" cy="228600"/>
            </a:xfrm>
            <a:prstGeom prst="star5">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5-Point Star 16"/>
            <p:cNvSpPr/>
            <p:nvPr/>
          </p:nvSpPr>
          <p:spPr>
            <a:xfrm>
              <a:off x="2819400" y="3581400"/>
              <a:ext cx="228600" cy="228600"/>
            </a:xfrm>
            <a:prstGeom prst="star5">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5-Point Star 17"/>
            <p:cNvSpPr/>
            <p:nvPr/>
          </p:nvSpPr>
          <p:spPr>
            <a:xfrm>
              <a:off x="3048000" y="3581400"/>
              <a:ext cx="228600" cy="228600"/>
            </a:xfrm>
            <a:prstGeom prst="star5">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5-Point Star 18"/>
            <p:cNvSpPr/>
            <p:nvPr/>
          </p:nvSpPr>
          <p:spPr>
            <a:xfrm>
              <a:off x="3276600" y="3581400"/>
              <a:ext cx="228600" cy="228600"/>
            </a:xfrm>
            <a:prstGeom prst="star5">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2" name="Picture 2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6627955" y="1752600"/>
            <a:ext cx="914400" cy="914400"/>
          </a:xfrm>
          <a:prstGeom prst="rect">
            <a:avLst/>
          </a:prstGeom>
        </p:spPr>
      </p:pic>
      <p:pic>
        <p:nvPicPr>
          <p:cNvPr id="4" name="Picture 3"/>
          <p:cNvPicPr>
            <a:picLocks/>
          </p:cNvPicPr>
          <p:nvPr/>
        </p:nvPicPr>
        <p:blipFill>
          <a:blip r:embed="rId3">
            <a:extLst>
              <a:ext uri="{28A0092B-C50C-407E-A947-70E740481C1C}">
                <a14:useLocalDpi xmlns:a14="http://schemas.microsoft.com/office/drawing/2010/main" xmlns="" val="0"/>
              </a:ext>
            </a:extLst>
          </a:blip>
          <a:stretch>
            <a:fillRect/>
          </a:stretch>
        </p:blipFill>
        <p:spPr>
          <a:xfrm>
            <a:off x="6629400" y="5257800"/>
            <a:ext cx="914400" cy="914400"/>
          </a:xfrm>
          <a:prstGeom prst="rect">
            <a:avLst/>
          </a:prstGeom>
        </p:spPr>
      </p:pic>
      <p:pic>
        <p:nvPicPr>
          <p:cNvPr id="21" name="Picture 20"/>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6627955" y="2971800"/>
            <a:ext cx="914400" cy="914400"/>
          </a:xfrm>
          <a:prstGeom prst="rect">
            <a:avLst/>
          </a:prstGeom>
        </p:spPr>
      </p:pic>
      <p:pic>
        <p:nvPicPr>
          <p:cNvPr id="23" name="Picture 22"/>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6629400" y="4114800"/>
            <a:ext cx="912955" cy="914400"/>
          </a:xfrm>
          <a:prstGeom prst="rect">
            <a:avLst/>
          </a:prstGeom>
        </p:spPr>
      </p:pic>
      <p:grpSp>
        <p:nvGrpSpPr>
          <p:cNvPr id="26" name="Group 25"/>
          <p:cNvGrpSpPr/>
          <p:nvPr/>
        </p:nvGrpSpPr>
        <p:grpSpPr>
          <a:xfrm>
            <a:off x="914400" y="4502271"/>
            <a:ext cx="952500" cy="228600"/>
            <a:chOff x="2628900" y="4130216"/>
            <a:chExt cx="952500" cy="228600"/>
          </a:xfrm>
        </p:grpSpPr>
        <p:grpSp>
          <p:nvGrpSpPr>
            <p:cNvPr id="15" name="Group 14"/>
            <p:cNvGrpSpPr/>
            <p:nvPr/>
          </p:nvGrpSpPr>
          <p:grpSpPr>
            <a:xfrm>
              <a:off x="2628900" y="4130216"/>
              <a:ext cx="685800" cy="228600"/>
              <a:chOff x="2514600" y="2971800"/>
              <a:chExt cx="685800" cy="228600"/>
            </a:xfrm>
          </p:grpSpPr>
          <p:sp>
            <p:nvSpPr>
              <p:cNvPr id="11" name="5-Point Star 10"/>
              <p:cNvSpPr/>
              <p:nvPr/>
            </p:nvSpPr>
            <p:spPr>
              <a:xfrm>
                <a:off x="2514600" y="2971800"/>
                <a:ext cx="228600" cy="228600"/>
              </a:xfrm>
              <a:prstGeom prst="star5">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5-Point Star 11"/>
              <p:cNvSpPr/>
              <p:nvPr/>
            </p:nvSpPr>
            <p:spPr>
              <a:xfrm>
                <a:off x="2743200" y="2971800"/>
                <a:ext cx="228600" cy="228600"/>
              </a:xfrm>
              <a:prstGeom prst="star5">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5-Point Star 12"/>
              <p:cNvSpPr/>
              <p:nvPr/>
            </p:nvSpPr>
            <p:spPr>
              <a:xfrm>
                <a:off x="2971800" y="2971800"/>
                <a:ext cx="228600" cy="228600"/>
              </a:xfrm>
              <a:prstGeom prst="star5">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5" name="Picture 24"/>
            <p:cNvPicPr>
              <a:picLocks noChangeAspect="1"/>
            </p:cNvPicPr>
            <p:nvPr/>
          </p:nvPicPr>
          <p:blipFill>
            <a:blip r:embed="rId6">
              <a:extLst>
                <a:ext uri="{28A0092B-C50C-407E-A947-70E740481C1C}">
                  <a14:useLocalDpi xmlns:a14="http://schemas.microsoft.com/office/drawing/2010/main" xmlns="" val="0"/>
                </a:ext>
              </a:extLst>
            </a:blip>
            <a:stretch>
              <a:fillRect/>
            </a:stretch>
          </p:blipFill>
          <p:spPr>
            <a:xfrm flipH="1">
              <a:off x="3355867" y="4133283"/>
              <a:ext cx="225533" cy="225533"/>
            </a:xfrm>
            <a:prstGeom prst="rect">
              <a:avLst/>
            </a:prstGeom>
          </p:spPr>
        </p:pic>
      </p:grpSp>
      <p:sp>
        <p:nvSpPr>
          <p:cNvPr id="28" name="TextBox 27"/>
          <p:cNvSpPr txBox="1"/>
          <p:nvPr/>
        </p:nvSpPr>
        <p:spPr>
          <a:xfrm>
            <a:off x="1943100" y="2149935"/>
            <a:ext cx="1409700" cy="517065"/>
          </a:xfrm>
          <a:prstGeom prst="rect">
            <a:avLst/>
          </a:prstGeom>
          <a:noFill/>
        </p:spPr>
        <p:txBody>
          <a:bodyPr wrap="square" rtlCol="0">
            <a:spAutoFit/>
          </a:bodyPr>
          <a:lstStyle/>
          <a:p>
            <a:pPr>
              <a:lnSpc>
                <a:spcPct val="115000"/>
              </a:lnSpc>
              <a:spcAft>
                <a:spcPts val="1000"/>
              </a:spcAft>
            </a:pPr>
            <a:r>
              <a:rPr lang="en-US" sz="2400" dirty="0">
                <a:solidFill>
                  <a:srgbClr val="FFFFFF"/>
                </a:solidFill>
              </a:rPr>
              <a:t>5 </a:t>
            </a:r>
            <a:r>
              <a:rPr lang="en-US" sz="2400" dirty="0" smtClean="0">
                <a:solidFill>
                  <a:srgbClr val="FFFFFF"/>
                </a:solidFill>
              </a:rPr>
              <a:t>Ratings</a:t>
            </a:r>
            <a:endParaRPr lang="en-US" sz="2400" dirty="0">
              <a:ea typeface="Calibri"/>
              <a:cs typeface="Times New Roman"/>
            </a:endParaRPr>
          </a:p>
        </p:txBody>
      </p:sp>
      <p:sp>
        <p:nvSpPr>
          <p:cNvPr id="29" name="TextBox 28"/>
          <p:cNvSpPr txBox="1"/>
          <p:nvPr/>
        </p:nvSpPr>
        <p:spPr>
          <a:xfrm>
            <a:off x="1905000" y="3216735"/>
            <a:ext cx="1409700" cy="492122"/>
          </a:xfrm>
          <a:prstGeom prst="rect">
            <a:avLst/>
          </a:prstGeom>
          <a:noFill/>
        </p:spPr>
        <p:txBody>
          <a:bodyPr wrap="square" rtlCol="0">
            <a:spAutoFit/>
          </a:bodyPr>
          <a:lstStyle/>
          <a:p>
            <a:pPr>
              <a:lnSpc>
                <a:spcPct val="115000"/>
              </a:lnSpc>
              <a:spcAft>
                <a:spcPts val="1000"/>
              </a:spcAft>
            </a:pPr>
            <a:r>
              <a:rPr lang="en-US" sz="2400" dirty="0">
                <a:solidFill>
                  <a:srgbClr val="FFFFFF"/>
                </a:solidFill>
              </a:rPr>
              <a:t>9 Ratings</a:t>
            </a:r>
            <a:endParaRPr lang="en-US" sz="2400" dirty="0">
              <a:ea typeface="Calibri"/>
              <a:cs typeface="Times New Roman"/>
            </a:endParaRPr>
          </a:p>
        </p:txBody>
      </p:sp>
      <p:sp>
        <p:nvSpPr>
          <p:cNvPr id="30" name="TextBox 29"/>
          <p:cNvSpPr txBox="1"/>
          <p:nvPr/>
        </p:nvSpPr>
        <p:spPr>
          <a:xfrm>
            <a:off x="1866900" y="4343400"/>
            <a:ext cx="1714500" cy="517065"/>
          </a:xfrm>
          <a:prstGeom prst="rect">
            <a:avLst/>
          </a:prstGeom>
          <a:noFill/>
        </p:spPr>
        <p:txBody>
          <a:bodyPr wrap="square" rtlCol="0">
            <a:spAutoFit/>
          </a:bodyPr>
          <a:lstStyle/>
          <a:p>
            <a:pPr>
              <a:lnSpc>
                <a:spcPct val="115000"/>
              </a:lnSpc>
              <a:spcAft>
                <a:spcPts val="1000"/>
              </a:spcAft>
            </a:pPr>
            <a:r>
              <a:rPr lang="en-US" sz="2400" dirty="0" smtClean="0">
                <a:solidFill>
                  <a:srgbClr val="FFFFFF"/>
                </a:solidFill>
              </a:rPr>
              <a:t>80 </a:t>
            </a:r>
            <a:r>
              <a:rPr lang="en-US" sz="2400" dirty="0">
                <a:solidFill>
                  <a:srgbClr val="FFFFFF"/>
                </a:solidFill>
              </a:rPr>
              <a:t>Ratings</a:t>
            </a:r>
            <a:endParaRPr lang="en-US" sz="2400" dirty="0">
              <a:ea typeface="Calibri"/>
              <a:cs typeface="Times New Roman"/>
            </a:endParaRPr>
          </a:p>
        </p:txBody>
      </p:sp>
      <p:sp>
        <p:nvSpPr>
          <p:cNvPr id="31" name="TextBox 30"/>
          <p:cNvSpPr txBox="1"/>
          <p:nvPr/>
        </p:nvSpPr>
        <p:spPr>
          <a:xfrm>
            <a:off x="1828800" y="5502735"/>
            <a:ext cx="1714500" cy="517065"/>
          </a:xfrm>
          <a:prstGeom prst="rect">
            <a:avLst/>
          </a:prstGeom>
          <a:noFill/>
        </p:spPr>
        <p:txBody>
          <a:bodyPr wrap="square" rtlCol="0">
            <a:spAutoFit/>
          </a:bodyPr>
          <a:lstStyle/>
          <a:p>
            <a:pPr>
              <a:lnSpc>
                <a:spcPct val="115000"/>
              </a:lnSpc>
              <a:spcAft>
                <a:spcPts val="1000"/>
              </a:spcAft>
            </a:pPr>
            <a:r>
              <a:rPr lang="en-US" sz="2400" dirty="0" smtClean="0">
                <a:solidFill>
                  <a:srgbClr val="FFFFFF"/>
                </a:solidFill>
              </a:rPr>
              <a:t>21 </a:t>
            </a:r>
            <a:r>
              <a:rPr lang="en-US" sz="2400" dirty="0">
                <a:solidFill>
                  <a:srgbClr val="FFFFFF"/>
                </a:solidFill>
              </a:rPr>
              <a:t>Ratings</a:t>
            </a:r>
            <a:endParaRPr lang="en-US" sz="2400" dirty="0">
              <a:ea typeface="Calibri"/>
              <a:cs typeface="Times New Roman"/>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AGENDA</a:t>
            </a:r>
            <a:endParaRPr lang="en-US" dirty="0">
              <a:solidFill>
                <a:schemeClr val="bg1"/>
              </a:solidFill>
            </a:endParaRPr>
          </a:p>
        </p:txBody>
      </p:sp>
      <p:sp>
        <p:nvSpPr>
          <p:cNvPr id="3" name="Content Placeholder 2"/>
          <p:cNvSpPr>
            <a:spLocks noGrp="1"/>
          </p:cNvSpPr>
          <p:nvPr>
            <p:ph idx="1"/>
          </p:nvPr>
        </p:nvSpPr>
        <p:spPr/>
        <p:txBody>
          <a:bodyPr/>
          <a:lstStyle/>
          <a:p>
            <a:endParaRPr lang="en-US" dirty="0" smtClean="0">
              <a:solidFill>
                <a:schemeClr val="bg1"/>
              </a:solidFill>
            </a:endParaRPr>
          </a:p>
          <a:p>
            <a:r>
              <a:rPr lang="en-US" dirty="0" smtClean="0">
                <a:solidFill>
                  <a:schemeClr val="bg1"/>
                </a:solidFill>
              </a:rPr>
              <a:t>Introduction</a:t>
            </a:r>
          </a:p>
          <a:p>
            <a:r>
              <a:rPr lang="en-US" dirty="0" smtClean="0">
                <a:solidFill>
                  <a:schemeClr val="bg1"/>
                </a:solidFill>
              </a:rPr>
              <a:t>Problem Description</a:t>
            </a:r>
          </a:p>
          <a:p>
            <a:r>
              <a:rPr lang="en-US" dirty="0" smtClean="0">
                <a:solidFill>
                  <a:schemeClr val="bg1"/>
                </a:solidFill>
              </a:rPr>
              <a:t>Related Work</a:t>
            </a:r>
          </a:p>
          <a:p>
            <a:r>
              <a:rPr lang="en-US" dirty="0" smtClean="0">
                <a:solidFill>
                  <a:srgbClr val="FFFF00"/>
                </a:solidFill>
              </a:rPr>
              <a:t>Risk Management Framework </a:t>
            </a:r>
          </a:p>
          <a:p>
            <a:r>
              <a:rPr lang="en-US" dirty="0" smtClean="0">
                <a:solidFill>
                  <a:schemeClr val="bg1"/>
                </a:solidFill>
              </a:rPr>
              <a:t>Proposed Solutions</a:t>
            </a:r>
          </a:p>
          <a:p>
            <a:r>
              <a:rPr lang="en-US" dirty="0" smtClean="0">
                <a:solidFill>
                  <a:schemeClr val="bg1"/>
                </a:solidFill>
              </a:rPr>
              <a:t>Conclusion</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228600"/>
            <a:ext cx="6705600" cy="960438"/>
          </a:xfrm>
        </p:spPr>
        <p:txBody>
          <a:bodyPr>
            <a:normAutofit fontScale="90000"/>
          </a:bodyPr>
          <a:lstStyle/>
          <a:p>
            <a:r>
              <a:rPr lang="en-US" dirty="0" smtClean="0">
                <a:solidFill>
                  <a:schemeClr val="bg1"/>
                </a:solidFill>
              </a:rPr>
              <a:t>Risk Management Framework</a:t>
            </a:r>
            <a:endParaRPr lang="en-US" dirty="0">
              <a:solidFill>
                <a:schemeClr val="bg1"/>
              </a:solidFill>
              <a:latin typeface="Freestyle Script" pitchFamily="66" charset="0"/>
            </a:endParaRPr>
          </a:p>
        </p:txBody>
      </p:sp>
      <p:sp>
        <p:nvSpPr>
          <p:cNvPr id="3" name="Content Placeholder 2"/>
          <p:cNvSpPr>
            <a:spLocks noGrp="1"/>
          </p:cNvSpPr>
          <p:nvPr>
            <p:ph idx="1"/>
          </p:nvPr>
        </p:nvSpPr>
        <p:spPr/>
        <p:txBody>
          <a:bodyPr>
            <a:normAutofit fontScale="85000" lnSpcReduction="10000"/>
          </a:bodyPr>
          <a:lstStyle/>
          <a:p>
            <a:pPr marL="514350" indent="-514350">
              <a:lnSpc>
                <a:spcPct val="200000"/>
              </a:lnSpc>
              <a:buFont typeface="+mj-lt"/>
              <a:buAutoNum type="arabicPeriod"/>
            </a:pPr>
            <a:r>
              <a:rPr lang="en-US" dirty="0" smtClean="0">
                <a:solidFill>
                  <a:schemeClr val="bg1"/>
                </a:solidFill>
              </a:rPr>
              <a:t>Business Context</a:t>
            </a:r>
          </a:p>
          <a:p>
            <a:pPr marL="514350" indent="-514350">
              <a:lnSpc>
                <a:spcPct val="200000"/>
              </a:lnSpc>
              <a:buFont typeface="+mj-lt"/>
              <a:buAutoNum type="arabicPeriod"/>
            </a:pPr>
            <a:r>
              <a:rPr lang="en-US" dirty="0" smtClean="0">
                <a:solidFill>
                  <a:schemeClr val="bg1"/>
                </a:solidFill>
              </a:rPr>
              <a:t>Business and Technical Risks</a:t>
            </a:r>
          </a:p>
          <a:p>
            <a:pPr marL="514350" indent="-514350">
              <a:lnSpc>
                <a:spcPct val="200000"/>
              </a:lnSpc>
              <a:buFont typeface="+mj-lt"/>
              <a:buAutoNum type="arabicPeriod"/>
            </a:pPr>
            <a:r>
              <a:rPr lang="en-US" dirty="0" smtClean="0">
                <a:solidFill>
                  <a:schemeClr val="bg1"/>
                </a:solidFill>
              </a:rPr>
              <a:t>Synthesize and Prioritize Risks</a:t>
            </a:r>
          </a:p>
          <a:p>
            <a:pPr marL="514350" indent="-514350">
              <a:lnSpc>
                <a:spcPct val="200000"/>
              </a:lnSpc>
              <a:buFont typeface="+mj-lt"/>
              <a:buAutoNum type="arabicPeriod"/>
            </a:pPr>
            <a:r>
              <a:rPr lang="en-US" dirty="0" smtClean="0">
                <a:solidFill>
                  <a:schemeClr val="bg1"/>
                </a:solidFill>
              </a:rPr>
              <a:t>Risk Mitigation Strategies</a:t>
            </a:r>
          </a:p>
          <a:p>
            <a:pPr marL="514350" indent="-514350">
              <a:lnSpc>
                <a:spcPct val="200000"/>
              </a:lnSpc>
              <a:buFont typeface="+mj-lt"/>
              <a:buAutoNum type="arabicPeriod"/>
            </a:pPr>
            <a:r>
              <a:rPr lang="en-US" dirty="0" smtClean="0">
                <a:solidFill>
                  <a:schemeClr val="bg1"/>
                </a:solidFill>
              </a:rPr>
              <a:t>Carry Out and Validate Mitigation Strategies</a:t>
            </a:r>
          </a:p>
          <a:p>
            <a:pPr marL="514350" indent="-514350">
              <a:buFont typeface="+mj-lt"/>
              <a:buAutoNum type="arabicPeriod"/>
            </a:pPr>
            <a:endParaRPr lang="en-US" dirty="0" smtClean="0">
              <a:solidFill>
                <a:schemeClr val="bg1"/>
              </a:solidFill>
            </a:endParaRPr>
          </a:p>
        </p:txBody>
      </p:sp>
      <p:sp>
        <p:nvSpPr>
          <p:cNvPr id="4" name="TextBox 3"/>
          <p:cNvSpPr txBox="1"/>
          <p:nvPr/>
        </p:nvSpPr>
        <p:spPr>
          <a:xfrm>
            <a:off x="228600" y="373559"/>
            <a:ext cx="2362200" cy="769441"/>
          </a:xfrm>
          <a:prstGeom prst="rect">
            <a:avLst/>
          </a:prstGeom>
          <a:noFill/>
        </p:spPr>
        <p:txBody>
          <a:bodyPr wrap="square" rtlCol="0">
            <a:spAutoFit/>
          </a:bodyPr>
          <a:lstStyle/>
          <a:p>
            <a:r>
              <a:rPr lang="en-US" sz="4400" b="1" dirty="0" err="1">
                <a:solidFill>
                  <a:prstClr val="white"/>
                </a:solidFill>
                <a:latin typeface="Aparajita" pitchFamily="34" charset="0"/>
                <a:cs typeface="Aparajita" pitchFamily="34" charset="0"/>
              </a:rPr>
              <a:t>MD</a:t>
            </a:r>
            <a:r>
              <a:rPr lang="en-US" sz="4400" dirty="0" err="1">
                <a:solidFill>
                  <a:prstClr val="white"/>
                </a:solidFill>
                <a:latin typeface="Freestyle Script" pitchFamily="66" charset="0"/>
              </a:rPr>
              <a:t>Script</a:t>
            </a:r>
            <a:r>
              <a:rPr lang="en-US" sz="4400" dirty="0">
                <a:solidFill>
                  <a:prstClr val="white"/>
                </a:solidFill>
                <a:latin typeface="Freestyle Script" pitchFamily="66" charset="0"/>
              </a:rPr>
              <a:t> +</a:t>
            </a:r>
            <a:endParaRPr lang="en-US" sz="4400" dirty="0">
              <a:solidFill>
                <a:prstClr val="black"/>
              </a:solidFill>
            </a:endParaRPr>
          </a:p>
        </p:txBody>
      </p:sp>
    </p:spTree>
    <p:extLst>
      <p:ext uri="{BB962C8B-B14F-4D97-AF65-F5344CB8AC3E}">
        <p14:creationId xmlns:p14="http://schemas.microsoft.com/office/powerpoint/2010/main" xmlns="" val="13242805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a:solidFill>
                  <a:schemeClr val="bg1"/>
                </a:solidFill>
                <a:latin typeface="Aparajita" pitchFamily="34" charset="0"/>
                <a:cs typeface="Aparajita" pitchFamily="34" charset="0"/>
              </a:rPr>
              <a:t>MD</a:t>
            </a:r>
            <a:r>
              <a:rPr lang="en-US" dirty="0" err="1">
                <a:solidFill>
                  <a:schemeClr val="bg1"/>
                </a:solidFill>
                <a:latin typeface="Freestyle Script" pitchFamily="66" charset="0"/>
              </a:rPr>
              <a:t>Script</a:t>
            </a:r>
            <a:r>
              <a:rPr lang="en-US" dirty="0">
                <a:solidFill>
                  <a:schemeClr val="bg1"/>
                </a:solidFill>
                <a:latin typeface="Freestyle Script" pitchFamily="66" charset="0"/>
              </a:rPr>
              <a:t> </a:t>
            </a:r>
            <a:r>
              <a:rPr lang="en-US" dirty="0" smtClean="0">
                <a:solidFill>
                  <a:schemeClr val="bg1"/>
                </a:solidFill>
                <a:latin typeface="Freestyle Script" pitchFamily="66" charset="0"/>
              </a:rPr>
              <a:t>+</a:t>
            </a:r>
            <a:r>
              <a:rPr lang="en-US" dirty="0" smtClean="0"/>
              <a:t> </a:t>
            </a:r>
            <a:r>
              <a:rPr lang="en-US" dirty="0" smtClean="0">
                <a:solidFill>
                  <a:schemeClr val="bg1"/>
                </a:solidFill>
              </a:rPr>
              <a:t>Business Context</a:t>
            </a:r>
            <a:endParaRPr lang="en-US" dirty="0">
              <a:solidFill>
                <a:schemeClr val="bg1"/>
              </a:solidFill>
            </a:endParaRPr>
          </a:p>
        </p:txBody>
      </p:sp>
      <p:sp>
        <p:nvSpPr>
          <p:cNvPr id="3" name="Content Placeholder 2"/>
          <p:cNvSpPr>
            <a:spLocks noGrp="1"/>
          </p:cNvSpPr>
          <p:nvPr>
            <p:ph idx="1"/>
          </p:nvPr>
        </p:nvSpPr>
        <p:spPr/>
        <p:txBody>
          <a:bodyPr>
            <a:normAutofit fontScale="62500" lnSpcReduction="20000"/>
          </a:bodyPr>
          <a:lstStyle/>
          <a:p>
            <a:r>
              <a:rPr lang="en-US" sz="2800" dirty="0">
                <a:solidFill>
                  <a:srgbClr val="FFFFFF"/>
                </a:solidFill>
                <a:latin typeface="Calibri"/>
                <a:cs typeface="Calibri"/>
              </a:rPr>
              <a:t>Business Goals:</a:t>
            </a:r>
          </a:p>
          <a:p>
            <a:pPr lvl="1"/>
            <a:r>
              <a:rPr lang="en-US" dirty="0" smtClean="0">
                <a:solidFill>
                  <a:srgbClr val="FFFFFF"/>
                </a:solidFill>
                <a:latin typeface="Calibri"/>
                <a:cs typeface="Calibri"/>
              </a:rPr>
              <a:t>Provide a stand alone prescription management solution that assists physicians streamline  the process of writing prescriptions and maintaining patient medication history.</a:t>
            </a:r>
          </a:p>
          <a:p>
            <a:pPr lvl="1"/>
            <a:r>
              <a:rPr lang="en-US" dirty="0" smtClean="0">
                <a:solidFill>
                  <a:srgbClr val="FFFFFF"/>
                </a:solidFill>
                <a:latin typeface="Calibri"/>
                <a:cs typeface="Calibri"/>
              </a:rPr>
              <a:t>Provide a secure method for healthcare professionals to  send prescriptions directly to  a participating pharmacy.</a:t>
            </a:r>
          </a:p>
          <a:p>
            <a:pPr lvl="1"/>
            <a:r>
              <a:rPr lang="en-US" dirty="0" smtClean="0">
                <a:solidFill>
                  <a:srgbClr val="FFFFFF"/>
                </a:solidFill>
                <a:latin typeface="Calibri"/>
                <a:cs typeface="Calibri"/>
              </a:rPr>
              <a:t>The </a:t>
            </a:r>
            <a:r>
              <a:rPr lang="en-US" dirty="0" err="1" smtClean="0">
                <a:solidFill>
                  <a:srgbClr val="FFFFFF"/>
                </a:solidFill>
                <a:latin typeface="Calibri"/>
                <a:cs typeface="Calibri"/>
              </a:rPr>
              <a:t>MDScript</a:t>
            </a:r>
            <a:r>
              <a:rPr lang="en-US" dirty="0" smtClean="0">
                <a:solidFill>
                  <a:srgbClr val="FFFFFF"/>
                </a:solidFill>
                <a:latin typeface="Calibri"/>
                <a:cs typeface="Calibri"/>
              </a:rPr>
              <a:t>+ </a:t>
            </a:r>
            <a:r>
              <a:rPr lang="en-US" dirty="0" err="1" smtClean="0">
                <a:solidFill>
                  <a:srgbClr val="FFFFFF"/>
                </a:solidFill>
                <a:latin typeface="Calibri"/>
                <a:cs typeface="Calibri"/>
              </a:rPr>
              <a:t>iPad</a:t>
            </a:r>
            <a:r>
              <a:rPr lang="en-US" dirty="0" smtClean="0">
                <a:solidFill>
                  <a:srgbClr val="FFFFFF"/>
                </a:solidFill>
                <a:latin typeface="Calibri"/>
                <a:cs typeface="Calibri"/>
              </a:rPr>
              <a:t> application should be developed with a clean and self explanatory user interface which will require minimal training.</a:t>
            </a:r>
          </a:p>
          <a:p>
            <a:pPr lvl="1"/>
            <a:r>
              <a:rPr lang="en-US" dirty="0" err="1" smtClean="0">
                <a:solidFill>
                  <a:srgbClr val="FFFFFF"/>
                </a:solidFill>
                <a:latin typeface="Calibri"/>
                <a:cs typeface="Calibri"/>
              </a:rPr>
              <a:t>MDScript</a:t>
            </a:r>
            <a:r>
              <a:rPr lang="en-US" dirty="0" smtClean="0">
                <a:solidFill>
                  <a:srgbClr val="FFFFFF"/>
                </a:solidFill>
                <a:latin typeface="Calibri"/>
                <a:cs typeface="Calibri"/>
              </a:rPr>
              <a:t>+ should help improve healthcare practices’ bottom line by providing a low cost, feature rich, and resource efficient software product.</a:t>
            </a:r>
          </a:p>
          <a:p>
            <a:pPr lvl="1"/>
            <a:r>
              <a:rPr lang="en-US" dirty="0" smtClean="0">
                <a:solidFill>
                  <a:srgbClr val="FFFFFF"/>
                </a:solidFill>
                <a:latin typeface="Calibri"/>
                <a:cs typeface="Calibri"/>
              </a:rPr>
              <a:t>Assist physicians to deliver a service which offers best-in-class patient safety.</a:t>
            </a:r>
          </a:p>
          <a:p>
            <a:pPr lvl="1"/>
            <a:r>
              <a:rPr lang="en-US" dirty="0" smtClean="0">
                <a:solidFill>
                  <a:srgbClr val="FFFFFF"/>
                </a:solidFill>
                <a:latin typeface="Calibri"/>
                <a:cs typeface="Calibri"/>
              </a:rPr>
              <a:t>Ensure that </a:t>
            </a:r>
            <a:r>
              <a:rPr lang="en-US" dirty="0" err="1" smtClean="0">
                <a:solidFill>
                  <a:srgbClr val="FFFFFF"/>
                </a:solidFill>
                <a:latin typeface="Calibri"/>
                <a:cs typeface="Calibri"/>
              </a:rPr>
              <a:t>MDScript</a:t>
            </a:r>
            <a:r>
              <a:rPr lang="en-US" dirty="0" smtClean="0">
                <a:solidFill>
                  <a:srgbClr val="FFFFFF"/>
                </a:solidFill>
                <a:latin typeface="Calibri"/>
                <a:cs typeface="Calibri"/>
              </a:rPr>
              <a:t>+ web server maintains as high a percentage of availability as feasibly possible.</a:t>
            </a:r>
          </a:p>
          <a:p>
            <a:pPr lvl="1"/>
            <a:r>
              <a:rPr lang="en-US" dirty="0" smtClean="0">
                <a:solidFill>
                  <a:srgbClr val="FFFFFF"/>
                </a:solidFill>
                <a:latin typeface="Calibri"/>
                <a:cs typeface="Calibri"/>
              </a:rPr>
              <a:t>Provide an </a:t>
            </a:r>
            <a:r>
              <a:rPr lang="en-US" dirty="0" err="1" smtClean="0">
                <a:solidFill>
                  <a:srgbClr val="FFFFFF"/>
                </a:solidFill>
                <a:latin typeface="Calibri"/>
                <a:cs typeface="Calibri"/>
              </a:rPr>
              <a:t>iPad</a:t>
            </a:r>
            <a:r>
              <a:rPr lang="en-US" dirty="0" smtClean="0">
                <a:solidFill>
                  <a:srgbClr val="FFFFFF"/>
                </a:solidFill>
                <a:latin typeface="Calibri"/>
                <a:cs typeface="Calibri"/>
              </a:rPr>
              <a:t> </a:t>
            </a:r>
            <a:r>
              <a:rPr lang="en-US" dirty="0" err="1" smtClean="0">
                <a:solidFill>
                  <a:srgbClr val="FFFFFF"/>
                </a:solidFill>
                <a:latin typeface="Calibri"/>
                <a:cs typeface="Calibri"/>
              </a:rPr>
              <a:t>applicatinon</a:t>
            </a:r>
            <a:r>
              <a:rPr lang="en-US" dirty="0" smtClean="0">
                <a:solidFill>
                  <a:srgbClr val="FFFFFF"/>
                </a:solidFill>
                <a:latin typeface="Calibri"/>
                <a:cs typeface="Calibri"/>
              </a:rPr>
              <a:t> that can ensure the integrity of patient records , and records maintain 100% accuracy. (Our software doesn’t create the errors)</a:t>
            </a:r>
            <a:endParaRPr lang="en-US" dirty="0">
              <a:latin typeface="Calibri"/>
              <a:cs typeface="Calibri"/>
            </a:endParaRPr>
          </a:p>
        </p:txBody>
      </p:sp>
    </p:spTree>
    <p:extLst>
      <p:ext uri="{BB962C8B-B14F-4D97-AF65-F5344CB8AC3E}">
        <p14:creationId xmlns:p14="http://schemas.microsoft.com/office/powerpoint/2010/main" xmlns="" val="23607384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     REQUIREMENTS </a:t>
            </a:r>
            <a:endParaRPr lang="en-US" dirty="0">
              <a:solidFill>
                <a:schemeClr val="bg1"/>
              </a:solidFill>
            </a:endParaRPr>
          </a:p>
        </p:txBody>
      </p:sp>
      <p:sp>
        <p:nvSpPr>
          <p:cNvPr id="3" name="Content Placeholder 2"/>
          <p:cNvSpPr>
            <a:spLocks noGrp="1"/>
          </p:cNvSpPr>
          <p:nvPr>
            <p:ph idx="1"/>
          </p:nvPr>
        </p:nvSpPr>
        <p:spPr>
          <a:xfrm>
            <a:off x="381000" y="1524000"/>
            <a:ext cx="8229600" cy="4525963"/>
          </a:xfrm>
        </p:spPr>
        <p:txBody>
          <a:bodyPr/>
          <a:lstStyle/>
          <a:p>
            <a:r>
              <a:rPr lang="en-US" dirty="0" smtClean="0">
                <a:solidFill>
                  <a:schemeClr val="bg1"/>
                </a:solidFill>
              </a:rPr>
              <a:t>Mac OS X</a:t>
            </a:r>
          </a:p>
          <a:p>
            <a:r>
              <a:rPr lang="en-US" dirty="0" smtClean="0">
                <a:solidFill>
                  <a:schemeClr val="bg1"/>
                </a:solidFill>
              </a:rPr>
              <a:t>Apple iOS SDK 5 </a:t>
            </a:r>
          </a:p>
          <a:p>
            <a:r>
              <a:rPr lang="en-US" dirty="0" smtClean="0">
                <a:solidFill>
                  <a:schemeClr val="bg1"/>
                </a:solidFill>
              </a:rPr>
              <a:t>Xcode 4</a:t>
            </a:r>
          </a:p>
          <a:p>
            <a:r>
              <a:rPr lang="en-US" dirty="0" smtClean="0">
                <a:solidFill>
                  <a:schemeClr val="bg1"/>
                </a:solidFill>
              </a:rPr>
              <a:t>Objective C</a:t>
            </a:r>
          </a:p>
          <a:p>
            <a:r>
              <a:rPr lang="en-US" dirty="0" smtClean="0">
                <a:solidFill>
                  <a:schemeClr val="bg1"/>
                </a:solidFill>
              </a:rPr>
              <a:t>Apple Instruments</a:t>
            </a:r>
          </a:p>
          <a:p>
            <a:r>
              <a:rPr lang="en-US" dirty="0" smtClean="0">
                <a:solidFill>
                  <a:schemeClr val="bg1"/>
                </a:solidFill>
              </a:rPr>
              <a:t>*Optional Static Analysis Tools –</a:t>
            </a:r>
          </a:p>
          <a:p>
            <a:pPr>
              <a:buNone/>
            </a:pPr>
            <a:r>
              <a:rPr lang="en-US" dirty="0" smtClean="0">
                <a:solidFill>
                  <a:schemeClr val="bg1"/>
                </a:solidFill>
              </a:rPr>
              <a:t>      </a:t>
            </a:r>
            <a:r>
              <a:rPr lang="en-US" smtClean="0">
                <a:solidFill>
                  <a:schemeClr val="bg1"/>
                </a:solidFill>
              </a:rPr>
              <a:t>Flawfinder</a:t>
            </a:r>
            <a:r>
              <a:rPr lang="en-US" dirty="0" smtClean="0">
                <a:solidFill>
                  <a:schemeClr val="bg1"/>
                </a:solidFill>
              </a:rPr>
              <a:t> and Clang</a:t>
            </a:r>
            <a:endParaRPr lang="en-US" dirty="0" smtClean="0"/>
          </a:p>
          <a:p>
            <a:endParaRPr lang="en-US" dirty="0"/>
          </a:p>
        </p:txBody>
      </p:sp>
      <p:sp>
        <p:nvSpPr>
          <p:cNvPr id="4" name="Rounded Rectangular Callout 3"/>
          <p:cNvSpPr/>
          <p:nvPr/>
        </p:nvSpPr>
        <p:spPr>
          <a:xfrm rot="20508050">
            <a:off x="1227689" y="499930"/>
            <a:ext cx="1371600" cy="762000"/>
          </a:xfrm>
          <a:prstGeom prst="wedgeRoundRectCallou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3">
                    <a:lumMod val="75000"/>
                  </a:schemeClr>
                </a:solidFill>
              </a:rPr>
              <a:t>What do you need?</a:t>
            </a:r>
            <a:endParaRPr lang="en-US" dirty="0">
              <a:solidFill>
                <a:schemeClr val="accent3">
                  <a:lumMod val="75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B050">
            <a:alpha val="98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AGENDA</a:t>
            </a:r>
            <a:endParaRPr lang="en-US" dirty="0">
              <a:solidFill>
                <a:schemeClr val="bg1"/>
              </a:solidFill>
            </a:endParaRPr>
          </a:p>
        </p:txBody>
      </p:sp>
      <p:sp>
        <p:nvSpPr>
          <p:cNvPr id="3" name="Content Placeholder 2"/>
          <p:cNvSpPr>
            <a:spLocks noGrp="1"/>
          </p:cNvSpPr>
          <p:nvPr>
            <p:ph idx="1"/>
          </p:nvPr>
        </p:nvSpPr>
        <p:spPr/>
        <p:txBody>
          <a:bodyPr/>
          <a:lstStyle/>
          <a:p>
            <a:endParaRPr lang="en-US" dirty="0" smtClean="0">
              <a:solidFill>
                <a:schemeClr val="bg1"/>
              </a:solidFill>
            </a:endParaRPr>
          </a:p>
          <a:p>
            <a:r>
              <a:rPr lang="en-US" dirty="0" smtClean="0">
                <a:solidFill>
                  <a:srgbClr val="FFFF00"/>
                </a:solidFill>
              </a:rPr>
              <a:t>Introduction</a:t>
            </a:r>
          </a:p>
          <a:p>
            <a:r>
              <a:rPr lang="en-US" dirty="0" smtClean="0">
                <a:solidFill>
                  <a:schemeClr val="bg1"/>
                </a:solidFill>
              </a:rPr>
              <a:t>Problem Description</a:t>
            </a:r>
          </a:p>
          <a:p>
            <a:r>
              <a:rPr lang="en-US" dirty="0" smtClean="0">
                <a:solidFill>
                  <a:schemeClr val="bg1"/>
                </a:solidFill>
              </a:rPr>
              <a:t>Related Work</a:t>
            </a:r>
          </a:p>
          <a:p>
            <a:r>
              <a:rPr lang="en-US" dirty="0" smtClean="0">
                <a:solidFill>
                  <a:schemeClr val="bg1"/>
                </a:solidFill>
              </a:rPr>
              <a:t>Risk Management Framework</a:t>
            </a:r>
          </a:p>
          <a:p>
            <a:r>
              <a:rPr lang="en-US" dirty="0" smtClean="0">
                <a:solidFill>
                  <a:schemeClr val="bg1"/>
                </a:solidFill>
              </a:rPr>
              <a:t>Proposed Solutions</a:t>
            </a:r>
          </a:p>
          <a:p>
            <a:r>
              <a:rPr lang="en-US" dirty="0" smtClean="0">
                <a:solidFill>
                  <a:schemeClr val="bg1"/>
                </a:solidFill>
              </a:rPr>
              <a:t>Conclusion</a:t>
            </a:r>
            <a:endParaRPr lang="en-US" dirty="0">
              <a:solidFill>
                <a:schemeClr val="bg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APPLE SECURITY</a:t>
            </a:r>
            <a:endParaRPr lang="en-US" dirty="0">
              <a:solidFill>
                <a:schemeClr val="bg1"/>
              </a:solidFill>
            </a:endParaRPr>
          </a:p>
        </p:txBody>
      </p:sp>
      <p:sp>
        <p:nvSpPr>
          <p:cNvPr id="3" name="Content Placeholder 2"/>
          <p:cNvSpPr>
            <a:spLocks noGrp="1"/>
          </p:cNvSpPr>
          <p:nvPr>
            <p:ph idx="1"/>
          </p:nvPr>
        </p:nvSpPr>
        <p:spPr/>
        <p:txBody>
          <a:bodyPr/>
          <a:lstStyle/>
          <a:p>
            <a:r>
              <a:rPr lang="en-US" dirty="0" smtClean="0">
                <a:solidFill>
                  <a:schemeClr val="bg1"/>
                </a:solidFill>
              </a:rPr>
              <a:t>Apple Bug Reporter can be used by all Apple Developers</a:t>
            </a:r>
          </a:p>
          <a:p>
            <a:r>
              <a:rPr lang="en-US" dirty="0" smtClean="0">
                <a:solidFill>
                  <a:schemeClr val="bg1"/>
                </a:solidFill>
              </a:rPr>
              <a:t>Encrypted Keychain used for password management</a:t>
            </a:r>
          </a:p>
          <a:p>
            <a:r>
              <a:rPr lang="en-US" dirty="0" smtClean="0">
                <a:solidFill>
                  <a:schemeClr val="bg1"/>
                </a:solidFill>
              </a:rPr>
              <a:t> Hashing algorithm</a:t>
            </a:r>
          </a:p>
          <a:p>
            <a:r>
              <a:rPr lang="en-US" dirty="0" smtClean="0">
                <a:solidFill>
                  <a:schemeClr val="bg1"/>
                </a:solidFill>
              </a:rPr>
              <a:t>Code Signing for verification</a:t>
            </a:r>
          </a:p>
          <a:p>
            <a:endParaRPr lang="en-US" dirty="0" smtClean="0">
              <a:solidFill>
                <a:schemeClr val="bg1"/>
              </a:solidFill>
            </a:endParaRPr>
          </a:p>
          <a:p>
            <a:endParaRPr lang="en-US" dirty="0">
              <a:solidFill>
                <a:schemeClr val="bg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AGENDA</a:t>
            </a:r>
            <a:endParaRPr lang="en-US" dirty="0">
              <a:solidFill>
                <a:schemeClr val="bg1"/>
              </a:solidFill>
            </a:endParaRPr>
          </a:p>
        </p:txBody>
      </p:sp>
      <p:sp>
        <p:nvSpPr>
          <p:cNvPr id="3" name="Content Placeholder 2"/>
          <p:cNvSpPr>
            <a:spLocks noGrp="1"/>
          </p:cNvSpPr>
          <p:nvPr>
            <p:ph idx="1"/>
          </p:nvPr>
        </p:nvSpPr>
        <p:spPr/>
        <p:txBody>
          <a:bodyPr/>
          <a:lstStyle/>
          <a:p>
            <a:endParaRPr lang="en-US" dirty="0" smtClean="0">
              <a:solidFill>
                <a:schemeClr val="bg1"/>
              </a:solidFill>
            </a:endParaRPr>
          </a:p>
          <a:p>
            <a:r>
              <a:rPr lang="en-US" dirty="0" smtClean="0">
                <a:solidFill>
                  <a:schemeClr val="bg1"/>
                </a:solidFill>
              </a:rPr>
              <a:t>Introduction</a:t>
            </a:r>
          </a:p>
          <a:p>
            <a:r>
              <a:rPr lang="en-US" dirty="0" smtClean="0">
                <a:solidFill>
                  <a:schemeClr val="bg1"/>
                </a:solidFill>
              </a:rPr>
              <a:t>Problem Description</a:t>
            </a:r>
          </a:p>
          <a:p>
            <a:r>
              <a:rPr lang="en-US" dirty="0" smtClean="0">
                <a:solidFill>
                  <a:schemeClr val="bg1"/>
                </a:solidFill>
              </a:rPr>
              <a:t>Related Work</a:t>
            </a:r>
          </a:p>
          <a:p>
            <a:r>
              <a:rPr lang="en-US" dirty="0" smtClean="0">
                <a:solidFill>
                  <a:schemeClr val="bg1"/>
                </a:solidFill>
              </a:rPr>
              <a:t>Risk Management Framework</a:t>
            </a:r>
          </a:p>
          <a:p>
            <a:r>
              <a:rPr lang="en-US" dirty="0" smtClean="0">
                <a:solidFill>
                  <a:srgbClr val="FFFF00"/>
                </a:solidFill>
              </a:rPr>
              <a:t>Proposed Solutions</a:t>
            </a:r>
          </a:p>
          <a:p>
            <a:r>
              <a:rPr lang="en-US" dirty="0" smtClean="0">
                <a:solidFill>
                  <a:schemeClr val="bg1"/>
                </a:solidFill>
              </a:rPr>
              <a:t>Conclusion</a:t>
            </a:r>
            <a:endParaRPr lang="en-US" dirty="0">
              <a:solidFill>
                <a:schemeClr val="bg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FFFF"/>
                </a:solidFill>
                <a:cs typeface="Calibri"/>
              </a:rPr>
              <a:t>Access Control</a:t>
            </a:r>
          </a:p>
        </p:txBody>
      </p:sp>
      <p:sp>
        <p:nvSpPr>
          <p:cNvPr id="3" name="Content Placeholder 2"/>
          <p:cNvSpPr>
            <a:spLocks noGrp="1"/>
          </p:cNvSpPr>
          <p:nvPr>
            <p:ph idx="1"/>
          </p:nvPr>
        </p:nvSpPr>
        <p:spPr/>
        <p:txBody>
          <a:bodyPr/>
          <a:lstStyle/>
          <a:p>
            <a:r>
              <a:rPr lang="en-US" dirty="0">
                <a:solidFill>
                  <a:srgbClr val="FFFFFF"/>
                </a:solidFill>
                <a:cs typeface="Calibri"/>
              </a:rPr>
              <a:t>Access </a:t>
            </a:r>
            <a:r>
              <a:rPr lang="en-US" dirty="0" smtClean="0">
                <a:solidFill>
                  <a:srgbClr val="FFFFFF"/>
                </a:solidFill>
                <a:cs typeface="Calibri"/>
              </a:rPr>
              <a:t>Control	</a:t>
            </a:r>
          </a:p>
          <a:p>
            <a:pPr lvl="1"/>
            <a:r>
              <a:rPr lang="en-US" dirty="0" smtClean="0">
                <a:solidFill>
                  <a:srgbClr val="FFFFFF"/>
                </a:solidFill>
                <a:cs typeface="Calibri"/>
              </a:rPr>
              <a:t>Assigns and enforces privileges </a:t>
            </a:r>
            <a:r>
              <a:rPr lang="en-US" dirty="0">
                <a:solidFill>
                  <a:srgbClr val="FFFFFF"/>
                </a:solidFill>
                <a:cs typeface="Calibri"/>
              </a:rPr>
              <a:t>to authorized </a:t>
            </a:r>
            <a:r>
              <a:rPr lang="en-US" dirty="0" smtClean="0">
                <a:solidFill>
                  <a:srgbClr val="FFFFFF"/>
                </a:solidFill>
                <a:cs typeface="Calibri"/>
              </a:rPr>
              <a:t>users</a:t>
            </a:r>
          </a:p>
          <a:p>
            <a:pPr marL="0" indent="0">
              <a:buNone/>
            </a:pPr>
            <a:r>
              <a:rPr lang="en-US" dirty="0">
                <a:solidFill>
                  <a:srgbClr val="FFFFFF"/>
                </a:solidFill>
                <a:cs typeface="Calibri"/>
              </a:rPr>
              <a:t>	</a:t>
            </a:r>
            <a:r>
              <a:rPr lang="en-US" dirty="0" smtClean="0">
                <a:solidFill>
                  <a:srgbClr val="FFFFFF"/>
                </a:solidFill>
                <a:cs typeface="Calibri"/>
              </a:rPr>
              <a:t>Simple way to incorporate access control:</a:t>
            </a:r>
          </a:p>
          <a:p>
            <a:pPr marL="0" indent="0">
              <a:buNone/>
            </a:pPr>
            <a:r>
              <a:rPr lang="en-US" dirty="0">
                <a:solidFill>
                  <a:srgbClr val="FFFFFF"/>
                </a:solidFill>
                <a:cs typeface="Calibri"/>
              </a:rPr>
              <a:t>	</a:t>
            </a:r>
            <a:r>
              <a:rPr lang="en-US" dirty="0" smtClean="0">
                <a:solidFill>
                  <a:srgbClr val="FFFFFF"/>
                </a:solidFill>
                <a:cs typeface="Calibri"/>
              </a:rPr>
              <a:t>	-unique usernames</a:t>
            </a:r>
          </a:p>
          <a:p>
            <a:pPr marL="0" indent="0">
              <a:buNone/>
            </a:pPr>
            <a:r>
              <a:rPr lang="en-US" dirty="0">
                <a:solidFill>
                  <a:srgbClr val="FFFFFF"/>
                </a:solidFill>
                <a:cs typeface="Calibri"/>
              </a:rPr>
              <a:t>	</a:t>
            </a:r>
            <a:r>
              <a:rPr lang="en-US" dirty="0" smtClean="0">
                <a:solidFill>
                  <a:srgbClr val="FFFFFF"/>
                </a:solidFill>
                <a:cs typeface="Calibri"/>
              </a:rPr>
              <a:t>	-passwords</a:t>
            </a:r>
            <a:endParaRPr lang="en-US" dirty="0">
              <a:solidFill>
                <a:srgbClr val="FFFFFF"/>
              </a:solidFill>
              <a:cs typeface="Calibri"/>
            </a:endParaRPr>
          </a:p>
        </p:txBody>
      </p:sp>
    </p:spTree>
    <p:extLst>
      <p:ext uri="{BB962C8B-B14F-4D97-AF65-F5344CB8AC3E}">
        <p14:creationId xmlns:p14="http://schemas.microsoft.com/office/powerpoint/2010/main" xmlns="" val="40050552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cs typeface="Calibri"/>
              </a:rPr>
              <a:t>Darknet</a:t>
            </a:r>
            <a:endParaRPr lang="en-US" dirty="0">
              <a:solidFill>
                <a:schemeClr val="bg1"/>
              </a:solidFill>
            </a:endParaRPr>
          </a:p>
        </p:txBody>
      </p:sp>
      <p:sp>
        <p:nvSpPr>
          <p:cNvPr id="3" name="Content Placeholder 2"/>
          <p:cNvSpPr>
            <a:spLocks noGrp="1"/>
          </p:cNvSpPr>
          <p:nvPr>
            <p:ph idx="1"/>
          </p:nvPr>
        </p:nvSpPr>
        <p:spPr>
          <a:xfrm>
            <a:off x="457200" y="1447800"/>
            <a:ext cx="8229600" cy="4678363"/>
          </a:xfrm>
        </p:spPr>
        <p:txBody>
          <a:bodyPr>
            <a:normAutofit fontScale="92500" lnSpcReduction="10000"/>
          </a:bodyPr>
          <a:lstStyle/>
          <a:p>
            <a:r>
              <a:rPr lang="en-US" sz="2600" dirty="0" err="1">
                <a:solidFill>
                  <a:srgbClr val="FFFFFF"/>
                </a:solidFill>
                <a:cs typeface="Calibri"/>
              </a:rPr>
              <a:t>Darknet</a:t>
            </a:r>
            <a:r>
              <a:rPr lang="en-US" sz="2600" dirty="0">
                <a:solidFill>
                  <a:srgbClr val="FFFFFF"/>
                </a:solidFill>
                <a:cs typeface="Calibri"/>
              </a:rPr>
              <a:t>- </a:t>
            </a:r>
            <a:r>
              <a:rPr lang="en-US" sz="2600" dirty="0" smtClean="0">
                <a:solidFill>
                  <a:srgbClr val="FFFFFF"/>
                </a:solidFill>
                <a:cs typeface="Calibri"/>
              </a:rPr>
              <a:t> hidden under cover network. The </a:t>
            </a:r>
            <a:r>
              <a:rPr lang="en-US" sz="2600" dirty="0">
                <a:solidFill>
                  <a:srgbClr val="FFFFFF"/>
                </a:solidFill>
                <a:cs typeface="Calibri"/>
              </a:rPr>
              <a:t>term refers to any private, distributed network, where connections are made only between trusted peers- sometimes called "friends" (F2F)-using non-standard protocols and ports or using onion routing</a:t>
            </a:r>
            <a:r>
              <a:rPr lang="en-US" sz="2600" dirty="0" smtClean="0">
                <a:solidFill>
                  <a:srgbClr val="FFFFFF"/>
                </a:solidFill>
                <a:cs typeface="Calibri"/>
              </a:rPr>
              <a:t>.</a:t>
            </a:r>
          </a:p>
          <a:p>
            <a:r>
              <a:rPr lang="en-US" sz="2600" dirty="0" smtClean="0">
                <a:solidFill>
                  <a:srgbClr val="FFFFFF"/>
                </a:solidFill>
                <a:cs typeface="Calibri"/>
              </a:rPr>
              <a:t>Onion Routing –Each onion router removes a layer of encryption to uncover routing </a:t>
            </a:r>
          </a:p>
          <a:p>
            <a:pPr marL="0" indent="0">
              <a:buNone/>
            </a:pPr>
            <a:r>
              <a:rPr lang="en-US" sz="2600" dirty="0" smtClean="0">
                <a:solidFill>
                  <a:srgbClr val="FFFFFF"/>
                </a:solidFill>
                <a:cs typeface="Calibri"/>
              </a:rPr>
              <a:t>     instructions and sends the message</a:t>
            </a:r>
          </a:p>
          <a:p>
            <a:pPr marL="0" indent="0">
              <a:buNone/>
            </a:pPr>
            <a:r>
              <a:rPr lang="en-US" sz="2600" dirty="0">
                <a:solidFill>
                  <a:srgbClr val="FFFFFF"/>
                </a:solidFill>
                <a:cs typeface="Calibri"/>
              </a:rPr>
              <a:t> </a:t>
            </a:r>
            <a:r>
              <a:rPr lang="en-US" sz="2600" dirty="0" smtClean="0">
                <a:solidFill>
                  <a:srgbClr val="FFFFFF"/>
                </a:solidFill>
                <a:cs typeface="Calibri"/>
              </a:rPr>
              <a:t>    to the next router and the process</a:t>
            </a:r>
          </a:p>
          <a:p>
            <a:pPr marL="0" indent="0">
              <a:buNone/>
            </a:pPr>
            <a:r>
              <a:rPr lang="en-US" sz="2600" dirty="0">
                <a:solidFill>
                  <a:srgbClr val="FFFFFF"/>
                </a:solidFill>
                <a:cs typeface="Calibri"/>
              </a:rPr>
              <a:t> </a:t>
            </a:r>
            <a:r>
              <a:rPr lang="en-US" sz="2600" dirty="0" smtClean="0">
                <a:solidFill>
                  <a:srgbClr val="FFFFFF"/>
                </a:solidFill>
                <a:cs typeface="Calibri"/>
              </a:rPr>
              <a:t>    is repeated</a:t>
            </a:r>
          </a:p>
          <a:p>
            <a:pPr lvl="1"/>
            <a:r>
              <a:rPr lang="en-US" sz="2200" dirty="0" smtClean="0">
                <a:solidFill>
                  <a:srgbClr val="FFFFFF"/>
                </a:solidFill>
                <a:cs typeface="Calibri"/>
              </a:rPr>
              <a:t>Example: The anonymous remailer software</a:t>
            </a:r>
          </a:p>
          <a:p>
            <a:pPr marL="457200" lvl="1" indent="0">
              <a:buNone/>
            </a:pPr>
            <a:r>
              <a:rPr lang="en-US" sz="2200" dirty="0">
                <a:solidFill>
                  <a:srgbClr val="FFFFFF"/>
                </a:solidFill>
                <a:cs typeface="Calibri"/>
              </a:rPr>
              <a:t> </a:t>
            </a:r>
            <a:r>
              <a:rPr lang="en-US" sz="2200" dirty="0" smtClean="0">
                <a:solidFill>
                  <a:srgbClr val="FFFFFF"/>
                </a:solidFill>
                <a:cs typeface="Calibri"/>
              </a:rPr>
              <a:t>    </a:t>
            </a:r>
            <a:r>
              <a:rPr lang="en-US" sz="2200" smtClean="0">
                <a:solidFill>
                  <a:srgbClr val="FFFFFF"/>
                </a:solidFill>
                <a:cs typeface="Calibri"/>
              </a:rPr>
              <a:t>Mixminion</a:t>
            </a:r>
            <a:endParaRPr lang="en-US" sz="2200" dirty="0" smtClean="0">
              <a:solidFill>
                <a:srgbClr val="FFFFFF"/>
              </a:solidFill>
              <a:cs typeface="Calibri"/>
            </a:endParaRPr>
          </a:p>
        </p:txBody>
      </p:sp>
      <p:pic>
        <p:nvPicPr>
          <p:cNvPr id="6" name="Picture 5"/>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5943600" y="3939794"/>
            <a:ext cx="2819400" cy="1851406"/>
          </a:xfrm>
          <a:prstGeom prst="rect">
            <a:avLst/>
          </a:prstGeom>
        </p:spPr>
      </p:pic>
    </p:spTree>
    <p:extLst>
      <p:ext uri="{BB962C8B-B14F-4D97-AF65-F5344CB8AC3E}">
        <p14:creationId xmlns:p14="http://schemas.microsoft.com/office/powerpoint/2010/main" xmlns="" val="20096806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FFFF"/>
                </a:solidFill>
                <a:cs typeface="Calibri"/>
              </a:rPr>
              <a:t>SSL</a:t>
            </a:r>
          </a:p>
        </p:txBody>
      </p:sp>
      <p:sp>
        <p:nvSpPr>
          <p:cNvPr id="3" name="Content Placeholder 2"/>
          <p:cNvSpPr>
            <a:spLocks noGrp="1"/>
          </p:cNvSpPr>
          <p:nvPr>
            <p:ph idx="1"/>
          </p:nvPr>
        </p:nvSpPr>
        <p:spPr/>
        <p:txBody>
          <a:bodyPr/>
          <a:lstStyle/>
          <a:p>
            <a:r>
              <a:rPr lang="en-US" dirty="0">
                <a:solidFill>
                  <a:srgbClr val="FFFFFF"/>
                </a:solidFill>
                <a:latin typeface="Calibri"/>
                <a:cs typeface="Calibri"/>
              </a:rPr>
              <a:t>Secure Socket Layer</a:t>
            </a:r>
          </a:p>
          <a:p>
            <a:pPr marL="0" indent="0">
              <a:buNone/>
            </a:pPr>
            <a:r>
              <a:rPr lang="en-US" dirty="0">
                <a:solidFill>
                  <a:srgbClr val="FFFFFF"/>
                </a:solidFill>
                <a:latin typeface="Calibri"/>
                <a:cs typeface="Calibri"/>
              </a:rPr>
              <a:t>      </a:t>
            </a:r>
            <a:r>
              <a:rPr lang="en-US" dirty="0" smtClean="0">
                <a:solidFill>
                  <a:srgbClr val="FFFFFF"/>
                </a:solidFill>
                <a:latin typeface="Calibri"/>
                <a:cs typeface="Calibri"/>
              </a:rPr>
              <a:t>A.K.A.-Transport </a:t>
            </a:r>
            <a:r>
              <a:rPr lang="en-US" dirty="0">
                <a:solidFill>
                  <a:srgbClr val="FFFFFF"/>
                </a:solidFill>
                <a:latin typeface="Calibri"/>
                <a:cs typeface="Calibri"/>
              </a:rPr>
              <a:t>Layer Security </a:t>
            </a:r>
          </a:p>
          <a:p>
            <a:pPr marL="0" indent="0">
              <a:buNone/>
            </a:pPr>
            <a:r>
              <a:rPr lang="en-US" dirty="0" smtClean="0">
                <a:solidFill>
                  <a:srgbClr val="FFFFFF"/>
                </a:solidFill>
                <a:latin typeface="Calibri"/>
                <a:cs typeface="Calibri"/>
              </a:rPr>
              <a:t>Protocol </a:t>
            </a:r>
            <a:r>
              <a:rPr lang="en-US" dirty="0">
                <a:solidFill>
                  <a:srgbClr val="FFFFFF"/>
                </a:solidFill>
                <a:latin typeface="Calibri"/>
                <a:cs typeface="Calibri"/>
              </a:rPr>
              <a:t>used to encrypt data as it goes through a connection </a:t>
            </a:r>
            <a:endParaRPr lang="en-US" dirty="0" smtClean="0">
              <a:solidFill>
                <a:srgbClr val="FFFFFF"/>
              </a:solidFill>
              <a:latin typeface="Calibri"/>
              <a:cs typeface="Calibri"/>
            </a:endParaRPr>
          </a:p>
          <a:p>
            <a:pPr marL="0" indent="0">
              <a:buNone/>
            </a:pPr>
            <a:r>
              <a:rPr lang="en-US" dirty="0">
                <a:solidFill>
                  <a:srgbClr val="FFFFFF"/>
                </a:solidFill>
                <a:latin typeface="Calibri"/>
                <a:cs typeface="Calibri"/>
              </a:rPr>
              <a:t>	</a:t>
            </a:r>
            <a:r>
              <a:rPr lang="en-US" dirty="0" smtClean="0">
                <a:solidFill>
                  <a:srgbClr val="FFFFFF"/>
                </a:solidFill>
                <a:latin typeface="Calibri"/>
                <a:cs typeface="Calibri"/>
              </a:rPr>
              <a:t>-validates users through certificates</a:t>
            </a:r>
          </a:p>
          <a:p>
            <a:pPr marL="0" indent="0">
              <a:buNone/>
            </a:pPr>
            <a:r>
              <a:rPr lang="en-US" dirty="0">
                <a:solidFill>
                  <a:srgbClr val="FFFFFF"/>
                </a:solidFill>
                <a:latin typeface="Calibri"/>
                <a:cs typeface="Calibri"/>
              </a:rPr>
              <a:t>	</a:t>
            </a:r>
            <a:r>
              <a:rPr lang="en-US" dirty="0" smtClean="0">
                <a:solidFill>
                  <a:srgbClr val="FFFFFF"/>
                </a:solidFill>
                <a:latin typeface="Calibri"/>
                <a:cs typeface="Calibri"/>
              </a:rPr>
              <a:t>-ensures that the data hasn’t been 	tampered through message authentication 	codes </a:t>
            </a:r>
            <a:endParaRPr lang="en-US" dirty="0">
              <a:solidFill>
                <a:srgbClr val="FFFFFF"/>
              </a:solidFill>
              <a:latin typeface="Calibri"/>
              <a:cs typeface="Calibri"/>
            </a:endParaRPr>
          </a:p>
          <a:p>
            <a:endParaRPr lang="en-US" dirty="0">
              <a:solidFill>
                <a:srgbClr val="FFFFFF"/>
              </a:solidFill>
              <a:latin typeface="Calibri"/>
              <a:cs typeface="Calibri"/>
            </a:endParaRPr>
          </a:p>
          <a:p>
            <a:pPr marL="0" indent="0">
              <a:buNone/>
            </a:pPr>
            <a:endParaRPr lang="en-US" dirty="0">
              <a:solidFill>
                <a:srgbClr val="FFFFFF"/>
              </a:solidFill>
              <a:latin typeface="Calibri"/>
              <a:cs typeface="Calibri"/>
            </a:endParaRPr>
          </a:p>
          <a:p>
            <a:pPr marL="0" indent="0">
              <a:buNone/>
            </a:pPr>
            <a:endParaRPr lang="en-US" dirty="0">
              <a:solidFill>
                <a:srgbClr val="FFFFFF"/>
              </a:solidFill>
              <a:latin typeface="Calibri"/>
              <a:cs typeface="Calibri"/>
            </a:endParaRPr>
          </a:p>
        </p:txBody>
      </p:sp>
    </p:spTree>
    <p:extLst>
      <p:ext uri="{BB962C8B-B14F-4D97-AF65-F5344CB8AC3E}">
        <p14:creationId xmlns:p14="http://schemas.microsoft.com/office/powerpoint/2010/main" xmlns="" val="17189784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AGENDA</a:t>
            </a:r>
            <a:endParaRPr lang="en-US" dirty="0">
              <a:solidFill>
                <a:schemeClr val="bg1"/>
              </a:solidFill>
            </a:endParaRPr>
          </a:p>
        </p:txBody>
      </p:sp>
      <p:sp>
        <p:nvSpPr>
          <p:cNvPr id="3" name="Content Placeholder 2"/>
          <p:cNvSpPr>
            <a:spLocks noGrp="1"/>
          </p:cNvSpPr>
          <p:nvPr>
            <p:ph idx="1"/>
          </p:nvPr>
        </p:nvSpPr>
        <p:spPr/>
        <p:txBody>
          <a:bodyPr/>
          <a:lstStyle/>
          <a:p>
            <a:endParaRPr lang="en-US" dirty="0" smtClean="0">
              <a:solidFill>
                <a:schemeClr val="bg1"/>
              </a:solidFill>
            </a:endParaRPr>
          </a:p>
          <a:p>
            <a:r>
              <a:rPr lang="en-US" dirty="0" smtClean="0">
                <a:solidFill>
                  <a:schemeClr val="bg1"/>
                </a:solidFill>
              </a:rPr>
              <a:t>Introduction</a:t>
            </a:r>
          </a:p>
          <a:p>
            <a:r>
              <a:rPr lang="en-US" dirty="0" smtClean="0">
                <a:solidFill>
                  <a:schemeClr val="bg1"/>
                </a:solidFill>
              </a:rPr>
              <a:t>Problem Description</a:t>
            </a:r>
          </a:p>
          <a:p>
            <a:r>
              <a:rPr lang="en-US" dirty="0" smtClean="0">
                <a:solidFill>
                  <a:schemeClr val="bg1"/>
                </a:solidFill>
              </a:rPr>
              <a:t>Related Work</a:t>
            </a:r>
          </a:p>
          <a:p>
            <a:r>
              <a:rPr lang="en-US" dirty="0" smtClean="0">
                <a:solidFill>
                  <a:schemeClr val="bg1"/>
                </a:solidFill>
              </a:rPr>
              <a:t>Risk Management Framework</a:t>
            </a:r>
          </a:p>
          <a:p>
            <a:r>
              <a:rPr lang="en-US" dirty="0" smtClean="0">
                <a:solidFill>
                  <a:schemeClr val="bg1"/>
                </a:solidFill>
              </a:rPr>
              <a:t>Proposed Solutions</a:t>
            </a:r>
          </a:p>
          <a:p>
            <a:r>
              <a:rPr lang="en-US" dirty="0" smtClean="0">
                <a:solidFill>
                  <a:srgbClr val="FFFF00"/>
                </a:solidFill>
              </a:rPr>
              <a:t>Conclusion</a:t>
            </a:r>
            <a:endParaRPr lang="en-US" dirty="0">
              <a:solidFill>
                <a:srgbClr val="FFFF00"/>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CONCLUSION</a:t>
            </a:r>
            <a:endParaRPr lang="en-US" dirty="0">
              <a:solidFill>
                <a:schemeClr val="bg1"/>
              </a:solidFill>
            </a:endParaRPr>
          </a:p>
        </p:txBody>
      </p:sp>
      <p:sp>
        <p:nvSpPr>
          <p:cNvPr id="3" name="Content Placeholder 2"/>
          <p:cNvSpPr>
            <a:spLocks noGrp="1"/>
          </p:cNvSpPr>
          <p:nvPr>
            <p:ph idx="1"/>
          </p:nvPr>
        </p:nvSpPr>
        <p:spPr/>
        <p:txBody>
          <a:bodyPr/>
          <a:lstStyle/>
          <a:p>
            <a:r>
              <a:rPr lang="en-US" dirty="0" smtClean="0">
                <a:solidFill>
                  <a:schemeClr val="bg1"/>
                </a:solidFill>
              </a:rPr>
              <a:t>Leveraging a risk management framework improve overall software security </a:t>
            </a:r>
          </a:p>
          <a:p>
            <a:r>
              <a:rPr lang="en-US" dirty="0" smtClean="0">
                <a:solidFill>
                  <a:schemeClr val="bg1"/>
                </a:solidFill>
              </a:rPr>
              <a:t>Standalone solution appears to be more feasible for environments that have implemented an HIS</a:t>
            </a:r>
          </a:p>
          <a:p>
            <a:r>
              <a:rPr lang="en-US" dirty="0" smtClean="0">
                <a:solidFill>
                  <a:srgbClr val="FFFF00"/>
                </a:solidFill>
              </a:rPr>
              <a:t>Mobile devices like the iPad and </a:t>
            </a:r>
            <a:r>
              <a:rPr lang="en-US" dirty="0" err="1" smtClean="0">
                <a:solidFill>
                  <a:srgbClr val="FFFF00"/>
                </a:solidFill>
              </a:rPr>
              <a:t>iPhone</a:t>
            </a:r>
            <a:r>
              <a:rPr lang="en-US" dirty="0" smtClean="0">
                <a:solidFill>
                  <a:srgbClr val="FFFF00"/>
                </a:solidFill>
              </a:rPr>
              <a:t> are </a:t>
            </a:r>
            <a:r>
              <a:rPr lang="en-US" dirty="0" err="1" smtClean="0">
                <a:solidFill>
                  <a:srgbClr val="FFFF00"/>
                </a:solidFill>
              </a:rPr>
              <a:t>invevitable</a:t>
            </a:r>
            <a:r>
              <a:rPr lang="en-US" dirty="0" smtClean="0">
                <a:solidFill>
                  <a:srgbClr val="FFFF00"/>
                </a:solidFill>
              </a:rPr>
              <a:t>!</a:t>
            </a:r>
            <a:endParaRPr lang="en-US" dirty="0">
              <a:solidFill>
                <a:srgbClr val="FFFF0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5029200"/>
            <a:ext cx="8229600" cy="1143000"/>
          </a:xfrm>
        </p:spPr>
        <p:txBody>
          <a:bodyPr/>
          <a:lstStyle/>
          <a:p>
            <a:pPr algn="r"/>
            <a:r>
              <a:rPr lang="en-US" dirty="0" smtClean="0">
                <a:solidFill>
                  <a:schemeClr val="bg1"/>
                </a:solidFill>
              </a:rPr>
              <a:t>Questions, Concerns,  Comments…</a:t>
            </a:r>
            <a:endParaRPr lang="en-US" dirty="0">
              <a:solidFill>
                <a:schemeClr val="bg1"/>
              </a:solidFill>
            </a:endParaRPr>
          </a:p>
        </p:txBody>
      </p:sp>
      <p:pic>
        <p:nvPicPr>
          <p:cNvPr id="5" name="Picture 4" descr="quetions.jpg"/>
          <p:cNvPicPr>
            <a:picLocks noChangeAspect="1"/>
          </p:cNvPicPr>
          <p:nvPr/>
        </p:nvPicPr>
        <p:blipFill>
          <a:blip r:embed="rId2" cstate="print"/>
          <a:stretch>
            <a:fillRect/>
          </a:stretch>
        </p:blipFill>
        <p:spPr>
          <a:xfrm>
            <a:off x="3200400" y="838200"/>
            <a:ext cx="3276600" cy="4191000"/>
          </a:xfrm>
          <a:prstGeom prst="rect">
            <a:avLst/>
          </a:prstGeo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3200"/>
            <a:ext cx="8229600" cy="1143000"/>
          </a:xfrm>
        </p:spPr>
        <p:txBody>
          <a:bodyPr/>
          <a:lstStyle/>
          <a:p>
            <a:r>
              <a:rPr lang="en-US" dirty="0" smtClean="0">
                <a:solidFill>
                  <a:schemeClr val="bg1"/>
                </a:solidFill>
              </a:rPr>
              <a:t>THANK YOU!</a:t>
            </a:r>
            <a:endParaRPr lang="en-US"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solidFill>
                  <a:schemeClr val="bg1"/>
                </a:solidFill>
              </a:rPr>
              <a:t>Mobile Devices in Healthcare Today</a:t>
            </a:r>
            <a:endParaRPr lang="en-US" dirty="0">
              <a:solidFill>
                <a:schemeClr val="bg1"/>
              </a:solidFill>
            </a:endParaRPr>
          </a:p>
        </p:txBody>
      </p:sp>
      <p:pic>
        <p:nvPicPr>
          <p:cNvPr id="9" name="Content Placeholder 8" descr="blackberry.jpg"/>
          <p:cNvPicPr>
            <a:picLocks noGrp="1" noChangeAspect="1"/>
          </p:cNvPicPr>
          <p:nvPr>
            <p:ph idx="1"/>
          </p:nvPr>
        </p:nvPicPr>
        <p:blipFill>
          <a:blip r:embed="rId2" cstate="print"/>
          <a:stretch>
            <a:fillRect/>
          </a:stretch>
        </p:blipFill>
        <p:spPr>
          <a:xfrm rot="20601794">
            <a:off x="1452796" y="1885136"/>
            <a:ext cx="1189867" cy="1805781"/>
          </a:xfrm>
        </p:spPr>
      </p:pic>
      <p:pic>
        <p:nvPicPr>
          <p:cNvPr id="10" name="Picture 9" descr="flo cart.jpg"/>
          <p:cNvPicPr>
            <a:picLocks noChangeAspect="1"/>
          </p:cNvPicPr>
          <p:nvPr/>
        </p:nvPicPr>
        <p:blipFill>
          <a:blip r:embed="rId3" cstate="print"/>
          <a:stretch>
            <a:fillRect/>
          </a:stretch>
        </p:blipFill>
        <p:spPr>
          <a:xfrm>
            <a:off x="3657600" y="1447800"/>
            <a:ext cx="1466850" cy="3114675"/>
          </a:xfrm>
          <a:prstGeom prst="rect">
            <a:avLst/>
          </a:prstGeom>
        </p:spPr>
      </p:pic>
      <p:pic>
        <p:nvPicPr>
          <p:cNvPr id="11" name="Picture 10" descr="handheld scanner.jpg"/>
          <p:cNvPicPr>
            <a:picLocks noChangeAspect="1"/>
          </p:cNvPicPr>
          <p:nvPr/>
        </p:nvPicPr>
        <p:blipFill>
          <a:blip r:embed="rId4" cstate="print"/>
          <a:stretch>
            <a:fillRect/>
          </a:stretch>
        </p:blipFill>
        <p:spPr>
          <a:xfrm>
            <a:off x="6172200" y="2133600"/>
            <a:ext cx="1465775" cy="1790700"/>
          </a:xfrm>
          <a:prstGeom prst="rect">
            <a:avLst/>
          </a:prstGeom>
        </p:spPr>
      </p:pic>
      <p:pic>
        <p:nvPicPr>
          <p:cNvPr id="13" name="Picture 12" descr="pda.jpg"/>
          <p:cNvPicPr>
            <a:picLocks noChangeAspect="1"/>
          </p:cNvPicPr>
          <p:nvPr/>
        </p:nvPicPr>
        <p:blipFill>
          <a:blip r:embed="rId5" cstate="print"/>
          <a:stretch>
            <a:fillRect/>
          </a:stretch>
        </p:blipFill>
        <p:spPr>
          <a:xfrm rot="1063676">
            <a:off x="6521666" y="4311867"/>
            <a:ext cx="1533525" cy="1533525"/>
          </a:xfrm>
          <a:prstGeom prst="rect">
            <a:avLst/>
          </a:prstGeom>
        </p:spPr>
      </p:pic>
      <p:pic>
        <p:nvPicPr>
          <p:cNvPr id="14" name="Picture 13" descr="roadwarrior.png"/>
          <p:cNvPicPr>
            <a:picLocks noChangeAspect="1"/>
          </p:cNvPicPr>
          <p:nvPr/>
        </p:nvPicPr>
        <p:blipFill>
          <a:blip r:embed="rId6" cstate="print"/>
          <a:stretch>
            <a:fillRect/>
          </a:stretch>
        </p:blipFill>
        <p:spPr>
          <a:xfrm rot="20283078">
            <a:off x="423747" y="3471749"/>
            <a:ext cx="1295400" cy="1295400"/>
          </a:xfrm>
          <a:prstGeom prst="rect">
            <a:avLst/>
          </a:prstGeom>
        </p:spPr>
      </p:pic>
      <p:pic>
        <p:nvPicPr>
          <p:cNvPr id="15" name="Picture 14" descr="dell laptop.png"/>
          <p:cNvPicPr>
            <a:picLocks noChangeAspect="1"/>
          </p:cNvPicPr>
          <p:nvPr/>
        </p:nvPicPr>
        <p:blipFill>
          <a:blip r:embed="rId7" cstate="print"/>
          <a:stretch>
            <a:fillRect/>
          </a:stretch>
        </p:blipFill>
        <p:spPr>
          <a:xfrm rot="20594419">
            <a:off x="3808600" y="4872636"/>
            <a:ext cx="1748869" cy="1304925"/>
          </a:xfrm>
          <a:prstGeom prst="rect">
            <a:avLst/>
          </a:prstGeom>
        </p:spPr>
      </p:pic>
      <p:pic>
        <p:nvPicPr>
          <p:cNvPr id="16" name="Picture 15" descr="fujitsu lifebook.jpg"/>
          <p:cNvPicPr>
            <a:picLocks noChangeAspect="1"/>
          </p:cNvPicPr>
          <p:nvPr/>
        </p:nvPicPr>
        <p:blipFill>
          <a:blip r:embed="rId8" cstate="print"/>
          <a:stretch>
            <a:fillRect/>
          </a:stretch>
        </p:blipFill>
        <p:spPr>
          <a:xfrm>
            <a:off x="1219201" y="4827124"/>
            <a:ext cx="2057400" cy="1840375"/>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descr="ipad in hand.jpg"/>
          <p:cNvPicPr>
            <a:picLocks noGrp="1" noChangeAspect="1"/>
          </p:cNvPicPr>
          <p:nvPr>
            <p:ph sz="half" idx="2"/>
          </p:nvPr>
        </p:nvPicPr>
        <p:blipFill>
          <a:blip r:embed="rId2" cstate="print"/>
          <a:stretch>
            <a:fillRect/>
          </a:stretch>
        </p:blipFill>
        <p:spPr>
          <a:xfrm>
            <a:off x="1981200" y="4114800"/>
            <a:ext cx="2619375" cy="1743075"/>
          </a:xfrm>
        </p:spPr>
      </p:pic>
      <p:sp>
        <p:nvSpPr>
          <p:cNvPr id="2" name="Title 1"/>
          <p:cNvSpPr>
            <a:spLocks noGrp="1"/>
          </p:cNvSpPr>
          <p:nvPr>
            <p:ph type="title"/>
          </p:nvPr>
        </p:nvSpPr>
        <p:spPr/>
        <p:txBody>
          <a:bodyPr/>
          <a:lstStyle/>
          <a:p>
            <a:r>
              <a:rPr lang="en-US" dirty="0" smtClean="0">
                <a:solidFill>
                  <a:schemeClr val="bg1"/>
                </a:solidFill>
              </a:rPr>
              <a:t>PROBLEM DESCRIPTION</a:t>
            </a:r>
            <a:endParaRPr lang="en-US" dirty="0">
              <a:solidFill>
                <a:schemeClr val="bg1"/>
              </a:solidFill>
            </a:endParaRPr>
          </a:p>
        </p:txBody>
      </p:sp>
      <p:pic>
        <p:nvPicPr>
          <p:cNvPr id="6" name="Content Placeholder 5" descr="mac.jpg"/>
          <p:cNvPicPr>
            <a:picLocks noGrp="1" noChangeAspect="1"/>
          </p:cNvPicPr>
          <p:nvPr>
            <p:ph sz="half" idx="1"/>
          </p:nvPr>
        </p:nvPicPr>
        <p:blipFill>
          <a:blip r:embed="rId3" cstate="print"/>
          <a:stretch>
            <a:fillRect/>
          </a:stretch>
        </p:blipFill>
        <p:spPr>
          <a:xfrm>
            <a:off x="609600" y="2286000"/>
            <a:ext cx="2119313" cy="2362200"/>
          </a:xfrm>
        </p:spPr>
      </p:pic>
      <p:pic>
        <p:nvPicPr>
          <p:cNvPr id="10" name="Picture 9" descr="lmc.jpg"/>
          <p:cNvPicPr>
            <a:picLocks noChangeAspect="1"/>
          </p:cNvPicPr>
          <p:nvPr/>
        </p:nvPicPr>
        <p:blipFill>
          <a:blip r:embed="rId4" cstate="print"/>
          <a:stretch>
            <a:fillRect/>
          </a:stretch>
        </p:blipFill>
        <p:spPr>
          <a:xfrm>
            <a:off x="5181600" y="1981200"/>
            <a:ext cx="3429000" cy="3733800"/>
          </a:xfrm>
          <a:prstGeom prst="rect">
            <a:avLst/>
          </a:prstGeom>
        </p:spPr>
      </p:pic>
      <p:cxnSp>
        <p:nvCxnSpPr>
          <p:cNvPr id="16" name="Straight Connector 15"/>
          <p:cNvCxnSpPr/>
          <p:nvPr/>
        </p:nvCxnSpPr>
        <p:spPr>
          <a:xfrm>
            <a:off x="685800" y="2057400"/>
            <a:ext cx="4114800" cy="3276600"/>
          </a:xfrm>
          <a:prstGeom prst="line">
            <a:avLst/>
          </a:prstGeom>
          <a:ln cap="rnd"/>
          <a:effectLst>
            <a:outerShdw blurRad="40000" dist="23000" dir="5400000" rotWithShape="0">
              <a:srgbClr val="FF0000">
                <a:alpha val="35000"/>
              </a:srgbClr>
            </a:outerShdw>
          </a:effectLst>
        </p:spPr>
        <p:style>
          <a:lnRef idx="3">
            <a:schemeClr val="accent2"/>
          </a:lnRef>
          <a:fillRef idx="0">
            <a:schemeClr val="accent2"/>
          </a:fillRef>
          <a:effectRef idx="2">
            <a:schemeClr val="accent2"/>
          </a:effectRef>
          <a:fontRef idx="minor">
            <a:schemeClr val="tx1"/>
          </a:fontRef>
        </p:style>
      </p:cxnSp>
      <p:cxnSp>
        <p:nvCxnSpPr>
          <p:cNvPr id="18" name="Straight Connector 17"/>
          <p:cNvCxnSpPr/>
          <p:nvPr/>
        </p:nvCxnSpPr>
        <p:spPr>
          <a:xfrm rot="5400000" flipH="1" flipV="1">
            <a:off x="800100" y="2324100"/>
            <a:ext cx="3505200" cy="3124200"/>
          </a:xfrm>
          <a:prstGeom prst="line">
            <a:avLst/>
          </a:prstGeom>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HIPAA</a:t>
            </a:r>
            <a:endParaRPr lang="en-US" dirty="0">
              <a:solidFill>
                <a:schemeClr val="bg1"/>
              </a:solidFill>
            </a:endParaRPr>
          </a:p>
        </p:txBody>
      </p:sp>
      <p:sp>
        <p:nvSpPr>
          <p:cNvPr id="3" name="Content Placeholder 2"/>
          <p:cNvSpPr>
            <a:spLocks noGrp="1"/>
          </p:cNvSpPr>
          <p:nvPr>
            <p:ph idx="1"/>
          </p:nvPr>
        </p:nvSpPr>
        <p:spPr/>
        <p:txBody>
          <a:bodyPr>
            <a:normAutofit fontScale="92500"/>
          </a:bodyPr>
          <a:lstStyle/>
          <a:p>
            <a:r>
              <a:rPr lang="en-US" dirty="0" smtClean="0">
                <a:solidFill>
                  <a:schemeClr val="bg1"/>
                </a:solidFill>
              </a:rPr>
              <a:t>Enacted by United States Congress and signed by Bill Clinton in 1996</a:t>
            </a:r>
          </a:p>
          <a:p>
            <a:r>
              <a:rPr lang="en-US" dirty="0" smtClean="0">
                <a:solidFill>
                  <a:schemeClr val="bg1"/>
                </a:solidFill>
              </a:rPr>
              <a:t>Title I-protects health insurance coverage for workers and their families when they change or lose their jobs</a:t>
            </a:r>
          </a:p>
          <a:p>
            <a:r>
              <a:rPr lang="en-US" dirty="0" smtClean="0">
                <a:solidFill>
                  <a:srgbClr val="FFFF00"/>
                </a:solidFill>
              </a:rPr>
              <a:t>Title II-Requires the establishment of national standards for electronic health care transactions, health insurance plans, employers, and national identifiers for providers</a:t>
            </a:r>
          </a:p>
          <a:p>
            <a:pPr>
              <a:buNone/>
            </a:pPr>
            <a:endParaRPr lang="en-US" dirty="0" smtClean="0">
              <a:solidFill>
                <a:schemeClr val="bg1"/>
              </a:solidFill>
            </a:endParaRPr>
          </a:p>
          <a:p>
            <a:endParaRPr lang="en-US"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What does this mean?</a:t>
            </a:r>
            <a:endParaRPr lang="en-US" dirty="0">
              <a:solidFill>
                <a:schemeClr val="bg1"/>
              </a:solidFill>
            </a:endParaRPr>
          </a:p>
        </p:txBody>
      </p:sp>
      <p:sp>
        <p:nvSpPr>
          <p:cNvPr id="3" name="Content Placeholder 2"/>
          <p:cNvSpPr>
            <a:spLocks noGrp="1"/>
          </p:cNvSpPr>
          <p:nvPr>
            <p:ph idx="1"/>
          </p:nvPr>
        </p:nvSpPr>
        <p:spPr/>
        <p:txBody>
          <a:bodyPr/>
          <a:lstStyle/>
          <a:p>
            <a:r>
              <a:rPr lang="en-US" dirty="0" smtClean="0">
                <a:solidFill>
                  <a:schemeClr val="bg1"/>
                </a:solidFill>
              </a:rPr>
              <a:t>Changing the way health care operates</a:t>
            </a:r>
          </a:p>
          <a:p>
            <a:r>
              <a:rPr lang="en-US" dirty="0" smtClean="0">
                <a:solidFill>
                  <a:schemeClr val="bg1"/>
                </a:solidFill>
              </a:rPr>
              <a:t>Increase in the amount of paper work</a:t>
            </a:r>
          </a:p>
          <a:p>
            <a:r>
              <a:rPr lang="en-US" dirty="0" smtClean="0">
                <a:solidFill>
                  <a:schemeClr val="bg1"/>
                </a:solidFill>
              </a:rPr>
              <a:t>High implementation Costs</a:t>
            </a:r>
          </a:p>
          <a:p>
            <a:r>
              <a:rPr lang="en-US" dirty="0" smtClean="0">
                <a:solidFill>
                  <a:schemeClr val="bg1"/>
                </a:solidFill>
              </a:rPr>
              <a:t>Patient privacy concerns</a:t>
            </a:r>
          </a:p>
          <a:p>
            <a:r>
              <a:rPr lang="en-US" dirty="0" smtClean="0">
                <a:solidFill>
                  <a:schemeClr val="bg1"/>
                </a:solidFill>
              </a:rPr>
              <a:t>Stiff penalties for non-compliance and breaches</a:t>
            </a:r>
            <a:endParaRPr lang="en-US"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solidFill>
                  <a:schemeClr val="bg1"/>
                </a:solidFill>
              </a:rPr>
              <a:t>HITECH Act-Subtitle D</a:t>
            </a:r>
            <a:endParaRPr lang="en-US" dirty="0"/>
          </a:p>
        </p:txBody>
      </p:sp>
      <p:sp>
        <p:nvSpPr>
          <p:cNvPr id="6" name="Content Placeholder 5"/>
          <p:cNvSpPr>
            <a:spLocks noGrp="1"/>
          </p:cNvSpPr>
          <p:nvPr>
            <p:ph idx="1"/>
          </p:nvPr>
        </p:nvSpPr>
        <p:spPr/>
        <p:txBody>
          <a:bodyPr/>
          <a:lstStyle/>
          <a:p>
            <a:r>
              <a:rPr lang="en-US" dirty="0" smtClean="0">
                <a:solidFill>
                  <a:schemeClr val="bg1"/>
                </a:solidFill>
              </a:rPr>
              <a:t>Enacted as a part of the American Recovery and Reinvestment Act of 2009</a:t>
            </a:r>
          </a:p>
          <a:p>
            <a:r>
              <a:rPr lang="en-US" dirty="0" smtClean="0">
                <a:solidFill>
                  <a:schemeClr val="bg1"/>
                </a:solidFill>
              </a:rPr>
              <a:t>Extended to include business associates of covered entities</a:t>
            </a:r>
          </a:p>
          <a:p>
            <a:r>
              <a:rPr lang="en-US" dirty="0" smtClean="0">
                <a:solidFill>
                  <a:schemeClr val="bg1"/>
                </a:solidFill>
              </a:rPr>
              <a:t>Extended to include information that is used to carry out treatment, payment, and health care operations when using an EHR</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solidFill>
                  <a:schemeClr val="bg1"/>
                </a:solidFill>
              </a:rPr>
              <a:t>CONCERNS</a:t>
            </a:r>
            <a:endParaRPr lang="en-US" dirty="0">
              <a:solidFill>
                <a:schemeClr val="bg1"/>
              </a:solidFill>
            </a:endParaRPr>
          </a:p>
        </p:txBody>
      </p:sp>
      <p:sp>
        <p:nvSpPr>
          <p:cNvPr id="3" name="Content Placeholder 2"/>
          <p:cNvSpPr>
            <a:spLocks noGrp="1"/>
          </p:cNvSpPr>
          <p:nvPr>
            <p:ph idx="1"/>
          </p:nvPr>
        </p:nvSpPr>
        <p:spPr/>
        <p:txBody>
          <a:bodyPr/>
          <a:lstStyle/>
          <a:p>
            <a:endParaRPr lang="en-US" dirty="0" smtClean="0">
              <a:solidFill>
                <a:schemeClr val="bg1"/>
              </a:solidFill>
            </a:endParaRPr>
          </a:p>
          <a:p>
            <a:r>
              <a:rPr lang="en-US" dirty="0" smtClean="0">
                <a:solidFill>
                  <a:schemeClr val="bg1"/>
                </a:solidFill>
              </a:rPr>
              <a:t>Writing daily instead of weekly</a:t>
            </a:r>
          </a:p>
          <a:p>
            <a:r>
              <a:rPr lang="en-US" dirty="0" smtClean="0">
                <a:solidFill>
                  <a:schemeClr val="bg1"/>
                </a:solidFill>
              </a:rPr>
              <a:t>No signature</a:t>
            </a:r>
          </a:p>
          <a:p>
            <a:r>
              <a:rPr lang="en-US" dirty="0" smtClean="0">
                <a:solidFill>
                  <a:schemeClr val="bg1"/>
                </a:solidFill>
              </a:rPr>
              <a:t>Supply and reimbursement issues</a:t>
            </a:r>
          </a:p>
          <a:p>
            <a:r>
              <a:rPr lang="en-US" dirty="0" smtClean="0">
                <a:solidFill>
                  <a:schemeClr val="bg1"/>
                </a:solidFill>
              </a:rPr>
              <a:t>Prescriber violations</a:t>
            </a:r>
          </a:p>
          <a:p>
            <a:r>
              <a:rPr lang="en-US" dirty="0" smtClean="0">
                <a:solidFill>
                  <a:schemeClr val="bg1"/>
                </a:solidFill>
              </a:rPr>
              <a:t>Side effects</a:t>
            </a:r>
          </a:p>
          <a:p>
            <a:r>
              <a:rPr lang="en-US" dirty="0" smtClean="0">
                <a:solidFill>
                  <a:schemeClr val="bg1"/>
                </a:solidFill>
              </a:rPr>
              <a:t>Medication-related injuries</a:t>
            </a:r>
            <a:endParaRPr lang="en-US" dirty="0">
              <a:solidFill>
                <a:schemeClr val="bg1"/>
              </a:solidFill>
            </a:endParaRPr>
          </a:p>
        </p:txBody>
      </p:sp>
      <p:sp>
        <p:nvSpPr>
          <p:cNvPr id="4" name="Rounded Rectangular Callout 3"/>
          <p:cNvSpPr/>
          <p:nvPr/>
        </p:nvSpPr>
        <p:spPr>
          <a:xfrm rot="20684693">
            <a:off x="1160247" y="565386"/>
            <a:ext cx="1524000" cy="914400"/>
          </a:xfrm>
          <a:prstGeom prst="wedgeRoundRectCallou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3">
                    <a:lumMod val="75000"/>
                  </a:schemeClr>
                </a:solidFill>
              </a:rPr>
              <a:t>Why do we care?</a:t>
            </a:r>
            <a:endParaRPr lang="en-US" dirty="0">
              <a:solidFill>
                <a:schemeClr val="accent3">
                  <a:lumMod val="75000"/>
                </a:schemeClr>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bg1"/>
                </a:solidFill>
              </a:rPr>
              <a:t>Categories of E-Prescribing Systems</a:t>
            </a:r>
            <a:endParaRPr lang="en-US" dirty="0">
              <a:solidFill>
                <a:schemeClr val="bg1"/>
              </a:solidFill>
            </a:endParaRPr>
          </a:p>
        </p:txBody>
      </p:sp>
      <p:sp>
        <p:nvSpPr>
          <p:cNvPr id="5" name="Text Placeholder 4"/>
          <p:cNvSpPr>
            <a:spLocks noGrp="1"/>
          </p:cNvSpPr>
          <p:nvPr>
            <p:ph type="body" idx="1"/>
          </p:nvPr>
        </p:nvSpPr>
        <p:spPr/>
        <p:txBody>
          <a:bodyPr/>
          <a:lstStyle/>
          <a:p>
            <a:r>
              <a:rPr lang="en-US" dirty="0" smtClean="0">
                <a:solidFill>
                  <a:schemeClr val="bg1"/>
                </a:solidFill>
              </a:rPr>
              <a:t>Standalone Software Systems</a:t>
            </a:r>
            <a:endParaRPr lang="en-US" dirty="0">
              <a:solidFill>
                <a:schemeClr val="bg1"/>
              </a:solidFill>
            </a:endParaRPr>
          </a:p>
        </p:txBody>
      </p:sp>
      <p:sp>
        <p:nvSpPr>
          <p:cNvPr id="3" name="Content Placeholder 2"/>
          <p:cNvSpPr>
            <a:spLocks noGrp="1"/>
          </p:cNvSpPr>
          <p:nvPr>
            <p:ph sz="half" idx="2"/>
          </p:nvPr>
        </p:nvSpPr>
        <p:spPr/>
        <p:txBody>
          <a:bodyPr/>
          <a:lstStyle/>
          <a:p>
            <a:r>
              <a:rPr lang="en-US" dirty="0" smtClean="0">
                <a:solidFill>
                  <a:schemeClr val="bg1"/>
                </a:solidFill>
              </a:rPr>
              <a:t>Workstations that  running e-Prescribe software applications in a health care facility</a:t>
            </a:r>
          </a:p>
          <a:p>
            <a:r>
              <a:rPr lang="en-US" dirty="0" smtClean="0">
                <a:solidFill>
                  <a:schemeClr val="bg1"/>
                </a:solidFill>
              </a:rPr>
              <a:t>Applications running on mobile devices that have handwriting capabilities</a:t>
            </a:r>
            <a:endParaRPr lang="en-US" dirty="0">
              <a:solidFill>
                <a:schemeClr val="bg1"/>
              </a:solidFill>
            </a:endParaRPr>
          </a:p>
        </p:txBody>
      </p:sp>
      <p:sp>
        <p:nvSpPr>
          <p:cNvPr id="6" name="Text Placeholder 5"/>
          <p:cNvSpPr>
            <a:spLocks noGrp="1"/>
          </p:cNvSpPr>
          <p:nvPr>
            <p:ph type="body" sz="quarter" idx="3"/>
          </p:nvPr>
        </p:nvSpPr>
        <p:spPr/>
        <p:txBody>
          <a:bodyPr>
            <a:noAutofit/>
          </a:bodyPr>
          <a:lstStyle/>
          <a:p>
            <a:r>
              <a:rPr lang="en-US" dirty="0" smtClean="0">
                <a:solidFill>
                  <a:schemeClr val="bg1"/>
                </a:solidFill>
              </a:rPr>
              <a:t>Integrated  EMR</a:t>
            </a:r>
            <a:endParaRPr lang="en-US" dirty="0"/>
          </a:p>
        </p:txBody>
      </p:sp>
      <p:sp>
        <p:nvSpPr>
          <p:cNvPr id="4" name="Content Placeholder 3"/>
          <p:cNvSpPr>
            <a:spLocks noGrp="1"/>
          </p:cNvSpPr>
          <p:nvPr>
            <p:ph sz="quarter" idx="4"/>
          </p:nvPr>
        </p:nvSpPr>
        <p:spPr/>
        <p:txBody>
          <a:bodyPr/>
          <a:lstStyle/>
          <a:p>
            <a:r>
              <a:rPr lang="en-US" dirty="0" smtClean="0">
                <a:solidFill>
                  <a:schemeClr val="bg1"/>
                </a:solidFill>
              </a:rPr>
              <a:t>E-Prescribe software application is integrated into a health  information system  </a:t>
            </a:r>
          </a:p>
          <a:p>
            <a:r>
              <a:rPr lang="en-US" dirty="0" smtClean="0">
                <a:solidFill>
                  <a:schemeClr val="bg1"/>
                </a:solidFill>
              </a:rPr>
              <a:t>can be directly linked to a computerized medical record</a:t>
            </a:r>
            <a:endParaRPr lang="en-US" dirty="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2390</TotalTime>
  <Words>830</Words>
  <Application>Microsoft Office PowerPoint</Application>
  <PresentationFormat>On-screen Show (4:3)</PresentationFormat>
  <Paragraphs>186</Paragraphs>
  <Slides>28</Slides>
  <Notes>7</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MDScript+: Analysis of iPad for Physician Use and Secure Application Development </vt:lpstr>
      <vt:lpstr>AGENDA</vt:lpstr>
      <vt:lpstr>Mobile Devices in Healthcare Today</vt:lpstr>
      <vt:lpstr>PROBLEM DESCRIPTION</vt:lpstr>
      <vt:lpstr>HIPAA</vt:lpstr>
      <vt:lpstr>What does this mean?</vt:lpstr>
      <vt:lpstr>HITECH Act-Subtitle D</vt:lpstr>
      <vt:lpstr>CONCERNS</vt:lpstr>
      <vt:lpstr>Categories of E-Prescribing Systems</vt:lpstr>
      <vt:lpstr>RISKS</vt:lpstr>
      <vt:lpstr>HAPPY DAY SCENARIO</vt:lpstr>
      <vt:lpstr>MISUSE</vt:lpstr>
      <vt:lpstr>AGENDA</vt:lpstr>
      <vt:lpstr>RELATED WORK</vt:lpstr>
      <vt:lpstr>EXISTING APPLICATIONS</vt:lpstr>
      <vt:lpstr>AGENDA</vt:lpstr>
      <vt:lpstr>Risk Management Framework</vt:lpstr>
      <vt:lpstr>MDScript + Business Context</vt:lpstr>
      <vt:lpstr>     REQUIREMENTS </vt:lpstr>
      <vt:lpstr>APPLE SECURITY</vt:lpstr>
      <vt:lpstr>AGENDA</vt:lpstr>
      <vt:lpstr>Access Control</vt:lpstr>
      <vt:lpstr>Darknet</vt:lpstr>
      <vt:lpstr>SSL</vt:lpstr>
      <vt:lpstr>AGENDA</vt:lpstr>
      <vt:lpstr>CONCLUSION</vt:lpstr>
      <vt:lpstr>Questions, Concerns,  Comments…</vt:lpstr>
      <vt:lpstr>THANK YOU!</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LG</dc:creator>
  <cp:lastModifiedBy>farkas</cp:lastModifiedBy>
  <cp:revision>85</cp:revision>
  <dcterms:created xsi:type="dcterms:W3CDTF">2012-03-28T22:47:36Z</dcterms:created>
  <dcterms:modified xsi:type="dcterms:W3CDTF">2012-04-11T20:14:05Z</dcterms:modified>
</cp:coreProperties>
</file>