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64"/>
  </p:notesMasterIdLst>
  <p:handoutMasterIdLst>
    <p:handoutMasterId r:id="rId65"/>
  </p:handoutMasterIdLst>
  <p:sldIdLst>
    <p:sldId id="502" r:id="rId2"/>
    <p:sldId id="413" r:id="rId3"/>
    <p:sldId id="415" r:id="rId4"/>
    <p:sldId id="528" r:id="rId5"/>
    <p:sldId id="529" r:id="rId6"/>
    <p:sldId id="421" r:id="rId7"/>
    <p:sldId id="530" r:id="rId8"/>
    <p:sldId id="531" r:id="rId9"/>
    <p:sldId id="532" r:id="rId10"/>
    <p:sldId id="533" r:id="rId11"/>
    <p:sldId id="534" r:id="rId12"/>
    <p:sldId id="535" r:id="rId13"/>
    <p:sldId id="536" r:id="rId14"/>
    <p:sldId id="537" r:id="rId15"/>
    <p:sldId id="538" r:id="rId16"/>
    <p:sldId id="539" r:id="rId17"/>
    <p:sldId id="540" r:id="rId18"/>
    <p:sldId id="541" r:id="rId19"/>
    <p:sldId id="542" r:id="rId20"/>
    <p:sldId id="543" r:id="rId21"/>
    <p:sldId id="544" r:id="rId22"/>
    <p:sldId id="545" r:id="rId23"/>
    <p:sldId id="546" r:id="rId24"/>
    <p:sldId id="547" r:id="rId25"/>
    <p:sldId id="548" r:id="rId26"/>
    <p:sldId id="549" r:id="rId27"/>
    <p:sldId id="550" r:id="rId28"/>
    <p:sldId id="551" r:id="rId29"/>
    <p:sldId id="552" r:id="rId30"/>
    <p:sldId id="553" r:id="rId31"/>
    <p:sldId id="554" r:id="rId32"/>
    <p:sldId id="503" r:id="rId33"/>
    <p:sldId id="504" r:id="rId34"/>
    <p:sldId id="506" r:id="rId35"/>
    <p:sldId id="505" r:id="rId36"/>
    <p:sldId id="509" r:id="rId37"/>
    <p:sldId id="507" r:id="rId38"/>
    <p:sldId id="510" r:id="rId39"/>
    <p:sldId id="513" r:id="rId40"/>
    <p:sldId id="511" r:id="rId41"/>
    <p:sldId id="514" r:id="rId42"/>
    <p:sldId id="512" r:id="rId43"/>
    <p:sldId id="515" r:id="rId44"/>
    <p:sldId id="516" r:id="rId45"/>
    <p:sldId id="517" r:id="rId46"/>
    <p:sldId id="518" r:id="rId47"/>
    <p:sldId id="519" r:id="rId48"/>
    <p:sldId id="520" r:id="rId49"/>
    <p:sldId id="521" r:id="rId50"/>
    <p:sldId id="522" r:id="rId51"/>
    <p:sldId id="523" r:id="rId52"/>
    <p:sldId id="524" r:id="rId53"/>
    <p:sldId id="527" r:id="rId54"/>
    <p:sldId id="422" r:id="rId55"/>
    <p:sldId id="423" r:id="rId56"/>
    <p:sldId id="424" r:id="rId57"/>
    <p:sldId id="425" r:id="rId58"/>
    <p:sldId id="426" r:id="rId59"/>
    <p:sldId id="427" r:id="rId60"/>
    <p:sldId id="428" r:id="rId61"/>
    <p:sldId id="429" r:id="rId62"/>
    <p:sldId id="430" r:id="rId6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66FF"/>
    <a:srgbClr val="003300"/>
    <a:srgbClr val="000066"/>
    <a:srgbClr val="FF0000"/>
    <a:srgbClr val="990033"/>
    <a:srgbClr val="CC0066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88508" autoAdjust="0"/>
  </p:normalViewPr>
  <p:slideViewPr>
    <p:cSldViewPr>
      <p:cViewPr>
        <p:scale>
          <a:sx n="85" d="100"/>
          <a:sy n="85" d="100"/>
        </p:scale>
        <p:origin x="-270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defTabSz="957263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defTabSz="957263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/>
            </a:lvl1pPr>
          </a:lstStyle>
          <a:p>
            <a:pPr>
              <a:defRPr/>
            </a:pPr>
            <a:fld id="{036AA786-D196-455A-B246-9629DD7E9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defTabSz="957263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defTabSz="957263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/>
            </a:lvl1pPr>
          </a:lstStyle>
          <a:p>
            <a:pPr>
              <a:defRPr/>
            </a:pPr>
            <a:fld id="{3F701DCB-B7D6-45B0-9B13-67A6A2F8F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ECBD44-683C-4729-AA0A-8FE4E51D253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53196C-3C31-4C82-BC10-68BEDF26A23F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1E7FAD-F2D8-466D-AA94-A06B5E5203E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6A17C6-7A7F-4E70-B84C-666418A6B58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f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408886-58B7-40AD-AE53-758F745E0D1F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628FF9-4289-4E50-BC48-A4E315C5023A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381FA-F22F-4912-BA78-4AAF40E9990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0EFC67-D06A-42C1-A550-99DF2CE8E05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A92FED-9625-4E29-99E8-77ADDBB1619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288820-440A-4B4C-9087-7D0E134AC37F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857"/>
            <a:ext cx="5364480" cy="4320294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1C3456-C317-45F6-A1DB-285458F92982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857"/>
            <a:ext cx="5364480" cy="4320294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FBF965-7D1C-4414-9B52-2DAB71BBDBE9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857"/>
            <a:ext cx="5364480" cy="4320294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5AB375-DB52-42A8-B39F-622C08AB01DA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244E24-2EE3-4A09-95E7-C50A372FBCC3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Computer Science and Engineering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CC144-02F6-42BD-A046-A170795BF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Computer Science and Engineering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81873-29B7-4C61-A9D9-C96A4CEAA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28600"/>
            <a:ext cx="2133600" cy="5942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248400" cy="5942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Computer Science and Engineering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23F85-363C-4315-A2D2-903DFB343E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Computer Science and Engineering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1BD43-E255-4248-A8FA-BD508D996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Computer Science and Engineering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1030C-B966-42B5-8D7F-93BF476950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4191000" cy="4418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752600"/>
            <a:ext cx="4191000" cy="4418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Computer Science and Engineering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2B9A-03F1-4E90-A678-F320A6194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Computer Science and Engineering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B6A5-1FD8-43B0-8384-AFF7CDD64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Computer Science and Engineering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004A2-8091-4C35-A6AD-AED2339D9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Computer Science and Engineering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8FAD7-7336-41C5-A55B-B13FF1611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Computer Science and Engineering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0DD32-49BC-4D55-B930-3CF3788F6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Computer Science and Engineering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96BFD-533A-4BA4-9C8E-39CEC3E45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ds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173788" y="6151563"/>
            <a:ext cx="2741612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7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743200" y="228600"/>
            <a:ext cx="579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752600"/>
            <a:ext cx="8534400" cy="441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38575" y="6516688"/>
            <a:ext cx="137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w Cen M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242050"/>
            <a:ext cx="3656013" cy="61595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>
              <a:defRPr sz="1600" b="0">
                <a:solidFill>
                  <a:schemeClr val="bg1"/>
                </a:solidFill>
                <a:latin typeface="Tw Cen MT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Computer Science and Engineering</a:t>
            </a:r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0" y="6583363"/>
            <a:ext cx="137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w Cen MT" pitchFamily="34" charset="0"/>
              </a:defRPr>
            </a:lvl1pPr>
          </a:lstStyle>
          <a:p>
            <a:pPr>
              <a:defRPr/>
            </a:pPr>
            <a:fld id="{BCEDE500-98EB-4FB3-8EF5-E7E9B4CAC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 flipV="1">
            <a:off x="117475" y="0"/>
            <a:ext cx="34925" cy="6858000"/>
          </a:xfrm>
          <a:prstGeom prst="lin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16745" name="Line 9"/>
          <p:cNvSpPr>
            <a:spLocks noChangeShapeType="1"/>
          </p:cNvSpPr>
          <p:nvPr/>
        </p:nvSpPr>
        <p:spPr bwMode="auto">
          <a:xfrm flipV="1">
            <a:off x="0" y="117475"/>
            <a:ext cx="9144000" cy="34925"/>
          </a:xfrm>
          <a:prstGeom prst="lin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16746" name="Line 10"/>
          <p:cNvSpPr>
            <a:spLocks noChangeShapeType="1"/>
          </p:cNvSpPr>
          <p:nvPr/>
        </p:nvSpPr>
        <p:spPr bwMode="auto">
          <a:xfrm>
            <a:off x="9031288" y="0"/>
            <a:ext cx="0" cy="6858000"/>
          </a:xfrm>
          <a:prstGeom prst="lin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16747" name="Line 11"/>
          <p:cNvSpPr>
            <a:spLocks noChangeShapeType="1"/>
          </p:cNvSpPr>
          <p:nvPr/>
        </p:nvSpPr>
        <p:spPr bwMode="auto">
          <a:xfrm>
            <a:off x="0" y="6242050"/>
            <a:ext cx="9140825" cy="0"/>
          </a:xfrm>
          <a:prstGeom prst="lin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pic>
        <p:nvPicPr>
          <p:cNvPr id="1036" name="Picture 21" descr="cia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52400" y="152400"/>
            <a:ext cx="2209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33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990033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990033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990033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990033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cwe.mitre.org/data/definitions/728.html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security.techtarget.com/searchSecurity/downloads/Exploiting%20Software-Ch07.pdf" TargetMode="External"/><Relationship Id="rId2" Type="http://schemas.openxmlformats.org/officeDocument/2006/relationships/hyperlink" Target="http://cwe.mitre.org/data/definitions/20.html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cwe.mitre.org/top25/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Computer Science and Engineering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AB2736-61A3-4ED6-9358-45C9504E94C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5939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Web Application </a:t>
            </a:r>
            <a:r>
              <a:rPr lang="en-US" dirty="0" smtClean="0"/>
              <a:t>Security Concerns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3FC260C-922A-40EA-BA3D-16B35EEF230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6705600" cy="838200"/>
          </a:xfrm>
        </p:spPr>
        <p:txBody>
          <a:bodyPr anchor="b"/>
          <a:lstStyle/>
          <a:p>
            <a:pPr eaLnBrk="1" hangingPunct="1">
              <a:defRPr/>
            </a:pPr>
            <a:r>
              <a:rPr lang="en-US" sz="3200" smtClean="0"/>
              <a:t>Secure XML Views - Example cont.</a:t>
            </a:r>
          </a:p>
        </p:txBody>
      </p:sp>
      <p:sp>
        <p:nvSpPr>
          <p:cNvPr id="14340" name="Oval 3"/>
          <p:cNvSpPr>
            <a:spLocks noChangeArrowheads="1"/>
          </p:cNvSpPr>
          <p:nvPr/>
        </p:nvSpPr>
        <p:spPr bwMode="auto">
          <a:xfrm>
            <a:off x="5638800" y="1371600"/>
            <a:ext cx="1143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/>
              <a:t>medicalFiles</a:t>
            </a:r>
          </a:p>
        </p:txBody>
      </p:sp>
      <p:sp>
        <p:nvSpPr>
          <p:cNvPr id="14341" name="Oval 4"/>
          <p:cNvSpPr>
            <a:spLocks noChangeArrowheads="1"/>
          </p:cNvSpPr>
          <p:nvPr/>
        </p:nvSpPr>
        <p:spPr bwMode="auto">
          <a:xfrm>
            <a:off x="4495800" y="2209800"/>
            <a:ext cx="1143000" cy="381000"/>
          </a:xfrm>
          <a:prstGeom prst="ellipse">
            <a:avLst/>
          </a:prstGeom>
          <a:noFill/>
          <a:ln w="12700" cap="sq">
            <a:solidFill>
              <a:srgbClr val="FF99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9933"/>
                </a:solidFill>
              </a:rPr>
              <a:t>countyRec</a:t>
            </a:r>
          </a:p>
        </p:txBody>
      </p:sp>
      <p:sp>
        <p:nvSpPr>
          <p:cNvPr id="14342" name="Oval 5"/>
          <p:cNvSpPr>
            <a:spLocks noChangeArrowheads="1"/>
          </p:cNvSpPr>
          <p:nvPr/>
        </p:nvSpPr>
        <p:spPr bwMode="auto">
          <a:xfrm>
            <a:off x="4724400" y="3886200"/>
            <a:ext cx="1143000" cy="381000"/>
          </a:xfrm>
          <a:prstGeom prst="ellipse">
            <a:avLst/>
          </a:prstGeom>
          <a:noFill/>
          <a:ln w="12700" cap="sq">
            <a:solidFill>
              <a:srgbClr val="FF99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9933"/>
                </a:solidFill>
              </a:rPr>
              <a:t>patient</a:t>
            </a:r>
          </a:p>
        </p:txBody>
      </p:sp>
      <p:sp>
        <p:nvSpPr>
          <p:cNvPr id="14343" name="Oval 6"/>
          <p:cNvSpPr>
            <a:spLocks noChangeArrowheads="1"/>
          </p:cNvSpPr>
          <p:nvPr/>
        </p:nvSpPr>
        <p:spPr bwMode="auto">
          <a:xfrm>
            <a:off x="3733800" y="4876800"/>
            <a:ext cx="11430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name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John Smith</a:t>
            </a:r>
          </a:p>
        </p:txBody>
      </p:sp>
      <p:sp>
        <p:nvSpPr>
          <p:cNvPr id="14344" name="Oval 7"/>
          <p:cNvSpPr>
            <a:spLocks noChangeArrowheads="1"/>
          </p:cNvSpPr>
          <p:nvPr/>
        </p:nvSpPr>
        <p:spPr bwMode="auto">
          <a:xfrm>
            <a:off x="6858000" y="2209800"/>
            <a:ext cx="1143000" cy="381000"/>
          </a:xfrm>
          <a:prstGeom prst="ellipse">
            <a:avLst/>
          </a:prstGeom>
          <a:noFill/>
          <a:ln w="254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0000"/>
                </a:solidFill>
              </a:rPr>
              <a:t>milBaseRec</a:t>
            </a:r>
          </a:p>
        </p:txBody>
      </p:sp>
      <p:sp>
        <p:nvSpPr>
          <p:cNvPr id="14345" name="Oval 8"/>
          <p:cNvSpPr>
            <a:spLocks noChangeArrowheads="1"/>
          </p:cNvSpPr>
          <p:nvPr/>
        </p:nvSpPr>
        <p:spPr bwMode="auto">
          <a:xfrm>
            <a:off x="3657600" y="3048000"/>
            <a:ext cx="11430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physician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Jim Dale</a:t>
            </a:r>
          </a:p>
        </p:txBody>
      </p:sp>
      <p:sp>
        <p:nvSpPr>
          <p:cNvPr id="14346" name="Oval 9"/>
          <p:cNvSpPr>
            <a:spLocks noChangeArrowheads="1"/>
          </p:cNvSpPr>
          <p:nvPr/>
        </p:nvSpPr>
        <p:spPr bwMode="auto">
          <a:xfrm>
            <a:off x="5867400" y="3048000"/>
            <a:ext cx="11430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physician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Joe White</a:t>
            </a:r>
          </a:p>
        </p:txBody>
      </p:sp>
      <p:sp>
        <p:nvSpPr>
          <p:cNvPr id="14347" name="Oval 10"/>
          <p:cNvSpPr>
            <a:spLocks noChangeArrowheads="1"/>
          </p:cNvSpPr>
          <p:nvPr/>
        </p:nvSpPr>
        <p:spPr bwMode="auto">
          <a:xfrm>
            <a:off x="6477000" y="4876800"/>
            <a:ext cx="12954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name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Harry Green</a:t>
            </a:r>
          </a:p>
        </p:txBody>
      </p:sp>
      <p:sp>
        <p:nvSpPr>
          <p:cNvPr id="14348" name="Oval 11"/>
          <p:cNvSpPr>
            <a:spLocks noChangeArrowheads="1"/>
          </p:cNvSpPr>
          <p:nvPr/>
        </p:nvSpPr>
        <p:spPr bwMode="auto">
          <a:xfrm>
            <a:off x="6705600" y="3886200"/>
            <a:ext cx="1143000" cy="381000"/>
          </a:xfrm>
          <a:prstGeom prst="ellipse">
            <a:avLst/>
          </a:prstGeom>
          <a:noFill/>
          <a:ln w="12700" cap="sq">
            <a:solidFill>
              <a:srgbClr val="FF99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9933"/>
                </a:solidFill>
              </a:rPr>
              <a:t>patient</a:t>
            </a:r>
          </a:p>
        </p:txBody>
      </p:sp>
      <p:sp>
        <p:nvSpPr>
          <p:cNvPr id="14349" name="Line 12"/>
          <p:cNvSpPr>
            <a:spLocks noChangeShapeType="1"/>
          </p:cNvSpPr>
          <p:nvPr/>
        </p:nvSpPr>
        <p:spPr bwMode="auto">
          <a:xfrm flipH="1">
            <a:off x="5105400" y="1752600"/>
            <a:ext cx="11430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0" name="Line 13"/>
          <p:cNvSpPr>
            <a:spLocks noChangeShapeType="1"/>
          </p:cNvSpPr>
          <p:nvPr/>
        </p:nvSpPr>
        <p:spPr bwMode="auto">
          <a:xfrm>
            <a:off x="6248400" y="1752600"/>
            <a:ext cx="11430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1" name="Line 14"/>
          <p:cNvSpPr>
            <a:spLocks noChangeShapeType="1"/>
          </p:cNvSpPr>
          <p:nvPr/>
        </p:nvSpPr>
        <p:spPr bwMode="auto">
          <a:xfrm flipH="1">
            <a:off x="4343400" y="2590800"/>
            <a:ext cx="6858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2" name="Line 15"/>
          <p:cNvSpPr>
            <a:spLocks noChangeShapeType="1"/>
          </p:cNvSpPr>
          <p:nvPr/>
        </p:nvSpPr>
        <p:spPr bwMode="auto">
          <a:xfrm>
            <a:off x="5029200" y="2590800"/>
            <a:ext cx="2286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3" name="Line 16"/>
          <p:cNvSpPr>
            <a:spLocks noChangeShapeType="1"/>
          </p:cNvSpPr>
          <p:nvPr/>
        </p:nvSpPr>
        <p:spPr bwMode="auto">
          <a:xfrm flipH="1">
            <a:off x="6477000" y="2590800"/>
            <a:ext cx="9906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4" name="Line 17"/>
          <p:cNvSpPr>
            <a:spLocks noChangeShapeType="1"/>
          </p:cNvSpPr>
          <p:nvPr/>
        </p:nvSpPr>
        <p:spPr bwMode="auto">
          <a:xfrm flipH="1">
            <a:off x="7239000" y="2590800"/>
            <a:ext cx="2286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5" name="Line 18"/>
          <p:cNvSpPr>
            <a:spLocks noChangeShapeType="1"/>
          </p:cNvSpPr>
          <p:nvPr/>
        </p:nvSpPr>
        <p:spPr bwMode="auto">
          <a:xfrm flipH="1">
            <a:off x="4343400" y="4267200"/>
            <a:ext cx="9144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6" name="Line 19"/>
          <p:cNvSpPr>
            <a:spLocks noChangeShapeType="1"/>
          </p:cNvSpPr>
          <p:nvPr/>
        </p:nvSpPr>
        <p:spPr bwMode="auto">
          <a:xfrm flipH="1">
            <a:off x="7086600" y="4267200"/>
            <a:ext cx="1524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3540" name="Line 20"/>
          <p:cNvSpPr>
            <a:spLocks noChangeShapeType="1"/>
          </p:cNvSpPr>
          <p:nvPr/>
        </p:nvSpPr>
        <p:spPr bwMode="auto">
          <a:xfrm>
            <a:off x="4572000" y="2438400"/>
            <a:ext cx="990600" cy="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8" name="Text Box 21"/>
          <p:cNvSpPr txBox="1">
            <a:spLocks noChangeArrowheads="1"/>
          </p:cNvSpPr>
          <p:nvPr/>
        </p:nvSpPr>
        <p:spPr bwMode="auto">
          <a:xfrm>
            <a:off x="5181600" y="5867400"/>
            <a:ext cx="2743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/>
              <a:t>View over </a:t>
            </a:r>
            <a:r>
              <a:rPr lang="en-US" sz="2400" b="1" u="sng"/>
              <a:t>UC</a:t>
            </a:r>
            <a:r>
              <a:rPr lang="en-US" sz="2400" u="sng"/>
              <a:t> data</a:t>
            </a:r>
          </a:p>
        </p:txBody>
      </p:sp>
      <p:sp>
        <p:nvSpPr>
          <p:cNvPr id="363542" name="Line 22"/>
          <p:cNvSpPr>
            <a:spLocks noChangeShapeType="1"/>
          </p:cNvSpPr>
          <p:nvPr/>
        </p:nvSpPr>
        <p:spPr bwMode="auto">
          <a:xfrm>
            <a:off x="6934200" y="2438400"/>
            <a:ext cx="990600" cy="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3543" name="Line 23"/>
          <p:cNvSpPr>
            <a:spLocks noChangeShapeType="1"/>
          </p:cNvSpPr>
          <p:nvPr/>
        </p:nvSpPr>
        <p:spPr bwMode="auto">
          <a:xfrm>
            <a:off x="4800600" y="4114800"/>
            <a:ext cx="990600" cy="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3544" name="Line 24"/>
          <p:cNvSpPr>
            <a:spLocks noChangeShapeType="1"/>
          </p:cNvSpPr>
          <p:nvPr/>
        </p:nvSpPr>
        <p:spPr bwMode="auto">
          <a:xfrm>
            <a:off x="6781800" y="4114800"/>
            <a:ext cx="990600" cy="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62" name="Text Box 25"/>
          <p:cNvSpPr txBox="1">
            <a:spLocks noChangeArrowheads="1"/>
          </p:cNvSpPr>
          <p:nvPr/>
        </p:nvSpPr>
        <p:spPr bwMode="auto">
          <a:xfrm>
            <a:off x="381000" y="1981200"/>
            <a:ext cx="3581400" cy="35147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/>
            <a:r>
              <a:rPr lang="en-US" sz="1600">
                <a:cs typeface="Times New Roman" pitchFamily="18" charset="0"/>
              </a:rPr>
              <a:t>&lt;medicalFiles&gt;</a:t>
            </a:r>
            <a:endParaRPr lang="en-US" sz="1600" b="1">
              <a:cs typeface="Times New Roman" pitchFamily="18" charset="0"/>
            </a:endParaRPr>
          </a:p>
          <a:p>
            <a:pPr algn="just"/>
            <a:r>
              <a:rPr lang="en-US" sz="1600">
                <a:cs typeface="Times New Roman" pitchFamily="18" charset="0"/>
              </a:rPr>
              <a:t> &lt;tag01&gt;</a:t>
            </a:r>
            <a:endParaRPr lang="en-US" sz="1600" b="1">
              <a:cs typeface="Times New Roman" pitchFamily="18" charset="0"/>
            </a:endParaRPr>
          </a:p>
          <a:p>
            <a:pPr algn="just"/>
            <a:r>
              <a:rPr lang="en-US" sz="1600">
                <a:cs typeface="Times New Roman" pitchFamily="18" charset="0"/>
              </a:rPr>
              <a:t>   &lt;tag02&gt;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  &lt;name&gt;John Smith&lt;/name&gt;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&lt;/tag02&gt;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&lt;physician&gt;Jim Dale&lt;/physician&gt;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&lt;/tag01&gt;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&lt;tag03&gt;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&lt;tag02&gt;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  &lt;name&gt;Harry Green&lt;/name&gt;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 &lt;/tag02&gt;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&lt;physician&gt;Joe White&lt;/physician&gt;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&lt;/tag03&gt;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&lt;/medicalFiles&gt;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3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6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63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6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40" grpId="0" animBg="1"/>
      <p:bldP spid="363542" grpId="0" animBg="1"/>
      <p:bldP spid="363543" grpId="0" animBg="1"/>
      <p:bldP spid="3635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252B4A5-595D-4C91-9FC0-7AC1D7C3D79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6705600" cy="838200"/>
          </a:xfrm>
        </p:spPr>
        <p:txBody>
          <a:bodyPr anchor="b"/>
          <a:lstStyle/>
          <a:p>
            <a:pPr eaLnBrk="1" hangingPunct="1">
              <a:defRPr/>
            </a:pPr>
            <a:r>
              <a:rPr lang="en-US" sz="3200" smtClean="0"/>
              <a:t>Secure XML Views - Example cont.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228600" y="1905000"/>
            <a:ext cx="3581400" cy="35147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/>
            <a:r>
              <a:rPr lang="en-US" sz="1600">
                <a:cs typeface="Times New Roman" pitchFamily="18" charset="0"/>
              </a:rPr>
              <a:t>&lt;medicalFiles&gt; </a:t>
            </a:r>
            <a:r>
              <a:rPr lang="en-US" sz="1600" b="1">
                <a:cs typeface="Times New Roman" pitchFamily="18" charset="0"/>
              </a:rPr>
              <a:t>UC</a:t>
            </a:r>
          </a:p>
          <a:p>
            <a:pPr algn="just"/>
            <a:r>
              <a:rPr lang="en-US" sz="1600">
                <a:cs typeface="Times New Roman" pitchFamily="18" charset="0"/>
              </a:rPr>
              <a:t> </a:t>
            </a:r>
            <a:r>
              <a:rPr lang="en-US" sz="1600">
                <a:solidFill>
                  <a:srgbClr val="FF9933"/>
                </a:solidFill>
                <a:cs typeface="Times New Roman" pitchFamily="18" charset="0"/>
              </a:rPr>
              <a:t>&lt;countyRec&gt; </a:t>
            </a:r>
            <a:r>
              <a:rPr lang="en-US" sz="1600" b="1">
                <a:solidFill>
                  <a:srgbClr val="FF9933"/>
                </a:solidFill>
                <a:cs typeface="Times New Roman" pitchFamily="18" charset="0"/>
              </a:rPr>
              <a:t>S</a:t>
            </a:r>
          </a:p>
          <a:p>
            <a:pPr algn="just"/>
            <a:r>
              <a:rPr lang="en-US" sz="1600">
                <a:solidFill>
                  <a:srgbClr val="FF9933"/>
                </a:solidFill>
                <a:cs typeface="Times New Roman" pitchFamily="18" charset="0"/>
              </a:rPr>
              <a:t>   &lt;patient&gt; </a:t>
            </a:r>
            <a:r>
              <a:rPr lang="en-US" sz="1600" b="1">
                <a:solidFill>
                  <a:srgbClr val="FF9933"/>
                </a:solidFill>
                <a:cs typeface="Times New Roman" pitchFamily="18" charset="0"/>
              </a:rPr>
              <a:t>S</a:t>
            </a:r>
            <a:endParaRPr lang="en-US" sz="1600">
              <a:solidFill>
                <a:srgbClr val="FF9933"/>
              </a:solidFill>
              <a:cs typeface="Times New Roman" pitchFamily="18" charset="0"/>
            </a:endParaRPr>
          </a:p>
          <a:p>
            <a:pPr algn="just"/>
            <a:r>
              <a:rPr lang="en-US" sz="1600">
                <a:cs typeface="Times New Roman" pitchFamily="18" charset="0"/>
              </a:rPr>
              <a:t>     &lt;name&gt;John Smith&lt;/name&gt; </a:t>
            </a:r>
            <a:r>
              <a:rPr lang="en-US" sz="1600" b="1">
                <a:cs typeface="Times New Roman" pitchFamily="18" charset="0"/>
              </a:rPr>
              <a:t>UC</a:t>
            </a:r>
            <a:endParaRPr lang="en-US" sz="1600">
              <a:cs typeface="Times New Roman" pitchFamily="18" charset="0"/>
            </a:endParaRPr>
          </a:p>
          <a:p>
            <a:pPr algn="just"/>
            <a:r>
              <a:rPr lang="en-US" sz="1600">
                <a:solidFill>
                  <a:srgbClr val="99FF33"/>
                </a:solidFill>
                <a:cs typeface="Times New Roman" pitchFamily="18" charset="0"/>
              </a:rPr>
              <a:t>   </a:t>
            </a:r>
            <a:r>
              <a:rPr lang="en-US" sz="1600">
                <a:solidFill>
                  <a:srgbClr val="FF9933"/>
                </a:solidFill>
                <a:cs typeface="Times New Roman" pitchFamily="18" charset="0"/>
              </a:rPr>
              <a:t>&lt;/patient&gt;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&lt;physician&gt;Jim Dale&lt;/physician&gt; </a:t>
            </a:r>
            <a:r>
              <a:rPr lang="en-US" sz="1600" b="1">
                <a:cs typeface="Times New Roman" pitchFamily="18" charset="0"/>
              </a:rPr>
              <a:t>UC</a:t>
            </a:r>
            <a:endParaRPr lang="en-US" sz="1600">
              <a:cs typeface="Times New Roman" pitchFamily="18" charset="0"/>
            </a:endParaRPr>
          </a:p>
          <a:p>
            <a:pPr algn="just"/>
            <a:r>
              <a:rPr lang="en-US" sz="1600">
                <a:cs typeface="Times New Roman" pitchFamily="18" charset="0"/>
              </a:rPr>
              <a:t> </a:t>
            </a:r>
            <a:r>
              <a:rPr lang="en-US" sz="1600">
                <a:solidFill>
                  <a:srgbClr val="FF9933"/>
                </a:solidFill>
                <a:cs typeface="Times New Roman" pitchFamily="18" charset="0"/>
              </a:rPr>
              <a:t>&lt;/countyRec&gt;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</a:t>
            </a:r>
            <a:r>
              <a:rPr lang="en-US" sz="1600">
                <a:solidFill>
                  <a:srgbClr val="FF0000"/>
                </a:solidFill>
                <a:cs typeface="Times New Roman" pitchFamily="18" charset="0"/>
              </a:rPr>
              <a:t>&lt;milBaseRec&gt; </a:t>
            </a:r>
            <a:r>
              <a:rPr lang="en-US" sz="1600" b="1">
                <a:solidFill>
                  <a:srgbClr val="FF0000"/>
                </a:solidFill>
                <a:cs typeface="Times New Roman" pitchFamily="18" charset="0"/>
              </a:rPr>
              <a:t>TS</a:t>
            </a:r>
            <a:endParaRPr lang="en-US" sz="1600">
              <a:solidFill>
                <a:srgbClr val="FF0000"/>
              </a:solidFill>
              <a:cs typeface="Times New Roman" pitchFamily="18" charset="0"/>
            </a:endParaRPr>
          </a:p>
          <a:p>
            <a:pPr algn="just"/>
            <a:r>
              <a:rPr lang="en-US" sz="1600">
                <a:cs typeface="Times New Roman" pitchFamily="18" charset="0"/>
              </a:rPr>
              <a:t>   </a:t>
            </a:r>
            <a:r>
              <a:rPr lang="en-US" sz="1600">
                <a:solidFill>
                  <a:srgbClr val="FF9933"/>
                </a:solidFill>
                <a:cs typeface="Times New Roman" pitchFamily="18" charset="0"/>
              </a:rPr>
              <a:t>&lt;patient&gt; </a:t>
            </a:r>
            <a:r>
              <a:rPr lang="en-US" sz="1600" b="1">
                <a:solidFill>
                  <a:srgbClr val="FF9933"/>
                </a:solidFill>
                <a:cs typeface="Times New Roman" pitchFamily="18" charset="0"/>
              </a:rPr>
              <a:t>S</a:t>
            </a:r>
            <a:endParaRPr lang="en-US" sz="1600">
              <a:solidFill>
                <a:srgbClr val="FF9933"/>
              </a:solidFill>
              <a:cs typeface="Times New Roman" pitchFamily="18" charset="0"/>
            </a:endParaRPr>
          </a:p>
          <a:p>
            <a:pPr algn="just"/>
            <a:r>
              <a:rPr lang="en-US" sz="1600">
                <a:cs typeface="Times New Roman" pitchFamily="18" charset="0"/>
              </a:rPr>
              <a:t>     &lt;name&gt;Harry Green&lt;/name&gt; </a:t>
            </a:r>
            <a:r>
              <a:rPr lang="en-US" sz="1600" b="1">
                <a:cs typeface="Times New Roman" pitchFamily="18" charset="0"/>
              </a:rPr>
              <a:t>UC</a:t>
            </a:r>
            <a:endParaRPr lang="en-US" sz="1600">
              <a:cs typeface="Times New Roman" pitchFamily="18" charset="0"/>
            </a:endParaRPr>
          </a:p>
          <a:p>
            <a:pPr algn="just"/>
            <a:r>
              <a:rPr lang="en-US" sz="1600">
                <a:solidFill>
                  <a:srgbClr val="99FF33"/>
                </a:solidFill>
                <a:cs typeface="Times New Roman" pitchFamily="18" charset="0"/>
              </a:rPr>
              <a:t>   </a:t>
            </a:r>
            <a:r>
              <a:rPr lang="en-US" sz="1600">
                <a:solidFill>
                  <a:srgbClr val="FF9933"/>
                </a:solidFill>
                <a:cs typeface="Times New Roman" pitchFamily="18" charset="0"/>
              </a:rPr>
              <a:t>&lt;/patient&gt;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&lt;physician&gt;Joe White&lt;/physician&gt; </a:t>
            </a:r>
            <a:r>
              <a:rPr lang="en-US" sz="1600" b="1">
                <a:cs typeface="Times New Roman" pitchFamily="18" charset="0"/>
              </a:rPr>
              <a:t>UC</a:t>
            </a:r>
            <a:endParaRPr lang="en-US" sz="1600">
              <a:cs typeface="Times New Roman" pitchFamily="18" charset="0"/>
            </a:endParaRPr>
          </a:p>
          <a:p>
            <a:pPr algn="just"/>
            <a:r>
              <a:rPr lang="en-US" sz="1600">
                <a:solidFill>
                  <a:srgbClr val="FF0000"/>
                </a:solidFill>
                <a:cs typeface="Times New Roman" pitchFamily="18" charset="0"/>
              </a:rPr>
              <a:t> &lt;/milBaseRec&gt;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&lt;/medicalFiles&gt;</a:t>
            </a:r>
          </a:p>
        </p:txBody>
      </p:sp>
      <p:sp>
        <p:nvSpPr>
          <p:cNvPr id="15365" name="Oval 4"/>
          <p:cNvSpPr>
            <a:spLocks noChangeArrowheads="1"/>
          </p:cNvSpPr>
          <p:nvPr/>
        </p:nvSpPr>
        <p:spPr bwMode="auto">
          <a:xfrm>
            <a:off x="5638800" y="1371600"/>
            <a:ext cx="1143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/>
              <a:t>medicalFiles</a:t>
            </a:r>
          </a:p>
        </p:txBody>
      </p:sp>
      <p:sp>
        <p:nvSpPr>
          <p:cNvPr id="15366" name="Oval 5"/>
          <p:cNvSpPr>
            <a:spLocks noChangeArrowheads="1"/>
          </p:cNvSpPr>
          <p:nvPr/>
        </p:nvSpPr>
        <p:spPr bwMode="auto">
          <a:xfrm>
            <a:off x="4495800" y="2209800"/>
            <a:ext cx="1143000" cy="381000"/>
          </a:xfrm>
          <a:prstGeom prst="ellipse">
            <a:avLst/>
          </a:prstGeom>
          <a:noFill/>
          <a:ln w="12700" cap="sq">
            <a:solidFill>
              <a:srgbClr val="FF99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9933"/>
                </a:solidFill>
              </a:rPr>
              <a:t>countyRec</a:t>
            </a:r>
          </a:p>
        </p:txBody>
      </p:sp>
      <p:sp>
        <p:nvSpPr>
          <p:cNvPr id="15367" name="Oval 6"/>
          <p:cNvSpPr>
            <a:spLocks noChangeArrowheads="1"/>
          </p:cNvSpPr>
          <p:nvPr/>
        </p:nvSpPr>
        <p:spPr bwMode="auto">
          <a:xfrm>
            <a:off x="4724400" y="3886200"/>
            <a:ext cx="1143000" cy="381000"/>
          </a:xfrm>
          <a:prstGeom prst="ellipse">
            <a:avLst/>
          </a:prstGeom>
          <a:noFill/>
          <a:ln w="12700" cap="sq">
            <a:solidFill>
              <a:srgbClr val="FF99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9933"/>
                </a:solidFill>
              </a:rPr>
              <a:t>patient</a:t>
            </a:r>
          </a:p>
        </p:txBody>
      </p:sp>
      <p:sp>
        <p:nvSpPr>
          <p:cNvPr id="15368" name="Oval 7"/>
          <p:cNvSpPr>
            <a:spLocks noChangeArrowheads="1"/>
          </p:cNvSpPr>
          <p:nvPr/>
        </p:nvSpPr>
        <p:spPr bwMode="auto">
          <a:xfrm>
            <a:off x="3733800" y="4876800"/>
            <a:ext cx="11430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name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John Smith</a:t>
            </a:r>
          </a:p>
        </p:txBody>
      </p:sp>
      <p:sp>
        <p:nvSpPr>
          <p:cNvPr id="15369" name="Oval 8"/>
          <p:cNvSpPr>
            <a:spLocks noChangeArrowheads="1"/>
          </p:cNvSpPr>
          <p:nvPr/>
        </p:nvSpPr>
        <p:spPr bwMode="auto">
          <a:xfrm>
            <a:off x="6858000" y="2209800"/>
            <a:ext cx="1143000" cy="381000"/>
          </a:xfrm>
          <a:prstGeom prst="ellipse">
            <a:avLst/>
          </a:prstGeom>
          <a:noFill/>
          <a:ln w="254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0000"/>
                </a:solidFill>
              </a:rPr>
              <a:t>milBaseRec</a:t>
            </a:r>
          </a:p>
        </p:txBody>
      </p:sp>
      <p:sp>
        <p:nvSpPr>
          <p:cNvPr id="15370" name="Oval 9"/>
          <p:cNvSpPr>
            <a:spLocks noChangeArrowheads="1"/>
          </p:cNvSpPr>
          <p:nvPr/>
        </p:nvSpPr>
        <p:spPr bwMode="auto">
          <a:xfrm>
            <a:off x="3657600" y="3048000"/>
            <a:ext cx="11430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physician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Jim Dale</a:t>
            </a:r>
          </a:p>
        </p:txBody>
      </p:sp>
      <p:sp>
        <p:nvSpPr>
          <p:cNvPr id="15371" name="Oval 10"/>
          <p:cNvSpPr>
            <a:spLocks noChangeArrowheads="1"/>
          </p:cNvSpPr>
          <p:nvPr/>
        </p:nvSpPr>
        <p:spPr bwMode="auto">
          <a:xfrm>
            <a:off x="5867400" y="3048000"/>
            <a:ext cx="11430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physician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Joe White</a:t>
            </a:r>
          </a:p>
        </p:txBody>
      </p:sp>
      <p:sp>
        <p:nvSpPr>
          <p:cNvPr id="15372" name="Oval 11"/>
          <p:cNvSpPr>
            <a:spLocks noChangeArrowheads="1"/>
          </p:cNvSpPr>
          <p:nvPr/>
        </p:nvSpPr>
        <p:spPr bwMode="auto">
          <a:xfrm>
            <a:off x="6477000" y="4876800"/>
            <a:ext cx="12954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name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Harry Green</a:t>
            </a:r>
          </a:p>
        </p:txBody>
      </p:sp>
      <p:sp>
        <p:nvSpPr>
          <p:cNvPr id="15373" name="Oval 12"/>
          <p:cNvSpPr>
            <a:spLocks noChangeArrowheads="1"/>
          </p:cNvSpPr>
          <p:nvPr/>
        </p:nvSpPr>
        <p:spPr bwMode="auto">
          <a:xfrm>
            <a:off x="6705600" y="3886200"/>
            <a:ext cx="1143000" cy="381000"/>
          </a:xfrm>
          <a:prstGeom prst="ellipse">
            <a:avLst/>
          </a:prstGeom>
          <a:noFill/>
          <a:ln w="12700" cap="sq">
            <a:solidFill>
              <a:srgbClr val="FF99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9933"/>
                </a:solidFill>
              </a:rPr>
              <a:t>patient</a:t>
            </a:r>
          </a:p>
        </p:txBody>
      </p:sp>
      <p:sp>
        <p:nvSpPr>
          <p:cNvPr id="15374" name="Line 13"/>
          <p:cNvSpPr>
            <a:spLocks noChangeShapeType="1"/>
          </p:cNvSpPr>
          <p:nvPr/>
        </p:nvSpPr>
        <p:spPr bwMode="auto">
          <a:xfrm flipH="1">
            <a:off x="5105400" y="1752600"/>
            <a:ext cx="11430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75" name="Line 14"/>
          <p:cNvSpPr>
            <a:spLocks noChangeShapeType="1"/>
          </p:cNvSpPr>
          <p:nvPr/>
        </p:nvSpPr>
        <p:spPr bwMode="auto">
          <a:xfrm>
            <a:off x="6248400" y="1752600"/>
            <a:ext cx="11430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76" name="Line 15"/>
          <p:cNvSpPr>
            <a:spLocks noChangeShapeType="1"/>
          </p:cNvSpPr>
          <p:nvPr/>
        </p:nvSpPr>
        <p:spPr bwMode="auto">
          <a:xfrm flipH="1">
            <a:off x="4343400" y="2590800"/>
            <a:ext cx="6858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77" name="Line 16"/>
          <p:cNvSpPr>
            <a:spLocks noChangeShapeType="1"/>
          </p:cNvSpPr>
          <p:nvPr/>
        </p:nvSpPr>
        <p:spPr bwMode="auto">
          <a:xfrm>
            <a:off x="5029200" y="2590800"/>
            <a:ext cx="2286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78" name="Line 17"/>
          <p:cNvSpPr>
            <a:spLocks noChangeShapeType="1"/>
          </p:cNvSpPr>
          <p:nvPr/>
        </p:nvSpPr>
        <p:spPr bwMode="auto">
          <a:xfrm flipH="1">
            <a:off x="6477000" y="2590800"/>
            <a:ext cx="9906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79" name="Line 18"/>
          <p:cNvSpPr>
            <a:spLocks noChangeShapeType="1"/>
          </p:cNvSpPr>
          <p:nvPr/>
        </p:nvSpPr>
        <p:spPr bwMode="auto">
          <a:xfrm flipH="1">
            <a:off x="7239000" y="2590800"/>
            <a:ext cx="2286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80" name="Line 19"/>
          <p:cNvSpPr>
            <a:spLocks noChangeShapeType="1"/>
          </p:cNvSpPr>
          <p:nvPr/>
        </p:nvSpPr>
        <p:spPr bwMode="auto">
          <a:xfrm flipH="1">
            <a:off x="4343400" y="4267200"/>
            <a:ext cx="9144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81" name="Line 20"/>
          <p:cNvSpPr>
            <a:spLocks noChangeShapeType="1"/>
          </p:cNvSpPr>
          <p:nvPr/>
        </p:nvSpPr>
        <p:spPr bwMode="auto">
          <a:xfrm flipH="1">
            <a:off x="7086600" y="4267200"/>
            <a:ext cx="1524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4565" name="Line 21"/>
          <p:cNvSpPr>
            <a:spLocks noChangeShapeType="1"/>
          </p:cNvSpPr>
          <p:nvPr/>
        </p:nvSpPr>
        <p:spPr bwMode="auto">
          <a:xfrm>
            <a:off x="4572000" y="1905000"/>
            <a:ext cx="914400" cy="914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4566" name="Line 22"/>
          <p:cNvSpPr>
            <a:spLocks noChangeShapeType="1"/>
          </p:cNvSpPr>
          <p:nvPr/>
        </p:nvSpPr>
        <p:spPr bwMode="auto">
          <a:xfrm flipH="1">
            <a:off x="4572000" y="1905000"/>
            <a:ext cx="914400" cy="914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4567" name="Line 23"/>
          <p:cNvSpPr>
            <a:spLocks noChangeShapeType="1"/>
          </p:cNvSpPr>
          <p:nvPr/>
        </p:nvSpPr>
        <p:spPr bwMode="auto">
          <a:xfrm>
            <a:off x="6934200" y="3657600"/>
            <a:ext cx="914400" cy="914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4568" name="Line 24"/>
          <p:cNvSpPr>
            <a:spLocks noChangeShapeType="1"/>
          </p:cNvSpPr>
          <p:nvPr/>
        </p:nvSpPr>
        <p:spPr bwMode="auto">
          <a:xfrm>
            <a:off x="4876800" y="3657600"/>
            <a:ext cx="914400" cy="914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4569" name="Line 25"/>
          <p:cNvSpPr>
            <a:spLocks noChangeShapeType="1"/>
          </p:cNvSpPr>
          <p:nvPr/>
        </p:nvSpPr>
        <p:spPr bwMode="auto">
          <a:xfrm>
            <a:off x="7010400" y="1905000"/>
            <a:ext cx="914400" cy="914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4570" name="Line 26"/>
          <p:cNvSpPr>
            <a:spLocks noChangeShapeType="1"/>
          </p:cNvSpPr>
          <p:nvPr/>
        </p:nvSpPr>
        <p:spPr bwMode="auto">
          <a:xfrm flipH="1">
            <a:off x="7010400" y="1905000"/>
            <a:ext cx="914400" cy="914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4571" name="Line 27"/>
          <p:cNvSpPr>
            <a:spLocks noChangeShapeType="1"/>
          </p:cNvSpPr>
          <p:nvPr/>
        </p:nvSpPr>
        <p:spPr bwMode="auto">
          <a:xfrm flipH="1">
            <a:off x="4800600" y="3657600"/>
            <a:ext cx="914400" cy="914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4572" name="Line 28"/>
          <p:cNvSpPr>
            <a:spLocks noChangeShapeType="1"/>
          </p:cNvSpPr>
          <p:nvPr/>
        </p:nvSpPr>
        <p:spPr bwMode="auto">
          <a:xfrm flipH="1">
            <a:off x="6858000" y="3657600"/>
            <a:ext cx="914400" cy="914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90" name="Text Box 29"/>
          <p:cNvSpPr txBox="1">
            <a:spLocks noChangeArrowheads="1"/>
          </p:cNvSpPr>
          <p:nvPr/>
        </p:nvSpPr>
        <p:spPr bwMode="auto">
          <a:xfrm>
            <a:off x="5181600" y="5867400"/>
            <a:ext cx="2743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/>
              <a:t>View over </a:t>
            </a:r>
            <a:r>
              <a:rPr lang="en-US" sz="2400" b="1" u="sng"/>
              <a:t>UC</a:t>
            </a:r>
            <a:r>
              <a:rPr lang="en-US" sz="2400" u="sng"/>
              <a:t> data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4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64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64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64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64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64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64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64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65" grpId="0" animBg="1"/>
      <p:bldP spid="364566" grpId="0" animBg="1"/>
      <p:bldP spid="364567" grpId="0" animBg="1"/>
      <p:bldP spid="364568" grpId="0" animBg="1"/>
      <p:bldP spid="364569" grpId="0" animBg="1"/>
      <p:bldP spid="364570" grpId="0" animBg="1"/>
      <p:bldP spid="364571" grpId="0" animBg="1"/>
      <p:bldP spid="36457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85B3655-5536-4B62-8345-032D0C6B446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6705600" cy="838200"/>
          </a:xfrm>
        </p:spPr>
        <p:txBody>
          <a:bodyPr anchor="b"/>
          <a:lstStyle/>
          <a:p>
            <a:pPr eaLnBrk="1" hangingPunct="1">
              <a:defRPr/>
            </a:pPr>
            <a:r>
              <a:rPr lang="en-US" sz="3200" smtClean="0"/>
              <a:t>Secure XML Views - Example cont.</a:t>
            </a:r>
          </a:p>
        </p:txBody>
      </p:sp>
      <p:sp>
        <p:nvSpPr>
          <p:cNvPr id="16388" name="Oval 3"/>
          <p:cNvSpPr>
            <a:spLocks noChangeArrowheads="1"/>
          </p:cNvSpPr>
          <p:nvPr/>
        </p:nvSpPr>
        <p:spPr bwMode="auto">
          <a:xfrm>
            <a:off x="5638800" y="1371600"/>
            <a:ext cx="1143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/>
              <a:t>medicalFiles</a:t>
            </a:r>
          </a:p>
        </p:txBody>
      </p:sp>
      <p:sp>
        <p:nvSpPr>
          <p:cNvPr id="16389" name="Oval 4"/>
          <p:cNvSpPr>
            <a:spLocks noChangeArrowheads="1"/>
          </p:cNvSpPr>
          <p:nvPr/>
        </p:nvSpPr>
        <p:spPr bwMode="auto">
          <a:xfrm>
            <a:off x="4953000" y="3048000"/>
            <a:ext cx="11430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name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John Smith</a:t>
            </a:r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3657600" y="3048000"/>
            <a:ext cx="11430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physician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Jim Dale</a:t>
            </a:r>
          </a:p>
        </p:txBody>
      </p:sp>
      <p:sp>
        <p:nvSpPr>
          <p:cNvPr id="16391" name="Oval 6"/>
          <p:cNvSpPr>
            <a:spLocks noChangeArrowheads="1"/>
          </p:cNvSpPr>
          <p:nvPr/>
        </p:nvSpPr>
        <p:spPr bwMode="auto">
          <a:xfrm>
            <a:off x="6172200" y="3048000"/>
            <a:ext cx="11430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physician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Joe White</a:t>
            </a:r>
          </a:p>
        </p:txBody>
      </p:sp>
      <p:sp>
        <p:nvSpPr>
          <p:cNvPr id="16392" name="Oval 7"/>
          <p:cNvSpPr>
            <a:spLocks noChangeArrowheads="1"/>
          </p:cNvSpPr>
          <p:nvPr/>
        </p:nvSpPr>
        <p:spPr bwMode="auto">
          <a:xfrm>
            <a:off x="7391400" y="3048000"/>
            <a:ext cx="12954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name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Harry Green</a:t>
            </a:r>
          </a:p>
        </p:txBody>
      </p:sp>
      <p:sp>
        <p:nvSpPr>
          <p:cNvPr id="16393" name="Line 8"/>
          <p:cNvSpPr>
            <a:spLocks noChangeShapeType="1"/>
          </p:cNvSpPr>
          <p:nvPr/>
        </p:nvSpPr>
        <p:spPr bwMode="auto">
          <a:xfrm flipH="1">
            <a:off x="4191000" y="1752600"/>
            <a:ext cx="20574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4" name="Line 9"/>
          <p:cNvSpPr>
            <a:spLocks noChangeShapeType="1"/>
          </p:cNvSpPr>
          <p:nvPr/>
        </p:nvSpPr>
        <p:spPr bwMode="auto">
          <a:xfrm>
            <a:off x="6248400" y="1752600"/>
            <a:ext cx="4572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5" name="Line 10"/>
          <p:cNvSpPr>
            <a:spLocks noChangeShapeType="1"/>
          </p:cNvSpPr>
          <p:nvPr/>
        </p:nvSpPr>
        <p:spPr bwMode="auto">
          <a:xfrm flipH="1">
            <a:off x="5638800" y="1828800"/>
            <a:ext cx="609600" cy="1219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6" name="Line 11"/>
          <p:cNvSpPr>
            <a:spLocks noChangeShapeType="1"/>
          </p:cNvSpPr>
          <p:nvPr/>
        </p:nvSpPr>
        <p:spPr bwMode="auto">
          <a:xfrm>
            <a:off x="6248400" y="1752600"/>
            <a:ext cx="18288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5580" name="Line 12"/>
          <p:cNvSpPr>
            <a:spLocks noChangeShapeType="1"/>
          </p:cNvSpPr>
          <p:nvPr/>
        </p:nvSpPr>
        <p:spPr bwMode="auto">
          <a:xfrm flipH="1" flipV="1">
            <a:off x="4419600" y="3657600"/>
            <a:ext cx="533400" cy="114300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 type="none" w="sm" len="sm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5581" name="Line 13"/>
          <p:cNvSpPr>
            <a:spLocks noChangeShapeType="1"/>
          </p:cNvSpPr>
          <p:nvPr/>
        </p:nvSpPr>
        <p:spPr bwMode="auto">
          <a:xfrm flipV="1">
            <a:off x="4953000" y="3657600"/>
            <a:ext cx="609600" cy="114300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 type="none" w="sm" len="sm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5582" name="Line 14"/>
          <p:cNvSpPr>
            <a:spLocks noChangeShapeType="1"/>
          </p:cNvSpPr>
          <p:nvPr/>
        </p:nvSpPr>
        <p:spPr bwMode="auto">
          <a:xfrm flipH="1" flipV="1">
            <a:off x="6781800" y="3733800"/>
            <a:ext cx="533400" cy="106680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 type="none" w="sm" len="sm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5583" name="Line 15"/>
          <p:cNvSpPr>
            <a:spLocks noChangeShapeType="1"/>
          </p:cNvSpPr>
          <p:nvPr/>
        </p:nvSpPr>
        <p:spPr bwMode="auto">
          <a:xfrm flipV="1">
            <a:off x="7315200" y="3733800"/>
            <a:ext cx="762000" cy="106680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 type="none" w="sm" len="sm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401" name="Text Box 16"/>
          <p:cNvSpPr txBox="1">
            <a:spLocks noChangeArrowheads="1"/>
          </p:cNvSpPr>
          <p:nvPr/>
        </p:nvSpPr>
        <p:spPr bwMode="auto">
          <a:xfrm>
            <a:off x="5181600" y="5867400"/>
            <a:ext cx="2743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/>
              <a:t>View over </a:t>
            </a:r>
            <a:r>
              <a:rPr lang="en-US" sz="2400" b="1" u="sng"/>
              <a:t>UC</a:t>
            </a:r>
            <a:r>
              <a:rPr lang="en-US" sz="2400" u="sng"/>
              <a:t> data</a:t>
            </a:r>
          </a:p>
        </p:txBody>
      </p:sp>
      <p:sp>
        <p:nvSpPr>
          <p:cNvPr id="16402" name="Text Box 17"/>
          <p:cNvSpPr txBox="1">
            <a:spLocks noChangeArrowheads="1"/>
          </p:cNvSpPr>
          <p:nvPr/>
        </p:nvSpPr>
        <p:spPr bwMode="auto">
          <a:xfrm>
            <a:off x="304800" y="2438400"/>
            <a:ext cx="3581400" cy="15589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/>
            <a:r>
              <a:rPr lang="en-US" sz="1600">
                <a:cs typeface="Times New Roman" pitchFamily="18" charset="0"/>
              </a:rPr>
              <a:t>&lt;medicalFiles&gt;</a:t>
            </a:r>
            <a:endParaRPr lang="en-US" sz="1600" b="1">
              <a:cs typeface="Times New Roman" pitchFamily="18" charset="0"/>
            </a:endParaRPr>
          </a:p>
          <a:p>
            <a:pPr algn="just"/>
            <a:r>
              <a:rPr lang="en-US" sz="1600">
                <a:cs typeface="Times New Roman" pitchFamily="18" charset="0"/>
              </a:rPr>
              <a:t>   &lt;name&gt;John Smith&lt;/name&gt;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&lt;physician&gt;Jim Dale&lt;/physician&gt;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&lt;name&gt;Harry Green&lt;/name&gt;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&lt;physician&gt;Joe White&lt;/physician&gt;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&lt;/medicalFiles&gt;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4953000" y="3165475"/>
            <a:ext cx="2538413" cy="1752600"/>
            <a:chOff x="3120" y="1994"/>
            <a:chExt cx="1599" cy="1104"/>
          </a:xfrm>
        </p:grpSpPr>
        <p:sp>
          <p:nvSpPr>
            <p:cNvPr id="16404" name="Line 18"/>
            <p:cNvSpPr>
              <a:spLocks noChangeShapeType="1"/>
            </p:cNvSpPr>
            <p:nvPr/>
          </p:nvSpPr>
          <p:spPr bwMode="auto">
            <a:xfrm rot="-2266458" flipH="1" flipV="1">
              <a:off x="3120" y="2016"/>
              <a:ext cx="528" cy="1056"/>
            </a:xfrm>
            <a:prstGeom prst="line">
              <a:avLst/>
            </a:prstGeom>
            <a:noFill/>
            <a:ln w="50800" cap="sq">
              <a:solidFill>
                <a:srgbClr val="FF9900"/>
              </a:solidFill>
              <a:round/>
              <a:headEnd type="none" w="sm" len="sm"/>
              <a:tailEnd type="triangle" w="lg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405" name="Line 19"/>
            <p:cNvSpPr>
              <a:spLocks noChangeShapeType="1"/>
            </p:cNvSpPr>
            <p:nvPr/>
          </p:nvSpPr>
          <p:spPr bwMode="auto">
            <a:xfrm rot="2374677" flipV="1">
              <a:off x="4239" y="1994"/>
              <a:ext cx="480" cy="1104"/>
            </a:xfrm>
            <a:prstGeom prst="line">
              <a:avLst/>
            </a:prstGeom>
            <a:noFill/>
            <a:ln w="50800" cap="sq">
              <a:solidFill>
                <a:srgbClr val="FF9900"/>
              </a:solidFill>
              <a:round/>
              <a:headEnd type="none" w="sm" len="sm"/>
              <a:tailEnd type="triangle" w="lg" len="med"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65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65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80" grpId="0" animBg="1"/>
      <p:bldP spid="365581" grpId="0" animBg="1"/>
      <p:bldP spid="365582" grpId="0" animBg="1"/>
      <p:bldP spid="36558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258364E-F744-4947-8B5D-80F21461243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64008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Secure XML Views - Solution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8486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z="1000" smtClean="0"/>
          </a:p>
          <a:p>
            <a:pPr eaLnBrk="1" hangingPunct="1"/>
            <a:r>
              <a:rPr lang="en-US" smtClean="0"/>
              <a:t>Multi-Plane DTD Graph (MPG)</a:t>
            </a:r>
          </a:p>
          <a:p>
            <a:pPr eaLnBrk="1" hangingPunct="1"/>
            <a:r>
              <a:rPr lang="en-US" smtClean="0"/>
              <a:t>Minimal Semantic Conflict Graph (association preservation)</a:t>
            </a:r>
          </a:p>
          <a:p>
            <a:pPr eaLnBrk="1" hangingPunct="1"/>
            <a:r>
              <a:rPr lang="en-US" smtClean="0"/>
              <a:t>Cover story</a:t>
            </a:r>
            <a:endParaRPr lang="en-US" sz="2000" smtClean="0"/>
          </a:p>
          <a:p>
            <a:pPr eaLnBrk="1" hangingPunct="1"/>
            <a:r>
              <a:rPr lang="en-US" smtClean="0"/>
              <a:t>Transformation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42B7494-0DC7-4180-9CF2-0E8FD8E081CA}" type="slidenum">
              <a:rPr lang="en-US" smtClean="0"/>
              <a:pPr/>
              <a:t>14</a:t>
            </a:fld>
            <a:endParaRPr lang="en-US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00400" y="1676400"/>
            <a:ext cx="5715000" cy="4648200"/>
            <a:chOff x="2256" y="1056"/>
            <a:chExt cx="3600" cy="2928"/>
          </a:xfrm>
        </p:grpSpPr>
        <p:sp>
          <p:nvSpPr>
            <p:cNvPr id="18464" name="AutoShape 3"/>
            <p:cNvSpPr>
              <a:spLocks noChangeArrowheads="1"/>
            </p:cNvSpPr>
            <p:nvPr/>
          </p:nvSpPr>
          <p:spPr bwMode="auto">
            <a:xfrm>
              <a:off x="2256" y="1056"/>
              <a:ext cx="3246" cy="850"/>
            </a:xfrm>
            <a:prstGeom prst="parallelogram">
              <a:avLst>
                <a:gd name="adj" fmla="val 95471"/>
              </a:avLst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99"/>
                </a:solidFill>
              </a:endParaRPr>
            </a:p>
          </p:txBody>
        </p:sp>
        <p:sp>
          <p:nvSpPr>
            <p:cNvPr id="18465" name="AutoShape 4"/>
            <p:cNvSpPr>
              <a:spLocks noChangeArrowheads="1"/>
            </p:cNvSpPr>
            <p:nvPr/>
          </p:nvSpPr>
          <p:spPr bwMode="auto">
            <a:xfrm>
              <a:off x="2256" y="2047"/>
              <a:ext cx="3246" cy="850"/>
            </a:xfrm>
            <a:prstGeom prst="parallelogram">
              <a:avLst>
                <a:gd name="adj" fmla="val 95471"/>
              </a:avLst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AutoShape 5"/>
            <p:cNvSpPr>
              <a:spLocks noChangeArrowheads="1"/>
            </p:cNvSpPr>
            <p:nvPr/>
          </p:nvSpPr>
          <p:spPr bwMode="auto">
            <a:xfrm>
              <a:off x="2256" y="3038"/>
              <a:ext cx="3246" cy="850"/>
            </a:xfrm>
            <a:prstGeom prst="parallelogram">
              <a:avLst>
                <a:gd name="adj" fmla="val 95471"/>
              </a:avLst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Text Box 6"/>
            <p:cNvSpPr txBox="1">
              <a:spLocks noChangeArrowheads="1"/>
            </p:cNvSpPr>
            <p:nvPr/>
          </p:nvSpPr>
          <p:spPr bwMode="auto">
            <a:xfrm>
              <a:off x="2551" y="3463"/>
              <a:ext cx="1180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/>
                <a:t>&lt;medicalFiles&gt;</a:t>
              </a:r>
            </a:p>
          </p:txBody>
        </p:sp>
        <p:sp>
          <p:nvSpPr>
            <p:cNvPr id="18468" name="Text Box 7"/>
            <p:cNvSpPr txBox="1">
              <a:spLocks noChangeArrowheads="1"/>
            </p:cNvSpPr>
            <p:nvPr/>
          </p:nvSpPr>
          <p:spPr bwMode="auto">
            <a:xfrm>
              <a:off x="2715" y="1541"/>
              <a:ext cx="885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/>
                <a:t>&lt;milTag&gt;</a:t>
              </a:r>
            </a:p>
          </p:txBody>
        </p:sp>
        <p:sp>
          <p:nvSpPr>
            <p:cNvPr id="18469" name="Text Box 8"/>
            <p:cNvSpPr txBox="1">
              <a:spLocks noChangeArrowheads="1"/>
            </p:cNvSpPr>
            <p:nvPr/>
          </p:nvSpPr>
          <p:spPr bwMode="auto">
            <a:xfrm>
              <a:off x="3917" y="2688"/>
              <a:ext cx="739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/>
                <a:t>&lt;phone&gt;</a:t>
              </a:r>
            </a:p>
          </p:txBody>
        </p:sp>
        <p:sp>
          <p:nvSpPr>
            <p:cNvPr id="18470" name="Text Box 9"/>
            <p:cNvSpPr txBox="1">
              <a:spLocks noChangeArrowheads="1"/>
            </p:cNvSpPr>
            <p:nvPr/>
          </p:nvSpPr>
          <p:spPr bwMode="auto">
            <a:xfrm>
              <a:off x="3814" y="1056"/>
              <a:ext cx="1034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/>
                <a:t>&lt;milBaseRec&gt;</a:t>
              </a:r>
            </a:p>
          </p:txBody>
        </p:sp>
        <p:sp>
          <p:nvSpPr>
            <p:cNvPr id="18471" name="Text Box 10"/>
            <p:cNvSpPr txBox="1">
              <a:spLocks noChangeArrowheads="1"/>
            </p:cNvSpPr>
            <p:nvPr/>
          </p:nvSpPr>
          <p:spPr bwMode="auto">
            <a:xfrm>
              <a:off x="2911" y="2064"/>
              <a:ext cx="929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/>
                <a:t>&lt;countyRec&gt;</a:t>
              </a:r>
            </a:p>
          </p:txBody>
        </p:sp>
        <p:sp>
          <p:nvSpPr>
            <p:cNvPr id="18472" name="Text Box 11"/>
            <p:cNvSpPr txBox="1">
              <a:spLocks noChangeArrowheads="1"/>
            </p:cNvSpPr>
            <p:nvPr/>
          </p:nvSpPr>
          <p:spPr bwMode="auto">
            <a:xfrm>
              <a:off x="4224" y="2405"/>
              <a:ext cx="885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/>
                <a:t>&lt;patient&gt;</a:t>
              </a:r>
            </a:p>
          </p:txBody>
        </p:sp>
        <p:sp>
          <p:nvSpPr>
            <p:cNvPr id="18473" name="Text Box 12"/>
            <p:cNvSpPr txBox="1">
              <a:spLocks noChangeArrowheads="1"/>
            </p:cNvSpPr>
            <p:nvPr/>
          </p:nvSpPr>
          <p:spPr bwMode="auto">
            <a:xfrm>
              <a:off x="3384" y="3269"/>
              <a:ext cx="1032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/>
                <a:t>&lt;physician&gt;</a:t>
              </a:r>
            </a:p>
          </p:txBody>
        </p:sp>
        <p:sp>
          <p:nvSpPr>
            <p:cNvPr id="18474" name="Text Box 13"/>
            <p:cNvSpPr txBox="1">
              <a:spLocks noChangeArrowheads="1"/>
            </p:cNvSpPr>
            <p:nvPr/>
          </p:nvSpPr>
          <p:spPr bwMode="auto">
            <a:xfrm>
              <a:off x="4446" y="3269"/>
              <a:ext cx="738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/>
                <a:t>&lt;name&gt;</a:t>
              </a:r>
            </a:p>
          </p:txBody>
        </p:sp>
        <p:sp>
          <p:nvSpPr>
            <p:cNvPr id="18475" name="Line 14"/>
            <p:cNvSpPr>
              <a:spLocks noChangeShapeType="1"/>
            </p:cNvSpPr>
            <p:nvPr/>
          </p:nvSpPr>
          <p:spPr bwMode="auto">
            <a:xfrm flipV="1">
              <a:off x="3216" y="1344"/>
              <a:ext cx="1008" cy="21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Line 15"/>
            <p:cNvSpPr>
              <a:spLocks noChangeShapeType="1"/>
            </p:cNvSpPr>
            <p:nvPr/>
          </p:nvSpPr>
          <p:spPr bwMode="auto">
            <a:xfrm flipV="1">
              <a:off x="3216" y="2304"/>
              <a:ext cx="0" cy="11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Line 16"/>
            <p:cNvSpPr>
              <a:spLocks noChangeShapeType="1"/>
            </p:cNvSpPr>
            <p:nvPr/>
          </p:nvSpPr>
          <p:spPr bwMode="auto">
            <a:xfrm flipH="1">
              <a:off x="3792" y="1248"/>
              <a:ext cx="624" cy="20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Line 17"/>
            <p:cNvSpPr>
              <a:spLocks noChangeShapeType="1"/>
            </p:cNvSpPr>
            <p:nvPr/>
          </p:nvSpPr>
          <p:spPr bwMode="auto">
            <a:xfrm>
              <a:off x="3552" y="2304"/>
              <a:ext cx="144" cy="9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9" name="Line 18"/>
            <p:cNvSpPr>
              <a:spLocks noChangeShapeType="1"/>
            </p:cNvSpPr>
            <p:nvPr/>
          </p:nvSpPr>
          <p:spPr bwMode="auto">
            <a:xfrm>
              <a:off x="4608" y="2592"/>
              <a:ext cx="96" cy="6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0" name="Line 19"/>
            <p:cNvSpPr>
              <a:spLocks noChangeShapeType="1"/>
            </p:cNvSpPr>
            <p:nvPr/>
          </p:nvSpPr>
          <p:spPr bwMode="auto">
            <a:xfrm>
              <a:off x="4416" y="1248"/>
              <a:ext cx="144" cy="11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1" name="Line 20"/>
            <p:cNvSpPr>
              <a:spLocks noChangeShapeType="1"/>
            </p:cNvSpPr>
            <p:nvPr/>
          </p:nvSpPr>
          <p:spPr bwMode="auto">
            <a:xfrm>
              <a:off x="3552" y="2256"/>
              <a:ext cx="864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2" name="Line 21"/>
            <p:cNvSpPr>
              <a:spLocks noChangeShapeType="1"/>
            </p:cNvSpPr>
            <p:nvPr/>
          </p:nvSpPr>
          <p:spPr bwMode="auto">
            <a:xfrm flipH="1">
              <a:off x="4272" y="2592"/>
              <a:ext cx="336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3" name="Text Box 22"/>
            <p:cNvSpPr txBox="1">
              <a:spLocks noChangeArrowheads="1"/>
            </p:cNvSpPr>
            <p:nvPr/>
          </p:nvSpPr>
          <p:spPr bwMode="auto">
            <a:xfrm>
              <a:off x="4971" y="1589"/>
              <a:ext cx="885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 u="sng">
                  <a:solidFill>
                    <a:srgbClr val="000099"/>
                  </a:solidFill>
                </a:rPr>
                <a:t>TopSecret</a:t>
              </a:r>
            </a:p>
          </p:txBody>
        </p:sp>
        <p:sp>
          <p:nvSpPr>
            <p:cNvPr id="18484" name="Text Box 23"/>
            <p:cNvSpPr txBox="1">
              <a:spLocks noChangeArrowheads="1"/>
            </p:cNvSpPr>
            <p:nvPr/>
          </p:nvSpPr>
          <p:spPr bwMode="auto">
            <a:xfrm>
              <a:off x="4928" y="2597"/>
              <a:ext cx="594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 u="sng">
                  <a:solidFill>
                    <a:srgbClr val="000099"/>
                  </a:solidFill>
                </a:rPr>
                <a:t>Secret</a:t>
              </a:r>
            </a:p>
          </p:txBody>
        </p:sp>
        <p:sp>
          <p:nvSpPr>
            <p:cNvPr id="18485" name="Text Box 24"/>
            <p:cNvSpPr txBox="1">
              <a:spLocks noChangeArrowheads="1"/>
            </p:cNvSpPr>
            <p:nvPr/>
          </p:nvSpPr>
          <p:spPr bwMode="auto">
            <a:xfrm>
              <a:off x="4783" y="3701"/>
              <a:ext cx="884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800" u="sng">
                  <a:solidFill>
                    <a:srgbClr val="000099"/>
                  </a:solidFill>
                </a:rPr>
                <a:t>Unclassified</a:t>
              </a:r>
            </a:p>
          </p:txBody>
        </p:sp>
        <p:sp>
          <p:nvSpPr>
            <p:cNvPr id="18486" name="Line 25"/>
            <p:cNvSpPr>
              <a:spLocks noChangeShapeType="1"/>
            </p:cNvSpPr>
            <p:nvPr/>
          </p:nvSpPr>
          <p:spPr bwMode="auto">
            <a:xfrm flipH="1">
              <a:off x="3120" y="1248"/>
              <a:ext cx="1296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0954" name="Rectangle 26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152400"/>
            <a:ext cx="6705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Multi-Plane DTD Graph</a:t>
            </a: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28600" y="3262313"/>
            <a:ext cx="3124200" cy="2757487"/>
            <a:chOff x="96" y="1422"/>
            <a:chExt cx="1968" cy="1737"/>
          </a:xfrm>
        </p:grpSpPr>
        <p:sp>
          <p:nvSpPr>
            <p:cNvPr id="18439" name="Oval 28"/>
            <p:cNvSpPr>
              <a:spLocks noChangeArrowheads="1"/>
            </p:cNvSpPr>
            <p:nvPr/>
          </p:nvSpPr>
          <p:spPr bwMode="auto">
            <a:xfrm>
              <a:off x="576" y="1422"/>
              <a:ext cx="828" cy="193"/>
            </a:xfrm>
            <a:prstGeom prst="ellips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D,medicalFiles</a:t>
              </a:r>
            </a:p>
          </p:txBody>
        </p:sp>
        <p:sp>
          <p:nvSpPr>
            <p:cNvPr id="18440" name="Oval 29"/>
            <p:cNvSpPr>
              <a:spLocks noChangeArrowheads="1"/>
            </p:cNvSpPr>
            <p:nvPr/>
          </p:nvSpPr>
          <p:spPr bwMode="auto">
            <a:xfrm>
              <a:off x="144" y="1885"/>
              <a:ext cx="766" cy="193"/>
            </a:xfrm>
            <a:prstGeom prst="ellips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D, countyRec</a:t>
              </a:r>
            </a:p>
          </p:txBody>
        </p:sp>
        <p:sp>
          <p:nvSpPr>
            <p:cNvPr id="18441" name="Oval 30"/>
            <p:cNvSpPr>
              <a:spLocks noChangeArrowheads="1"/>
            </p:cNvSpPr>
            <p:nvPr/>
          </p:nvSpPr>
          <p:spPr bwMode="auto">
            <a:xfrm>
              <a:off x="1122" y="1885"/>
              <a:ext cx="846" cy="193"/>
            </a:xfrm>
            <a:prstGeom prst="ellips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D, milBaseRec</a:t>
              </a:r>
            </a:p>
          </p:txBody>
        </p:sp>
        <p:sp>
          <p:nvSpPr>
            <p:cNvPr id="18442" name="Oval 31"/>
            <p:cNvSpPr>
              <a:spLocks noChangeArrowheads="1"/>
            </p:cNvSpPr>
            <p:nvPr/>
          </p:nvSpPr>
          <p:spPr bwMode="auto">
            <a:xfrm>
              <a:off x="768" y="2425"/>
              <a:ext cx="565" cy="193"/>
            </a:xfrm>
            <a:prstGeom prst="ellips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D, patient</a:t>
              </a:r>
            </a:p>
          </p:txBody>
        </p:sp>
        <p:sp>
          <p:nvSpPr>
            <p:cNvPr id="18443" name="Oval 32"/>
            <p:cNvSpPr>
              <a:spLocks noChangeArrowheads="1"/>
            </p:cNvSpPr>
            <p:nvPr/>
          </p:nvSpPr>
          <p:spPr bwMode="auto">
            <a:xfrm>
              <a:off x="1392" y="2425"/>
              <a:ext cx="625" cy="193"/>
            </a:xfrm>
            <a:prstGeom prst="ellips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D, milTag</a:t>
              </a:r>
            </a:p>
          </p:txBody>
        </p:sp>
        <p:sp>
          <p:nvSpPr>
            <p:cNvPr id="18444" name="Oval 33"/>
            <p:cNvSpPr>
              <a:spLocks noChangeArrowheads="1"/>
            </p:cNvSpPr>
            <p:nvPr/>
          </p:nvSpPr>
          <p:spPr bwMode="auto">
            <a:xfrm>
              <a:off x="487" y="2966"/>
              <a:ext cx="521" cy="193"/>
            </a:xfrm>
            <a:prstGeom prst="ellips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D, name</a:t>
              </a:r>
            </a:p>
          </p:txBody>
        </p:sp>
        <p:sp>
          <p:nvSpPr>
            <p:cNvPr id="18445" name="Oval 34"/>
            <p:cNvSpPr>
              <a:spLocks noChangeArrowheads="1"/>
            </p:cNvSpPr>
            <p:nvPr/>
          </p:nvSpPr>
          <p:spPr bwMode="auto">
            <a:xfrm>
              <a:off x="1086" y="2966"/>
              <a:ext cx="546" cy="193"/>
            </a:xfrm>
            <a:prstGeom prst="ellips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D, phone</a:t>
              </a:r>
            </a:p>
          </p:txBody>
        </p:sp>
        <p:sp>
          <p:nvSpPr>
            <p:cNvPr id="18446" name="Line 35"/>
            <p:cNvSpPr>
              <a:spLocks noChangeShapeType="1"/>
            </p:cNvSpPr>
            <p:nvPr/>
          </p:nvSpPr>
          <p:spPr bwMode="auto">
            <a:xfrm flipH="1">
              <a:off x="557" y="1615"/>
              <a:ext cx="529" cy="27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47" name="Line 36"/>
            <p:cNvSpPr>
              <a:spLocks noChangeShapeType="1"/>
            </p:cNvSpPr>
            <p:nvPr/>
          </p:nvSpPr>
          <p:spPr bwMode="auto">
            <a:xfrm>
              <a:off x="1086" y="1615"/>
              <a:ext cx="459" cy="27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48" name="Line 37"/>
            <p:cNvSpPr>
              <a:spLocks noChangeShapeType="1"/>
            </p:cNvSpPr>
            <p:nvPr/>
          </p:nvSpPr>
          <p:spPr bwMode="auto">
            <a:xfrm flipH="1">
              <a:off x="480" y="2078"/>
              <a:ext cx="148" cy="32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49" name="Line 38"/>
            <p:cNvSpPr>
              <a:spLocks noChangeShapeType="1"/>
            </p:cNvSpPr>
            <p:nvPr/>
          </p:nvSpPr>
          <p:spPr bwMode="auto">
            <a:xfrm>
              <a:off x="628" y="2078"/>
              <a:ext cx="458" cy="347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50" name="Line 39"/>
            <p:cNvSpPr>
              <a:spLocks noChangeShapeType="1"/>
            </p:cNvSpPr>
            <p:nvPr/>
          </p:nvSpPr>
          <p:spPr bwMode="auto">
            <a:xfrm flipH="1">
              <a:off x="593" y="2078"/>
              <a:ext cx="917" cy="347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51" name="Line 40"/>
            <p:cNvSpPr>
              <a:spLocks noChangeShapeType="1"/>
            </p:cNvSpPr>
            <p:nvPr/>
          </p:nvSpPr>
          <p:spPr bwMode="auto">
            <a:xfrm flipH="1">
              <a:off x="1200" y="2078"/>
              <a:ext cx="310" cy="32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52" name="Line 41"/>
            <p:cNvSpPr>
              <a:spLocks noChangeShapeType="1"/>
            </p:cNvSpPr>
            <p:nvPr/>
          </p:nvSpPr>
          <p:spPr bwMode="auto">
            <a:xfrm>
              <a:off x="1510" y="2078"/>
              <a:ext cx="218" cy="37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53" name="Line 42"/>
            <p:cNvSpPr>
              <a:spLocks noChangeShapeType="1"/>
            </p:cNvSpPr>
            <p:nvPr/>
          </p:nvSpPr>
          <p:spPr bwMode="auto">
            <a:xfrm flipH="1">
              <a:off x="769" y="2618"/>
              <a:ext cx="353" cy="34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54" name="Line 43"/>
            <p:cNvSpPr>
              <a:spLocks noChangeShapeType="1"/>
            </p:cNvSpPr>
            <p:nvPr/>
          </p:nvSpPr>
          <p:spPr bwMode="auto">
            <a:xfrm>
              <a:off x="1122" y="2618"/>
              <a:ext cx="246" cy="34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55" name="Text Box 44"/>
            <p:cNvSpPr txBox="1">
              <a:spLocks noChangeArrowheads="1"/>
            </p:cNvSpPr>
            <p:nvPr/>
          </p:nvSpPr>
          <p:spPr bwMode="auto">
            <a:xfrm>
              <a:off x="1369" y="1422"/>
              <a:ext cx="40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UC</a:t>
              </a:r>
            </a:p>
          </p:txBody>
        </p:sp>
        <p:sp>
          <p:nvSpPr>
            <p:cNvPr id="18456" name="Text Box 45"/>
            <p:cNvSpPr txBox="1">
              <a:spLocks noChangeArrowheads="1"/>
            </p:cNvSpPr>
            <p:nvPr/>
          </p:nvSpPr>
          <p:spPr bwMode="auto">
            <a:xfrm>
              <a:off x="528" y="2811"/>
              <a:ext cx="36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UC</a:t>
              </a:r>
            </a:p>
          </p:txBody>
        </p:sp>
        <p:sp>
          <p:nvSpPr>
            <p:cNvPr id="18457" name="Text Box 46"/>
            <p:cNvSpPr txBox="1">
              <a:spLocks noChangeArrowheads="1"/>
            </p:cNvSpPr>
            <p:nvPr/>
          </p:nvSpPr>
          <p:spPr bwMode="auto">
            <a:xfrm>
              <a:off x="192" y="2271"/>
              <a:ext cx="33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UC</a:t>
              </a:r>
            </a:p>
          </p:txBody>
        </p:sp>
        <p:sp>
          <p:nvSpPr>
            <p:cNvPr id="18458" name="Text Box 47"/>
            <p:cNvSpPr txBox="1">
              <a:spLocks noChangeArrowheads="1"/>
            </p:cNvSpPr>
            <p:nvPr/>
          </p:nvSpPr>
          <p:spPr bwMode="auto">
            <a:xfrm>
              <a:off x="416" y="1731"/>
              <a:ext cx="211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S</a:t>
              </a:r>
            </a:p>
          </p:txBody>
        </p:sp>
        <p:sp>
          <p:nvSpPr>
            <p:cNvPr id="18459" name="Text Box 48"/>
            <p:cNvSpPr txBox="1">
              <a:spLocks noChangeArrowheads="1"/>
            </p:cNvSpPr>
            <p:nvPr/>
          </p:nvSpPr>
          <p:spPr bwMode="auto">
            <a:xfrm>
              <a:off x="1051" y="2271"/>
              <a:ext cx="212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S</a:t>
              </a:r>
            </a:p>
          </p:txBody>
        </p:sp>
        <p:sp>
          <p:nvSpPr>
            <p:cNvPr id="18460" name="Text Box 49"/>
            <p:cNvSpPr txBox="1">
              <a:spLocks noChangeArrowheads="1"/>
            </p:cNvSpPr>
            <p:nvPr/>
          </p:nvSpPr>
          <p:spPr bwMode="auto">
            <a:xfrm>
              <a:off x="1298" y="2811"/>
              <a:ext cx="212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S</a:t>
              </a:r>
            </a:p>
          </p:txBody>
        </p:sp>
        <p:sp>
          <p:nvSpPr>
            <p:cNvPr id="18461" name="Text Box 50"/>
            <p:cNvSpPr txBox="1">
              <a:spLocks noChangeArrowheads="1"/>
            </p:cNvSpPr>
            <p:nvPr/>
          </p:nvSpPr>
          <p:spPr bwMode="auto">
            <a:xfrm>
              <a:off x="1474" y="1731"/>
              <a:ext cx="398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TS</a:t>
              </a:r>
            </a:p>
          </p:txBody>
        </p:sp>
        <p:sp>
          <p:nvSpPr>
            <p:cNvPr id="18462" name="Text Box 51"/>
            <p:cNvSpPr txBox="1">
              <a:spLocks noChangeArrowheads="1"/>
            </p:cNvSpPr>
            <p:nvPr/>
          </p:nvSpPr>
          <p:spPr bwMode="auto">
            <a:xfrm>
              <a:off x="1686" y="2271"/>
              <a:ext cx="378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TS</a:t>
              </a:r>
            </a:p>
          </p:txBody>
        </p:sp>
        <p:sp>
          <p:nvSpPr>
            <p:cNvPr id="18463" name="Oval 52"/>
            <p:cNvSpPr>
              <a:spLocks noChangeArrowheads="1"/>
            </p:cNvSpPr>
            <p:nvPr/>
          </p:nvSpPr>
          <p:spPr bwMode="auto">
            <a:xfrm>
              <a:off x="96" y="2400"/>
              <a:ext cx="624" cy="240"/>
            </a:xfrm>
            <a:prstGeom prst="ellips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D, physician</a:t>
              </a:r>
            </a:p>
          </p:txBody>
        </p:sp>
      </p:grpSp>
      <p:sp>
        <p:nvSpPr>
          <p:cNvPr id="18438" name="Text Box 53"/>
          <p:cNvSpPr txBox="1">
            <a:spLocks noChangeArrowheads="1"/>
          </p:cNvSpPr>
          <p:nvPr/>
        </p:nvSpPr>
        <p:spPr bwMode="auto">
          <a:xfrm>
            <a:off x="381000" y="1524000"/>
            <a:ext cx="3124200" cy="1006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kumimoji="1" lang="en-US" sz="2000">
                <a:latin typeface="Verdana" pitchFamily="34" charset="0"/>
              </a:rPr>
              <a:t>MPG = DTD graph</a:t>
            </a:r>
          </a:p>
          <a:p>
            <a:pPr algn="ctr"/>
            <a:r>
              <a:rPr kumimoji="1" lang="en-US" sz="2000">
                <a:latin typeface="Verdana" pitchFamily="34" charset="0"/>
              </a:rPr>
              <a:t>over multiple</a:t>
            </a:r>
          </a:p>
          <a:p>
            <a:pPr algn="ctr"/>
            <a:r>
              <a:rPr kumimoji="1" lang="en-US" sz="2000">
                <a:latin typeface="Verdana" pitchFamily="34" charset="0"/>
              </a:rPr>
              <a:t>security planes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6FB7C0F-EF79-4712-98EC-F30C165D18E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7010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Transformation - Example</a:t>
            </a:r>
          </a:p>
        </p:txBody>
      </p:sp>
      <p:sp>
        <p:nvSpPr>
          <p:cNvPr id="19460" name="Oval 3"/>
          <p:cNvSpPr>
            <a:spLocks noChangeArrowheads="1"/>
          </p:cNvSpPr>
          <p:nvPr/>
        </p:nvSpPr>
        <p:spPr bwMode="auto">
          <a:xfrm>
            <a:off x="533400" y="3048000"/>
            <a:ext cx="762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/>
              <a:t>name</a:t>
            </a:r>
          </a:p>
        </p:txBody>
      </p:sp>
      <p:sp>
        <p:nvSpPr>
          <p:cNvPr id="19461" name="Oval 4"/>
          <p:cNvSpPr>
            <a:spLocks noChangeArrowheads="1"/>
          </p:cNvSpPr>
          <p:nvPr/>
        </p:nvSpPr>
        <p:spPr bwMode="auto">
          <a:xfrm>
            <a:off x="2590800" y="3048000"/>
            <a:ext cx="8382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/>
              <a:t>phone</a:t>
            </a:r>
          </a:p>
        </p:txBody>
      </p:sp>
      <p:sp>
        <p:nvSpPr>
          <p:cNvPr id="19462" name="Line 5"/>
          <p:cNvSpPr>
            <a:spLocks noChangeShapeType="1"/>
          </p:cNvSpPr>
          <p:nvPr/>
        </p:nvSpPr>
        <p:spPr bwMode="auto">
          <a:xfrm>
            <a:off x="1295400" y="3276600"/>
            <a:ext cx="1295400" cy="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63" name="Oval 6"/>
          <p:cNvSpPr>
            <a:spLocks noChangeArrowheads="1"/>
          </p:cNvSpPr>
          <p:nvPr/>
        </p:nvSpPr>
        <p:spPr bwMode="auto">
          <a:xfrm>
            <a:off x="1752600" y="4114800"/>
            <a:ext cx="9906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/>
              <a:t>physician</a:t>
            </a:r>
          </a:p>
        </p:txBody>
      </p:sp>
      <p:sp>
        <p:nvSpPr>
          <p:cNvPr id="19464" name="Line 7"/>
          <p:cNvSpPr>
            <a:spLocks noChangeShapeType="1"/>
          </p:cNvSpPr>
          <p:nvPr/>
        </p:nvSpPr>
        <p:spPr bwMode="auto">
          <a:xfrm>
            <a:off x="990600" y="3429000"/>
            <a:ext cx="1219200" cy="6858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609600" y="2362200"/>
            <a:ext cx="2362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MSCG</a:t>
            </a: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3276600" y="1524000"/>
            <a:ext cx="1219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MPG</a:t>
            </a:r>
          </a:p>
        </p:txBody>
      </p:sp>
      <p:sp>
        <p:nvSpPr>
          <p:cNvPr id="382986" name="Line 10"/>
          <p:cNvSpPr>
            <a:spLocks noChangeShapeType="1"/>
          </p:cNvSpPr>
          <p:nvPr/>
        </p:nvSpPr>
        <p:spPr bwMode="auto">
          <a:xfrm flipH="1">
            <a:off x="2590800" y="2895600"/>
            <a:ext cx="838200" cy="6096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2987" name="Line 11"/>
          <p:cNvSpPr>
            <a:spLocks noChangeShapeType="1"/>
          </p:cNvSpPr>
          <p:nvPr/>
        </p:nvSpPr>
        <p:spPr bwMode="auto">
          <a:xfrm>
            <a:off x="2743200" y="2895600"/>
            <a:ext cx="685800" cy="6096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69" name="AutoShape 12"/>
          <p:cNvSpPr>
            <a:spLocks noChangeArrowheads="1"/>
          </p:cNvSpPr>
          <p:nvPr/>
        </p:nvSpPr>
        <p:spPr bwMode="auto">
          <a:xfrm>
            <a:off x="4048125" y="1447800"/>
            <a:ext cx="4818063" cy="1147763"/>
          </a:xfrm>
          <a:prstGeom prst="parallelogram">
            <a:avLst>
              <a:gd name="adj" fmla="val 104945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AutoShape 13"/>
          <p:cNvSpPr>
            <a:spLocks noChangeArrowheads="1"/>
          </p:cNvSpPr>
          <p:nvPr/>
        </p:nvSpPr>
        <p:spPr bwMode="auto">
          <a:xfrm>
            <a:off x="4048125" y="2786063"/>
            <a:ext cx="4818063" cy="1149350"/>
          </a:xfrm>
          <a:prstGeom prst="parallelogram">
            <a:avLst>
              <a:gd name="adj" fmla="val 104800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1" name="AutoShape 14"/>
          <p:cNvSpPr>
            <a:spLocks noChangeArrowheads="1"/>
          </p:cNvSpPr>
          <p:nvPr/>
        </p:nvSpPr>
        <p:spPr bwMode="auto">
          <a:xfrm>
            <a:off x="3967163" y="4519613"/>
            <a:ext cx="4818062" cy="1147762"/>
          </a:xfrm>
          <a:prstGeom prst="parallelogram">
            <a:avLst>
              <a:gd name="adj" fmla="val 104945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2" name="Text Box 15"/>
          <p:cNvSpPr txBox="1">
            <a:spLocks noChangeArrowheads="1"/>
          </p:cNvSpPr>
          <p:nvPr/>
        </p:nvSpPr>
        <p:spPr bwMode="auto">
          <a:xfrm>
            <a:off x="4776788" y="4648200"/>
            <a:ext cx="17510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&lt;medicalFiles&gt;</a:t>
            </a:r>
          </a:p>
        </p:txBody>
      </p:sp>
      <p:sp>
        <p:nvSpPr>
          <p:cNvPr id="19473" name="Text Box 16"/>
          <p:cNvSpPr txBox="1">
            <a:spLocks noChangeArrowheads="1"/>
          </p:cNvSpPr>
          <p:nvPr/>
        </p:nvSpPr>
        <p:spPr bwMode="auto">
          <a:xfrm>
            <a:off x="4729163" y="2103438"/>
            <a:ext cx="131445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&lt;milTag&gt;</a:t>
            </a:r>
          </a:p>
        </p:txBody>
      </p:sp>
      <p:sp>
        <p:nvSpPr>
          <p:cNvPr id="19474" name="Text Box 17"/>
          <p:cNvSpPr txBox="1">
            <a:spLocks noChangeArrowheads="1"/>
          </p:cNvSpPr>
          <p:nvPr/>
        </p:nvSpPr>
        <p:spPr bwMode="auto">
          <a:xfrm>
            <a:off x="6751638" y="3557588"/>
            <a:ext cx="109696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&lt;phone&gt;</a:t>
            </a:r>
          </a:p>
        </p:txBody>
      </p:sp>
      <p:sp>
        <p:nvSpPr>
          <p:cNvPr id="19475" name="Text Box 18"/>
          <p:cNvSpPr txBox="1">
            <a:spLocks noChangeArrowheads="1"/>
          </p:cNvSpPr>
          <p:nvPr/>
        </p:nvSpPr>
        <p:spPr bwMode="auto">
          <a:xfrm>
            <a:off x="6361113" y="1371600"/>
            <a:ext cx="1654175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&lt;milBaseRec&gt;</a:t>
            </a:r>
          </a:p>
        </p:txBody>
      </p:sp>
      <p:sp>
        <p:nvSpPr>
          <p:cNvPr id="19476" name="Text Box 19"/>
          <p:cNvSpPr txBox="1">
            <a:spLocks noChangeArrowheads="1"/>
          </p:cNvSpPr>
          <p:nvPr/>
        </p:nvSpPr>
        <p:spPr bwMode="auto">
          <a:xfrm>
            <a:off x="5019675" y="2736850"/>
            <a:ext cx="15382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&lt;countyRec&gt;</a:t>
            </a:r>
          </a:p>
        </p:txBody>
      </p:sp>
      <p:sp>
        <p:nvSpPr>
          <p:cNvPr id="19477" name="Text Box 20"/>
          <p:cNvSpPr txBox="1">
            <a:spLocks noChangeArrowheads="1"/>
          </p:cNvSpPr>
          <p:nvPr/>
        </p:nvSpPr>
        <p:spPr bwMode="auto">
          <a:xfrm>
            <a:off x="7162800" y="2971800"/>
            <a:ext cx="13144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&lt;patient&gt;</a:t>
            </a:r>
          </a:p>
        </p:txBody>
      </p:sp>
      <p:sp>
        <p:nvSpPr>
          <p:cNvPr id="19478" name="Text Box 21"/>
          <p:cNvSpPr txBox="1">
            <a:spLocks noChangeArrowheads="1"/>
          </p:cNvSpPr>
          <p:nvPr/>
        </p:nvSpPr>
        <p:spPr bwMode="auto">
          <a:xfrm>
            <a:off x="5791200" y="5257800"/>
            <a:ext cx="153193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&lt;physician&gt;</a:t>
            </a:r>
          </a:p>
        </p:txBody>
      </p:sp>
      <p:sp>
        <p:nvSpPr>
          <p:cNvPr id="19479" name="Text Box 22"/>
          <p:cNvSpPr txBox="1">
            <a:spLocks noChangeArrowheads="1"/>
          </p:cNvSpPr>
          <p:nvPr/>
        </p:nvSpPr>
        <p:spPr bwMode="auto">
          <a:xfrm>
            <a:off x="6980238" y="5257800"/>
            <a:ext cx="10969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&lt;name&gt;</a:t>
            </a:r>
          </a:p>
        </p:txBody>
      </p:sp>
      <p:sp>
        <p:nvSpPr>
          <p:cNvPr id="19480" name="Line 23"/>
          <p:cNvSpPr>
            <a:spLocks noChangeShapeType="1"/>
          </p:cNvSpPr>
          <p:nvPr/>
        </p:nvSpPr>
        <p:spPr bwMode="auto">
          <a:xfrm flipV="1">
            <a:off x="5486400" y="1905000"/>
            <a:ext cx="129540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1" name="Line 24"/>
          <p:cNvSpPr>
            <a:spLocks noChangeShapeType="1"/>
          </p:cNvSpPr>
          <p:nvPr/>
        </p:nvSpPr>
        <p:spPr bwMode="auto">
          <a:xfrm flipH="1" flipV="1">
            <a:off x="5473700" y="3135313"/>
            <a:ext cx="12700" cy="15890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2" name="Line 25"/>
          <p:cNvSpPr>
            <a:spLocks noChangeShapeType="1"/>
          </p:cNvSpPr>
          <p:nvPr/>
        </p:nvSpPr>
        <p:spPr bwMode="auto">
          <a:xfrm flipH="1">
            <a:off x="6400800" y="1752600"/>
            <a:ext cx="533400" cy="3505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3" name="Line 26"/>
          <p:cNvSpPr>
            <a:spLocks noChangeShapeType="1"/>
          </p:cNvSpPr>
          <p:nvPr/>
        </p:nvSpPr>
        <p:spPr bwMode="auto">
          <a:xfrm>
            <a:off x="5910263" y="3117850"/>
            <a:ext cx="414337" cy="2139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4" name="Line 27"/>
          <p:cNvSpPr>
            <a:spLocks noChangeShapeType="1"/>
          </p:cNvSpPr>
          <p:nvPr/>
        </p:nvSpPr>
        <p:spPr bwMode="auto">
          <a:xfrm flipH="1">
            <a:off x="7620000" y="3276600"/>
            <a:ext cx="22860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5" name="Line 28"/>
          <p:cNvSpPr>
            <a:spLocks noChangeShapeType="1"/>
          </p:cNvSpPr>
          <p:nvPr/>
        </p:nvSpPr>
        <p:spPr bwMode="auto">
          <a:xfrm>
            <a:off x="6934200" y="1828800"/>
            <a:ext cx="534988" cy="14335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6" name="Line 29"/>
          <p:cNvSpPr>
            <a:spLocks noChangeShapeType="1"/>
          </p:cNvSpPr>
          <p:nvPr/>
        </p:nvSpPr>
        <p:spPr bwMode="auto">
          <a:xfrm>
            <a:off x="5910263" y="3117850"/>
            <a:ext cx="1344612" cy="2111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7" name="Line 30"/>
          <p:cNvSpPr>
            <a:spLocks noChangeShapeType="1"/>
          </p:cNvSpPr>
          <p:nvPr/>
        </p:nvSpPr>
        <p:spPr bwMode="auto">
          <a:xfrm flipH="1">
            <a:off x="7391400" y="3276600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8" name="Text Box 31"/>
          <p:cNvSpPr txBox="1">
            <a:spLocks noChangeArrowheads="1"/>
          </p:cNvSpPr>
          <p:nvPr/>
        </p:nvSpPr>
        <p:spPr bwMode="auto">
          <a:xfrm>
            <a:off x="8077200" y="2166938"/>
            <a:ext cx="58578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 u="sng">
                <a:solidFill>
                  <a:srgbClr val="000099"/>
                </a:solidFill>
              </a:rPr>
              <a:t>TS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7880350" y="5197475"/>
            <a:ext cx="5397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 u="sng">
                <a:solidFill>
                  <a:srgbClr val="000099"/>
                </a:solidFill>
              </a:rPr>
              <a:t>UC</a:t>
            </a:r>
          </a:p>
        </p:txBody>
      </p:sp>
      <p:sp>
        <p:nvSpPr>
          <p:cNvPr id="19490" name="Line 34"/>
          <p:cNvSpPr>
            <a:spLocks noChangeShapeType="1"/>
          </p:cNvSpPr>
          <p:nvPr/>
        </p:nvSpPr>
        <p:spPr bwMode="auto">
          <a:xfrm flipH="1">
            <a:off x="5330825" y="1752600"/>
            <a:ext cx="1603375" cy="409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91" name="AutoShape 35"/>
          <p:cNvSpPr>
            <a:spLocks noChangeArrowheads="1"/>
          </p:cNvSpPr>
          <p:nvPr/>
        </p:nvSpPr>
        <p:spPr bwMode="auto">
          <a:xfrm>
            <a:off x="3886200" y="4173538"/>
            <a:ext cx="5019675" cy="1846262"/>
          </a:xfrm>
          <a:prstGeom prst="cube">
            <a:avLst>
              <a:gd name="adj" fmla="val 25000"/>
            </a:avLst>
          </a:prstGeom>
          <a:noFill/>
          <a:ln w="25400" cap="sq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2" name="Text Box 36"/>
          <p:cNvSpPr txBox="1">
            <a:spLocks noChangeArrowheads="1"/>
          </p:cNvSpPr>
          <p:nvPr/>
        </p:nvSpPr>
        <p:spPr bwMode="auto">
          <a:xfrm>
            <a:off x="8153400" y="3352800"/>
            <a:ext cx="4905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>
                <a:solidFill>
                  <a:srgbClr val="000099"/>
                </a:solidFill>
              </a:rPr>
              <a:t>S</a:t>
            </a:r>
          </a:p>
        </p:txBody>
      </p:sp>
      <p:sp>
        <p:nvSpPr>
          <p:cNvPr id="383013" name="Text Box 37"/>
          <p:cNvSpPr txBox="1">
            <a:spLocks noChangeArrowheads="1"/>
          </p:cNvSpPr>
          <p:nvPr/>
        </p:nvSpPr>
        <p:spPr bwMode="auto">
          <a:xfrm>
            <a:off x="2362200" y="4876800"/>
            <a:ext cx="1524000" cy="915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800" b="1"/>
              <a:t>Security </a:t>
            </a:r>
          </a:p>
          <a:p>
            <a:pPr algn="ctr"/>
            <a:r>
              <a:rPr lang="en-US" sz="1800" b="1"/>
              <a:t>Space  </a:t>
            </a:r>
          </a:p>
          <a:p>
            <a:pPr algn="ctr"/>
            <a:r>
              <a:rPr lang="en-US" sz="1800" b="1">
                <a:solidFill>
                  <a:srgbClr val="000099"/>
                </a:solidFill>
              </a:rPr>
              <a:t>Secret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2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82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6" grpId="0" animBg="1"/>
      <p:bldP spid="382987" grpId="0" animBg="1"/>
      <p:bldP spid="38301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29CF012-515E-44AA-B128-C763BF04219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152400"/>
            <a:ext cx="64770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Transformation - Example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5791200" y="6172200"/>
            <a:ext cx="1219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MPG</a:t>
            </a:r>
          </a:p>
        </p:txBody>
      </p:sp>
      <p:sp>
        <p:nvSpPr>
          <p:cNvPr id="20485" name="AutoShape 4"/>
          <p:cNvSpPr>
            <a:spLocks noChangeArrowheads="1"/>
          </p:cNvSpPr>
          <p:nvPr/>
        </p:nvSpPr>
        <p:spPr bwMode="auto">
          <a:xfrm>
            <a:off x="4048125" y="1447800"/>
            <a:ext cx="4818063" cy="1147763"/>
          </a:xfrm>
          <a:prstGeom prst="parallelogram">
            <a:avLst>
              <a:gd name="adj" fmla="val 104945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AutoShape 5"/>
          <p:cNvSpPr>
            <a:spLocks noChangeArrowheads="1"/>
          </p:cNvSpPr>
          <p:nvPr/>
        </p:nvSpPr>
        <p:spPr bwMode="auto">
          <a:xfrm>
            <a:off x="4048125" y="2786063"/>
            <a:ext cx="4818063" cy="1149350"/>
          </a:xfrm>
          <a:prstGeom prst="parallelogram">
            <a:avLst>
              <a:gd name="adj" fmla="val 104800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7" name="AutoShape 6"/>
          <p:cNvSpPr>
            <a:spLocks noChangeArrowheads="1"/>
          </p:cNvSpPr>
          <p:nvPr/>
        </p:nvSpPr>
        <p:spPr bwMode="auto">
          <a:xfrm>
            <a:off x="3967163" y="4519613"/>
            <a:ext cx="4818062" cy="1147762"/>
          </a:xfrm>
          <a:prstGeom prst="parallelogram">
            <a:avLst>
              <a:gd name="adj" fmla="val 104945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4776788" y="4648200"/>
            <a:ext cx="17510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&lt;medicalFiles&gt;</a:t>
            </a: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4729163" y="2103438"/>
            <a:ext cx="131445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&lt;milTag&gt;</a:t>
            </a:r>
          </a:p>
        </p:txBody>
      </p:sp>
      <p:sp>
        <p:nvSpPr>
          <p:cNvPr id="20490" name="Text Box 9"/>
          <p:cNvSpPr txBox="1">
            <a:spLocks noChangeArrowheads="1"/>
          </p:cNvSpPr>
          <p:nvPr/>
        </p:nvSpPr>
        <p:spPr bwMode="auto">
          <a:xfrm>
            <a:off x="6751638" y="3557588"/>
            <a:ext cx="109696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&lt;phone&gt;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6361113" y="1371600"/>
            <a:ext cx="1654175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&lt;milBaseRec&gt;</a:t>
            </a:r>
          </a:p>
        </p:txBody>
      </p:sp>
      <p:sp>
        <p:nvSpPr>
          <p:cNvPr id="20492" name="Text Box 11"/>
          <p:cNvSpPr txBox="1">
            <a:spLocks noChangeArrowheads="1"/>
          </p:cNvSpPr>
          <p:nvPr/>
        </p:nvSpPr>
        <p:spPr bwMode="auto">
          <a:xfrm>
            <a:off x="5019675" y="2736850"/>
            <a:ext cx="15382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&lt;countyRec&gt;</a:t>
            </a:r>
          </a:p>
        </p:txBody>
      </p:sp>
      <p:sp>
        <p:nvSpPr>
          <p:cNvPr id="20493" name="Text Box 12"/>
          <p:cNvSpPr txBox="1">
            <a:spLocks noChangeArrowheads="1"/>
          </p:cNvSpPr>
          <p:nvPr/>
        </p:nvSpPr>
        <p:spPr bwMode="auto">
          <a:xfrm>
            <a:off x="7162800" y="2971800"/>
            <a:ext cx="13144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&lt;patient&gt;</a:t>
            </a:r>
          </a:p>
        </p:txBody>
      </p:sp>
      <p:sp>
        <p:nvSpPr>
          <p:cNvPr id="20494" name="Text Box 13"/>
          <p:cNvSpPr txBox="1">
            <a:spLocks noChangeArrowheads="1"/>
          </p:cNvSpPr>
          <p:nvPr/>
        </p:nvSpPr>
        <p:spPr bwMode="auto">
          <a:xfrm>
            <a:off x="5791200" y="5257800"/>
            <a:ext cx="153193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&lt;physician&gt;</a:t>
            </a:r>
          </a:p>
        </p:txBody>
      </p:sp>
      <p:sp>
        <p:nvSpPr>
          <p:cNvPr id="20495" name="Text Box 14"/>
          <p:cNvSpPr txBox="1">
            <a:spLocks noChangeArrowheads="1"/>
          </p:cNvSpPr>
          <p:nvPr/>
        </p:nvSpPr>
        <p:spPr bwMode="auto">
          <a:xfrm>
            <a:off x="6980238" y="5257800"/>
            <a:ext cx="10969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&lt;name&gt;</a:t>
            </a:r>
          </a:p>
        </p:txBody>
      </p:sp>
      <p:sp>
        <p:nvSpPr>
          <p:cNvPr id="20496" name="Line 15"/>
          <p:cNvSpPr>
            <a:spLocks noChangeShapeType="1"/>
          </p:cNvSpPr>
          <p:nvPr/>
        </p:nvSpPr>
        <p:spPr bwMode="auto">
          <a:xfrm flipV="1">
            <a:off x="5486400" y="1905000"/>
            <a:ext cx="129540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7" name="Line 16"/>
          <p:cNvSpPr>
            <a:spLocks noChangeShapeType="1"/>
          </p:cNvSpPr>
          <p:nvPr/>
        </p:nvSpPr>
        <p:spPr bwMode="auto">
          <a:xfrm flipH="1" flipV="1">
            <a:off x="5473700" y="3135313"/>
            <a:ext cx="12700" cy="15890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Line 17"/>
          <p:cNvSpPr>
            <a:spLocks noChangeShapeType="1"/>
          </p:cNvSpPr>
          <p:nvPr/>
        </p:nvSpPr>
        <p:spPr bwMode="auto">
          <a:xfrm flipH="1">
            <a:off x="6400800" y="1752600"/>
            <a:ext cx="533400" cy="3505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Line 18"/>
          <p:cNvSpPr>
            <a:spLocks noChangeShapeType="1"/>
          </p:cNvSpPr>
          <p:nvPr/>
        </p:nvSpPr>
        <p:spPr bwMode="auto">
          <a:xfrm>
            <a:off x="5910263" y="3117850"/>
            <a:ext cx="414337" cy="2139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Line 19"/>
          <p:cNvSpPr>
            <a:spLocks noChangeShapeType="1"/>
          </p:cNvSpPr>
          <p:nvPr/>
        </p:nvSpPr>
        <p:spPr bwMode="auto">
          <a:xfrm flipH="1">
            <a:off x="7620000" y="3276600"/>
            <a:ext cx="22860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1" name="Line 20"/>
          <p:cNvSpPr>
            <a:spLocks noChangeShapeType="1"/>
          </p:cNvSpPr>
          <p:nvPr/>
        </p:nvSpPr>
        <p:spPr bwMode="auto">
          <a:xfrm>
            <a:off x="6934200" y="1828800"/>
            <a:ext cx="534988" cy="14335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Line 21"/>
          <p:cNvSpPr>
            <a:spLocks noChangeShapeType="1"/>
          </p:cNvSpPr>
          <p:nvPr/>
        </p:nvSpPr>
        <p:spPr bwMode="auto">
          <a:xfrm>
            <a:off x="5910263" y="3117850"/>
            <a:ext cx="1344612" cy="2111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Line 22"/>
          <p:cNvSpPr>
            <a:spLocks noChangeShapeType="1"/>
          </p:cNvSpPr>
          <p:nvPr/>
        </p:nvSpPr>
        <p:spPr bwMode="auto">
          <a:xfrm flipH="1">
            <a:off x="7391400" y="3276600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Text Box 23"/>
          <p:cNvSpPr txBox="1">
            <a:spLocks noChangeArrowheads="1"/>
          </p:cNvSpPr>
          <p:nvPr/>
        </p:nvSpPr>
        <p:spPr bwMode="auto">
          <a:xfrm>
            <a:off x="8077200" y="2166938"/>
            <a:ext cx="58578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 u="sng">
                <a:solidFill>
                  <a:srgbClr val="000099"/>
                </a:solidFill>
              </a:rPr>
              <a:t>TS</a:t>
            </a:r>
          </a:p>
        </p:txBody>
      </p:sp>
      <p:sp>
        <p:nvSpPr>
          <p:cNvPr id="20505" name="Text Box 24"/>
          <p:cNvSpPr txBox="1">
            <a:spLocks noChangeArrowheads="1"/>
          </p:cNvSpPr>
          <p:nvPr/>
        </p:nvSpPr>
        <p:spPr bwMode="auto">
          <a:xfrm>
            <a:off x="8013700" y="3530600"/>
            <a:ext cx="325438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 u="sng">
                <a:solidFill>
                  <a:srgbClr val="000099"/>
                </a:solidFill>
              </a:rPr>
              <a:t>S</a:t>
            </a:r>
          </a:p>
        </p:txBody>
      </p:sp>
      <p:sp>
        <p:nvSpPr>
          <p:cNvPr id="20506" name="Text Box 25"/>
          <p:cNvSpPr txBox="1">
            <a:spLocks noChangeArrowheads="1"/>
          </p:cNvSpPr>
          <p:nvPr/>
        </p:nvSpPr>
        <p:spPr bwMode="auto">
          <a:xfrm>
            <a:off x="7880350" y="5197475"/>
            <a:ext cx="5397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 u="sng">
                <a:solidFill>
                  <a:srgbClr val="000099"/>
                </a:solidFill>
              </a:rPr>
              <a:t>UC</a:t>
            </a:r>
          </a:p>
        </p:txBody>
      </p:sp>
      <p:sp>
        <p:nvSpPr>
          <p:cNvPr id="20507" name="Line 26"/>
          <p:cNvSpPr>
            <a:spLocks noChangeShapeType="1"/>
          </p:cNvSpPr>
          <p:nvPr/>
        </p:nvSpPr>
        <p:spPr bwMode="auto">
          <a:xfrm flipH="1">
            <a:off x="5330825" y="1752600"/>
            <a:ext cx="1603375" cy="409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8" name="AutoShape 27"/>
          <p:cNvSpPr>
            <a:spLocks noChangeArrowheads="1"/>
          </p:cNvSpPr>
          <p:nvPr/>
        </p:nvSpPr>
        <p:spPr bwMode="auto">
          <a:xfrm>
            <a:off x="3886200" y="4173538"/>
            <a:ext cx="5019675" cy="1846262"/>
          </a:xfrm>
          <a:prstGeom prst="cube">
            <a:avLst>
              <a:gd name="adj" fmla="val 25000"/>
            </a:avLst>
          </a:prstGeom>
          <a:noFill/>
          <a:ln w="25400" cap="sq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4028" name="Text Box 28"/>
          <p:cNvSpPr txBox="1">
            <a:spLocks noChangeArrowheads="1"/>
          </p:cNvSpPr>
          <p:nvPr/>
        </p:nvSpPr>
        <p:spPr bwMode="auto">
          <a:xfrm>
            <a:off x="6553200" y="45720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>
                <a:solidFill>
                  <a:srgbClr val="99FF33"/>
                </a:solidFill>
              </a:rPr>
              <a:t>&lt;emrgRec&gt;</a:t>
            </a:r>
          </a:p>
        </p:txBody>
      </p:sp>
      <p:sp>
        <p:nvSpPr>
          <p:cNvPr id="384029" name="Line 29"/>
          <p:cNvSpPr>
            <a:spLocks noChangeShapeType="1"/>
          </p:cNvSpPr>
          <p:nvPr/>
        </p:nvSpPr>
        <p:spPr bwMode="auto">
          <a:xfrm flipH="1">
            <a:off x="6629400" y="4953000"/>
            <a:ext cx="457200" cy="381000"/>
          </a:xfrm>
          <a:prstGeom prst="line">
            <a:avLst/>
          </a:prstGeom>
          <a:noFill/>
          <a:ln w="25400">
            <a:solidFill>
              <a:srgbClr val="99FF33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4030" name="Line 30"/>
          <p:cNvSpPr>
            <a:spLocks noChangeShapeType="1"/>
          </p:cNvSpPr>
          <p:nvPr/>
        </p:nvSpPr>
        <p:spPr bwMode="auto">
          <a:xfrm>
            <a:off x="7086600" y="4953000"/>
            <a:ext cx="304800" cy="381000"/>
          </a:xfrm>
          <a:prstGeom prst="line">
            <a:avLst/>
          </a:prstGeom>
          <a:noFill/>
          <a:ln w="25400">
            <a:solidFill>
              <a:srgbClr val="99FF33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4031" name="Line 31"/>
          <p:cNvSpPr>
            <a:spLocks noChangeShapeType="1"/>
          </p:cNvSpPr>
          <p:nvPr/>
        </p:nvSpPr>
        <p:spPr bwMode="auto">
          <a:xfrm flipH="1">
            <a:off x="5791200" y="3657600"/>
            <a:ext cx="533400" cy="533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4032" name="Line 32"/>
          <p:cNvSpPr>
            <a:spLocks noChangeShapeType="1"/>
          </p:cNvSpPr>
          <p:nvPr/>
        </p:nvSpPr>
        <p:spPr bwMode="auto">
          <a:xfrm>
            <a:off x="5791200" y="3657600"/>
            <a:ext cx="533400" cy="533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4033" name="Line 33"/>
          <p:cNvSpPr>
            <a:spLocks noChangeShapeType="1"/>
          </p:cNvSpPr>
          <p:nvPr/>
        </p:nvSpPr>
        <p:spPr bwMode="auto">
          <a:xfrm flipH="1">
            <a:off x="6553200" y="2514600"/>
            <a:ext cx="533400" cy="533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4034" name="Line 34"/>
          <p:cNvSpPr>
            <a:spLocks noChangeShapeType="1"/>
          </p:cNvSpPr>
          <p:nvPr/>
        </p:nvSpPr>
        <p:spPr bwMode="auto">
          <a:xfrm>
            <a:off x="6477000" y="2514600"/>
            <a:ext cx="533400" cy="533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4035" name="Line 35"/>
          <p:cNvSpPr>
            <a:spLocks noChangeShapeType="1"/>
          </p:cNvSpPr>
          <p:nvPr/>
        </p:nvSpPr>
        <p:spPr bwMode="auto">
          <a:xfrm flipH="1">
            <a:off x="7467600" y="3733800"/>
            <a:ext cx="533400" cy="533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4036" name="Line 36"/>
          <p:cNvSpPr>
            <a:spLocks noChangeShapeType="1"/>
          </p:cNvSpPr>
          <p:nvPr/>
        </p:nvSpPr>
        <p:spPr bwMode="auto">
          <a:xfrm>
            <a:off x="7543800" y="3733800"/>
            <a:ext cx="533400" cy="533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518" name="Text Box 37"/>
          <p:cNvSpPr txBox="1">
            <a:spLocks noChangeArrowheads="1"/>
          </p:cNvSpPr>
          <p:nvPr/>
        </p:nvSpPr>
        <p:spPr bwMode="auto">
          <a:xfrm>
            <a:off x="8501063" y="5316538"/>
            <a:ext cx="490537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</a:rPr>
              <a:t>SP</a:t>
            </a:r>
          </a:p>
        </p:txBody>
      </p:sp>
      <p:sp>
        <p:nvSpPr>
          <p:cNvPr id="20519" name="Oval 38"/>
          <p:cNvSpPr>
            <a:spLocks noChangeArrowheads="1"/>
          </p:cNvSpPr>
          <p:nvPr/>
        </p:nvSpPr>
        <p:spPr bwMode="auto">
          <a:xfrm>
            <a:off x="533400" y="3048000"/>
            <a:ext cx="762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/>
              <a:t>name</a:t>
            </a:r>
          </a:p>
        </p:txBody>
      </p:sp>
      <p:sp>
        <p:nvSpPr>
          <p:cNvPr id="20520" name="Oval 39"/>
          <p:cNvSpPr>
            <a:spLocks noChangeArrowheads="1"/>
          </p:cNvSpPr>
          <p:nvPr/>
        </p:nvSpPr>
        <p:spPr bwMode="auto">
          <a:xfrm>
            <a:off x="1752600" y="4114800"/>
            <a:ext cx="9906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/>
              <a:t>physician</a:t>
            </a:r>
          </a:p>
        </p:txBody>
      </p:sp>
      <p:sp>
        <p:nvSpPr>
          <p:cNvPr id="20521" name="Line 40"/>
          <p:cNvSpPr>
            <a:spLocks noChangeShapeType="1"/>
          </p:cNvSpPr>
          <p:nvPr/>
        </p:nvSpPr>
        <p:spPr bwMode="auto">
          <a:xfrm>
            <a:off x="990600" y="3429000"/>
            <a:ext cx="1219200" cy="6858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522" name="Text Box 41"/>
          <p:cNvSpPr txBox="1">
            <a:spLocks noChangeArrowheads="1"/>
          </p:cNvSpPr>
          <p:nvPr/>
        </p:nvSpPr>
        <p:spPr bwMode="auto">
          <a:xfrm>
            <a:off x="1524000" y="4953000"/>
            <a:ext cx="1219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MSCG</a:t>
            </a:r>
          </a:p>
        </p:txBody>
      </p:sp>
      <p:sp>
        <p:nvSpPr>
          <p:cNvPr id="384042" name="Line 42"/>
          <p:cNvSpPr>
            <a:spLocks noChangeShapeType="1"/>
          </p:cNvSpPr>
          <p:nvPr/>
        </p:nvSpPr>
        <p:spPr bwMode="auto">
          <a:xfrm flipH="1">
            <a:off x="533400" y="2895600"/>
            <a:ext cx="685800" cy="6858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4043" name="Line 43"/>
          <p:cNvSpPr>
            <a:spLocks noChangeShapeType="1"/>
          </p:cNvSpPr>
          <p:nvPr/>
        </p:nvSpPr>
        <p:spPr bwMode="auto">
          <a:xfrm>
            <a:off x="533400" y="2895600"/>
            <a:ext cx="762000" cy="6858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4044" name="Line 44"/>
          <p:cNvSpPr>
            <a:spLocks noChangeShapeType="1"/>
          </p:cNvSpPr>
          <p:nvPr/>
        </p:nvSpPr>
        <p:spPr bwMode="auto">
          <a:xfrm flipH="1">
            <a:off x="1981200" y="3886200"/>
            <a:ext cx="685800" cy="6858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4045" name="Line 45"/>
          <p:cNvSpPr>
            <a:spLocks noChangeShapeType="1"/>
          </p:cNvSpPr>
          <p:nvPr/>
        </p:nvSpPr>
        <p:spPr bwMode="auto">
          <a:xfrm>
            <a:off x="2057400" y="3886200"/>
            <a:ext cx="609600" cy="7620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4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84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4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4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84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8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8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8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8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8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8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8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8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28" grpId="0" autoUpdateAnimBg="0"/>
      <p:bldP spid="384029" grpId="0" animBg="1"/>
      <p:bldP spid="384030" grpId="0" animBg="1"/>
      <p:bldP spid="384031" grpId="0" animBg="1"/>
      <p:bldP spid="384032" grpId="0" animBg="1"/>
      <p:bldP spid="384033" grpId="0" animBg="1"/>
      <p:bldP spid="384034" grpId="0" animBg="1"/>
      <p:bldP spid="384035" grpId="0" animBg="1"/>
      <p:bldP spid="384036" grpId="0" animBg="1"/>
      <p:bldP spid="384042" grpId="0" animBg="1"/>
      <p:bldP spid="384043" grpId="0" animBg="1"/>
      <p:bldP spid="384044" grpId="0" animBg="1"/>
      <p:bldP spid="3840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EC4AE4D-D5BD-4844-9AF1-06B25EC0D57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7010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Transformation - Example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5791200" y="6172200"/>
            <a:ext cx="1219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MPG</a:t>
            </a:r>
          </a:p>
        </p:txBody>
      </p:sp>
      <p:sp>
        <p:nvSpPr>
          <p:cNvPr id="21509" name="AutoShape 4"/>
          <p:cNvSpPr>
            <a:spLocks noChangeArrowheads="1"/>
          </p:cNvSpPr>
          <p:nvPr/>
        </p:nvSpPr>
        <p:spPr bwMode="auto">
          <a:xfrm>
            <a:off x="4048125" y="1447800"/>
            <a:ext cx="4818063" cy="1147763"/>
          </a:xfrm>
          <a:prstGeom prst="parallelogram">
            <a:avLst>
              <a:gd name="adj" fmla="val 104945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0" name="AutoShape 5"/>
          <p:cNvSpPr>
            <a:spLocks noChangeArrowheads="1"/>
          </p:cNvSpPr>
          <p:nvPr/>
        </p:nvSpPr>
        <p:spPr bwMode="auto">
          <a:xfrm>
            <a:off x="4048125" y="2786063"/>
            <a:ext cx="4818063" cy="1149350"/>
          </a:xfrm>
          <a:prstGeom prst="parallelogram">
            <a:avLst>
              <a:gd name="adj" fmla="val 104800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1" name="AutoShape 6"/>
          <p:cNvSpPr>
            <a:spLocks noChangeArrowheads="1"/>
          </p:cNvSpPr>
          <p:nvPr/>
        </p:nvSpPr>
        <p:spPr bwMode="auto">
          <a:xfrm>
            <a:off x="3967163" y="4519613"/>
            <a:ext cx="4818062" cy="1147762"/>
          </a:xfrm>
          <a:prstGeom prst="parallelogram">
            <a:avLst>
              <a:gd name="adj" fmla="val 104945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4776788" y="4648200"/>
            <a:ext cx="17510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&lt;medicalFiles&gt;</a:t>
            </a: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4729163" y="2103438"/>
            <a:ext cx="131445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&lt;milTag&gt;</a:t>
            </a: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6751638" y="3557588"/>
            <a:ext cx="109696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&lt;phone&gt;</a:t>
            </a:r>
          </a:p>
        </p:txBody>
      </p:sp>
      <p:sp>
        <p:nvSpPr>
          <p:cNvPr id="21515" name="Text Box 10"/>
          <p:cNvSpPr txBox="1">
            <a:spLocks noChangeArrowheads="1"/>
          </p:cNvSpPr>
          <p:nvPr/>
        </p:nvSpPr>
        <p:spPr bwMode="auto">
          <a:xfrm>
            <a:off x="6361113" y="1371600"/>
            <a:ext cx="1654175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&lt;milBaseRec&gt;</a:t>
            </a:r>
          </a:p>
        </p:txBody>
      </p:sp>
      <p:sp>
        <p:nvSpPr>
          <p:cNvPr id="21516" name="Text Box 11"/>
          <p:cNvSpPr txBox="1">
            <a:spLocks noChangeArrowheads="1"/>
          </p:cNvSpPr>
          <p:nvPr/>
        </p:nvSpPr>
        <p:spPr bwMode="auto">
          <a:xfrm>
            <a:off x="5019675" y="2736850"/>
            <a:ext cx="15382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&lt;countyRec&gt;</a:t>
            </a:r>
          </a:p>
        </p:txBody>
      </p:sp>
      <p:sp>
        <p:nvSpPr>
          <p:cNvPr id="21517" name="Text Box 12"/>
          <p:cNvSpPr txBox="1">
            <a:spLocks noChangeArrowheads="1"/>
          </p:cNvSpPr>
          <p:nvPr/>
        </p:nvSpPr>
        <p:spPr bwMode="auto">
          <a:xfrm>
            <a:off x="7162800" y="2971800"/>
            <a:ext cx="13144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&lt;patient&gt;</a:t>
            </a:r>
          </a:p>
        </p:txBody>
      </p:sp>
      <p:sp>
        <p:nvSpPr>
          <p:cNvPr id="21518" name="Text Box 13"/>
          <p:cNvSpPr txBox="1">
            <a:spLocks noChangeArrowheads="1"/>
          </p:cNvSpPr>
          <p:nvPr/>
        </p:nvSpPr>
        <p:spPr bwMode="auto">
          <a:xfrm>
            <a:off x="5791200" y="5257800"/>
            <a:ext cx="153193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&lt;physician&gt;</a:t>
            </a:r>
          </a:p>
        </p:txBody>
      </p:sp>
      <p:sp>
        <p:nvSpPr>
          <p:cNvPr id="21519" name="Text Box 14"/>
          <p:cNvSpPr txBox="1">
            <a:spLocks noChangeArrowheads="1"/>
          </p:cNvSpPr>
          <p:nvPr/>
        </p:nvSpPr>
        <p:spPr bwMode="auto">
          <a:xfrm>
            <a:off x="6980238" y="5257800"/>
            <a:ext cx="10969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&lt;name&gt;</a:t>
            </a:r>
          </a:p>
        </p:txBody>
      </p:sp>
      <p:sp>
        <p:nvSpPr>
          <p:cNvPr id="21520" name="Line 15"/>
          <p:cNvSpPr>
            <a:spLocks noChangeShapeType="1"/>
          </p:cNvSpPr>
          <p:nvPr/>
        </p:nvSpPr>
        <p:spPr bwMode="auto">
          <a:xfrm flipV="1">
            <a:off x="5486400" y="1905000"/>
            <a:ext cx="129540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1" name="Line 16"/>
          <p:cNvSpPr>
            <a:spLocks noChangeShapeType="1"/>
          </p:cNvSpPr>
          <p:nvPr/>
        </p:nvSpPr>
        <p:spPr bwMode="auto">
          <a:xfrm flipH="1" flipV="1">
            <a:off x="5473700" y="3135313"/>
            <a:ext cx="12700" cy="15890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2" name="Line 17"/>
          <p:cNvSpPr>
            <a:spLocks noChangeShapeType="1"/>
          </p:cNvSpPr>
          <p:nvPr/>
        </p:nvSpPr>
        <p:spPr bwMode="auto">
          <a:xfrm>
            <a:off x="6934200" y="1828800"/>
            <a:ext cx="534988" cy="14335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3" name="Line 18"/>
          <p:cNvSpPr>
            <a:spLocks noChangeShapeType="1"/>
          </p:cNvSpPr>
          <p:nvPr/>
        </p:nvSpPr>
        <p:spPr bwMode="auto">
          <a:xfrm>
            <a:off x="5910263" y="3117850"/>
            <a:ext cx="1344612" cy="2111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4" name="Line 19"/>
          <p:cNvSpPr>
            <a:spLocks noChangeShapeType="1"/>
          </p:cNvSpPr>
          <p:nvPr/>
        </p:nvSpPr>
        <p:spPr bwMode="auto">
          <a:xfrm flipH="1">
            <a:off x="7391400" y="3276600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5" name="Text Box 20"/>
          <p:cNvSpPr txBox="1">
            <a:spLocks noChangeArrowheads="1"/>
          </p:cNvSpPr>
          <p:nvPr/>
        </p:nvSpPr>
        <p:spPr bwMode="auto">
          <a:xfrm>
            <a:off x="8077200" y="2166938"/>
            <a:ext cx="58578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 u="sng">
                <a:solidFill>
                  <a:srgbClr val="000099"/>
                </a:solidFill>
              </a:rPr>
              <a:t>TS</a:t>
            </a:r>
          </a:p>
        </p:txBody>
      </p:sp>
      <p:sp>
        <p:nvSpPr>
          <p:cNvPr id="21526" name="Text Box 21"/>
          <p:cNvSpPr txBox="1">
            <a:spLocks noChangeArrowheads="1"/>
          </p:cNvSpPr>
          <p:nvPr/>
        </p:nvSpPr>
        <p:spPr bwMode="auto">
          <a:xfrm>
            <a:off x="8013700" y="3530600"/>
            <a:ext cx="325438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 u="sng">
                <a:solidFill>
                  <a:srgbClr val="000099"/>
                </a:solidFill>
              </a:rPr>
              <a:t>S</a:t>
            </a:r>
          </a:p>
        </p:txBody>
      </p:sp>
      <p:sp>
        <p:nvSpPr>
          <p:cNvPr id="21527" name="Text Box 22"/>
          <p:cNvSpPr txBox="1">
            <a:spLocks noChangeArrowheads="1"/>
          </p:cNvSpPr>
          <p:nvPr/>
        </p:nvSpPr>
        <p:spPr bwMode="auto">
          <a:xfrm>
            <a:off x="7880350" y="5197475"/>
            <a:ext cx="5397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 u="sng">
                <a:solidFill>
                  <a:srgbClr val="000099"/>
                </a:solidFill>
              </a:rPr>
              <a:t>UC</a:t>
            </a:r>
          </a:p>
        </p:txBody>
      </p:sp>
      <p:sp>
        <p:nvSpPr>
          <p:cNvPr id="21528" name="Line 23"/>
          <p:cNvSpPr>
            <a:spLocks noChangeShapeType="1"/>
          </p:cNvSpPr>
          <p:nvPr/>
        </p:nvSpPr>
        <p:spPr bwMode="auto">
          <a:xfrm flipH="1">
            <a:off x="5330825" y="1752600"/>
            <a:ext cx="1603375" cy="409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9" name="AutoShape 24"/>
          <p:cNvSpPr>
            <a:spLocks noChangeArrowheads="1"/>
          </p:cNvSpPr>
          <p:nvPr/>
        </p:nvSpPr>
        <p:spPr bwMode="auto">
          <a:xfrm>
            <a:off x="3886200" y="4173538"/>
            <a:ext cx="5019675" cy="1846262"/>
          </a:xfrm>
          <a:prstGeom prst="cube">
            <a:avLst>
              <a:gd name="adj" fmla="val 25000"/>
            </a:avLst>
          </a:prstGeom>
          <a:noFill/>
          <a:ln w="25400" cap="sq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Text Box 25"/>
          <p:cNvSpPr txBox="1">
            <a:spLocks noChangeArrowheads="1"/>
          </p:cNvSpPr>
          <p:nvPr/>
        </p:nvSpPr>
        <p:spPr bwMode="auto">
          <a:xfrm>
            <a:off x="6553200" y="45720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&lt;emrgRec&gt;</a:t>
            </a:r>
          </a:p>
        </p:txBody>
      </p:sp>
      <p:sp>
        <p:nvSpPr>
          <p:cNvPr id="21531" name="Line 26"/>
          <p:cNvSpPr>
            <a:spLocks noChangeShapeType="1"/>
          </p:cNvSpPr>
          <p:nvPr/>
        </p:nvSpPr>
        <p:spPr bwMode="auto">
          <a:xfrm flipH="1">
            <a:off x="6629400" y="4953000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2" name="Line 27"/>
          <p:cNvSpPr>
            <a:spLocks noChangeShapeType="1"/>
          </p:cNvSpPr>
          <p:nvPr/>
        </p:nvSpPr>
        <p:spPr bwMode="auto">
          <a:xfrm>
            <a:off x="7086600" y="4953000"/>
            <a:ext cx="304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3" name="Line 28"/>
          <p:cNvSpPr>
            <a:spLocks noChangeShapeType="1"/>
          </p:cNvSpPr>
          <p:nvPr/>
        </p:nvSpPr>
        <p:spPr bwMode="auto">
          <a:xfrm>
            <a:off x="5943600" y="3124200"/>
            <a:ext cx="8382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4" name="Line 29"/>
          <p:cNvSpPr>
            <a:spLocks noChangeShapeType="1"/>
          </p:cNvSpPr>
          <p:nvPr/>
        </p:nvSpPr>
        <p:spPr bwMode="auto">
          <a:xfrm flipH="1">
            <a:off x="6858000" y="1752600"/>
            <a:ext cx="7620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5" name="Line 30"/>
          <p:cNvSpPr>
            <a:spLocks noChangeShapeType="1"/>
          </p:cNvSpPr>
          <p:nvPr/>
        </p:nvSpPr>
        <p:spPr bwMode="auto">
          <a:xfrm flipH="1">
            <a:off x="7315200" y="3276600"/>
            <a:ext cx="5334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6" name="Text Box 31"/>
          <p:cNvSpPr txBox="1">
            <a:spLocks noChangeArrowheads="1"/>
          </p:cNvSpPr>
          <p:nvPr/>
        </p:nvSpPr>
        <p:spPr bwMode="auto">
          <a:xfrm>
            <a:off x="1752600" y="4038600"/>
            <a:ext cx="685800" cy="519113"/>
          </a:xfrm>
          <a:prstGeom prst="rect">
            <a:avLst/>
          </a:prstGeom>
          <a:noFill/>
          <a:ln w="254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cs typeface="Times New Roman" pitchFamily="18" charset="0"/>
                <a:sym typeface="Symbol" pitchFamily="18" charset="2"/>
              </a:rPr>
              <a:t></a:t>
            </a:r>
            <a:endParaRPr lang="en-US" sz="2800" b="1"/>
          </a:p>
        </p:txBody>
      </p:sp>
      <p:sp>
        <p:nvSpPr>
          <p:cNvPr id="385056" name="Line 32"/>
          <p:cNvSpPr>
            <a:spLocks noChangeShapeType="1"/>
          </p:cNvSpPr>
          <p:nvPr/>
        </p:nvSpPr>
        <p:spPr bwMode="auto">
          <a:xfrm flipH="1">
            <a:off x="5257800" y="3276600"/>
            <a:ext cx="457200" cy="533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5057" name="Line 33"/>
          <p:cNvSpPr>
            <a:spLocks noChangeShapeType="1"/>
          </p:cNvSpPr>
          <p:nvPr/>
        </p:nvSpPr>
        <p:spPr bwMode="auto">
          <a:xfrm>
            <a:off x="5257800" y="3352800"/>
            <a:ext cx="457200" cy="3810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5058" name="Line 34"/>
          <p:cNvSpPr>
            <a:spLocks noChangeShapeType="1"/>
          </p:cNvSpPr>
          <p:nvPr/>
        </p:nvSpPr>
        <p:spPr bwMode="auto">
          <a:xfrm flipH="1">
            <a:off x="6172200" y="3733800"/>
            <a:ext cx="457200" cy="4572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5059" name="Line 35"/>
          <p:cNvSpPr>
            <a:spLocks noChangeShapeType="1"/>
          </p:cNvSpPr>
          <p:nvPr/>
        </p:nvSpPr>
        <p:spPr bwMode="auto">
          <a:xfrm>
            <a:off x="6172200" y="3733800"/>
            <a:ext cx="457200" cy="3810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5060" name="Line 36"/>
          <p:cNvSpPr>
            <a:spLocks noChangeShapeType="1"/>
          </p:cNvSpPr>
          <p:nvPr/>
        </p:nvSpPr>
        <p:spPr bwMode="auto">
          <a:xfrm>
            <a:off x="6324600" y="2209800"/>
            <a:ext cx="457200" cy="3810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5061" name="Line 37"/>
          <p:cNvSpPr>
            <a:spLocks noChangeShapeType="1"/>
          </p:cNvSpPr>
          <p:nvPr/>
        </p:nvSpPr>
        <p:spPr bwMode="auto">
          <a:xfrm flipH="1">
            <a:off x="6248400" y="2209800"/>
            <a:ext cx="533400" cy="3810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5062" name="Line 38"/>
          <p:cNvSpPr>
            <a:spLocks noChangeShapeType="1"/>
          </p:cNvSpPr>
          <p:nvPr/>
        </p:nvSpPr>
        <p:spPr bwMode="auto">
          <a:xfrm flipH="1">
            <a:off x="6705600" y="2667000"/>
            <a:ext cx="381000" cy="4572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5063" name="Line 39"/>
          <p:cNvSpPr>
            <a:spLocks noChangeShapeType="1"/>
          </p:cNvSpPr>
          <p:nvPr/>
        </p:nvSpPr>
        <p:spPr bwMode="auto">
          <a:xfrm>
            <a:off x="6705600" y="2743200"/>
            <a:ext cx="457200" cy="3810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5064" name="Line 40"/>
          <p:cNvSpPr>
            <a:spLocks noChangeShapeType="1"/>
          </p:cNvSpPr>
          <p:nvPr/>
        </p:nvSpPr>
        <p:spPr bwMode="auto">
          <a:xfrm flipH="1">
            <a:off x="7239000" y="3962400"/>
            <a:ext cx="609600" cy="2286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5065" name="Line 41"/>
          <p:cNvSpPr>
            <a:spLocks noChangeShapeType="1"/>
          </p:cNvSpPr>
          <p:nvPr/>
        </p:nvSpPr>
        <p:spPr bwMode="auto">
          <a:xfrm>
            <a:off x="7315200" y="3886200"/>
            <a:ext cx="457200" cy="3810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5066" name="Line 42"/>
          <p:cNvSpPr>
            <a:spLocks noChangeShapeType="1"/>
          </p:cNvSpPr>
          <p:nvPr/>
        </p:nvSpPr>
        <p:spPr bwMode="auto">
          <a:xfrm flipV="1">
            <a:off x="6019800" y="4800600"/>
            <a:ext cx="609600" cy="228600"/>
          </a:xfrm>
          <a:prstGeom prst="line">
            <a:avLst/>
          </a:prstGeom>
          <a:noFill/>
          <a:ln w="25400">
            <a:solidFill>
              <a:srgbClr val="99FF33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48" name="Text Box 43"/>
          <p:cNvSpPr txBox="1">
            <a:spLocks noChangeArrowheads="1"/>
          </p:cNvSpPr>
          <p:nvPr/>
        </p:nvSpPr>
        <p:spPr bwMode="auto">
          <a:xfrm>
            <a:off x="8501063" y="5316538"/>
            <a:ext cx="490537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</a:rPr>
              <a:t>SP</a:t>
            </a:r>
          </a:p>
        </p:txBody>
      </p:sp>
      <p:sp>
        <p:nvSpPr>
          <p:cNvPr id="21549" name="Text Box 44"/>
          <p:cNvSpPr txBox="1">
            <a:spLocks noChangeArrowheads="1"/>
          </p:cNvSpPr>
          <p:nvPr/>
        </p:nvSpPr>
        <p:spPr bwMode="auto">
          <a:xfrm>
            <a:off x="1524000" y="4953000"/>
            <a:ext cx="1219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MSCG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85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8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8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8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8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8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8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8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8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56" grpId="0" animBg="1"/>
      <p:bldP spid="385057" grpId="0" animBg="1"/>
      <p:bldP spid="385058" grpId="0" animBg="1"/>
      <p:bldP spid="385059" grpId="0" animBg="1"/>
      <p:bldP spid="385060" grpId="0" animBg="1"/>
      <p:bldP spid="385061" grpId="0" animBg="1"/>
      <p:bldP spid="385062" grpId="0" animBg="1"/>
      <p:bldP spid="385063" grpId="0" animBg="1"/>
      <p:bldP spid="385064" grpId="0" animBg="1"/>
      <p:bldP spid="385065" grpId="0" animBg="1"/>
      <p:bldP spid="38506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14A0850-B1EE-4753-9F6C-297E5C46547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7010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Transformation - Example</a:t>
            </a: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5791200" y="6172200"/>
            <a:ext cx="1219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MPG</a:t>
            </a:r>
          </a:p>
        </p:txBody>
      </p:sp>
      <p:sp>
        <p:nvSpPr>
          <p:cNvPr id="22533" name="AutoShape 4"/>
          <p:cNvSpPr>
            <a:spLocks noChangeArrowheads="1"/>
          </p:cNvSpPr>
          <p:nvPr/>
        </p:nvSpPr>
        <p:spPr bwMode="auto">
          <a:xfrm>
            <a:off x="4048125" y="1447800"/>
            <a:ext cx="4818063" cy="1147763"/>
          </a:xfrm>
          <a:prstGeom prst="parallelogram">
            <a:avLst>
              <a:gd name="adj" fmla="val 104945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AutoShape 5"/>
          <p:cNvSpPr>
            <a:spLocks noChangeArrowheads="1"/>
          </p:cNvSpPr>
          <p:nvPr/>
        </p:nvSpPr>
        <p:spPr bwMode="auto">
          <a:xfrm>
            <a:off x="4048125" y="2786063"/>
            <a:ext cx="4818063" cy="1149350"/>
          </a:xfrm>
          <a:prstGeom prst="parallelogram">
            <a:avLst>
              <a:gd name="adj" fmla="val 104800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5" name="AutoShape 6"/>
          <p:cNvSpPr>
            <a:spLocks noChangeArrowheads="1"/>
          </p:cNvSpPr>
          <p:nvPr/>
        </p:nvSpPr>
        <p:spPr bwMode="auto">
          <a:xfrm>
            <a:off x="3967163" y="4519613"/>
            <a:ext cx="4818062" cy="1147762"/>
          </a:xfrm>
          <a:prstGeom prst="parallelogram">
            <a:avLst>
              <a:gd name="adj" fmla="val 104945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4776788" y="4648200"/>
            <a:ext cx="17510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&lt;medicalFiles&gt;</a:t>
            </a:r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4729163" y="2103438"/>
            <a:ext cx="131445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&lt;milTag&gt;</a:t>
            </a:r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6751638" y="3557588"/>
            <a:ext cx="109696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&lt;phone&gt;</a:t>
            </a:r>
          </a:p>
        </p:txBody>
      </p:sp>
      <p:sp>
        <p:nvSpPr>
          <p:cNvPr id="22539" name="Text Box 10"/>
          <p:cNvSpPr txBox="1">
            <a:spLocks noChangeArrowheads="1"/>
          </p:cNvSpPr>
          <p:nvPr/>
        </p:nvSpPr>
        <p:spPr bwMode="auto">
          <a:xfrm>
            <a:off x="6361113" y="1371600"/>
            <a:ext cx="1654175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&lt;milBaseRec&gt;</a:t>
            </a:r>
          </a:p>
        </p:txBody>
      </p:sp>
      <p:sp>
        <p:nvSpPr>
          <p:cNvPr id="22540" name="Text Box 11"/>
          <p:cNvSpPr txBox="1">
            <a:spLocks noChangeArrowheads="1"/>
          </p:cNvSpPr>
          <p:nvPr/>
        </p:nvSpPr>
        <p:spPr bwMode="auto">
          <a:xfrm>
            <a:off x="5019675" y="2736850"/>
            <a:ext cx="15382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&lt;countyRec&gt;</a:t>
            </a:r>
          </a:p>
        </p:txBody>
      </p:sp>
      <p:sp>
        <p:nvSpPr>
          <p:cNvPr id="22541" name="Text Box 12"/>
          <p:cNvSpPr txBox="1">
            <a:spLocks noChangeArrowheads="1"/>
          </p:cNvSpPr>
          <p:nvPr/>
        </p:nvSpPr>
        <p:spPr bwMode="auto">
          <a:xfrm>
            <a:off x="7162800" y="2971800"/>
            <a:ext cx="13144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&lt;patient&gt;</a:t>
            </a:r>
          </a:p>
        </p:txBody>
      </p:sp>
      <p:sp>
        <p:nvSpPr>
          <p:cNvPr id="22542" name="Text Box 13"/>
          <p:cNvSpPr txBox="1">
            <a:spLocks noChangeArrowheads="1"/>
          </p:cNvSpPr>
          <p:nvPr/>
        </p:nvSpPr>
        <p:spPr bwMode="auto">
          <a:xfrm>
            <a:off x="5791200" y="5257800"/>
            <a:ext cx="153193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&lt;physician&gt;</a:t>
            </a:r>
          </a:p>
        </p:txBody>
      </p:sp>
      <p:sp>
        <p:nvSpPr>
          <p:cNvPr id="22543" name="Text Box 14"/>
          <p:cNvSpPr txBox="1">
            <a:spLocks noChangeArrowheads="1"/>
          </p:cNvSpPr>
          <p:nvPr/>
        </p:nvSpPr>
        <p:spPr bwMode="auto">
          <a:xfrm>
            <a:off x="6980238" y="5257800"/>
            <a:ext cx="10969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&lt;name&gt;</a:t>
            </a:r>
          </a:p>
        </p:txBody>
      </p:sp>
      <p:sp>
        <p:nvSpPr>
          <p:cNvPr id="22544" name="Line 15"/>
          <p:cNvSpPr>
            <a:spLocks noChangeShapeType="1"/>
          </p:cNvSpPr>
          <p:nvPr/>
        </p:nvSpPr>
        <p:spPr bwMode="auto">
          <a:xfrm>
            <a:off x="6934200" y="1828800"/>
            <a:ext cx="534988" cy="14335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Line 16"/>
          <p:cNvSpPr>
            <a:spLocks noChangeShapeType="1"/>
          </p:cNvSpPr>
          <p:nvPr/>
        </p:nvSpPr>
        <p:spPr bwMode="auto">
          <a:xfrm>
            <a:off x="5910263" y="3117850"/>
            <a:ext cx="1344612" cy="2111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6" name="Line 17"/>
          <p:cNvSpPr>
            <a:spLocks noChangeShapeType="1"/>
          </p:cNvSpPr>
          <p:nvPr/>
        </p:nvSpPr>
        <p:spPr bwMode="auto">
          <a:xfrm flipH="1">
            <a:off x="7391400" y="3276600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7" name="Text Box 18"/>
          <p:cNvSpPr txBox="1">
            <a:spLocks noChangeArrowheads="1"/>
          </p:cNvSpPr>
          <p:nvPr/>
        </p:nvSpPr>
        <p:spPr bwMode="auto">
          <a:xfrm>
            <a:off x="8077200" y="2166938"/>
            <a:ext cx="58578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 u="sng">
                <a:solidFill>
                  <a:srgbClr val="000099"/>
                </a:solidFill>
              </a:rPr>
              <a:t>TS</a:t>
            </a:r>
          </a:p>
        </p:txBody>
      </p:sp>
      <p:sp>
        <p:nvSpPr>
          <p:cNvPr id="22548" name="Text Box 19"/>
          <p:cNvSpPr txBox="1">
            <a:spLocks noChangeArrowheads="1"/>
          </p:cNvSpPr>
          <p:nvPr/>
        </p:nvSpPr>
        <p:spPr bwMode="auto">
          <a:xfrm>
            <a:off x="8013700" y="3530600"/>
            <a:ext cx="325438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 u="sng">
                <a:solidFill>
                  <a:srgbClr val="000099"/>
                </a:solidFill>
              </a:rPr>
              <a:t>S</a:t>
            </a:r>
          </a:p>
        </p:txBody>
      </p:sp>
      <p:sp>
        <p:nvSpPr>
          <p:cNvPr id="22549" name="Text Box 20"/>
          <p:cNvSpPr txBox="1">
            <a:spLocks noChangeArrowheads="1"/>
          </p:cNvSpPr>
          <p:nvPr/>
        </p:nvSpPr>
        <p:spPr bwMode="auto">
          <a:xfrm>
            <a:off x="7880350" y="5197475"/>
            <a:ext cx="5397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 u="sng">
                <a:solidFill>
                  <a:srgbClr val="000099"/>
                </a:solidFill>
              </a:rPr>
              <a:t>UC</a:t>
            </a:r>
          </a:p>
        </p:txBody>
      </p:sp>
      <p:sp>
        <p:nvSpPr>
          <p:cNvPr id="22550" name="Line 21"/>
          <p:cNvSpPr>
            <a:spLocks noChangeShapeType="1"/>
          </p:cNvSpPr>
          <p:nvPr/>
        </p:nvSpPr>
        <p:spPr bwMode="auto">
          <a:xfrm flipH="1">
            <a:off x="5330825" y="1752600"/>
            <a:ext cx="1603375" cy="409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51" name="AutoShape 22"/>
          <p:cNvSpPr>
            <a:spLocks noChangeArrowheads="1"/>
          </p:cNvSpPr>
          <p:nvPr/>
        </p:nvSpPr>
        <p:spPr bwMode="auto">
          <a:xfrm>
            <a:off x="3886200" y="4173538"/>
            <a:ext cx="5019675" cy="1846262"/>
          </a:xfrm>
          <a:prstGeom prst="cube">
            <a:avLst>
              <a:gd name="adj" fmla="val 25000"/>
            </a:avLst>
          </a:prstGeom>
          <a:noFill/>
          <a:ln w="25400" cap="sq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Text Box 23"/>
          <p:cNvSpPr txBox="1">
            <a:spLocks noChangeArrowheads="1"/>
          </p:cNvSpPr>
          <p:nvPr/>
        </p:nvSpPr>
        <p:spPr bwMode="auto">
          <a:xfrm>
            <a:off x="8501063" y="5316538"/>
            <a:ext cx="490537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</a:rPr>
              <a:t>SP</a:t>
            </a:r>
          </a:p>
        </p:txBody>
      </p:sp>
      <p:sp>
        <p:nvSpPr>
          <p:cNvPr id="22553" name="Text Box 24"/>
          <p:cNvSpPr txBox="1">
            <a:spLocks noChangeArrowheads="1"/>
          </p:cNvSpPr>
          <p:nvPr/>
        </p:nvSpPr>
        <p:spPr bwMode="auto">
          <a:xfrm>
            <a:off x="6553200" y="45720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&lt;emrgRec&gt;</a:t>
            </a:r>
          </a:p>
        </p:txBody>
      </p:sp>
      <p:sp>
        <p:nvSpPr>
          <p:cNvPr id="22554" name="Line 25"/>
          <p:cNvSpPr>
            <a:spLocks noChangeShapeType="1"/>
          </p:cNvSpPr>
          <p:nvPr/>
        </p:nvSpPr>
        <p:spPr bwMode="auto">
          <a:xfrm flipH="1">
            <a:off x="6629400" y="4953000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55" name="Line 26"/>
          <p:cNvSpPr>
            <a:spLocks noChangeShapeType="1"/>
          </p:cNvSpPr>
          <p:nvPr/>
        </p:nvSpPr>
        <p:spPr bwMode="auto">
          <a:xfrm>
            <a:off x="7086600" y="4953000"/>
            <a:ext cx="304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56" name="Line 27"/>
          <p:cNvSpPr>
            <a:spLocks noChangeShapeType="1"/>
          </p:cNvSpPr>
          <p:nvPr/>
        </p:nvSpPr>
        <p:spPr bwMode="auto">
          <a:xfrm flipV="1">
            <a:off x="6019800" y="4800600"/>
            <a:ext cx="6096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57" name="Oval 28"/>
          <p:cNvSpPr>
            <a:spLocks noChangeArrowheads="1"/>
          </p:cNvSpPr>
          <p:nvPr/>
        </p:nvSpPr>
        <p:spPr bwMode="auto">
          <a:xfrm>
            <a:off x="1066800" y="2362200"/>
            <a:ext cx="1600200" cy="457200"/>
          </a:xfrm>
          <a:prstGeom prst="ellips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/>
              <a:t>medicalFiles</a:t>
            </a:r>
          </a:p>
        </p:txBody>
      </p:sp>
      <p:sp>
        <p:nvSpPr>
          <p:cNvPr id="22558" name="Oval 29"/>
          <p:cNvSpPr>
            <a:spLocks noChangeArrowheads="1"/>
          </p:cNvSpPr>
          <p:nvPr/>
        </p:nvSpPr>
        <p:spPr bwMode="auto">
          <a:xfrm>
            <a:off x="1069975" y="3427413"/>
            <a:ext cx="1597025" cy="458787"/>
          </a:xfrm>
          <a:prstGeom prst="ellips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/>
              <a:t>emergencyRec</a:t>
            </a:r>
          </a:p>
        </p:txBody>
      </p:sp>
      <p:sp>
        <p:nvSpPr>
          <p:cNvPr id="22559" name="Oval 30"/>
          <p:cNvSpPr>
            <a:spLocks noChangeArrowheads="1"/>
          </p:cNvSpPr>
          <p:nvPr/>
        </p:nvSpPr>
        <p:spPr bwMode="auto">
          <a:xfrm>
            <a:off x="2209800" y="4584700"/>
            <a:ext cx="866775" cy="444500"/>
          </a:xfrm>
          <a:prstGeom prst="ellips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/>
              <a:t>name</a:t>
            </a:r>
          </a:p>
        </p:txBody>
      </p:sp>
      <p:sp>
        <p:nvSpPr>
          <p:cNvPr id="22560" name="Line 31"/>
          <p:cNvSpPr>
            <a:spLocks noChangeShapeType="1"/>
          </p:cNvSpPr>
          <p:nvPr/>
        </p:nvSpPr>
        <p:spPr bwMode="auto">
          <a:xfrm flipH="1">
            <a:off x="1905000" y="2819400"/>
            <a:ext cx="1588" cy="6096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561" name="Line 32"/>
          <p:cNvSpPr>
            <a:spLocks noChangeShapeType="1"/>
          </p:cNvSpPr>
          <p:nvPr/>
        </p:nvSpPr>
        <p:spPr bwMode="auto">
          <a:xfrm flipH="1">
            <a:off x="1143000" y="3886200"/>
            <a:ext cx="685800" cy="6858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562" name="Oval 33"/>
          <p:cNvSpPr>
            <a:spLocks noChangeArrowheads="1"/>
          </p:cNvSpPr>
          <p:nvPr/>
        </p:nvSpPr>
        <p:spPr bwMode="auto">
          <a:xfrm>
            <a:off x="533400" y="4572000"/>
            <a:ext cx="1143000" cy="457200"/>
          </a:xfrm>
          <a:prstGeom prst="ellips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/>
              <a:t>physician</a:t>
            </a:r>
          </a:p>
        </p:txBody>
      </p:sp>
      <p:sp>
        <p:nvSpPr>
          <p:cNvPr id="22563" name="Line 34"/>
          <p:cNvSpPr>
            <a:spLocks noChangeShapeType="1"/>
          </p:cNvSpPr>
          <p:nvPr/>
        </p:nvSpPr>
        <p:spPr bwMode="auto">
          <a:xfrm>
            <a:off x="1830388" y="3886200"/>
            <a:ext cx="684212" cy="6858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564" name="Text Box 35"/>
          <p:cNvSpPr txBox="1">
            <a:spLocks noChangeArrowheads="1"/>
          </p:cNvSpPr>
          <p:nvPr/>
        </p:nvSpPr>
        <p:spPr bwMode="auto">
          <a:xfrm>
            <a:off x="762000" y="5334000"/>
            <a:ext cx="24384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/>
              <a:t>Data Structure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57B968B-C0C5-4337-8056-1A241236147F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29782" name="Rectangle 54"/>
          <p:cNvSpPr>
            <a:spLocks noChangeArrowheads="1"/>
          </p:cNvSpPr>
          <p:nvPr/>
        </p:nvSpPr>
        <p:spPr bwMode="auto">
          <a:xfrm>
            <a:off x="2286000" y="304800"/>
            <a:ext cx="647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Delete - Example</a:t>
            </a: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2590800" y="1295400"/>
            <a:ext cx="3806825" cy="4821238"/>
            <a:chOff x="1632" y="816"/>
            <a:chExt cx="2398" cy="3037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632" y="816"/>
              <a:ext cx="2331" cy="3025"/>
              <a:chOff x="2688" y="384"/>
              <a:chExt cx="3114" cy="3696"/>
            </a:xfrm>
          </p:grpSpPr>
          <p:sp>
            <p:nvSpPr>
              <p:cNvPr id="23569" name="Rectangle 4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768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/>
                  <a:t>Report</a:t>
                </a:r>
              </a:p>
            </p:txBody>
          </p:sp>
          <p:sp>
            <p:nvSpPr>
              <p:cNvPr id="23570" name="Rectangle 5"/>
              <p:cNvSpPr>
                <a:spLocks noChangeArrowheads="1"/>
              </p:cNvSpPr>
              <p:nvPr/>
            </p:nvSpPr>
            <p:spPr bwMode="auto">
              <a:xfrm>
                <a:off x="3073" y="721"/>
                <a:ext cx="537" cy="24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Title</a:t>
                </a:r>
              </a:p>
            </p:txBody>
          </p:sp>
          <p:sp>
            <p:nvSpPr>
              <p:cNvPr id="23571" name="Rectangle 6"/>
              <p:cNvSpPr>
                <a:spLocks noChangeArrowheads="1"/>
              </p:cNvSpPr>
              <p:nvPr/>
            </p:nvSpPr>
            <p:spPr bwMode="auto">
              <a:xfrm>
                <a:off x="3120" y="1056"/>
                <a:ext cx="768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/>
                  <a:t>Data</a:t>
                </a:r>
              </a:p>
            </p:txBody>
          </p:sp>
          <p:sp>
            <p:nvSpPr>
              <p:cNvPr id="23572" name="Rectangle 7"/>
              <p:cNvSpPr>
                <a:spLocks noChangeArrowheads="1"/>
              </p:cNvSpPr>
              <p:nvPr/>
            </p:nvSpPr>
            <p:spPr bwMode="auto">
              <a:xfrm>
                <a:off x="3600" y="1440"/>
                <a:ext cx="768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/>
                  <a:t>Date</a:t>
                </a:r>
              </a:p>
            </p:txBody>
          </p:sp>
          <p:sp>
            <p:nvSpPr>
              <p:cNvPr id="23573" name="Rectangle 8"/>
              <p:cNvSpPr>
                <a:spLocks noChangeArrowheads="1"/>
              </p:cNvSpPr>
              <p:nvPr/>
            </p:nvSpPr>
            <p:spPr bwMode="auto">
              <a:xfrm>
                <a:off x="3648" y="1776"/>
                <a:ext cx="91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/>
                  <a:t>Temperature</a:t>
                </a:r>
              </a:p>
            </p:txBody>
          </p:sp>
          <p:sp>
            <p:nvSpPr>
              <p:cNvPr id="23574" name="Rectangle 9"/>
              <p:cNvSpPr>
                <a:spLocks noChangeArrowheads="1"/>
              </p:cNvSpPr>
              <p:nvPr/>
            </p:nvSpPr>
            <p:spPr bwMode="auto">
              <a:xfrm>
                <a:off x="3552" y="2160"/>
                <a:ext cx="768" cy="288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solidFill>
                      <a:schemeClr val="tx2"/>
                    </a:solidFill>
                  </a:rPr>
                  <a:t>Images</a:t>
                </a:r>
              </a:p>
            </p:txBody>
          </p:sp>
          <p:sp>
            <p:nvSpPr>
              <p:cNvPr id="23575" name="Rectangle 10"/>
              <p:cNvSpPr>
                <a:spLocks noChangeArrowheads="1"/>
              </p:cNvSpPr>
              <p:nvPr/>
            </p:nvSpPr>
            <p:spPr bwMode="auto">
              <a:xfrm>
                <a:off x="3840" y="2544"/>
                <a:ext cx="1248" cy="288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solidFill>
                      <a:schemeClr val="tx2"/>
                    </a:solidFill>
                  </a:rPr>
                  <a:t>Water Resources</a:t>
                </a:r>
              </a:p>
            </p:txBody>
          </p:sp>
          <p:sp>
            <p:nvSpPr>
              <p:cNvPr id="23576" name="Rectangle 11"/>
              <p:cNvSpPr>
                <a:spLocks noChangeArrowheads="1"/>
              </p:cNvSpPr>
              <p:nvPr/>
            </p:nvSpPr>
            <p:spPr bwMode="auto">
              <a:xfrm>
                <a:off x="3840" y="2928"/>
                <a:ext cx="1248" cy="288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solidFill>
                      <a:schemeClr val="tx2"/>
                    </a:solidFill>
                  </a:rPr>
                  <a:t>Concrete Location</a:t>
                </a:r>
              </a:p>
            </p:txBody>
          </p:sp>
          <p:sp>
            <p:nvSpPr>
              <p:cNvPr id="23577" name="Rectangle 12"/>
              <p:cNvSpPr>
                <a:spLocks noChangeArrowheads="1"/>
              </p:cNvSpPr>
              <p:nvPr/>
            </p:nvSpPr>
            <p:spPr bwMode="auto">
              <a:xfrm>
                <a:off x="4272" y="3408"/>
                <a:ext cx="1248" cy="288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solidFill>
                      <a:schemeClr val="tx2"/>
                    </a:solidFill>
                  </a:rPr>
                  <a:t>Civil Area</a:t>
                </a:r>
              </a:p>
            </p:txBody>
          </p:sp>
          <p:sp>
            <p:nvSpPr>
              <p:cNvPr id="23578" name="Rectangle 13"/>
              <p:cNvSpPr>
                <a:spLocks noChangeArrowheads="1"/>
              </p:cNvSpPr>
              <p:nvPr/>
            </p:nvSpPr>
            <p:spPr bwMode="auto">
              <a:xfrm>
                <a:off x="4272" y="3792"/>
                <a:ext cx="1248" cy="288"/>
              </a:xfrm>
              <a:prstGeom prst="rect">
                <a:avLst/>
              </a:prstGeom>
              <a:noFill/>
              <a:ln w="12700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 b="1">
                    <a:solidFill>
                      <a:srgbClr val="008000"/>
                    </a:solidFill>
                  </a:rPr>
                  <a:t>Defense Sector</a:t>
                </a:r>
              </a:p>
            </p:txBody>
          </p:sp>
          <p:sp>
            <p:nvSpPr>
              <p:cNvPr id="23579" name="Line 14"/>
              <p:cNvSpPr>
                <a:spLocks noChangeShapeType="1"/>
              </p:cNvSpPr>
              <p:nvPr/>
            </p:nvSpPr>
            <p:spPr bwMode="auto">
              <a:xfrm>
                <a:off x="2928" y="67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80" name="Line 15"/>
              <p:cNvSpPr>
                <a:spLocks noChangeShapeType="1"/>
              </p:cNvSpPr>
              <p:nvPr/>
            </p:nvSpPr>
            <p:spPr bwMode="auto">
              <a:xfrm>
                <a:off x="2928" y="8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81" name="Line 16"/>
              <p:cNvSpPr>
                <a:spLocks noChangeShapeType="1"/>
              </p:cNvSpPr>
              <p:nvPr/>
            </p:nvSpPr>
            <p:spPr bwMode="auto">
              <a:xfrm>
                <a:off x="2832" y="672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82" name="Line 17"/>
              <p:cNvSpPr>
                <a:spLocks noChangeShapeType="1"/>
              </p:cNvSpPr>
              <p:nvPr/>
            </p:nvSpPr>
            <p:spPr bwMode="auto">
              <a:xfrm>
                <a:off x="2832" y="120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83" name="Line 18"/>
              <p:cNvSpPr>
                <a:spLocks noChangeShapeType="1"/>
              </p:cNvSpPr>
              <p:nvPr/>
            </p:nvSpPr>
            <p:spPr bwMode="auto">
              <a:xfrm>
                <a:off x="3456" y="1344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84" name="Line 19"/>
              <p:cNvSpPr>
                <a:spLocks noChangeShapeType="1"/>
              </p:cNvSpPr>
              <p:nvPr/>
            </p:nvSpPr>
            <p:spPr bwMode="auto">
              <a:xfrm>
                <a:off x="3456" y="153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85" name="Line 20"/>
              <p:cNvSpPr>
                <a:spLocks noChangeShapeType="1"/>
              </p:cNvSpPr>
              <p:nvPr/>
            </p:nvSpPr>
            <p:spPr bwMode="auto">
              <a:xfrm>
                <a:off x="3360" y="1344"/>
                <a:ext cx="0" cy="5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86" name="Line 21"/>
              <p:cNvSpPr>
                <a:spLocks noChangeShapeType="1"/>
              </p:cNvSpPr>
              <p:nvPr/>
            </p:nvSpPr>
            <p:spPr bwMode="auto">
              <a:xfrm>
                <a:off x="3360" y="192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87" name="Line 22"/>
              <p:cNvSpPr>
                <a:spLocks noChangeShapeType="1"/>
              </p:cNvSpPr>
              <p:nvPr/>
            </p:nvSpPr>
            <p:spPr bwMode="auto">
              <a:xfrm>
                <a:off x="3264" y="1344"/>
                <a:ext cx="0" cy="9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88" name="Line 23"/>
              <p:cNvSpPr>
                <a:spLocks noChangeShapeType="1"/>
              </p:cNvSpPr>
              <p:nvPr/>
            </p:nvSpPr>
            <p:spPr bwMode="auto">
              <a:xfrm>
                <a:off x="3264" y="230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89" name="Line 24"/>
              <p:cNvSpPr>
                <a:spLocks noChangeShapeType="1"/>
              </p:cNvSpPr>
              <p:nvPr/>
            </p:nvSpPr>
            <p:spPr bwMode="auto">
              <a:xfrm>
                <a:off x="3744" y="2448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90" name="Line 25"/>
              <p:cNvSpPr>
                <a:spLocks noChangeShapeType="1"/>
              </p:cNvSpPr>
              <p:nvPr/>
            </p:nvSpPr>
            <p:spPr bwMode="auto">
              <a:xfrm>
                <a:off x="3744" y="268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91" name="Line 26"/>
              <p:cNvSpPr>
                <a:spLocks noChangeShapeType="1"/>
              </p:cNvSpPr>
              <p:nvPr/>
            </p:nvSpPr>
            <p:spPr bwMode="auto">
              <a:xfrm>
                <a:off x="3648" y="2448"/>
                <a:ext cx="0" cy="6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92" name="Line 27"/>
              <p:cNvSpPr>
                <a:spLocks noChangeShapeType="1"/>
              </p:cNvSpPr>
              <p:nvPr/>
            </p:nvSpPr>
            <p:spPr bwMode="auto">
              <a:xfrm>
                <a:off x="3648" y="3072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93" name="Line 28"/>
              <p:cNvSpPr>
                <a:spLocks noChangeShapeType="1"/>
              </p:cNvSpPr>
              <p:nvPr/>
            </p:nvSpPr>
            <p:spPr bwMode="auto">
              <a:xfrm>
                <a:off x="4080" y="3216"/>
                <a:ext cx="0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94" name="Line 29"/>
              <p:cNvSpPr>
                <a:spLocks noChangeShapeType="1"/>
              </p:cNvSpPr>
              <p:nvPr/>
            </p:nvSpPr>
            <p:spPr bwMode="auto">
              <a:xfrm>
                <a:off x="4080" y="3552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95" name="Line 30"/>
              <p:cNvSpPr>
                <a:spLocks noChangeShapeType="1"/>
              </p:cNvSpPr>
              <p:nvPr/>
            </p:nvSpPr>
            <p:spPr bwMode="auto">
              <a:xfrm>
                <a:off x="3984" y="3216"/>
                <a:ext cx="0" cy="7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96" name="Line 31"/>
              <p:cNvSpPr>
                <a:spLocks noChangeShapeType="1"/>
              </p:cNvSpPr>
              <p:nvPr/>
            </p:nvSpPr>
            <p:spPr bwMode="auto">
              <a:xfrm>
                <a:off x="3984" y="3936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97" name="Rectangle 32"/>
              <p:cNvSpPr>
                <a:spLocks noChangeArrowheads="1"/>
              </p:cNvSpPr>
              <p:nvPr/>
            </p:nvSpPr>
            <p:spPr bwMode="auto">
              <a:xfrm>
                <a:off x="3492" y="422"/>
                <a:ext cx="246" cy="23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rgbClr val="9966FF"/>
                    </a:solidFill>
                  </a:rPr>
                  <a:t>P</a:t>
                </a:r>
              </a:p>
            </p:txBody>
          </p:sp>
          <p:sp>
            <p:nvSpPr>
              <p:cNvPr id="23598" name="Rectangle 33"/>
              <p:cNvSpPr>
                <a:spLocks noChangeArrowheads="1"/>
              </p:cNvSpPr>
              <p:nvPr/>
            </p:nvSpPr>
            <p:spPr bwMode="auto">
              <a:xfrm>
                <a:off x="3685" y="767"/>
                <a:ext cx="245" cy="23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rgbClr val="9966FF"/>
                    </a:solidFill>
                  </a:rPr>
                  <a:t>P</a:t>
                </a:r>
              </a:p>
            </p:txBody>
          </p:sp>
          <p:sp>
            <p:nvSpPr>
              <p:cNvPr id="23599" name="Rectangle 34"/>
              <p:cNvSpPr>
                <a:spLocks noChangeArrowheads="1"/>
              </p:cNvSpPr>
              <p:nvPr/>
            </p:nvSpPr>
            <p:spPr bwMode="auto">
              <a:xfrm>
                <a:off x="3936" y="1103"/>
                <a:ext cx="246" cy="23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rgbClr val="9966FF"/>
                    </a:solidFill>
                  </a:rPr>
                  <a:t>P</a:t>
                </a:r>
              </a:p>
            </p:txBody>
          </p:sp>
          <p:sp>
            <p:nvSpPr>
              <p:cNvPr id="23600" name="Rectangle 35"/>
              <p:cNvSpPr>
                <a:spLocks noChangeArrowheads="1"/>
              </p:cNvSpPr>
              <p:nvPr/>
            </p:nvSpPr>
            <p:spPr bwMode="auto">
              <a:xfrm>
                <a:off x="4451" y="1486"/>
                <a:ext cx="246" cy="23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rgbClr val="9966FF"/>
                    </a:solidFill>
                  </a:rPr>
                  <a:t>P</a:t>
                </a:r>
              </a:p>
            </p:txBody>
          </p:sp>
          <p:sp>
            <p:nvSpPr>
              <p:cNvPr id="23601" name="Rectangle 36"/>
              <p:cNvSpPr>
                <a:spLocks noChangeArrowheads="1"/>
              </p:cNvSpPr>
              <p:nvPr/>
            </p:nvSpPr>
            <p:spPr bwMode="auto">
              <a:xfrm>
                <a:off x="4609" y="1860"/>
                <a:ext cx="246" cy="23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rgbClr val="9966FF"/>
                    </a:solidFill>
                  </a:rPr>
                  <a:t>P</a:t>
                </a:r>
              </a:p>
            </p:txBody>
          </p:sp>
          <p:sp>
            <p:nvSpPr>
              <p:cNvPr id="23602" name="Rectangle 37"/>
              <p:cNvSpPr>
                <a:spLocks noChangeArrowheads="1"/>
              </p:cNvSpPr>
              <p:nvPr/>
            </p:nvSpPr>
            <p:spPr bwMode="auto">
              <a:xfrm>
                <a:off x="4367" y="2206"/>
                <a:ext cx="238" cy="23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rgbClr val="FF00FF"/>
                    </a:solidFill>
                  </a:rPr>
                  <a:t>S</a:t>
                </a:r>
              </a:p>
            </p:txBody>
          </p:sp>
          <p:sp>
            <p:nvSpPr>
              <p:cNvPr id="23603" name="Rectangle 38"/>
              <p:cNvSpPr>
                <a:spLocks noChangeArrowheads="1"/>
              </p:cNvSpPr>
              <p:nvPr/>
            </p:nvSpPr>
            <p:spPr bwMode="auto">
              <a:xfrm>
                <a:off x="5135" y="2582"/>
                <a:ext cx="238" cy="23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rgbClr val="FF00FF"/>
                    </a:solidFill>
                  </a:rPr>
                  <a:t>S</a:t>
                </a:r>
              </a:p>
            </p:txBody>
          </p:sp>
          <p:sp>
            <p:nvSpPr>
              <p:cNvPr id="23604" name="Rectangle 39"/>
              <p:cNvSpPr>
                <a:spLocks noChangeArrowheads="1"/>
              </p:cNvSpPr>
              <p:nvPr/>
            </p:nvSpPr>
            <p:spPr bwMode="auto">
              <a:xfrm>
                <a:off x="5135" y="2975"/>
                <a:ext cx="238" cy="23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rgbClr val="FF00FF"/>
                    </a:solidFill>
                  </a:rPr>
                  <a:t>S</a:t>
                </a:r>
              </a:p>
            </p:txBody>
          </p:sp>
          <p:sp>
            <p:nvSpPr>
              <p:cNvPr id="23605" name="Rectangle 40"/>
              <p:cNvSpPr>
                <a:spLocks noChangeArrowheads="1"/>
              </p:cNvSpPr>
              <p:nvPr/>
            </p:nvSpPr>
            <p:spPr bwMode="auto">
              <a:xfrm>
                <a:off x="5564" y="3455"/>
                <a:ext cx="238" cy="23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rgbClr val="FF00FF"/>
                    </a:solidFill>
                  </a:rPr>
                  <a:t>S</a:t>
                </a:r>
              </a:p>
            </p:txBody>
          </p:sp>
        </p:grpSp>
        <p:sp>
          <p:nvSpPr>
            <p:cNvPr id="23558" name="Rectangle 41"/>
            <p:cNvSpPr>
              <a:spLocks noChangeArrowheads="1"/>
            </p:cNvSpPr>
            <p:nvPr/>
          </p:nvSpPr>
          <p:spPr bwMode="auto">
            <a:xfrm>
              <a:off x="3777" y="3661"/>
              <a:ext cx="253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008000"/>
                  </a:solidFill>
                </a:rPr>
                <a:t>TS</a:t>
              </a:r>
            </a:p>
          </p:txBody>
        </p:sp>
        <p:grpSp>
          <p:nvGrpSpPr>
            <p:cNvPr id="4" name="Group 45"/>
            <p:cNvGrpSpPr>
              <a:grpSpLocks/>
            </p:cNvGrpSpPr>
            <p:nvPr/>
          </p:nvGrpSpPr>
          <p:grpSpPr bwMode="auto">
            <a:xfrm>
              <a:off x="1824" y="1344"/>
              <a:ext cx="764" cy="274"/>
              <a:chOff x="4320" y="720"/>
              <a:chExt cx="764" cy="274"/>
            </a:xfrm>
          </p:grpSpPr>
          <p:sp>
            <p:nvSpPr>
              <p:cNvPr id="23567" name="Freeform 46"/>
              <p:cNvSpPr>
                <a:spLocks/>
              </p:cNvSpPr>
              <p:nvPr/>
            </p:nvSpPr>
            <p:spPr bwMode="auto">
              <a:xfrm>
                <a:off x="4320" y="720"/>
                <a:ext cx="764" cy="274"/>
              </a:xfrm>
              <a:custGeom>
                <a:avLst/>
                <a:gdLst>
                  <a:gd name="T0" fmla="*/ 764 w 764"/>
                  <a:gd name="T1" fmla="*/ 0 h 274"/>
                  <a:gd name="T2" fmla="*/ 0 w 764"/>
                  <a:gd name="T3" fmla="*/ 274 h 274"/>
                  <a:gd name="T4" fmla="*/ 0 60000 65536"/>
                  <a:gd name="T5" fmla="*/ 0 60000 65536"/>
                  <a:gd name="T6" fmla="*/ 0 w 764"/>
                  <a:gd name="T7" fmla="*/ 0 h 274"/>
                  <a:gd name="T8" fmla="*/ 764 w 764"/>
                  <a:gd name="T9" fmla="*/ 274 h 27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64" h="274">
                    <a:moveTo>
                      <a:pt x="764" y="0"/>
                    </a:moveTo>
                    <a:lnTo>
                      <a:pt x="0" y="274"/>
                    </a:lnTo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68" name="Freeform 47"/>
              <p:cNvSpPr>
                <a:spLocks/>
              </p:cNvSpPr>
              <p:nvPr/>
            </p:nvSpPr>
            <p:spPr bwMode="auto">
              <a:xfrm>
                <a:off x="4320" y="720"/>
                <a:ext cx="736" cy="274"/>
              </a:xfrm>
              <a:custGeom>
                <a:avLst/>
                <a:gdLst>
                  <a:gd name="T0" fmla="*/ 0 w 736"/>
                  <a:gd name="T1" fmla="*/ 0 h 274"/>
                  <a:gd name="T2" fmla="*/ 736 w 736"/>
                  <a:gd name="T3" fmla="*/ 274 h 274"/>
                  <a:gd name="T4" fmla="*/ 0 60000 65536"/>
                  <a:gd name="T5" fmla="*/ 0 60000 65536"/>
                  <a:gd name="T6" fmla="*/ 0 w 736"/>
                  <a:gd name="T7" fmla="*/ 0 h 274"/>
                  <a:gd name="T8" fmla="*/ 736 w 736"/>
                  <a:gd name="T9" fmla="*/ 274 h 27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36" h="274">
                    <a:moveTo>
                      <a:pt x="0" y="0"/>
                    </a:moveTo>
                    <a:lnTo>
                      <a:pt x="736" y="274"/>
                    </a:lnTo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" name="Group 48"/>
            <p:cNvGrpSpPr>
              <a:grpSpLocks/>
            </p:cNvGrpSpPr>
            <p:nvPr/>
          </p:nvGrpSpPr>
          <p:grpSpPr bwMode="auto">
            <a:xfrm>
              <a:off x="2304" y="1680"/>
              <a:ext cx="764" cy="274"/>
              <a:chOff x="4320" y="720"/>
              <a:chExt cx="764" cy="274"/>
            </a:xfrm>
          </p:grpSpPr>
          <p:sp>
            <p:nvSpPr>
              <p:cNvPr id="23565" name="Freeform 49"/>
              <p:cNvSpPr>
                <a:spLocks/>
              </p:cNvSpPr>
              <p:nvPr/>
            </p:nvSpPr>
            <p:spPr bwMode="auto">
              <a:xfrm>
                <a:off x="4320" y="720"/>
                <a:ext cx="764" cy="274"/>
              </a:xfrm>
              <a:custGeom>
                <a:avLst/>
                <a:gdLst>
                  <a:gd name="T0" fmla="*/ 764 w 764"/>
                  <a:gd name="T1" fmla="*/ 0 h 274"/>
                  <a:gd name="T2" fmla="*/ 0 w 764"/>
                  <a:gd name="T3" fmla="*/ 274 h 274"/>
                  <a:gd name="T4" fmla="*/ 0 60000 65536"/>
                  <a:gd name="T5" fmla="*/ 0 60000 65536"/>
                  <a:gd name="T6" fmla="*/ 0 w 764"/>
                  <a:gd name="T7" fmla="*/ 0 h 274"/>
                  <a:gd name="T8" fmla="*/ 764 w 764"/>
                  <a:gd name="T9" fmla="*/ 274 h 27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64" h="274">
                    <a:moveTo>
                      <a:pt x="764" y="0"/>
                    </a:moveTo>
                    <a:lnTo>
                      <a:pt x="0" y="274"/>
                    </a:lnTo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66" name="Freeform 50"/>
              <p:cNvSpPr>
                <a:spLocks/>
              </p:cNvSpPr>
              <p:nvPr/>
            </p:nvSpPr>
            <p:spPr bwMode="auto">
              <a:xfrm>
                <a:off x="4320" y="720"/>
                <a:ext cx="736" cy="274"/>
              </a:xfrm>
              <a:custGeom>
                <a:avLst/>
                <a:gdLst>
                  <a:gd name="T0" fmla="*/ 0 w 736"/>
                  <a:gd name="T1" fmla="*/ 0 h 274"/>
                  <a:gd name="T2" fmla="*/ 736 w 736"/>
                  <a:gd name="T3" fmla="*/ 274 h 274"/>
                  <a:gd name="T4" fmla="*/ 0 60000 65536"/>
                  <a:gd name="T5" fmla="*/ 0 60000 65536"/>
                  <a:gd name="T6" fmla="*/ 0 w 736"/>
                  <a:gd name="T7" fmla="*/ 0 h 274"/>
                  <a:gd name="T8" fmla="*/ 736 w 736"/>
                  <a:gd name="T9" fmla="*/ 274 h 27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36" h="274">
                    <a:moveTo>
                      <a:pt x="0" y="0"/>
                    </a:moveTo>
                    <a:lnTo>
                      <a:pt x="736" y="274"/>
                    </a:lnTo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" name="Group 51"/>
            <p:cNvGrpSpPr>
              <a:grpSpLocks/>
            </p:cNvGrpSpPr>
            <p:nvPr/>
          </p:nvGrpSpPr>
          <p:grpSpPr bwMode="auto">
            <a:xfrm>
              <a:off x="2304" y="1968"/>
              <a:ext cx="764" cy="274"/>
              <a:chOff x="4320" y="720"/>
              <a:chExt cx="764" cy="274"/>
            </a:xfrm>
          </p:grpSpPr>
          <p:sp>
            <p:nvSpPr>
              <p:cNvPr id="23563" name="Freeform 52"/>
              <p:cNvSpPr>
                <a:spLocks/>
              </p:cNvSpPr>
              <p:nvPr/>
            </p:nvSpPr>
            <p:spPr bwMode="auto">
              <a:xfrm>
                <a:off x="4320" y="720"/>
                <a:ext cx="764" cy="274"/>
              </a:xfrm>
              <a:custGeom>
                <a:avLst/>
                <a:gdLst>
                  <a:gd name="T0" fmla="*/ 764 w 764"/>
                  <a:gd name="T1" fmla="*/ 0 h 274"/>
                  <a:gd name="T2" fmla="*/ 0 w 764"/>
                  <a:gd name="T3" fmla="*/ 274 h 274"/>
                  <a:gd name="T4" fmla="*/ 0 60000 65536"/>
                  <a:gd name="T5" fmla="*/ 0 60000 65536"/>
                  <a:gd name="T6" fmla="*/ 0 w 764"/>
                  <a:gd name="T7" fmla="*/ 0 h 274"/>
                  <a:gd name="T8" fmla="*/ 764 w 764"/>
                  <a:gd name="T9" fmla="*/ 274 h 27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64" h="274">
                    <a:moveTo>
                      <a:pt x="764" y="0"/>
                    </a:moveTo>
                    <a:lnTo>
                      <a:pt x="0" y="274"/>
                    </a:lnTo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64" name="Freeform 53"/>
              <p:cNvSpPr>
                <a:spLocks/>
              </p:cNvSpPr>
              <p:nvPr/>
            </p:nvSpPr>
            <p:spPr bwMode="auto">
              <a:xfrm>
                <a:off x="4320" y="720"/>
                <a:ext cx="736" cy="274"/>
              </a:xfrm>
              <a:custGeom>
                <a:avLst/>
                <a:gdLst>
                  <a:gd name="T0" fmla="*/ 0 w 736"/>
                  <a:gd name="T1" fmla="*/ 0 h 274"/>
                  <a:gd name="T2" fmla="*/ 736 w 736"/>
                  <a:gd name="T3" fmla="*/ 274 h 274"/>
                  <a:gd name="T4" fmla="*/ 0 60000 65536"/>
                  <a:gd name="T5" fmla="*/ 0 60000 65536"/>
                  <a:gd name="T6" fmla="*/ 0 w 736"/>
                  <a:gd name="T7" fmla="*/ 0 h 274"/>
                  <a:gd name="T8" fmla="*/ 736 w 736"/>
                  <a:gd name="T9" fmla="*/ 274 h 27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36" h="274">
                    <a:moveTo>
                      <a:pt x="0" y="0"/>
                    </a:moveTo>
                    <a:lnTo>
                      <a:pt x="736" y="274"/>
                    </a:lnTo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3562" name="Text Box 55"/>
            <p:cNvSpPr txBox="1">
              <a:spLocks noChangeArrowheads="1"/>
            </p:cNvSpPr>
            <p:nvPr/>
          </p:nvSpPr>
          <p:spPr bwMode="auto">
            <a:xfrm>
              <a:off x="1968" y="1824"/>
              <a:ext cx="27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b="1">
                <a:solidFill>
                  <a:srgbClr val="CC3300"/>
                </a:solidFill>
              </a:endParaRPr>
            </a:p>
            <a:p>
              <a:r>
                <a:rPr lang="en-US" b="1">
                  <a:solidFill>
                    <a:srgbClr val="CC3300"/>
                  </a:solidFill>
                </a:rPr>
                <a:t>?</a:t>
              </a:r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Computer Science and Engineering</a:t>
            </a: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9C60AA-F128-4A5F-B45A-A37B85FDDF22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483332" name="Rectangle 4"/>
          <p:cNvSpPr>
            <a:spLocks noChangeArrowheads="1"/>
          </p:cNvSpPr>
          <p:nvPr/>
        </p:nvSpPr>
        <p:spPr bwMode="auto">
          <a:xfrm>
            <a:off x="2286000" y="304800"/>
            <a:ext cx="647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Web Evolution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52400" y="1524000"/>
            <a:ext cx="8686800" cy="479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b="0" dirty="0"/>
              <a:t>Past: Human usage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600" b="0" dirty="0"/>
              <a:t>HTTP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600" b="0" dirty="0"/>
              <a:t>Static Web pages (HTML)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b="0" dirty="0"/>
              <a:t>Current: Human and some automated usage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600" b="0" dirty="0"/>
              <a:t>Interactive Web pages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600" b="0" dirty="0"/>
              <a:t>Service Oriented Architecture (WSDL, SOAP, SAML)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600" b="0" dirty="0"/>
              <a:t>Semantic Web (RDF, OWL, </a:t>
            </a:r>
            <a:r>
              <a:rPr lang="en-US" sz="2600" b="0" dirty="0" err="1"/>
              <a:t>RuleML</a:t>
            </a:r>
            <a:r>
              <a:rPr lang="en-US" sz="2600" b="0" dirty="0"/>
              <a:t>, Web databases)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b="0" dirty="0"/>
              <a:t>Future: </a:t>
            </a:r>
            <a:endParaRPr lang="en-US" sz="2800" b="0" dirty="0" smtClean="0"/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b="0" dirty="0" smtClean="0"/>
              <a:t>Mobile Technology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b="0" dirty="0" smtClean="0"/>
              <a:t>Semantic Web Services </a:t>
            </a:r>
            <a:endParaRPr lang="en-US" sz="2800" b="0" dirty="0" smtClean="0"/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 b="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E027EC1-06C7-4B56-B22F-7704CB212BDB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Delete Operations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570413"/>
          </a:xfrm>
        </p:spPr>
        <p:txBody>
          <a:bodyPr/>
          <a:lstStyle/>
          <a:p>
            <a:pPr eaLnBrk="1" hangingPunct="1"/>
            <a:r>
              <a:rPr lang="en-US" smtClean="0"/>
              <a:t>Delete entire sub-tree under a deleted node</a:t>
            </a:r>
          </a:p>
          <a:p>
            <a:pPr lvl="1" eaLnBrk="1" hangingPunct="1"/>
            <a:r>
              <a:rPr lang="en-US" smtClean="0"/>
              <a:t>Most widely used approach</a:t>
            </a:r>
          </a:p>
          <a:p>
            <a:pPr lvl="1" eaLnBrk="1" hangingPunct="1"/>
            <a:r>
              <a:rPr lang="en-US" smtClean="0"/>
              <a:t>Problem: blind write</a:t>
            </a:r>
          </a:p>
          <a:p>
            <a:pPr eaLnBrk="1" hangingPunct="1"/>
            <a:r>
              <a:rPr lang="en-US" smtClean="0"/>
              <a:t>Delete only the viewable nodes</a:t>
            </a:r>
          </a:p>
          <a:p>
            <a:pPr lvl="1" eaLnBrk="1" hangingPunct="1"/>
            <a:r>
              <a:rPr lang="en-US" smtClean="0"/>
              <a:t>Problem: fragmentation of XML tree</a:t>
            </a:r>
          </a:p>
          <a:p>
            <a:pPr eaLnBrk="1" hangingPunct="1"/>
            <a:r>
              <a:rPr lang="en-US" smtClean="0"/>
              <a:t>Reject the delete</a:t>
            </a:r>
          </a:p>
          <a:p>
            <a:pPr lvl="1" eaLnBrk="1" hangingPunct="1"/>
            <a:r>
              <a:rPr lang="en-US" smtClean="0"/>
              <a:t>Problem: covert channel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0F30610-7905-4834-9D7E-CA938CD2D7F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>Different Solution – Deleted Label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chemeClr val="tx2"/>
                </a:solidFill>
                <a:cs typeface="Times New Roman" pitchFamily="18" charset="0"/>
                <a:sym typeface="Wingdings" pitchFamily="2" charset="2"/>
              </a:rPr>
              <a:t>Basic Idea</a:t>
            </a:r>
            <a:r>
              <a:rPr lang="en-US" sz="2400" smtClean="0">
                <a:solidFill>
                  <a:schemeClr val="tx2"/>
                </a:solidFill>
                <a:cs typeface="Times New Roman" pitchFamily="18" charset="0"/>
                <a:sym typeface="Wingdings" pitchFamily="2" charset="2"/>
              </a:rPr>
              <a:t> </a:t>
            </a:r>
          </a:p>
          <a:p>
            <a:pPr eaLnBrk="1" hangingPunct="1"/>
            <a:r>
              <a:rPr lang="en-US" sz="2400" smtClean="0">
                <a:cs typeface="Times New Roman" pitchFamily="18" charset="0"/>
                <a:sym typeface="Wingdings" pitchFamily="2" charset="2"/>
              </a:rPr>
              <a:t>A unique domain “Del” for deleted nodes</a:t>
            </a:r>
          </a:p>
          <a:p>
            <a:pPr eaLnBrk="1" hangingPunct="1"/>
            <a:r>
              <a:rPr lang="en-US" sz="2400" smtClean="0">
                <a:cs typeface="Times New Roman" pitchFamily="18" charset="0"/>
                <a:sym typeface="Wingdings" pitchFamily="2" charset="2"/>
              </a:rPr>
              <a:t>Change security classification of deleted node </a:t>
            </a:r>
            <a:r>
              <a:rPr lang="en-US" sz="2400" smtClean="0">
                <a:solidFill>
                  <a:srgbClr val="800000"/>
                </a:solidFill>
                <a:cs typeface="Times New Roman" pitchFamily="18" charset="0"/>
              </a:rPr>
              <a:t>(</a:t>
            </a:r>
            <a:r>
              <a:rPr lang="en-US" sz="2400" smtClean="0">
                <a:solidFill>
                  <a:srgbClr val="800000"/>
                </a:solidFill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400" baseline="-25000" smtClean="0">
                <a:solidFill>
                  <a:srgbClr val="800000"/>
                </a:solidFill>
                <a:cs typeface="Times New Roman" pitchFamily="18" charset="0"/>
              </a:rPr>
              <a:t>o</a:t>
            </a:r>
            <a:r>
              <a:rPr lang="en-US" sz="2400" smtClean="0">
                <a:solidFill>
                  <a:srgbClr val="800000"/>
                </a:solidFill>
                <a:cs typeface="Times New Roman" pitchFamily="18" charset="0"/>
              </a:rPr>
              <a:t>, {d</a:t>
            </a:r>
            <a:r>
              <a:rPr lang="en-US" sz="2400" baseline="-25000" smtClean="0">
                <a:solidFill>
                  <a:srgbClr val="800000"/>
                </a:solidFill>
                <a:cs typeface="Times New Roman" pitchFamily="18" charset="0"/>
              </a:rPr>
              <a:t>o </a:t>
            </a:r>
            <a:r>
              <a:rPr lang="en-US" sz="2400" smtClean="0">
                <a:solidFill>
                  <a:srgbClr val="800000"/>
                </a:solidFill>
                <a:cs typeface="Times New Roman" pitchFamily="18" charset="0"/>
                <a:sym typeface="Symbol" pitchFamily="18" charset="2"/>
              </a:rPr>
              <a:t> </a:t>
            </a:r>
            <a:r>
              <a:rPr lang="en-US" sz="2400" smtClean="0">
                <a:solidFill>
                  <a:srgbClr val="800000"/>
                </a:solidFill>
                <a:cs typeface="Times New Roman" pitchFamily="18" charset="0"/>
                <a:sym typeface="Wingdings" pitchFamily="2" charset="2"/>
              </a:rPr>
              <a:t>Del</a:t>
            </a:r>
            <a:r>
              <a:rPr lang="en-US" sz="2400" smtClean="0">
                <a:solidFill>
                  <a:srgbClr val="800000"/>
                </a:solidFill>
                <a:cs typeface="Times New Roman" pitchFamily="18" charset="0"/>
              </a:rPr>
              <a:t>})</a:t>
            </a:r>
          </a:p>
          <a:p>
            <a:pPr lvl="1" eaLnBrk="1" hangingPunct="1"/>
            <a:r>
              <a:rPr lang="en-US" sz="2400" smtClean="0"/>
              <a:t>Perform after delete operation</a:t>
            </a:r>
            <a:endParaRPr lang="en-US" sz="2400" smtClean="0"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2400" smtClean="0">
                <a:cs typeface="Times New Roman" pitchFamily="18" charset="0"/>
                <a:sym typeface="Wingdings" pitchFamily="2" charset="2"/>
              </a:rPr>
              <a:t>Change security clearance of users, where </a:t>
            </a:r>
            <a:r>
              <a:rPr lang="en-US" sz="2400" smtClean="0">
                <a:cs typeface="Times New Roman" pitchFamily="18" charset="0"/>
                <a:sym typeface="Symbol" pitchFamily="18" charset="2"/>
              </a:rPr>
              <a:t></a:t>
            </a:r>
            <a:r>
              <a:rPr lang="en-US" sz="2400" baseline="-25000" smtClean="0">
                <a:cs typeface="Times New Roman" pitchFamily="18" charset="0"/>
              </a:rPr>
              <a:t>s</a:t>
            </a:r>
            <a:r>
              <a:rPr lang="en-US" sz="2400" smtClean="0">
                <a:cs typeface="Times New Roman" pitchFamily="18" charset="0"/>
              </a:rPr>
              <a:t> = (</a:t>
            </a:r>
            <a:r>
              <a:rPr lang="en-US" sz="2400" smtClean="0"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400" baseline="-25000" smtClean="0">
                <a:cs typeface="Times New Roman" pitchFamily="18" charset="0"/>
              </a:rPr>
              <a:t>s</a:t>
            </a:r>
            <a:r>
              <a:rPr lang="en-US" sz="2400" smtClean="0">
                <a:cs typeface="Times New Roman" pitchFamily="18" charset="0"/>
              </a:rPr>
              <a:t>, {d</a:t>
            </a:r>
            <a:r>
              <a:rPr lang="en-US" sz="2400" baseline="-25000" smtClean="0">
                <a:cs typeface="Times New Roman" pitchFamily="18" charset="0"/>
              </a:rPr>
              <a:t>s</a:t>
            </a:r>
            <a:r>
              <a:rPr lang="en-US" sz="2400" smtClean="0">
                <a:cs typeface="Times New Roman" pitchFamily="18" charset="0"/>
              </a:rPr>
              <a:t>}) &gt; (</a:t>
            </a:r>
            <a:r>
              <a:rPr lang="en-US" sz="2400" smtClean="0"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400" baseline="-25000" smtClean="0">
                <a:cs typeface="Times New Roman" pitchFamily="18" charset="0"/>
              </a:rPr>
              <a:t>o</a:t>
            </a:r>
            <a:r>
              <a:rPr lang="en-US" sz="2400" smtClean="0">
                <a:cs typeface="Times New Roman" pitchFamily="18" charset="0"/>
              </a:rPr>
              <a:t>, {d</a:t>
            </a:r>
            <a:r>
              <a:rPr lang="en-US" sz="2400" baseline="-25000" smtClean="0">
                <a:cs typeface="Times New Roman" pitchFamily="18" charset="0"/>
              </a:rPr>
              <a:t>o</a:t>
            </a:r>
            <a:r>
              <a:rPr lang="en-US" sz="2400" smtClean="0">
                <a:cs typeface="Times New Roman" pitchFamily="18" charset="0"/>
              </a:rPr>
              <a:t>}) to             </a:t>
            </a:r>
            <a:r>
              <a:rPr lang="en-US" sz="2400" smtClean="0">
                <a:solidFill>
                  <a:srgbClr val="800000"/>
                </a:solidFill>
                <a:cs typeface="Times New Roman" pitchFamily="18" charset="0"/>
              </a:rPr>
              <a:t>( (</a:t>
            </a:r>
            <a:r>
              <a:rPr lang="en-US" sz="2400" smtClean="0">
                <a:solidFill>
                  <a:srgbClr val="800000"/>
                </a:solidFill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400" baseline="-25000" smtClean="0">
                <a:solidFill>
                  <a:srgbClr val="800000"/>
                </a:solidFill>
                <a:cs typeface="Times New Roman" pitchFamily="18" charset="0"/>
              </a:rPr>
              <a:t>s</a:t>
            </a:r>
            <a:r>
              <a:rPr lang="en-US" sz="2400" smtClean="0">
                <a:solidFill>
                  <a:srgbClr val="800000"/>
                </a:solidFill>
                <a:cs typeface="Times New Roman" pitchFamily="18" charset="0"/>
              </a:rPr>
              <a:t>, {d</a:t>
            </a:r>
            <a:r>
              <a:rPr lang="en-US" sz="2400" baseline="-25000" smtClean="0">
                <a:solidFill>
                  <a:srgbClr val="800000"/>
                </a:solidFill>
                <a:cs typeface="Times New Roman" pitchFamily="18" charset="0"/>
              </a:rPr>
              <a:t>s</a:t>
            </a:r>
            <a:r>
              <a:rPr lang="en-US" sz="2400" smtClean="0">
                <a:solidFill>
                  <a:srgbClr val="800000"/>
                </a:solidFill>
                <a:cs typeface="Times New Roman" pitchFamily="18" charset="0"/>
              </a:rPr>
              <a:t>}) , (</a:t>
            </a:r>
            <a:r>
              <a:rPr lang="en-US" sz="2400" smtClean="0">
                <a:solidFill>
                  <a:srgbClr val="800000"/>
                </a:solidFill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400" baseline="-25000" smtClean="0">
                <a:solidFill>
                  <a:srgbClr val="800000"/>
                </a:solidFill>
                <a:cs typeface="Times New Roman" pitchFamily="18" charset="0"/>
              </a:rPr>
              <a:t>o</a:t>
            </a:r>
            <a:r>
              <a:rPr lang="en-US" sz="2400" smtClean="0">
                <a:solidFill>
                  <a:srgbClr val="800000"/>
                </a:solidFill>
                <a:cs typeface="Times New Roman" pitchFamily="18" charset="0"/>
              </a:rPr>
              <a:t>, {d</a:t>
            </a:r>
            <a:r>
              <a:rPr lang="en-US" sz="2400" baseline="-25000" smtClean="0">
                <a:solidFill>
                  <a:srgbClr val="800000"/>
                </a:solidFill>
                <a:cs typeface="Times New Roman" pitchFamily="18" charset="0"/>
              </a:rPr>
              <a:t>o </a:t>
            </a:r>
            <a:r>
              <a:rPr lang="en-US" sz="2400" smtClean="0">
                <a:solidFill>
                  <a:srgbClr val="800000"/>
                </a:solidFill>
                <a:cs typeface="Times New Roman" pitchFamily="18" charset="0"/>
                <a:sym typeface="Symbol" pitchFamily="18" charset="2"/>
              </a:rPr>
              <a:t> </a:t>
            </a:r>
            <a:r>
              <a:rPr lang="en-US" sz="2400" smtClean="0">
                <a:solidFill>
                  <a:srgbClr val="800000"/>
                </a:solidFill>
                <a:cs typeface="Times New Roman" pitchFamily="18" charset="0"/>
                <a:sym typeface="Wingdings" pitchFamily="2" charset="2"/>
              </a:rPr>
              <a:t>Del</a:t>
            </a:r>
            <a:r>
              <a:rPr lang="en-US" sz="2400" smtClean="0">
                <a:solidFill>
                  <a:srgbClr val="800000"/>
                </a:solidFill>
                <a:cs typeface="Times New Roman" pitchFamily="18" charset="0"/>
              </a:rPr>
              <a:t>}) )</a:t>
            </a:r>
            <a:endParaRPr lang="en-US" sz="2400" smtClean="0">
              <a:cs typeface="Times New Roman" pitchFamily="18" charset="0"/>
            </a:endParaRPr>
          </a:p>
          <a:p>
            <a:pPr lvl="1" eaLnBrk="1" hangingPunct="1"/>
            <a:r>
              <a:rPr lang="en-US" sz="2400" smtClean="0"/>
              <a:t>Can be preprocessed</a:t>
            </a:r>
          </a:p>
          <a:p>
            <a:pPr eaLnBrk="1" hangingPunct="1"/>
            <a:r>
              <a:rPr lang="en-US" sz="2400" smtClean="0"/>
              <a:t>Use BLP axioms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188AD5D-7393-4F35-A8F8-998CAB785CE1}" type="slidenum">
              <a:rPr lang="en-US" smtClean="0"/>
              <a:pPr/>
              <a:t>22</a:t>
            </a:fld>
            <a:endParaRPr 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24000" y="1371600"/>
            <a:ext cx="3619500" cy="4586288"/>
            <a:chOff x="1382" y="336"/>
            <a:chExt cx="2653" cy="3669"/>
          </a:xfrm>
        </p:grpSpPr>
        <p:sp>
          <p:nvSpPr>
            <p:cNvPr id="26630" name="Rectangle 4"/>
            <p:cNvSpPr>
              <a:spLocks noChangeArrowheads="1"/>
            </p:cNvSpPr>
            <p:nvPr/>
          </p:nvSpPr>
          <p:spPr bwMode="auto">
            <a:xfrm>
              <a:off x="1382" y="336"/>
              <a:ext cx="632" cy="2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Report</a:t>
              </a:r>
            </a:p>
          </p:txBody>
        </p:sp>
        <p:sp>
          <p:nvSpPr>
            <p:cNvPr id="26631" name="Rectangle 5"/>
            <p:cNvSpPr>
              <a:spLocks noChangeArrowheads="1"/>
            </p:cNvSpPr>
            <p:nvPr/>
          </p:nvSpPr>
          <p:spPr bwMode="auto">
            <a:xfrm>
              <a:off x="1699" y="669"/>
              <a:ext cx="442" cy="2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Title</a:t>
              </a:r>
            </a:p>
          </p:txBody>
        </p:sp>
        <p:sp>
          <p:nvSpPr>
            <p:cNvPr id="26632" name="Rectangle 6"/>
            <p:cNvSpPr>
              <a:spLocks noChangeArrowheads="1"/>
            </p:cNvSpPr>
            <p:nvPr/>
          </p:nvSpPr>
          <p:spPr bwMode="auto">
            <a:xfrm>
              <a:off x="1737" y="999"/>
              <a:ext cx="632" cy="2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Data</a:t>
              </a:r>
            </a:p>
          </p:txBody>
        </p:sp>
        <p:sp>
          <p:nvSpPr>
            <p:cNvPr id="26633" name="Rectangle 7"/>
            <p:cNvSpPr>
              <a:spLocks noChangeArrowheads="1"/>
            </p:cNvSpPr>
            <p:nvPr/>
          </p:nvSpPr>
          <p:spPr bwMode="auto">
            <a:xfrm>
              <a:off x="2132" y="1378"/>
              <a:ext cx="632" cy="2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Date</a:t>
              </a:r>
            </a:p>
          </p:txBody>
        </p:sp>
        <p:sp>
          <p:nvSpPr>
            <p:cNvPr id="26634" name="Rectangle 8"/>
            <p:cNvSpPr>
              <a:spLocks noChangeArrowheads="1"/>
            </p:cNvSpPr>
            <p:nvPr/>
          </p:nvSpPr>
          <p:spPr bwMode="auto">
            <a:xfrm>
              <a:off x="2172" y="1710"/>
              <a:ext cx="750" cy="2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Temperature</a:t>
              </a:r>
            </a:p>
          </p:txBody>
        </p:sp>
        <p:sp>
          <p:nvSpPr>
            <p:cNvPr id="26635" name="Rectangle 9"/>
            <p:cNvSpPr>
              <a:spLocks noChangeArrowheads="1"/>
            </p:cNvSpPr>
            <p:nvPr/>
          </p:nvSpPr>
          <p:spPr bwMode="auto">
            <a:xfrm>
              <a:off x="2093" y="2089"/>
              <a:ext cx="632" cy="284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solidFill>
                    <a:schemeClr val="tx2"/>
                  </a:solidFill>
                </a:rPr>
                <a:t>Images</a:t>
              </a:r>
            </a:p>
          </p:txBody>
        </p:sp>
        <p:sp>
          <p:nvSpPr>
            <p:cNvPr id="26636" name="Rectangle 10"/>
            <p:cNvSpPr>
              <a:spLocks noChangeArrowheads="1"/>
            </p:cNvSpPr>
            <p:nvPr/>
          </p:nvSpPr>
          <p:spPr bwMode="auto">
            <a:xfrm>
              <a:off x="2330" y="2847"/>
              <a:ext cx="1027" cy="284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solidFill>
                    <a:schemeClr val="tx2"/>
                  </a:solidFill>
                </a:rPr>
                <a:t>Concrete Location</a:t>
              </a:r>
            </a:p>
          </p:txBody>
        </p:sp>
        <p:sp>
          <p:nvSpPr>
            <p:cNvPr id="26637" name="Rectangle 11"/>
            <p:cNvSpPr>
              <a:spLocks noChangeArrowheads="1"/>
            </p:cNvSpPr>
            <p:nvPr/>
          </p:nvSpPr>
          <p:spPr bwMode="auto">
            <a:xfrm>
              <a:off x="2685" y="3700"/>
              <a:ext cx="1027" cy="284"/>
            </a:xfrm>
            <a:prstGeom prst="rect">
              <a:avLst/>
            </a:prstGeom>
            <a:noFill/>
            <a:ln w="12700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solidFill>
                    <a:srgbClr val="008000"/>
                  </a:solidFill>
                </a:rPr>
                <a:t>Defense Sector</a:t>
              </a:r>
            </a:p>
          </p:txBody>
        </p:sp>
        <p:sp>
          <p:nvSpPr>
            <p:cNvPr id="26638" name="Line 12"/>
            <p:cNvSpPr>
              <a:spLocks noChangeShapeType="1"/>
            </p:cNvSpPr>
            <p:nvPr/>
          </p:nvSpPr>
          <p:spPr bwMode="auto">
            <a:xfrm>
              <a:off x="1579" y="620"/>
              <a:ext cx="0" cy="1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39" name="Line 13"/>
            <p:cNvSpPr>
              <a:spLocks noChangeShapeType="1"/>
            </p:cNvSpPr>
            <p:nvPr/>
          </p:nvSpPr>
          <p:spPr bwMode="auto">
            <a:xfrm>
              <a:off x="1579" y="762"/>
              <a:ext cx="1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40" name="Line 14"/>
            <p:cNvSpPr>
              <a:spLocks noChangeShapeType="1"/>
            </p:cNvSpPr>
            <p:nvPr/>
          </p:nvSpPr>
          <p:spPr bwMode="auto">
            <a:xfrm>
              <a:off x="1500" y="620"/>
              <a:ext cx="0" cy="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41" name="Line 15"/>
            <p:cNvSpPr>
              <a:spLocks noChangeShapeType="1"/>
            </p:cNvSpPr>
            <p:nvPr/>
          </p:nvSpPr>
          <p:spPr bwMode="auto">
            <a:xfrm>
              <a:off x="1500" y="1141"/>
              <a:ext cx="2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42" name="Line 16"/>
            <p:cNvSpPr>
              <a:spLocks noChangeShapeType="1"/>
            </p:cNvSpPr>
            <p:nvPr/>
          </p:nvSpPr>
          <p:spPr bwMode="auto">
            <a:xfrm>
              <a:off x="2014" y="1284"/>
              <a:ext cx="0" cy="18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43" name="Line 17"/>
            <p:cNvSpPr>
              <a:spLocks noChangeShapeType="1"/>
            </p:cNvSpPr>
            <p:nvPr/>
          </p:nvSpPr>
          <p:spPr bwMode="auto">
            <a:xfrm>
              <a:off x="2014" y="1473"/>
              <a:ext cx="11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44" name="Line 18"/>
            <p:cNvSpPr>
              <a:spLocks noChangeShapeType="1"/>
            </p:cNvSpPr>
            <p:nvPr/>
          </p:nvSpPr>
          <p:spPr bwMode="auto">
            <a:xfrm>
              <a:off x="1935" y="1284"/>
              <a:ext cx="0" cy="5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45" name="Line 19"/>
            <p:cNvSpPr>
              <a:spLocks noChangeShapeType="1"/>
            </p:cNvSpPr>
            <p:nvPr/>
          </p:nvSpPr>
          <p:spPr bwMode="auto">
            <a:xfrm>
              <a:off x="1935" y="1852"/>
              <a:ext cx="2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46" name="Line 20"/>
            <p:cNvSpPr>
              <a:spLocks noChangeShapeType="1"/>
            </p:cNvSpPr>
            <p:nvPr/>
          </p:nvSpPr>
          <p:spPr bwMode="auto">
            <a:xfrm>
              <a:off x="1856" y="1284"/>
              <a:ext cx="0" cy="9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47" name="Line 21"/>
            <p:cNvSpPr>
              <a:spLocks noChangeShapeType="1"/>
            </p:cNvSpPr>
            <p:nvPr/>
          </p:nvSpPr>
          <p:spPr bwMode="auto">
            <a:xfrm>
              <a:off x="1856" y="2231"/>
              <a:ext cx="2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48" name="Line 22"/>
            <p:cNvSpPr>
              <a:spLocks noChangeShapeType="1"/>
            </p:cNvSpPr>
            <p:nvPr/>
          </p:nvSpPr>
          <p:spPr bwMode="auto">
            <a:xfrm>
              <a:off x="2172" y="2373"/>
              <a:ext cx="0" cy="6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49" name="Line 23"/>
            <p:cNvSpPr>
              <a:spLocks noChangeShapeType="1"/>
            </p:cNvSpPr>
            <p:nvPr/>
          </p:nvSpPr>
          <p:spPr bwMode="auto">
            <a:xfrm>
              <a:off x="2172" y="2989"/>
              <a:ext cx="15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50" name="Line 24"/>
            <p:cNvSpPr>
              <a:spLocks noChangeShapeType="1"/>
            </p:cNvSpPr>
            <p:nvPr/>
          </p:nvSpPr>
          <p:spPr bwMode="auto">
            <a:xfrm>
              <a:off x="2448" y="3131"/>
              <a:ext cx="0" cy="7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51" name="Line 25"/>
            <p:cNvSpPr>
              <a:spLocks noChangeShapeType="1"/>
            </p:cNvSpPr>
            <p:nvPr/>
          </p:nvSpPr>
          <p:spPr bwMode="auto">
            <a:xfrm>
              <a:off x="2448" y="3842"/>
              <a:ext cx="2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52" name="Rectangle 26"/>
            <p:cNvSpPr>
              <a:spLocks noChangeArrowheads="1"/>
            </p:cNvSpPr>
            <p:nvPr/>
          </p:nvSpPr>
          <p:spPr bwMode="auto">
            <a:xfrm>
              <a:off x="2763" y="2129"/>
              <a:ext cx="617" cy="2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FF00FF"/>
                  </a:solidFill>
                </a:rPr>
                <a:t>(S,{Del})</a:t>
              </a:r>
            </a:p>
          </p:txBody>
        </p:sp>
        <p:sp>
          <p:nvSpPr>
            <p:cNvPr id="26653" name="Rectangle 27"/>
            <p:cNvSpPr>
              <a:spLocks noChangeArrowheads="1"/>
            </p:cNvSpPr>
            <p:nvPr/>
          </p:nvSpPr>
          <p:spPr bwMode="auto">
            <a:xfrm>
              <a:off x="3395" y="2886"/>
              <a:ext cx="616" cy="2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FF00FF"/>
                  </a:solidFill>
                </a:rPr>
                <a:t>(S,{Del})</a:t>
              </a:r>
            </a:p>
          </p:txBody>
        </p:sp>
        <p:sp>
          <p:nvSpPr>
            <p:cNvPr id="26654" name="Rectangle 28"/>
            <p:cNvSpPr>
              <a:spLocks noChangeArrowheads="1"/>
            </p:cNvSpPr>
            <p:nvPr/>
          </p:nvSpPr>
          <p:spPr bwMode="auto">
            <a:xfrm>
              <a:off x="3741" y="3762"/>
              <a:ext cx="294" cy="24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008000"/>
                  </a:solidFill>
                </a:rPr>
                <a:t>TS</a:t>
              </a:r>
            </a:p>
          </p:txBody>
        </p:sp>
        <p:sp>
          <p:nvSpPr>
            <p:cNvPr id="26655" name="Rectangle 29"/>
            <p:cNvSpPr>
              <a:spLocks noChangeArrowheads="1"/>
            </p:cNvSpPr>
            <p:nvPr/>
          </p:nvSpPr>
          <p:spPr bwMode="auto">
            <a:xfrm>
              <a:off x="2208" y="703"/>
              <a:ext cx="214" cy="2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9966FF"/>
                  </a:solidFill>
                </a:rPr>
                <a:t>P</a:t>
              </a:r>
            </a:p>
          </p:txBody>
        </p:sp>
        <p:sp>
          <p:nvSpPr>
            <p:cNvPr id="26656" name="Rectangle 30"/>
            <p:cNvSpPr>
              <a:spLocks noChangeArrowheads="1"/>
            </p:cNvSpPr>
            <p:nvPr/>
          </p:nvSpPr>
          <p:spPr bwMode="auto">
            <a:xfrm>
              <a:off x="2448" y="1038"/>
              <a:ext cx="214" cy="2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9966FF"/>
                  </a:solidFill>
                </a:rPr>
                <a:t>P</a:t>
              </a:r>
            </a:p>
          </p:txBody>
        </p:sp>
        <p:sp>
          <p:nvSpPr>
            <p:cNvPr id="26657" name="Rectangle 31"/>
            <p:cNvSpPr>
              <a:spLocks noChangeArrowheads="1"/>
            </p:cNvSpPr>
            <p:nvPr/>
          </p:nvSpPr>
          <p:spPr bwMode="auto">
            <a:xfrm>
              <a:off x="2784" y="1423"/>
              <a:ext cx="214" cy="2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9966FF"/>
                  </a:solidFill>
                </a:rPr>
                <a:t>P</a:t>
              </a:r>
            </a:p>
          </p:txBody>
        </p:sp>
        <p:sp>
          <p:nvSpPr>
            <p:cNvPr id="26658" name="Rectangle 32"/>
            <p:cNvSpPr>
              <a:spLocks noChangeArrowheads="1"/>
            </p:cNvSpPr>
            <p:nvPr/>
          </p:nvSpPr>
          <p:spPr bwMode="auto">
            <a:xfrm>
              <a:off x="2976" y="1759"/>
              <a:ext cx="214" cy="24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9966FF"/>
                  </a:solidFill>
                </a:rPr>
                <a:t>P</a:t>
              </a:r>
            </a:p>
          </p:txBody>
        </p:sp>
        <p:sp>
          <p:nvSpPr>
            <p:cNvPr id="26659" name="Rectangle 33"/>
            <p:cNvSpPr>
              <a:spLocks noChangeArrowheads="1"/>
            </p:cNvSpPr>
            <p:nvPr/>
          </p:nvSpPr>
          <p:spPr bwMode="auto">
            <a:xfrm>
              <a:off x="2064" y="366"/>
              <a:ext cx="214" cy="2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9966FF"/>
                  </a:solidFill>
                </a:rPr>
                <a:t>P</a:t>
              </a:r>
            </a:p>
          </p:txBody>
        </p:sp>
      </p:grpSp>
      <p:sp>
        <p:nvSpPr>
          <p:cNvPr id="338978" name="Rectangle 34"/>
          <p:cNvSpPr>
            <a:spLocks noChangeArrowheads="1"/>
          </p:cNvSpPr>
          <p:nvPr/>
        </p:nvSpPr>
        <p:spPr bwMode="auto">
          <a:xfrm>
            <a:off x="2286000" y="304800"/>
            <a:ext cx="647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Example - Top Secret View</a:t>
            </a:r>
          </a:p>
        </p:txBody>
      </p:sp>
      <p:sp>
        <p:nvSpPr>
          <p:cNvPr id="26629" name="Text Box 35"/>
          <p:cNvSpPr txBox="1">
            <a:spLocks noChangeArrowheads="1"/>
          </p:cNvSpPr>
          <p:nvPr/>
        </p:nvSpPr>
        <p:spPr bwMode="auto">
          <a:xfrm>
            <a:off x="4800600" y="1524000"/>
            <a:ext cx="3962400" cy="263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Subject clearances:</a:t>
            </a:r>
          </a:p>
          <a:p>
            <a:endParaRPr lang="en-US" sz="900" b="1"/>
          </a:p>
          <a:p>
            <a:r>
              <a:rPr lang="en-US" sz="2000"/>
              <a:t>(TS, {})	</a:t>
            </a:r>
            <a:r>
              <a:rPr lang="en-US" sz="2000">
                <a:sym typeface="Wingdings" pitchFamily="2" charset="2"/>
              </a:rPr>
              <a:t></a:t>
            </a:r>
            <a:r>
              <a:rPr lang="en-US" sz="2000"/>
              <a:t>  { (TS, {}) , (S, {Del}),</a:t>
            </a:r>
          </a:p>
          <a:p>
            <a:r>
              <a:rPr lang="en-US" sz="2000"/>
              <a:t>	         (P, {Del}) }	</a:t>
            </a:r>
          </a:p>
          <a:p>
            <a:endParaRPr lang="en-US" sz="900"/>
          </a:p>
          <a:p>
            <a:r>
              <a:rPr lang="en-US" sz="2000"/>
              <a:t>(S, {})	</a:t>
            </a:r>
            <a:r>
              <a:rPr lang="en-US" sz="2000">
                <a:sym typeface="Wingdings" pitchFamily="2" charset="2"/>
              </a:rPr>
              <a:t></a:t>
            </a:r>
            <a:r>
              <a:rPr lang="en-US" sz="2000"/>
              <a:t>  { (S, {}), (P, {Del}) }</a:t>
            </a:r>
          </a:p>
          <a:p>
            <a:endParaRPr lang="en-US" sz="900"/>
          </a:p>
          <a:p>
            <a:r>
              <a:rPr lang="en-US" sz="2000"/>
              <a:t>(P, {})	</a:t>
            </a:r>
            <a:r>
              <a:rPr lang="en-US" sz="2000">
                <a:sym typeface="Wingdings" pitchFamily="2" charset="2"/>
              </a:rPr>
              <a:t></a:t>
            </a:r>
            <a:r>
              <a:rPr lang="en-US" sz="2000"/>
              <a:t>  { (P, {}) }	</a:t>
            </a:r>
          </a:p>
          <a:p>
            <a:r>
              <a:rPr lang="en-US" sz="2000"/>
              <a:t>	</a:t>
            </a:r>
          </a:p>
          <a:p>
            <a:r>
              <a:rPr lang="en-US" sz="2000"/>
              <a:t>				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88C4C93-17BD-4756-A042-32B7077DEE7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Node Association - Example</a:t>
            </a:r>
            <a:endParaRPr lang="en-GB" smtClean="0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938" y="5653088"/>
            <a:ext cx="8204200" cy="4857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DTD of Patient Health Record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76400" y="2057400"/>
            <a:ext cx="1758950" cy="581025"/>
            <a:chOff x="1776" y="1440"/>
            <a:chExt cx="1176" cy="439"/>
          </a:xfrm>
        </p:grpSpPr>
        <p:sp>
          <p:nvSpPr>
            <p:cNvPr id="27737" name="AutoShape 5"/>
            <p:cNvSpPr>
              <a:spLocks noChangeArrowheads="1"/>
            </p:cNvSpPr>
            <p:nvPr/>
          </p:nvSpPr>
          <p:spPr bwMode="auto">
            <a:xfrm>
              <a:off x="1776" y="1440"/>
              <a:ext cx="1176" cy="14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MedicalDb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820" y="1586"/>
              <a:ext cx="958" cy="293"/>
              <a:chOff x="1820" y="1586"/>
              <a:chExt cx="958" cy="293"/>
            </a:xfrm>
          </p:grpSpPr>
          <p:sp>
            <p:nvSpPr>
              <p:cNvPr id="27740" name="AutoShape 7"/>
              <p:cNvSpPr>
                <a:spLocks noChangeArrowheads="1"/>
              </p:cNvSpPr>
              <p:nvPr/>
            </p:nvSpPr>
            <p:spPr bwMode="auto">
              <a:xfrm>
                <a:off x="1994" y="1733"/>
                <a:ext cx="784" cy="14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/>
                  <a:t>Patient</a:t>
                </a:r>
              </a:p>
            </p:txBody>
          </p:sp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1820" y="1586"/>
                <a:ext cx="174" cy="205"/>
                <a:chOff x="720" y="1104"/>
                <a:chExt cx="192" cy="336"/>
              </a:xfrm>
            </p:grpSpPr>
            <p:sp>
              <p:nvSpPr>
                <p:cNvPr id="27742" name="Line 9"/>
                <p:cNvSpPr>
                  <a:spLocks noChangeShapeType="1"/>
                </p:cNvSpPr>
                <p:nvPr/>
              </p:nvSpPr>
              <p:spPr bwMode="auto">
                <a:xfrm>
                  <a:off x="720" y="1104"/>
                  <a:ext cx="0" cy="3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743" name="Line 10"/>
                <p:cNvSpPr>
                  <a:spLocks noChangeShapeType="1"/>
                </p:cNvSpPr>
                <p:nvPr/>
              </p:nvSpPr>
              <p:spPr bwMode="auto">
                <a:xfrm>
                  <a:off x="720" y="144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7739" name="Text Box 11"/>
            <p:cNvSpPr txBox="1">
              <a:spLocks noChangeArrowheads="1"/>
            </p:cNvSpPr>
            <p:nvPr/>
          </p:nvSpPr>
          <p:spPr bwMode="auto">
            <a:xfrm>
              <a:off x="1781" y="1645"/>
              <a:ext cx="18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/>
                <a:t>*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2073275" y="2647950"/>
            <a:ext cx="3268663" cy="2762250"/>
            <a:chOff x="1306" y="1668"/>
            <a:chExt cx="2059" cy="1740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306" y="1668"/>
              <a:ext cx="2059" cy="1740"/>
              <a:chOff x="1306" y="1668"/>
              <a:chExt cx="2059" cy="1740"/>
            </a:xfrm>
          </p:grpSpPr>
          <p:sp>
            <p:nvSpPr>
              <p:cNvPr id="27729" name="AutoShape 14"/>
              <p:cNvSpPr>
                <a:spLocks noChangeArrowheads="1"/>
              </p:cNvSpPr>
              <p:nvPr/>
            </p:nvSpPr>
            <p:spPr bwMode="auto">
              <a:xfrm>
                <a:off x="1446" y="3125"/>
                <a:ext cx="739" cy="12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/>
                  <a:t>Allergies</a:t>
                </a:r>
              </a:p>
            </p:txBody>
          </p:sp>
          <p:grpSp>
            <p:nvGrpSpPr>
              <p:cNvPr id="7" name="Group 15"/>
              <p:cNvGrpSpPr>
                <a:grpSpLocks/>
              </p:cNvGrpSpPr>
              <p:nvPr/>
            </p:nvGrpSpPr>
            <p:grpSpPr bwMode="auto">
              <a:xfrm>
                <a:off x="1306" y="1668"/>
                <a:ext cx="140" cy="1505"/>
                <a:chOff x="1872" y="1872"/>
                <a:chExt cx="174" cy="1400"/>
              </a:xfrm>
            </p:grpSpPr>
            <p:sp>
              <p:nvSpPr>
                <p:cNvPr id="27735" name="Line 16"/>
                <p:cNvSpPr>
                  <a:spLocks noChangeShapeType="1"/>
                </p:cNvSpPr>
                <p:nvPr/>
              </p:nvSpPr>
              <p:spPr bwMode="auto">
                <a:xfrm>
                  <a:off x="1872" y="1872"/>
                  <a:ext cx="0" cy="14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736" name="Line 17"/>
                <p:cNvSpPr>
                  <a:spLocks noChangeShapeType="1"/>
                </p:cNvSpPr>
                <p:nvPr/>
              </p:nvSpPr>
              <p:spPr bwMode="auto">
                <a:xfrm>
                  <a:off x="1872" y="3272"/>
                  <a:ext cx="17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7731" name="Rectangle 18"/>
              <p:cNvSpPr>
                <a:spLocks noChangeArrowheads="1"/>
              </p:cNvSpPr>
              <p:nvPr/>
            </p:nvSpPr>
            <p:spPr bwMode="auto">
              <a:xfrm>
                <a:off x="2503" y="3286"/>
                <a:ext cx="862" cy="12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/>
                  <a:t>Allergen</a:t>
                </a:r>
              </a:p>
            </p:txBody>
          </p: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1825" y="3246"/>
                <a:ext cx="678" cy="120"/>
                <a:chOff x="1872" y="3406"/>
                <a:chExt cx="720" cy="144"/>
              </a:xfrm>
            </p:grpSpPr>
            <p:sp>
              <p:nvSpPr>
                <p:cNvPr id="27733" name="Line 20"/>
                <p:cNvSpPr>
                  <a:spLocks noChangeShapeType="1"/>
                </p:cNvSpPr>
                <p:nvPr/>
              </p:nvSpPr>
              <p:spPr bwMode="auto">
                <a:xfrm>
                  <a:off x="1872" y="340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734" name="Line 21"/>
                <p:cNvSpPr>
                  <a:spLocks noChangeShapeType="1"/>
                </p:cNvSpPr>
                <p:nvPr/>
              </p:nvSpPr>
              <p:spPr bwMode="auto">
                <a:xfrm>
                  <a:off x="1872" y="3550"/>
                  <a:ext cx="72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7728" name="Text Box 22"/>
            <p:cNvSpPr txBox="1">
              <a:spLocks noChangeArrowheads="1"/>
            </p:cNvSpPr>
            <p:nvPr/>
          </p:nvSpPr>
          <p:spPr bwMode="auto">
            <a:xfrm>
              <a:off x="2208" y="3216"/>
              <a:ext cx="172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/>
                <a:t>*</a:t>
              </a:r>
            </a:p>
          </p:txBody>
        </p:sp>
      </p:grpSp>
      <p:grpSp>
        <p:nvGrpSpPr>
          <p:cNvPr id="9" name="Group 23"/>
          <p:cNvGrpSpPr>
            <a:grpSpLocks/>
          </p:cNvGrpSpPr>
          <p:nvPr/>
        </p:nvGrpSpPr>
        <p:grpSpPr bwMode="auto">
          <a:xfrm>
            <a:off x="2435225" y="2438400"/>
            <a:ext cx="2498725" cy="1301750"/>
            <a:chOff x="1534" y="1536"/>
            <a:chExt cx="1574" cy="820"/>
          </a:xfrm>
        </p:grpSpPr>
        <p:sp>
          <p:nvSpPr>
            <p:cNvPr id="27709" name="Rectangle 24"/>
            <p:cNvSpPr>
              <a:spLocks noChangeArrowheads="1"/>
            </p:cNvSpPr>
            <p:nvPr/>
          </p:nvSpPr>
          <p:spPr bwMode="auto">
            <a:xfrm>
              <a:off x="2246" y="1880"/>
              <a:ext cx="862" cy="123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Phone</a:t>
              </a:r>
            </a:p>
          </p:txBody>
        </p:sp>
        <p:sp>
          <p:nvSpPr>
            <p:cNvPr id="27710" name="Rectangle 25"/>
            <p:cNvSpPr>
              <a:spLocks noChangeArrowheads="1"/>
            </p:cNvSpPr>
            <p:nvPr/>
          </p:nvSpPr>
          <p:spPr bwMode="auto">
            <a:xfrm>
              <a:off x="2246" y="2052"/>
              <a:ext cx="862" cy="12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Birthdate</a:t>
              </a:r>
            </a:p>
          </p:txBody>
        </p:sp>
        <p:sp>
          <p:nvSpPr>
            <p:cNvPr id="27711" name="Rectangle 26"/>
            <p:cNvSpPr>
              <a:spLocks noChangeArrowheads="1"/>
            </p:cNvSpPr>
            <p:nvPr/>
          </p:nvSpPr>
          <p:spPr bwMode="auto">
            <a:xfrm>
              <a:off x="2246" y="1708"/>
              <a:ext cx="862" cy="12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Name</a:t>
              </a:r>
            </a:p>
          </p:txBody>
        </p:sp>
        <p:sp>
          <p:nvSpPr>
            <p:cNvPr id="27712" name="Rectangle 27"/>
            <p:cNvSpPr>
              <a:spLocks noChangeArrowheads="1"/>
            </p:cNvSpPr>
            <p:nvPr/>
          </p:nvSpPr>
          <p:spPr bwMode="auto">
            <a:xfrm>
              <a:off x="2246" y="1536"/>
              <a:ext cx="862" cy="123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SSN</a:t>
              </a:r>
            </a:p>
          </p:txBody>
        </p:sp>
        <p:sp>
          <p:nvSpPr>
            <p:cNvPr id="27713" name="Line 28"/>
            <p:cNvSpPr>
              <a:spLocks noChangeShapeType="1"/>
            </p:cNvSpPr>
            <p:nvPr/>
          </p:nvSpPr>
          <p:spPr bwMode="auto">
            <a:xfrm>
              <a:off x="2000" y="1610"/>
              <a:ext cx="24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1918" y="1659"/>
              <a:ext cx="328" cy="123"/>
              <a:chOff x="1680" y="1584"/>
              <a:chExt cx="384" cy="240"/>
            </a:xfrm>
          </p:grpSpPr>
          <p:sp>
            <p:nvSpPr>
              <p:cNvPr id="27725" name="Line 30"/>
              <p:cNvSpPr>
                <a:spLocks noChangeShapeType="1"/>
              </p:cNvSpPr>
              <p:nvPr/>
            </p:nvSpPr>
            <p:spPr bwMode="auto">
              <a:xfrm>
                <a:off x="1680" y="1824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6" name="Line 31"/>
              <p:cNvSpPr>
                <a:spLocks noChangeShapeType="1"/>
              </p:cNvSpPr>
              <p:nvPr/>
            </p:nvSpPr>
            <p:spPr bwMode="auto">
              <a:xfrm flipV="1">
                <a:off x="1680" y="1584"/>
                <a:ext cx="0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" name="Group 32"/>
            <p:cNvGrpSpPr>
              <a:grpSpLocks/>
            </p:cNvGrpSpPr>
            <p:nvPr/>
          </p:nvGrpSpPr>
          <p:grpSpPr bwMode="auto">
            <a:xfrm>
              <a:off x="1805" y="1669"/>
              <a:ext cx="441" cy="289"/>
              <a:chOff x="1851" y="1744"/>
              <a:chExt cx="468" cy="346"/>
            </a:xfrm>
          </p:grpSpPr>
          <p:sp>
            <p:nvSpPr>
              <p:cNvPr id="27723" name="Freeform 33"/>
              <p:cNvSpPr>
                <a:spLocks/>
              </p:cNvSpPr>
              <p:nvPr/>
            </p:nvSpPr>
            <p:spPr bwMode="auto">
              <a:xfrm>
                <a:off x="1851" y="2086"/>
                <a:ext cx="468" cy="4"/>
              </a:xfrm>
              <a:custGeom>
                <a:avLst/>
                <a:gdLst>
                  <a:gd name="T0" fmla="*/ 0 w 468"/>
                  <a:gd name="T1" fmla="*/ 4 h 4"/>
                  <a:gd name="T2" fmla="*/ 468 w 468"/>
                  <a:gd name="T3" fmla="*/ 0 h 4"/>
                  <a:gd name="T4" fmla="*/ 0 60000 65536"/>
                  <a:gd name="T5" fmla="*/ 0 60000 65536"/>
                  <a:gd name="T6" fmla="*/ 0 w 468"/>
                  <a:gd name="T7" fmla="*/ 0 h 4"/>
                  <a:gd name="T8" fmla="*/ 468 w 468"/>
                  <a:gd name="T9" fmla="*/ 4 h 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68" h="4">
                    <a:moveTo>
                      <a:pt x="0" y="4"/>
                    </a:moveTo>
                    <a:lnTo>
                      <a:pt x="468" y="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4" name="Freeform 34"/>
              <p:cNvSpPr>
                <a:spLocks/>
              </p:cNvSpPr>
              <p:nvPr/>
            </p:nvSpPr>
            <p:spPr bwMode="auto">
              <a:xfrm>
                <a:off x="1851" y="1744"/>
                <a:ext cx="9" cy="338"/>
              </a:xfrm>
              <a:custGeom>
                <a:avLst/>
                <a:gdLst>
                  <a:gd name="T0" fmla="*/ 0 w 9"/>
                  <a:gd name="T1" fmla="*/ 338 h 338"/>
                  <a:gd name="T2" fmla="*/ 9 w 9"/>
                  <a:gd name="T3" fmla="*/ 0 h 338"/>
                  <a:gd name="T4" fmla="*/ 0 60000 65536"/>
                  <a:gd name="T5" fmla="*/ 0 60000 65536"/>
                  <a:gd name="T6" fmla="*/ 0 w 9"/>
                  <a:gd name="T7" fmla="*/ 0 h 338"/>
                  <a:gd name="T8" fmla="*/ 9 w 9"/>
                  <a:gd name="T9" fmla="*/ 338 h 33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" h="338">
                    <a:moveTo>
                      <a:pt x="0" y="338"/>
                    </a:moveTo>
                    <a:lnTo>
                      <a:pt x="9" y="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1682" y="1656"/>
              <a:ext cx="558" cy="459"/>
              <a:chOff x="1720" y="1728"/>
              <a:chExt cx="592" cy="551"/>
            </a:xfrm>
          </p:grpSpPr>
          <p:sp>
            <p:nvSpPr>
              <p:cNvPr id="27721" name="Freeform 36"/>
              <p:cNvSpPr>
                <a:spLocks/>
              </p:cNvSpPr>
              <p:nvPr/>
            </p:nvSpPr>
            <p:spPr bwMode="auto">
              <a:xfrm>
                <a:off x="1720" y="2271"/>
                <a:ext cx="592" cy="8"/>
              </a:xfrm>
              <a:custGeom>
                <a:avLst/>
                <a:gdLst>
                  <a:gd name="T0" fmla="*/ 0 w 592"/>
                  <a:gd name="T1" fmla="*/ 0 h 8"/>
                  <a:gd name="T2" fmla="*/ 592 w 592"/>
                  <a:gd name="T3" fmla="*/ 8 h 8"/>
                  <a:gd name="T4" fmla="*/ 0 60000 65536"/>
                  <a:gd name="T5" fmla="*/ 0 60000 65536"/>
                  <a:gd name="T6" fmla="*/ 0 w 592"/>
                  <a:gd name="T7" fmla="*/ 0 h 8"/>
                  <a:gd name="T8" fmla="*/ 592 w 592"/>
                  <a:gd name="T9" fmla="*/ 8 h 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92" h="8">
                    <a:moveTo>
                      <a:pt x="0" y="0"/>
                    </a:moveTo>
                    <a:lnTo>
                      <a:pt x="592" y="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2" name="Freeform 37"/>
              <p:cNvSpPr>
                <a:spLocks/>
              </p:cNvSpPr>
              <p:nvPr/>
            </p:nvSpPr>
            <p:spPr bwMode="auto">
              <a:xfrm>
                <a:off x="1720" y="1728"/>
                <a:ext cx="1" cy="543"/>
              </a:xfrm>
              <a:custGeom>
                <a:avLst/>
                <a:gdLst>
                  <a:gd name="T0" fmla="*/ 0 w 1"/>
                  <a:gd name="T1" fmla="*/ 543 h 543"/>
                  <a:gd name="T2" fmla="*/ 0 w 1"/>
                  <a:gd name="T3" fmla="*/ 0 h 543"/>
                  <a:gd name="T4" fmla="*/ 0 60000 65536"/>
                  <a:gd name="T5" fmla="*/ 0 60000 65536"/>
                  <a:gd name="T6" fmla="*/ 0 w 1"/>
                  <a:gd name="T7" fmla="*/ 0 h 543"/>
                  <a:gd name="T8" fmla="*/ 1 w 1"/>
                  <a:gd name="T9" fmla="*/ 543 h 54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543">
                    <a:moveTo>
                      <a:pt x="0" y="543"/>
                    </a:move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1534" y="1670"/>
              <a:ext cx="712" cy="613"/>
              <a:chOff x="1563" y="1745"/>
              <a:chExt cx="756" cy="735"/>
            </a:xfrm>
          </p:grpSpPr>
          <p:sp>
            <p:nvSpPr>
              <p:cNvPr id="27719" name="Line 39"/>
              <p:cNvSpPr>
                <a:spLocks noChangeShapeType="1"/>
              </p:cNvSpPr>
              <p:nvPr/>
            </p:nvSpPr>
            <p:spPr bwMode="auto">
              <a:xfrm>
                <a:off x="1575" y="2480"/>
                <a:ext cx="7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0" name="Freeform 40"/>
              <p:cNvSpPr>
                <a:spLocks/>
              </p:cNvSpPr>
              <p:nvPr/>
            </p:nvSpPr>
            <p:spPr bwMode="auto">
              <a:xfrm>
                <a:off x="1563" y="1745"/>
                <a:ext cx="9" cy="732"/>
              </a:xfrm>
              <a:custGeom>
                <a:avLst/>
                <a:gdLst>
                  <a:gd name="T0" fmla="*/ 0 w 9"/>
                  <a:gd name="T1" fmla="*/ 732 h 732"/>
                  <a:gd name="T2" fmla="*/ 9 w 9"/>
                  <a:gd name="T3" fmla="*/ 0 h 732"/>
                  <a:gd name="T4" fmla="*/ 0 60000 65536"/>
                  <a:gd name="T5" fmla="*/ 0 60000 65536"/>
                  <a:gd name="T6" fmla="*/ 0 w 9"/>
                  <a:gd name="T7" fmla="*/ 0 h 732"/>
                  <a:gd name="T8" fmla="*/ 9 w 9"/>
                  <a:gd name="T9" fmla="*/ 732 h 73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" h="732">
                    <a:moveTo>
                      <a:pt x="0" y="732"/>
                    </a:moveTo>
                    <a:lnTo>
                      <a:pt x="9" y="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718" name="Rectangle 41"/>
            <p:cNvSpPr>
              <a:spLocks noChangeArrowheads="1"/>
            </p:cNvSpPr>
            <p:nvPr/>
          </p:nvSpPr>
          <p:spPr bwMode="auto">
            <a:xfrm>
              <a:off x="2246" y="2234"/>
              <a:ext cx="862" cy="12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Race</a:t>
              </a:r>
            </a:p>
          </p:txBody>
        </p:sp>
      </p:grpSp>
      <p:pic>
        <p:nvPicPr>
          <p:cNvPr id="301098" name="Picture 42" descr="secretar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2362200"/>
            <a:ext cx="15430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1099" name="Line 43"/>
          <p:cNvSpPr>
            <a:spLocks noChangeShapeType="1"/>
          </p:cNvSpPr>
          <p:nvPr/>
        </p:nvSpPr>
        <p:spPr bwMode="auto">
          <a:xfrm flipH="1" flipV="1">
            <a:off x="5029200" y="2819400"/>
            <a:ext cx="990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1100" name="Line 44"/>
          <p:cNvSpPr>
            <a:spLocks noChangeShapeType="1"/>
          </p:cNvSpPr>
          <p:nvPr/>
        </p:nvSpPr>
        <p:spPr bwMode="auto">
          <a:xfrm flipH="1">
            <a:off x="5562600" y="3124200"/>
            <a:ext cx="4572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45"/>
          <p:cNvGrpSpPr>
            <a:grpSpLocks/>
          </p:cNvGrpSpPr>
          <p:nvPr/>
        </p:nvGrpSpPr>
        <p:grpSpPr bwMode="auto">
          <a:xfrm>
            <a:off x="2209800" y="2625725"/>
            <a:ext cx="3227388" cy="2241550"/>
            <a:chOff x="1392" y="1654"/>
            <a:chExt cx="2033" cy="1412"/>
          </a:xfrm>
        </p:grpSpPr>
        <p:sp>
          <p:nvSpPr>
            <p:cNvPr id="27690" name="Rectangle 46"/>
            <p:cNvSpPr>
              <a:spLocks noChangeArrowheads="1"/>
            </p:cNvSpPr>
            <p:nvPr/>
          </p:nvSpPr>
          <p:spPr bwMode="auto">
            <a:xfrm>
              <a:off x="2547" y="2448"/>
              <a:ext cx="861" cy="11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Date</a:t>
              </a:r>
            </a:p>
          </p:txBody>
        </p:sp>
        <p:sp>
          <p:nvSpPr>
            <p:cNvPr id="27691" name="AutoShape 47"/>
            <p:cNvSpPr>
              <a:spLocks noChangeArrowheads="1"/>
            </p:cNvSpPr>
            <p:nvPr/>
          </p:nvSpPr>
          <p:spPr bwMode="auto">
            <a:xfrm>
              <a:off x="1603" y="2448"/>
              <a:ext cx="738" cy="11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Diagnosis</a:t>
              </a:r>
            </a:p>
          </p:txBody>
        </p:sp>
        <p:sp>
          <p:nvSpPr>
            <p:cNvPr id="27692" name="Rectangle 48"/>
            <p:cNvSpPr>
              <a:spLocks noChangeArrowheads="1"/>
            </p:cNvSpPr>
            <p:nvPr/>
          </p:nvSpPr>
          <p:spPr bwMode="auto">
            <a:xfrm>
              <a:off x="2547" y="2613"/>
              <a:ext cx="861" cy="11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Physician</a:t>
              </a:r>
            </a:p>
          </p:txBody>
        </p:sp>
        <p:sp>
          <p:nvSpPr>
            <p:cNvPr id="27693" name="Rectangle 49"/>
            <p:cNvSpPr>
              <a:spLocks noChangeArrowheads="1"/>
            </p:cNvSpPr>
            <p:nvPr/>
          </p:nvSpPr>
          <p:spPr bwMode="auto">
            <a:xfrm>
              <a:off x="2547" y="2778"/>
              <a:ext cx="861" cy="11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Prescription</a:t>
              </a:r>
            </a:p>
          </p:txBody>
        </p:sp>
        <p:sp>
          <p:nvSpPr>
            <p:cNvPr id="27694" name="Line 50"/>
            <p:cNvSpPr>
              <a:spLocks noChangeShapeType="1"/>
            </p:cNvSpPr>
            <p:nvPr/>
          </p:nvSpPr>
          <p:spPr bwMode="auto">
            <a:xfrm>
              <a:off x="2341" y="2519"/>
              <a:ext cx="2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51"/>
            <p:cNvGrpSpPr>
              <a:grpSpLocks/>
            </p:cNvGrpSpPr>
            <p:nvPr/>
          </p:nvGrpSpPr>
          <p:grpSpPr bwMode="auto">
            <a:xfrm>
              <a:off x="2259" y="2566"/>
              <a:ext cx="288" cy="118"/>
              <a:chOff x="1680" y="3024"/>
              <a:chExt cx="384" cy="240"/>
            </a:xfrm>
          </p:grpSpPr>
          <p:sp>
            <p:nvSpPr>
              <p:cNvPr id="27707" name="Line 52"/>
              <p:cNvSpPr>
                <a:spLocks noChangeShapeType="1"/>
              </p:cNvSpPr>
              <p:nvPr/>
            </p:nvSpPr>
            <p:spPr bwMode="auto">
              <a:xfrm>
                <a:off x="1680" y="3264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8" name="Line 53"/>
              <p:cNvSpPr>
                <a:spLocks noChangeShapeType="1"/>
              </p:cNvSpPr>
              <p:nvPr/>
            </p:nvSpPr>
            <p:spPr bwMode="auto">
              <a:xfrm flipV="1">
                <a:off x="1680" y="3024"/>
                <a:ext cx="0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54"/>
            <p:cNvGrpSpPr>
              <a:grpSpLocks/>
            </p:cNvGrpSpPr>
            <p:nvPr/>
          </p:nvGrpSpPr>
          <p:grpSpPr bwMode="auto">
            <a:xfrm>
              <a:off x="2095" y="2566"/>
              <a:ext cx="452" cy="283"/>
              <a:chOff x="1488" y="3024"/>
              <a:chExt cx="576" cy="576"/>
            </a:xfrm>
          </p:grpSpPr>
          <p:sp>
            <p:nvSpPr>
              <p:cNvPr id="27705" name="Line 55"/>
              <p:cNvSpPr>
                <a:spLocks noChangeShapeType="1"/>
              </p:cNvSpPr>
              <p:nvPr/>
            </p:nvSpPr>
            <p:spPr bwMode="auto">
              <a:xfrm>
                <a:off x="1488" y="3600"/>
                <a:ext cx="57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6" name="Line 56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0" cy="5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" name="Group 57"/>
            <p:cNvGrpSpPr>
              <a:grpSpLocks/>
            </p:cNvGrpSpPr>
            <p:nvPr/>
          </p:nvGrpSpPr>
          <p:grpSpPr bwMode="auto">
            <a:xfrm>
              <a:off x="1407" y="1654"/>
              <a:ext cx="180" cy="845"/>
              <a:chOff x="1407" y="1654"/>
              <a:chExt cx="180" cy="845"/>
            </a:xfrm>
          </p:grpSpPr>
          <p:sp>
            <p:nvSpPr>
              <p:cNvPr id="27703" name="Freeform 58"/>
              <p:cNvSpPr>
                <a:spLocks/>
              </p:cNvSpPr>
              <p:nvPr/>
            </p:nvSpPr>
            <p:spPr bwMode="auto">
              <a:xfrm>
                <a:off x="1407" y="1654"/>
                <a:ext cx="3" cy="845"/>
              </a:xfrm>
              <a:custGeom>
                <a:avLst/>
                <a:gdLst>
                  <a:gd name="T0" fmla="*/ 0 w 3"/>
                  <a:gd name="T1" fmla="*/ 0 h 845"/>
                  <a:gd name="T2" fmla="*/ 3 w 3"/>
                  <a:gd name="T3" fmla="*/ 845 h 845"/>
                  <a:gd name="T4" fmla="*/ 0 60000 65536"/>
                  <a:gd name="T5" fmla="*/ 0 60000 65536"/>
                  <a:gd name="T6" fmla="*/ 0 w 3"/>
                  <a:gd name="T7" fmla="*/ 0 h 845"/>
                  <a:gd name="T8" fmla="*/ 3 w 3"/>
                  <a:gd name="T9" fmla="*/ 845 h 84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" h="845">
                    <a:moveTo>
                      <a:pt x="0" y="0"/>
                    </a:moveTo>
                    <a:lnTo>
                      <a:pt x="3" y="845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4" name="Freeform 59"/>
              <p:cNvSpPr>
                <a:spLocks/>
              </p:cNvSpPr>
              <p:nvPr/>
            </p:nvSpPr>
            <p:spPr bwMode="auto">
              <a:xfrm>
                <a:off x="1410" y="2482"/>
                <a:ext cx="177" cy="17"/>
              </a:xfrm>
              <a:custGeom>
                <a:avLst/>
                <a:gdLst>
                  <a:gd name="T0" fmla="*/ 0 w 187"/>
                  <a:gd name="T1" fmla="*/ 17 h 20"/>
                  <a:gd name="T2" fmla="*/ 177 w 187"/>
                  <a:gd name="T3" fmla="*/ 0 h 20"/>
                  <a:gd name="T4" fmla="*/ 0 60000 65536"/>
                  <a:gd name="T5" fmla="*/ 0 60000 65536"/>
                  <a:gd name="T6" fmla="*/ 0 w 187"/>
                  <a:gd name="T7" fmla="*/ 0 h 20"/>
                  <a:gd name="T8" fmla="*/ 187 w 187"/>
                  <a:gd name="T9" fmla="*/ 20 h 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87" h="20">
                    <a:moveTo>
                      <a:pt x="0" y="20"/>
                    </a:moveTo>
                    <a:lnTo>
                      <a:pt x="187" y="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98" name="Text Box 60"/>
            <p:cNvSpPr txBox="1">
              <a:spLocks noChangeArrowheads="1"/>
            </p:cNvSpPr>
            <p:nvPr/>
          </p:nvSpPr>
          <p:spPr bwMode="auto">
            <a:xfrm>
              <a:off x="1392" y="2304"/>
              <a:ext cx="17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/>
                <a:t>*</a:t>
              </a:r>
            </a:p>
          </p:txBody>
        </p:sp>
        <p:sp>
          <p:nvSpPr>
            <p:cNvPr id="27699" name="Rectangle 61"/>
            <p:cNvSpPr>
              <a:spLocks noChangeArrowheads="1"/>
            </p:cNvSpPr>
            <p:nvPr/>
          </p:nvSpPr>
          <p:spPr bwMode="auto">
            <a:xfrm>
              <a:off x="2564" y="2948"/>
              <a:ext cx="861" cy="11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Comments</a:t>
              </a:r>
            </a:p>
          </p:txBody>
        </p:sp>
        <p:grpSp>
          <p:nvGrpSpPr>
            <p:cNvPr id="18" name="Group 62"/>
            <p:cNvGrpSpPr>
              <a:grpSpLocks/>
            </p:cNvGrpSpPr>
            <p:nvPr/>
          </p:nvGrpSpPr>
          <p:grpSpPr bwMode="auto">
            <a:xfrm>
              <a:off x="1824" y="2567"/>
              <a:ext cx="740" cy="453"/>
              <a:chOff x="1824" y="2567"/>
              <a:chExt cx="740" cy="453"/>
            </a:xfrm>
          </p:grpSpPr>
          <p:sp>
            <p:nvSpPr>
              <p:cNvPr id="27701" name="Line 63"/>
              <p:cNvSpPr>
                <a:spLocks noChangeShapeType="1"/>
              </p:cNvSpPr>
              <p:nvPr/>
            </p:nvSpPr>
            <p:spPr bwMode="auto">
              <a:xfrm>
                <a:off x="1824" y="3019"/>
                <a:ext cx="7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2" name="Freeform 64"/>
              <p:cNvSpPr>
                <a:spLocks/>
              </p:cNvSpPr>
              <p:nvPr/>
            </p:nvSpPr>
            <p:spPr bwMode="auto">
              <a:xfrm>
                <a:off x="1824" y="2567"/>
                <a:ext cx="3" cy="453"/>
              </a:xfrm>
              <a:custGeom>
                <a:avLst/>
                <a:gdLst>
                  <a:gd name="T0" fmla="*/ 0 w 3"/>
                  <a:gd name="T1" fmla="*/ 453 h 453"/>
                  <a:gd name="T2" fmla="*/ 3 w 3"/>
                  <a:gd name="T3" fmla="*/ 0 h 453"/>
                  <a:gd name="T4" fmla="*/ 0 60000 65536"/>
                  <a:gd name="T5" fmla="*/ 0 60000 65536"/>
                  <a:gd name="T6" fmla="*/ 0 w 3"/>
                  <a:gd name="T7" fmla="*/ 0 h 453"/>
                  <a:gd name="T8" fmla="*/ 3 w 3"/>
                  <a:gd name="T9" fmla="*/ 453 h 45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" h="453">
                    <a:moveTo>
                      <a:pt x="0" y="453"/>
                    </a:moveTo>
                    <a:lnTo>
                      <a:pt x="3" y="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9" name="Group 65"/>
          <p:cNvGrpSpPr>
            <a:grpSpLocks/>
          </p:cNvGrpSpPr>
          <p:nvPr/>
        </p:nvGrpSpPr>
        <p:grpSpPr bwMode="auto">
          <a:xfrm>
            <a:off x="1993900" y="2432050"/>
            <a:ext cx="2932113" cy="735013"/>
            <a:chOff x="1261" y="1540"/>
            <a:chExt cx="1847" cy="463"/>
          </a:xfrm>
        </p:grpSpPr>
        <p:sp>
          <p:nvSpPr>
            <p:cNvPr id="27681" name="AutoShape 66"/>
            <p:cNvSpPr>
              <a:spLocks noChangeArrowheads="1"/>
            </p:cNvSpPr>
            <p:nvPr/>
          </p:nvSpPr>
          <p:spPr bwMode="auto">
            <a:xfrm>
              <a:off x="1261" y="1540"/>
              <a:ext cx="739" cy="122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Patient</a:t>
              </a:r>
            </a:p>
          </p:txBody>
        </p:sp>
        <p:sp>
          <p:nvSpPr>
            <p:cNvPr id="27682" name="Rectangle 67"/>
            <p:cNvSpPr>
              <a:spLocks noChangeArrowheads="1"/>
            </p:cNvSpPr>
            <p:nvPr/>
          </p:nvSpPr>
          <p:spPr bwMode="auto">
            <a:xfrm>
              <a:off x="2246" y="1880"/>
              <a:ext cx="862" cy="123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Phone</a:t>
              </a:r>
            </a:p>
          </p:txBody>
        </p:sp>
        <p:sp>
          <p:nvSpPr>
            <p:cNvPr id="27683" name="Rectangle 68"/>
            <p:cNvSpPr>
              <a:spLocks noChangeArrowheads="1"/>
            </p:cNvSpPr>
            <p:nvPr/>
          </p:nvSpPr>
          <p:spPr bwMode="auto">
            <a:xfrm>
              <a:off x="2246" y="1708"/>
              <a:ext cx="862" cy="122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Name</a:t>
              </a:r>
            </a:p>
          </p:txBody>
        </p:sp>
        <p:grpSp>
          <p:nvGrpSpPr>
            <p:cNvPr id="20" name="Group 69"/>
            <p:cNvGrpSpPr>
              <a:grpSpLocks/>
            </p:cNvGrpSpPr>
            <p:nvPr/>
          </p:nvGrpSpPr>
          <p:grpSpPr bwMode="auto">
            <a:xfrm>
              <a:off x="1918" y="1659"/>
              <a:ext cx="328" cy="123"/>
              <a:chOff x="1680" y="1584"/>
              <a:chExt cx="384" cy="240"/>
            </a:xfrm>
          </p:grpSpPr>
          <p:sp>
            <p:nvSpPr>
              <p:cNvPr id="27688" name="Line 70"/>
              <p:cNvSpPr>
                <a:spLocks noChangeShapeType="1"/>
              </p:cNvSpPr>
              <p:nvPr/>
            </p:nvSpPr>
            <p:spPr bwMode="auto">
              <a:xfrm>
                <a:off x="1680" y="1824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9" name="Line 71"/>
              <p:cNvSpPr>
                <a:spLocks noChangeShapeType="1"/>
              </p:cNvSpPr>
              <p:nvPr/>
            </p:nvSpPr>
            <p:spPr bwMode="auto">
              <a:xfrm flipV="1">
                <a:off x="1680" y="1584"/>
                <a:ext cx="0" cy="24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" name="Group 72"/>
            <p:cNvGrpSpPr>
              <a:grpSpLocks/>
            </p:cNvGrpSpPr>
            <p:nvPr/>
          </p:nvGrpSpPr>
          <p:grpSpPr bwMode="auto">
            <a:xfrm>
              <a:off x="1805" y="1669"/>
              <a:ext cx="441" cy="289"/>
              <a:chOff x="1851" y="1744"/>
              <a:chExt cx="468" cy="346"/>
            </a:xfrm>
          </p:grpSpPr>
          <p:sp>
            <p:nvSpPr>
              <p:cNvPr id="27686" name="Freeform 73"/>
              <p:cNvSpPr>
                <a:spLocks/>
              </p:cNvSpPr>
              <p:nvPr/>
            </p:nvSpPr>
            <p:spPr bwMode="auto">
              <a:xfrm>
                <a:off x="1851" y="2086"/>
                <a:ext cx="468" cy="4"/>
              </a:xfrm>
              <a:custGeom>
                <a:avLst/>
                <a:gdLst>
                  <a:gd name="T0" fmla="*/ 0 w 468"/>
                  <a:gd name="T1" fmla="*/ 4 h 4"/>
                  <a:gd name="T2" fmla="*/ 468 w 468"/>
                  <a:gd name="T3" fmla="*/ 0 h 4"/>
                  <a:gd name="T4" fmla="*/ 0 60000 65536"/>
                  <a:gd name="T5" fmla="*/ 0 60000 65536"/>
                  <a:gd name="T6" fmla="*/ 0 w 468"/>
                  <a:gd name="T7" fmla="*/ 0 h 4"/>
                  <a:gd name="T8" fmla="*/ 468 w 468"/>
                  <a:gd name="T9" fmla="*/ 4 h 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68" h="4">
                    <a:moveTo>
                      <a:pt x="0" y="4"/>
                    </a:moveTo>
                    <a:lnTo>
                      <a:pt x="468" y="0"/>
                    </a:lnTo>
                  </a:path>
                </a:pathLst>
              </a:custGeom>
              <a:solidFill>
                <a:srgbClr val="CCFFCC"/>
              </a:solidFill>
              <a:ln w="28575">
                <a:solidFill>
                  <a:schemeClr val="tx2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7" name="Freeform 74"/>
              <p:cNvSpPr>
                <a:spLocks/>
              </p:cNvSpPr>
              <p:nvPr/>
            </p:nvSpPr>
            <p:spPr bwMode="auto">
              <a:xfrm>
                <a:off x="1851" y="1744"/>
                <a:ext cx="9" cy="338"/>
              </a:xfrm>
              <a:custGeom>
                <a:avLst/>
                <a:gdLst>
                  <a:gd name="T0" fmla="*/ 0 w 9"/>
                  <a:gd name="T1" fmla="*/ 338 h 338"/>
                  <a:gd name="T2" fmla="*/ 9 w 9"/>
                  <a:gd name="T3" fmla="*/ 0 h 338"/>
                  <a:gd name="T4" fmla="*/ 0 60000 65536"/>
                  <a:gd name="T5" fmla="*/ 0 60000 65536"/>
                  <a:gd name="T6" fmla="*/ 0 w 9"/>
                  <a:gd name="T7" fmla="*/ 0 h 338"/>
                  <a:gd name="T8" fmla="*/ 9 w 9"/>
                  <a:gd name="T9" fmla="*/ 338 h 33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" h="338">
                    <a:moveTo>
                      <a:pt x="0" y="338"/>
                    </a:moveTo>
                    <a:lnTo>
                      <a:pt x="9" y="0"/>
                    </a:lnTo>
                  </a:path>
                </a:pathLst>
              </a:custGeom>
              <a:solidFill>
                <a:srgbClr val="CCFFCC"/>
              </a:solidFill>
              <a:ln w="2857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2" name="Group 75"/>
          <p:cNvGrpSpPr>
            <a:grpSpLocks/>
          </p:cNvGrpSpPr>
          <p:nvPr/>
        </p:nvGrpSpPr>
        <p:grpSpPr bwMode="auto">
          <a:xfrm>
            <a:off x="2008188" y="2438400"/>
            <a:ext cx="3435350" cy="2422525"/>
            <a:chOff x="576" y="2544"/>
            <a:chExt cx="2164" cy="1526"/>
          </a:xfrm>
        </p:grpSpPr>
        <p:sp>
          <p:nvSpPr>
            <p:cNvPr id="27662" name="AutoShape 76"/>
            <p:cNvSpPr>
              <a:spLocks noChangeArrowheads="1"/>
            </p:cNvSpPr>
            <p:nvPr/>
          </p:nvSpPr>
          <p:spPr bwMode="auto">
            <a:xfrm>
              <a:off x="576" y="2544"/>
              <a:ext cx="739" cy="122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857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Patient</a:t>
              </a:r>
            </a:p>
          </p:txBody>
        </p:sp>
        <p:sp>
          <p:nvSpPr>
            <p:cNvPr id="27663" name="Rectangle 77"/>
            <p:cNvSpPr>
              <a:spLocks noChangeArrowheads="1"/>
            </p:cNvSpPr>
            <p:nvPr/>
          </p:nvSpPr>
          <p:spPr bwMode="auto">
            <a:xfrm>
              <a:off x="1561" y="3056"/>
              <a:ext cx="862" cy="122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99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Birthdate</a:t>
              </a:r>
            </a:p>
          </p:txBody>
        </p:sp>
        <p:grpSp>
          <p:nvGrpSpPr>
            <p:cNvPr id="23" name="Group 78"/>
            <p:cNvGrpSpPr>
              <a:grpSpLocks/>
            </p:cNvGrpSpPr>
            <p:nvPr/>
          </p:nvGrpSpPr>
          <p:grpSpPr bwMode="auto">
            <a:xfrm>
              <a:off x="997" y="2660"/>
              <a:ext cx="558" cy="459"/>
              <a:chOff x="1720" y="1728"/>
              <a:chExt cx="592" cy="551"/>
            </a:xfrm>
          </p:grpSpPr>
          <p:sp>
            <p:nvSpPr>
              <p:cNvPr id="27679" name="Freeform 79"/>
              <p:cNvSpPr>
                <a:spLocks/>
              </p:cNvSpPr>
              <p:nvPr/>
            </p:nvSpPr>
            <p:spPr bwMode="auto">
              <a:xfrm>
                <a:off x="1720" y="2271"/>
                <a:ext cx="592" cy="8"/>
              </a:xfrm>
              <a:custGeom>
                <a:avLst/>
                <a:gdLst>
                  <a:gd name="T0" fmla="*/ 0 w 592"/>
                  <a:gd name="T1" fmla="*/ 0 h 8"/>
                  <a:gd name="T2" fmla="*/ 592 w 592"/>
                  <a:gd name="T3" fmla="*/ 8 h 8"/>
                  <a:gd name="T4" fmla="*/ 0 60000 65536"/>
                  <a:gd name="T5" fmla="*/ 0 60000 65536"/>
                  <a:gd name="T6" fmla="*/ 0 w 592"/>
                  <a:gd name="T7" fmla="*/ 0 h 8"/>
                  <a:gd name="T8" fmla="*/ 592 w 592"/>
                  <a:gd name="T9" fmla="*/ 8 h 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92" h="8">
                    <a:moveTo>
                      <a:pt x="0" y="0"/>
                    </a:moveTo>
                    <a:lnTo>
                      <a:pt x="592" y="8"/>
                    </a:lnTo>
                  </a:path>
                </a:pathLst>
              </a:custGeom>
              <a:solidFill>
                <a:srgbClr val="CCFFCC"/>
              </a:solidFill>
              <a:ln w="28575">
                <a:solidFill>
                  <a:srgbClr val="9933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0" name="Freeform 80"/>
              <p:cNvSpPr>
                <a:spLocks/>
              </p:cNvSpPr>
              <p:nvPr/>
            </p:nvSpPr>
            <p:spPr bwMode="auto">
              <a:xfrm>
                <a:off x="1720" y="1728"/>
                <a:ext cx="1" cy="543"/>
              </a:xfrm>
              <a:custGeom>
                <a:avLst/>
                <a:gdLst>
                  <a:gd name="T0" fmla="*/ 0 w 1"/>
                  <a:gd name="T1" fmla="*/ 543 h 543"/>
                  <a:gd name="T2" fmla="*/ 0 w 1"/>
                  <a:gd name="T3" fmla="*/ 0 h 543"/>
                  <a:gd name="T4" fmla="*/ 0 60000 65536"/>
                  <a:gd name="T5" fmla="*/ 0 60000 65536"/>
                  <a:gd name="T6" fmla="*/ 0 w 1"/>
                  <a:gd name="T7" fmla="*/ 0 h 543"/>
                  <a:gd name="T8" fmla="*/ 1 w 1"/>
                  <a:gd name="T9" fmla="*/ 543 h 54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543">
                    <a:moveTo>
                      <a:pt x="0" y="543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CCFFCC"/>
              </a:solidFill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" name="Group 81"/>
            <p:cNvGrpSpPr>
              <a:grpSpLocks/>
            </p:cNvGrpSpPr>
            <p:nvPr/>
          </p:nvGrpSpPr>
          <p:grpSpPr bwMode="auto">
            <a:xfrm>
              <a:off x="849" y="2674"/>
              <a:ext cx="712" cy="613"/>
              <a:chOff x="1563" y="1745"/>
              <a:chExt cx="756" cy="735"/>
            </a:xfrm>
          </p:grpSpPr>
          <p:sp>
            <p:nvSpPr>
              <p:cNvPr id="27677" name="Line 82"/>
              <p:cNvSpPr>
                <a:spLocks noChangeShapeType="1"/>
              </p:cNvSpPr>
              <p:nvPr/>
            </p:nvSpPr>
            <p:spPr bwMode="auto">
              <a:xfrm>
                <a:off x="1575" y="2480"/>
                <a:ext cx="744" cy="0"/>
              </a:xfrm>
              <a:prstGeom prst="line">
                <a:avLst/>
              </a:prstGeom>
              <a:noFill/>
              <a:ln w="28575">
                <a:solidFill>
                  <a:srgbClr val="9933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8" name="Freeform 83"/>
              <p:cNvSpPr>
                <a:spLocks/>
              </p:cNvSpPr>
              <p:nvPr/>
            </p:nvSpPr>
            <p:spPr bwMode="auto">
              <a:xfrm>
                <a:off x="1563" y="1745"/>
                <a:ext cx="9" cy="732"/>
              </a:xfrm>
              <a:custGeom>
                <a:avLst/>
                <a:gdLst>
                  <a:gd name="T0" fmla="*/ 0 w 9"/>
                  <a:gd name="T1" fmla="*/ 732 h 732"/>
                  <a:gd name="T2" fmla="*/ 9 w 9"/>
                  <a:gd name="T3" fmla="*/ 0 h 732"/>
                  <a:gd name="T4" fmla="*/ 0 60000 65536"/>
                  <a:gd name="T5" fmla="*/ 0 60000 65536"/>
                  <a:gd name="T6" fmla="*/ 0 w 9"/>
                  <a:gd name="T7" fmla="*/ 0 h 732"/>
                  <a:gd name="T8" fmla="*/ 9 w 9"/>
                  <a:gd name="T9" fmla="*/ 732 h 73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" h="732">
                    <a:moveTo>
                      <a:pt x="0" y="732"/>
                    </a:moveTo>
                    <a:lnTo>
                      <a:pt x="9" y="0"/>
                    </a:lnTo>
                  </a:path>
                </a:pathLst>
              </a:custGeom>
              <a:solidFill>
                <a:srgbClr val="CCFFCC"/>
              </a:solidFill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66" name="Rectangle 84"/>
            <p:cNvSpPr>
              <a:spLocks noChangeArrowheads="1"/>
            </p:cNvSpPr>
            <p:nvPr/>
          </p:nvSpPr>
          <p:spPr bwMode="auto">
            <a:xfrm>
              <a:off x="1561" y="3238"/>
              <a:ext cx="862" cy="122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99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Race</a:t>
              </a:r>
            </a:p>
          </p:txBody>
        </p:sp>
        <p:sp>
          <p:nvSpPr>
            <p:cNvPr id="27667" name="Rectangle 85"/>
            <p:cNvSpPr>
              <a:spLocks noChangeArrowheads="1"/>
            </p:cNvSpPr>
            <p:nvPr/>
          </p:nvSpPr>
          <p:spPr bwMode="auto">
            <a:xfrm>
              <a:off x="1862" y="3452"/>
              <a:ext cx="861" cy="118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99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Date</a:t>
              </a:r>
            </a:p>
          </p:txBody>
        </p:sp>
        <p:sp>
          <p:nvSpPr>
            <p:cNvPr id="27668" name="AutoShape 86"/>
            <p:cNvSpPr>
              <a:spLocks noChangeArrowheads="1"/>
            </p:cNvSpPr>
            <p:nvPr/>
          </p:nvSpPr>
          <p:spPr bwMode="auto">
            <a:xfrm>
              <a:off x="918" y="3452"/>
              <a:ext cx="738" cy="11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857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Diagnosis</a:t>
              </a:r>
            </a:p>
          </p:txBody>
        </p:sp>
        <p:sp>
          <p:nvSpPr>
            <p:cNvPr id="27669" name="Line 87"/>
            <p:cNvSpPr>
              <a:spLocks noChangeShapeType="1"/>
            </p:cNvSpPr>
            <p:nvPr/>
          </p:nvSpPr>
          <p:spPr bwMode="auto">
            <a:xfrm>
              <a:off x="1656" y="3523"/>
              <a:ext cx="206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" name="Group 88"/>
            <p:cNvGrpSpPr>
              <a:grpSpLocks/>
            </p:cNvGrpSpPr>
            <p:nvPr/>
          </p:nvGrpSpPr>
          <p:grpSpPr bwMode="auto">
            <a:xfrm>
              <a:off x="722" y="2658"/>
              <a:ext cx="180" cy="845"/>
              <a:chOff x="1407" y="1654"/>
              <a:chExt cx="180" cy="845"/>
            </a:xfrm>
          </p:grpSpPr>
          <p:sp>
            <p:nvSpPr>
              <p:cNvPr id="27675" name="Freeform 89"/>
              <p:cNvSpPr>
                <a:spLocks/>
              </p:cNvSpPr>
              <p:nvPr/>
            </p:nvSpPr>
            <p:spPr bwMode="auto">
              <a:xfrm>
                <a:off x="1407" y="1654"/>
                <a:ext cx="3" cy="845"/>
              </a:xfrm>
              <a:custGeom>
                <a:avLst/>
                <a:gdLst>
                  <a:gd name="T0" fmla="*/ 0 w 3"/>
                  <a:gd name="T1" fmla="*/ 0 h 845"/>
                  <a:gd name="T2" fmla="*/ 3 w 3"/>
                  <a:gd name="T3" fmla="*/ 845 h 845"/>
                  <a:gd name="T4" fmla="*/ 0 60000 65536"/>
                  <a:gd name="T5" fmla="*/ 0 60000 65536"/>
                  <a:gd name="T6" fmla="*/ 0 w 3"/>
                  <a:gd name="T7" fmla="*/ 0 h 845"/>
                  <a:gd name="T8" fmla="*/ 3 w 3"/>
                  <a:gd name="T9" fmla="*/ 845 h 84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" h="845">
                    <a:moveTo>
                      <a:pt x="0" y="0"/>
                    </a:moveTo>
                    <a:lnTo>
                      <a:pt x="3" y="845"/>
                    </a:lnTo>
                  </a:path>
                </a:pathLst>
              </a:custGeom>
              <a:solidFill>
                <a:srgbClr val="CCFFCC"/>
              </a:solidFill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6" name="Freeform 90"/>
              <p:cNvSpPr>
                <a:spLocks/>
              </p:cNvSpPr>
              <p:nvPr/>
            </p:nvSpPr>
            <p:spPr bwMode="auto">
              <a:xfrm>
                <a:off x="1410" y="2482"/>
                <a:ext cx="177" cy="17"/>
              </a:xfrm>
              <a:custGeom>
                <a:avLst/>
                <a:gdLst>
                  <a:gd name="T0" fmla="*/ 0 w 187"/>
                  <a:gd name="T1" fmla="*/ 17 h 20"/>
                  <a:gd name="T2" fmla="*/ 177 w 187"/>
                  <a:gd name="T3" fmla="*/ 0 h 20"/>
                  <a:gd name="T4" fmla="*/ 0 60000 65536"/>
                  <a:gd name="T5" fmla="*/ 0 60000 65536"/>
                  <a:gd name="T6" fmla="*/ 0 w 187"/>
                  <a:gd name="T7" fmla="*/ 0 h 20"/>
                  <a:gd name="T8" fmla="*/ 187 w 187"/>
                  <a:gd name="T9" fmla="*/ 20 h 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87" h="20">
                    <a:moveTo>
                      <a:pt x="0" y="20"/>
                    </a:moveTo>
                    <a:lnTo>
                      <a:pt x="187" y="0"/>
                    </a:lnTo>
                  </a:path>
                </a:pathLst>
              </a:custGeom>
              <a:solidFill>
                <a:srgbClr val="CCFFCC"/>
              </a:solidFill>
              <a:ln w="28575">
                <a:solidFill>
                  <a:srgbClr val="9933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71" name="Rectangle 91"/>
            <p:cNvSpPr>
              <a:spLocks noChangeArrowheads="1"/>
            </p:cNvSpPr>
            <p:nvPr/>
          </p:nvSpPr>
          <p:spPr bwMode="auto">
            <a:xfrm>
              <a:off x="1879" y="3952"/>
              <a:ext cx="861" cy="118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99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/>
                <a:t>Comments</a:t>
              </a:r>
            </a:p>
          </p:txBody>
        </p:sp>
        <p:grpSp>
          <p:nvGrpSpPr>
            <p:cNvPr id="26" name="Group 92"/>
            <p:cNvGrpSpPr>
              <a:grpSpLocks/>
            </p:cNvGrpSpPr>
            <p:nvPr/>
          </p:nvGrpSpPr>
          <p:grpSpPr bwMode="auto">
            <a:xfrm>
              <a:off x="1139" y="3571"/>
              <a:ext cx="740" cy="453"/>
              <a:chOff x="1824" y="2567"/>
              <a:chExt cx="740" cy="453"/>
            </a:xfrm>
          </p:grpSpPr>
          <p:sp>
            <p:nvSpPr>
              <p:cNvPr id="27673" name="Line 93"/>
              <p:cNvSpPr>
                <a:spLocks noChangeShapeType="1"/>
              </p:cNvSpPr>
              <p:nvPr/>
            </p:nvSpPr>
            <p:spPr bwMode="auto">
              <a:xfrm>
                <a:off x="1824" y="3019"/>
                <a:ext cx="740" cy="0"/>
              </a:xfrm>
              <a:prstGeom prst="line">
                <a:avLst/>
              </a:prstGeom>
              <a:noFill/>
              <a:ln w="28575">
                <a:solidFill>
                  <a:srgbClr val="9933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4" name="Freeform 94"/>
              <p:cNvSpPr>
                <a:spLocks/>
              </p:cNvSpPr>
              <p:nvPr/>
            </p:nvSpPr>
            <p:spPr bwMode="auto">
              <a:xfrm>
                <a:off x="1824" y="2567"/>
                <a:ext cx="3" cy="453"/>
              </a:xfrm>
              <a:custGeom>
                <a:avLst/>
                <a:gdLst>
                  <a:gd name="T0" fmla="*/ 0 w 3"/>
                  <a:gd name="T1" fmla="*/ 453 h 453"/>
                  <a:gd name="T2" fmla="*/ 3 w 3"/>
                  <a:gd name="T3" fmla="*/ 0 h 453"/>
                  <a:gd name="T4" fmla="*/ 0 60000 65536"/>
                  <a:gd name="T5" fmla="*/ 0 60000 65536"/>
                  <a:gd name="T6" fmla="*/ 0 w 3"/>
                  <a:gd name="T7" fmla="*/ 0 h 453"/>
                  <a:gd name="T8" fmla="*/ 3 w 3"/>
                  <a:gd name="T9" fmla="*/ 453 h 45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" h="453">
                    <a:moveTo>
                      <a:pt x="0" y="453"/>
                    </a:moveTo>
                    <a:lnTo>
                      <a:pt x="3" y="0"/>
                    </a:lnTo>
                  </a:path>
                </a:pathLst>
              </a:custGeom>
              <a:solidFill>
                <a:srgbClr val="CCFFCC"/>
              </a:solidFill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1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1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01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01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99" grpId="0" animBg="1"/>
      <p:bldP spid="30110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FE042E7-5482-441C-B2F1-50E420E8583D}" type="slidenum">
              <a:rPr lang="en-US" smtClean="0"/>
              <a:pPr/>
              <a:t>24</a:t>
            </a:fld>
            <a:endParaRPr lang="en-US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44588" y="3924300"/>
            <a:ext cx="6300787" cy="1373188"/>
            <a:chOff x="721" y="2472"/>
            <a:chExt cx="3969" cy="86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721" y="2472"/>
              <a:ext cx="2784" cy="865"/>
              <a:chOff x="1537" y="2808"/>
              <a:chExt cx="2784" cy="865"/>
            </a:xfrm>
          </p:grpSpPr>
          <p:sp>
            <p:nvSpPr>
              <p:cNvPr id="28693" name="AutoShape 4"/>
              <p:cNvSpPr>
                <a:spLocks noChangeArrowheads="1"/>
              </p:cNvSpPr>
              <p:nvPr/>
            </p:nvSpPr>
            <p:spPr bwMode="auto">
              <a:xfrm>
                <a:off x="1537" y="2857"/>
                <a:ext cx="2784" cy="816"/>
              </a:xfrm>
              <a:prstGeom prst="parallelogram">
                <a:avLst>
                  <a:gd name="adj" fmla="val 85294"/>
                </a:avLst>
              </a:prstGeom>
              <a:solidFill>
                <a:srgbClr val="CC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/>
              </a:p>
            </p:txBody>
          </p:sp>
          <p:sp>
            <p:nvSpPr>
              <p:cNvPr id="28694" name="Oval 5"/>
              <p:cNvSpPr>
                <a:spLocks noChangeArrowheads="1"/>
              </p:cNvSpPr>
              <p:nvPr/>
            </p:nvSpPr>
            <p:spPr bwMode="auto">
              <a:xfrm>
                <a:off x="2452" y="3290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5" name="Oval 6"/>
              <p:cNvSpPr>
                <a:spLocks noChangeArrowheads="1"/>
              </p:cNvSpPr>
              <p:nvPr/>
            </p:nvSpPr>
            <p:spPr bwMode="auto">
              <a:xfrm>
                <a:off x="3456" y="3072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6" name="Oval 7"/>
              <p:cNvSpPr>
                <a:spLocks noChangeArrowheads="1"/>
              </p:cNvSpPr>
              <p:nvPr/>
            </p:nvSpPr>
            <p:spPr bwMode="auto">
              <a:xfrm>
                <a:off x="2793" y="3072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7" name="Oval 8"/>
              <p:cNvSpPr>
                <a:spLocks noChangeArrowheads="1"/>
              </p:cNvSpPr>
              <p:nvPr/>
            </p:nvSpPr>
            <p:spPr bwMode="auto">
              <a:xfrm>
                <a:off x="2761" y="344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8" name="Oval 9"/>
              <p:cNvSpPr>
                <a:spLocks noChangeArrowheads="1"/>
              </p:cNvSpPr>
              <p:nvPr/>
            </p:nvSpPr>
            <p:spPr bwMode="auto">
              <a:xfrm>
                <a:off x="3113" y="3230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9" name="Oval 10"/>
              <p:cNvSpPr>
                <a:spLocks noChangeArrowheads="1"/>
              </p:cNvSpPr>
              <p:nvPr/>
            </p:nvSpPr>
            <p:spPr bwMode="auto">
              <a:xfrm>
                <a:off x="3120" y="2928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0" name="Freeform 11"/>
              <p:cNvSpPr>
                <a:spLocks/>
              </p:cNvSpPr>
              <p:nvPr/>
            </p:nvSpPr>
            <p:spPr bwMode="auto">
              <a:xfrm>
                <a:off x="3272" y="3024"/>
                <a:ext cx="184" cy="119"/>
              </a:xfrm>
              <a:custGeom>
                <a:avLst/>
                <a:gdLst>
                  <a:gd name="T0" fmla="*/ 0 w 184"/>
                  <a:gd name="T1" fmla="*/ 0 h 119"/>
                  <a:gd name="T2" fmla="*/ 184 w 184"/>
                  <a:gd name="T3" fmla="*/ 119 h 119"/>
                  <a:gd name="T4" fmla="*/ 0 60000 65536"/>
                  <a:gd name="T5" fmla="*/ 0 60000 65536"/>
                  <a:gd name="T6" fmla="*/ 0 w 184"/>
                  <a:gd name="T7" fmla="*/ 0 h 119"/>
                  <a:gd name="T8" fmla="*/ 184 w 184"/>
                  <a:gd name="T9" fmla="*/ 119 h 11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84" h="119">
                    <a:moveTo>
                      <a:pt x="0" y="0"/>
                    </a:moveTo>
                    <a:lnTo>
                      <a:pt x="184" y="119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1" name="Freeform 12"/>
              <p:cNvSpPr>
                <a:spLocks/>
              </p:cNvSpPr>
              <p:nvPr/>
            </p:nvSpPr>
            <p:spPr bwMode="auto">
              <a:xfrm>
                <a:off x="3242" y="3152"/>
                <a:ext cx="214" cy="139"/>
              </a:xfrm>
              <a:custGeom>
                <a:avLst/>
                <a:gdLst>
                  <a:gd name="T0" fmla="*/ 214 w 214"/>
                  <a:gd name="T1" fmla="*/ 0 h 139"/>
                  <a:gd name="T2" fmla="*/ 0 w 214"/>
                  <a:gd name="T3" fmla="*/ 139 h 139"/>
                  <a:gd name="T4" fmla="*/ 0 60000 65536"/>
                  <a:gd name="T5" fmla="*/ 0 60000 65536"/>
                  <a:gd name="T6" fmla="*/ 0 w 214"/>
                  <a:gd name="T7" fmla="*/ 0 h 139"/>
                  <a:gd name="T8" fmla="*/ 214 w 214"/>
                  <a:gd name="T9" fmla="*/ 139 h 13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4" h="139">
                    <a:moveTo>
                      <a:pt x="214" y="0"/>
                    </a:moveTo>
                    <a:lnTo>
                      <a:pt x="0" y="139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2" name="Freeform 13"/>
              <p:cNvSpPr>
                <a:spLocks/>
              </p:cNvSpPr>
              <p:nvPr/>
            </p:nvSpPr>
            <p:spPr bwMode="auto">
              <a:xfrm>
                <a:off x="2928" y="3168"/>
                <a:ext cx="184" cy="119"/>
              </a:xfrm>
              <a:custGeom>
                <a:avLst/>
                <a:gdLst>
                  <a:gd name="T0" fmla="*/ 0 w 184"/>
                  <a:gd name="T1" fmla="*/ 0 h 119"/>
                  <a:gd name="T2" fmla="*/ 184 w 184"/>
                  <a:gd name="T3" fmla="*/ 119 h 119"/>
                  <a:gd name="T4" fmla="*/ 0 60000 65536"/>
                  <a:gd name="T5" fmla="*/ 0 60000 65536"/>
                  <a:gd name="T6" fmla="*/ 0 w 184"/>
                  <a:gd name="T7" fmla="*/ 0 h 119"/>
                  <a:gd name="T8" fmla="*/ 184 w 184"/>
                  <a:gd name="T9" fmla="*/ 119 h 11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84" h="119">
                    <a:moveTo>
                      <a:pt x="0" y="0"/>
                    </a:moveTo>
                    <a:lnTo>
                      <a:pt x="184" y="119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3" name="Freeform 14"/>
              <p:cNvSpPr>
                <a:spLocks/>
              </p:cNvSpPr>
              <p:nvPr/>
            </p:nvSpPr>
            <p:spPr bwMode="auto">
              <a:xfrm>
                <a:off x="2585" y="3411"/>
                <a:ext cx="184" cy="119"/>
              </a:xfrm>
              <a:custGeom>
                <a:avLst/>
                <a:gdLst>
                  <a:gd name="T0" fmla="*/ 0 w 184"/>
                  <a:gd name="T1" fmla="*/ 0 h 119"/>
                  <a:gd name="T2" fmla="*/ 184 w 184"/>
                  <a:gd name="T3" fmla="*/ 119 h 119"/>
                  <a:gd name="T4" fmla="*/ 0 60000 65536"/>
                  <a:gd name="T5" fmla="*/ 0 60000 65536"/>
                  <a:gd name="T6" fmla="*/ 0 w 184"/>
                  <a:gd name="T7" fmla="*/ 0 h 119"/>
                  <a:gd name="T8" fmla="*/ 184 w 184"/>
                  <a:gd name="T9" fmla="*/ 119 h 11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84" h="119">
                    <a:moveTo>
                      <a:pt x="0" y="0"/>
                    </a:moveTo>
                    <a:lnTo>
                      <a:pt x="184" y="119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4" name="Freeform 15"/>
              <p:cNvSpPr>
                <a:spLocks/>
              </p:cNvSpPr>
              <p:nvPr/>
            </p:nvSpPr>
            <p:spPr bwMode="auto">
              <a:xfrm>
                <a:off x="2904" y="3348"/>
                <a:ext cx="214" cy="139"/>
              </a:xfrm>
              <a:custGeom>
                <a:avLst/>
                <a:gdLst>
                  <a:gd name="T0" fmla="*/ 214 w 214"/>
                  <a:gd name="T1" fmla="*/ 0 h 139"/>
                  <a:gd name="T2" fmla="*/ 0 w 214"/>
                  <a:gd name="T3" fmla="*/ 139 h 139"/>
                  <a:gd name="T4" fmla="*/ 0 60000 65536"/>
                  <a:gd name="T5" fmla="*/ 0 60000 65536"/>
                  <a:gd name="T6" fmla="*/ 0 w 214"/>
                  <a:gd name="T7" fmla="*/ 0 h 139"/>
                  <a:gd name="T8" fmla="*/ 214 w 214"/>
                  <a:gd name="T9" fmla="*/ 139 h 13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4" h="139">
                    <a:moveTo>
                      <a:pt x="214" y="0"/>
                    </a:moveTo>
                    <a:lnTo>
                      <a:pt x="0" y="139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5" name="Text Box 16"/>
              <p:cNvSpPr txBox="1">
                <a:spLocks noChangeArrowheads="1"/>
              </p:cNvSpPr>
              <p:nvPr/>
            </p:nvSpPr>
            <p:spPr bwMode="auto">
              <a:xfrm>
                <a:off x="3598" y="3000"/>
                <a:ext cx="197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800"/>
                  <a:t>+</a:t>
                </a:r>
              </a:p>
            </p:txBody>
          </p:sp>
          <p:sp>
            <p:nvSpPr>
              <p:cNvPr id="28706" name="Text Box 17"/>
              <p:cNvSpPr txBox="1">
                <a:spLocks noChangeArrowheads="1"/>
              </p:cNvSpPr>
              <p:nvPr/>
            </p:nvSpPr>
            <p:spPr bwMode="auto">
              <a:xfrm>
                <a:off x="3214" y="2808"/>
                <a:ext cx="197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800"/>
                  <a:t>+</a:t>
                </a:r>
              </a:p>
            </p:txBody>
          </p:sp>
          <p:sp>
            <p:nvSpPr>
              <p:cNvPr id="28707" name="Text Box 18"/>
              <p:cNvSpPr txBox="1">
                <a:spLocks noChangeArrowheads="1"/>
              </p:cNvSpPr>
              <p:nvPr/>
            </p:nvSpPr>
            <p:spPr bwMode="auto">
              <a:xfrm>
                <a:off x="2894" y="2952"/>
                <a:ext cx="164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800"/>
                  <a:t>-</a:t>
                </a:r>
              </a:p>
            </p:txBody>
          </p:sp>
          <p:sp>
            <p:nvSpPr>
              <p:cNvPr id="28708" name="Text Box 19"/>
              <p:cNvSpPr txBox="1">
                <a:spLocks noChangeArrowheads="1"/>
              </p:cNvSpPr>
              <p:nvPr/>
            </p:nvSpPr>
            <p:spPr bwMode="auto">
              <a:xfrm>
                <a:off x="3166" y="3288"/>
                <a:ext cx="197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800"/>
                  <a:t>+</a:t>
                </a:r>
              </a:p>
            </p:txBody>
          </p:sp>
          <p:sp>
            <p:nvSpPr>
              <p:cNvPr id="28709" name="Text Box 20"/>
              <p:cNvSpPr txBox="1">
                <a:spLocks noChangeArrowheads="1"/>
              </p:cNvSpPr>
              <p:nvPr/>
            </p:nvSpPr>
            <p:spPr bwMode="auto">
              <a:xfrm>
                <a:off x="2830" y="3432"/>
                <a:ext cx="197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800"/>
                  <a:t>+</a:t>
                </a:r>
              </a:p>
            </p:txBody>
          </p:sp>
          <p:sp>
            <p:nvSpPr>
              <p:cNvPr id="28710" name="Text Box 21"/>
              <p:cNvSpPr txBox="1">
                <a:spLocks noChangeArrowheads="1"/>
              </p:cNvSpPr>
              <p:nvPr/>
            </p:nvSpPr>
            <p:spPr bwMode="auto">
              <a:xfrm>
                <a:off x="2350" y="3336"/>
                <a:ext cx="197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800"/>
                  <a:t>+</a:t>
                </a:r>
              </a:p>
            </p:txBody>
          </p:sp>
        </p:grpSp>
        <p:sp>
          <p:nvSpPr>
            <p:cNvPr id="28692" name="Text Box 22"/>
            <p:cNvSpPr txBox="1">
              <a:spLocks noChangeArrowheads="1"/>
            </p:cNvSpPr>
            <p:nvPr/>
          </p:nvSpPr>
          <p:spPr bwMode="auto">
            <a:xfrm>
              <a:off x="3814" y="2668"/>
              <a:ext cx="876" cy="40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/>
                <a:t>Node level</a:t>
              </a:r>
            </a:p>
            <a:p>
              <a:pPr algn="ctr" eaLnBrk="0" hangingPunct="0"/>
              <a:r>
                <a:rPr lang="en-US" sz="1800"/>
                <a:t>classification</a:t>
              </a:r>
            </a:p>
          </p:txBody>
        </p:sp>
      </p:grpSp>
      <p:sp>
        <p:nvSpPr>
          <p:cNvPr id="303127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Layered Access Control 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524000" y="2209800"/>
            <a:ext cx="6096000" cy="2362200"/>
            <a:chOff x="960" y="1392"/>
            <a:chExt cx="3840" cy="1488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960" y="1392"/>
              <a:ext cx="3840" cy="816"/>
              <a:chOff x="960" y="1392"/>
              <a:chExt cx="3840" cy="816"/>
            </a:xfrm>
          </p:grpSpPr>
          <p:sp>
            <p:nvSpPr>
              <p:cNvPr id="28683" name="AutoShape 26"/>
              <p:cNvSpPr>
                <a:spLocks noChangeArrowheads="1"/>
              </p:cNvSpPr>
              <p:nvPr/>
            </p:nvSpPr>
            <p:spPr bwMode="auto">
              <a:xfrm>
                <a:off x="960" y="1392"/>
                <a:ext cx="2784" cy="816"/>
              </a:xfrm>
              <a:prstGeom prst="parallelogram">
                <a:avLst>
                  <a:gd name="adj" fmla="val 85294"/>
                </a:avLst>
              </a:prstGeom>
              <a:solidFill>
                <a:srgbClr val="CC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/>
              </a:p>
            </p:txBody>
          </p:sp>
          <p:sp>
            <p:nvSpPr>
              <p:cNvPr id="28684" name="Freeform 27"/>
              <p:cNvSpPr>
                <a:spLocks/>
              </p:cNvSpPr>
              <p:nvPr/>
            </p:nvSpPr>
            <p:spPr bwMode="auto">
              <a:xfrm>
                <a:off x="2463" y="1656"/>
                <a:ext cx="184" cy="119"/>
              </a:xfrm>
              <a:custGeom>
                <a:avLst/>
                <a:gdLst>
                  <a:gd name="T0" fmla="*/ 0 w 184"/>
                  <a:gd name="T1" fmla="*/ 0 h 119"/>
                  <a:gd name="T2" fmla="*/ 184 w 184"/>
                  <a:gd name="T3" fmla="*/ 119 h 119"/>
                  <a:gd name="T4" fmla="*/ 0 60000 65536"/>
                  <a:gd name="T5" fmla="*/ 0 60000 65536"/>
                  <a:gd name="T6" fmla="*/ 0 w 184"/>
                  <a:gd name="T7" fmla="*/ 0 h 119"/>
                  <a:gd name="T8" fmla="*/ 184 w 184"/>
                  <a:gd name="T9" fmla="*/ 119 h 11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84" h="119">
                    <a:moveTo>
                      <a:pt x="0" y="0"/>
                    </a:moveTo>
                    <a:lnTo>
                      <a:pt x="184" y="119"/>
                    </a:lnTo>
                  </a:path>
                </a:pathLst>
              </a:custGeom>
              <a:solidFill>
                <a:srgbClr val="FFBBBB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5" name="Oval 28"/>
              <p:cNvSpPr>
                <a:spLocks noChangeArrowheads="1"/>
              </p:cNvSpPr>
              <p:nvPr/>
            </p:nvSpPr>
            <p:spPr bwMode="auto">
              <a:xfrm>
                <a:off x="2647" y="1714"/>
                <a:ext cx="144" cy="144"/>
              </a:xfrm>
              <a:prstGeom prst="ellipse">
                <a:avLst/>
              </a:prstGeom>
              <a:solidFill>
                <a:srgbClr val="FFBBBB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6" name="Oval 29"/>
              <p:cNvSpPr>
                <a:spLocks noChangeArrowheads="1"/>
              </p:cNvSpPr>
              <p:nvPr/>
            </p:nvSpPr>
            <p:spPr bwMode="auto">
              <a:xfrm>
                <a:off x="2304" y="1872"/>
                <a:ext cx="144" cy="144"/>
              </a:xfrm>
              <a:prstGeom prst="ellipse">
                <a:avLst/>
              </a:prstGeom>
              <a:solidFill>
                <a:srgbClr val="FFBBBB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7" name="Oval 30"/>
              <p:cNvSpPr>
                <a:spLocks noChangeArrowheads="1"/>
              </p:cNvSpPr>
              <p:nvPr/>
            </p:nvSpPr>
            <p:spPr bwMode="auto">
              <a:xfrm>
                <a:off x="2311" y="1570"/>
                <a:ext cx="144" cy="144"/>
              </a:xfrm>
              <a:prstGeom prst="ellipse">
                <a:avLst/>
              </a:prstGeom>
              <a:solidFill>
                <a:srgbClr val="FFBBBB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8" name="Freeform 31"/>
              <p:cNvSpPr>
                <a:spLocks/>
              </p:cNvSpPr>
              <p:nvPr/>
            </p:nvSpPr>
            <p:spPr bwMode="auto">
              <a:xfrm>
                <a:off x="2433" y="1794"/>
                <a:ext cx="214" cy="139"/>
              </a:xfrm>
              <a:custGeom>
                <a:avLst/>
                <a:gdLst>
                  <a:gd name="T0" fmla="*/ 214 w 214"/>
                  <a:gd name="T1" fmla="*/ 0 h 139"/>
                  <a:gd name="T2" fmla="*/ 0 w 214"/>
                  <a:gd name="T3" fmla="*/ 139 h 139"/>
                  <a:gd name="T4" fmla="*/ 0 60000 65536"/>
                  <a:gd name="T5" fmla="*/ 0 60000 65536"/>
                  <a:gd name="T6" fmla="*/ 0 w 214"/>
                  <a:gd name="T7" fmla="*/ 0 h 139"/>
                  <a:gd name="T8" fmla="*/ 214 w 214"/>
                  <a:gd name="T9" fmla="*/ 139 h 13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4" h="139">
                    <a:moveTo>
                      <a:pt x="214" y="0"/>
                    </a:moveTo>
                    <a:lnTo>
                      <a:pt x="0" y="139"/>
                    </a:lnTo>
                  </a:path>
                </a:pathLst>
              </a:custGeom>
              <a:solidFill>
                <a:srgbClr val="FFBBBB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9" name="Text Box 32"/>
              <p:cNvSpPr txBox="1">
                <a:spLocks noChangeArrowheads="1"/>
              </p:cNvSpPr>
              <p:nvPr/>
            </p:nvSpPr>
            <p:spPr bwMode="auto">
              <a:xfrm>
                <a:off x="2504" y="1498"/>
                <a:ext cx="475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400"/>
                  <a:t>Object </a:t>
                </a:r>
                <a:r>
                  <a:rPr lang="en-US" sz="1800" baseline="30000"/>
                  <a:t>-</a:t>
                </a:r>
              </a:p>
            </p:txBody>
          </p:sp>
          <p:sp>
            <p:nvSpPr>
              <p:cNvPr id="28690" name="Text Box 33"/>
              <p:cNvSpPr txBox="1">
                <a:spLocks noChangeArrowheads="1"/>
              </p:cNvSpPr>
              <p:nvPr/>
            </p:nvSpPr>
            <p:spPr bwMode="auto">
              <a:xfrm>
                <a:off x="3688" y="1560"/>
                <a:ext cx="1112" cy="40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800"/>
                  <a:t>Association level</a:t>
                </a:r>
              </a:p>
              <a:p>
                <a:pPr algn="ctr" eaLnBrk="0" hangingPunct="0"/>
                <a:r>
                  <a:rPr lang="en-US" sz="1800"/>
                  <a:t>classification</a:t>
                </a:r>
              </a:p>
            </p:txBody>
          </p:sp>
        </p:grpSp>
        <p:grpSp>
          <p:nvGrpSpPr>
            <p:cNvPr id="6" name="Group 34"/>
            <p:cNvGrpSpPr>
              <a:grpSpLocks/>
            </p:cNvGrpSpPr>
            <p:nvPr/>
          </p:nvGrpSpPr>
          <p:grpSpPr bwMode="auto">
            <a:xfrm>
              <a:off x="2352" y="1728"/>
              <a:ext cx="384" cy="1152"/>
              <a:chOff x="2352" y="1728"/>
              <a:chExt cx="384" cy="1152"/>
            </a:xfrm>
          </p:grpSpPr>
          <p:sp>
            <p:nvSpPr>
              <p:cNvPr id="28680" name="Line 35"/>
              <p:cNvSpPr>
                <a:spLocks noChangeShapeType="1"/>
              </p:cNvSpPr>
              <p:nvPr/>
            </p:nvSpPr>
            <p:spPr bwMode="auto">
              <a:xfrm>
                <a:off x="2736" y="1872"/>
                <a:ext cx="0" cy="86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1" name="Line 36"/>
              <p:cNvSpPr>
                <a:spLocks noChangeShapeType="1"/>
              </p:cNvSpPr>
              <p:nvPr/>
            </p:nvSpPr>
            <p:spPr bwMode="auto">
              <a:xfrm>
                <a:off x="2400" y="1728"/>
                <a:ext cx="0" cy="86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2" name="Line 37"/>
              <p:cNvSpPr>
                <a:spLocks noChangeShapeType="1"/>
              </p:cNvSpPr>
              <p:nvPr/>
            </p:nvSpPr>
            <p:spPr bwMode="auto">
              <a:xfrm>
                <a:off x="2352" y="2016"/>
                <a:ext cx="0" cy="86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3DAE450-02B1-448F-9D04-9DDA22B2AEE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Simple Security Object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819400" y="2427288"/>
            <a:ext cx="3810000" cy="1905000"/>
            <a:chOff x="2640" y="1488"/>
            <a:chExt cx="2400" cy="1200"/>
          </a:xfrm>
        </p:grpSpPr>
        <p:sp>
          <p:nvSpPr>
            <p:cNvPr id="29718" name="Oval 4"/>
            <p:cNvSpPr>
              <a:spLocks noChangeArrowheads="1"/>
            </p:cNvSpPr>
            <p:nvPr/>
          </p:nvSpPr>
          <p:spPr bwMode="auto">
            <a:xfrm>
              <a:off x="3696" y="1488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Oval 5"/>
            <p:cNvSpPr>
              <a:spLocks noChangeArrowheads="1"/>
            </p:cNvSpPr>
            <p:nvPr/>
          </p:nvSpPr>
          <p:spPr bwMode="auto">
            <a:xfrm>
              <a:off x="2880" y="201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Oval 6"/>
            <p:cNvSpPr>
              <a:spLocks noChangeArrowheads="1"/>
            </p:cNvSpPr>
            <p:nvPr/>
          </p:nvSpPr>
          <p:spPr bwMode="auto">
            <a:xfrm>
              <a:off x="3696" y="249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Oval 7"/>
            <p:cNvSpPr>
              <a:spLocks noChangeArrowheads="1"/>
            </p:cNvSpPr>
            <p:nvPr/>
          </p:nvSpPr>
          <p:spPr bwMode="auto">
            <a:xfrm>
              <a:off x="4176" y="249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Oval 8"/>
            <p:cNvSpPr>
              <a:spLocks noChangeArrowheads="1"/>
            </p:cNvSpPr>
            <p:nvPr/>
          </p:nvSpPr>
          <p:spPr bwMode="auto">
            <a:xfrm>
              <a:off x="2640" y="249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3" name="Oval 9"/>
            <p:cNvSpPr>
              <a:spLocks noChangeArrowheads="1"/>
            </p:cNvSpPr>
            <p:nvPr/>
          </p:nvSpPr>
          <p:spPr bwMode="auto">
            <a:xfrm>
              <a:off x="3120" y="249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Oval 10"/>
            <p:cNvSpPr>
              <a:spLocks noChangeArrowheads="1"/>
            </p:cNvSpPr>
            <p:nvPr/>
          </p:nvSpPr>
          <p:spPr bwMode="auto">
            <a:xfrm>
              <a:off x="4848" y="249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5" name="Oval 11"/>
            <p:cNvSpPr>
              <a:spLocks noChangeArrowheads="1"/>
            </p:cNvSpPr>
            <p:nvPr/>
          </p:nvSpPr>
          <p:spPr bwMode="auto">
            <a:xfrm>
              <a:off x="3696" y="201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6" name="Oval 12"/>
            <p:cNvSpPr>
              <a:spLocks noChangeArrowheads="1"/>
            </p:cNvSpPr>
            <p:nvPr/>
          </p:nvSpPr>
          <p:spPr bwMode="auto">
            <a:xfrm>
              <a:off x="4512" y="201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7" name="Oval 13"/>
            <p:cNvSpPr>
              <a:spLocks noChangeArrowheads="1"/>
            </p:cNvSpPr>
            <p:nvPr/>
          </p:nvSpPr>
          <p:spPr bwMode="auto">
            <a:xfrm>
              <a:off x="4512" y="249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8" name="Line 14"/>
            <p:cNvSpPr>
              <a:spLocks noChangeShapeType="1"/>
            </p:cNvSpPr>
            <p:nvPr/>
          </p:nvSpPr>
          <p:spPr bwMode="auto">
            <a:xfrm flipH="1">
              <a:off x="2976" y="1680"/>
              <a:ext cx="81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9" name="Line 15"/>
            <p:cNvSpPr>
              <a:spLocks noChangeShapeType="1"/>
            </p:cNvSpPr>
            <p:nvPr/>
          </p:nvSpPr>
          <p:spPr bwMode="auto">
            <a:xfrm>
              <a:off x="3792" y="1680"/>
              <a:ext cx="81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0" name="Line 16"/>
            <p:cNvSpPr>
              <a:spLocks noChangeShapeType="1"/>
            </p:cNvSpPr>
            <p:nvPr/>
          </p:nvSpPr>
          <p:spPr bwMode="auto">
            <a:xfrm flipH="1">
              <a:off x="2736" y="2208"/>
              <a:ext cx="24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1" name="Line 17"/>
            <p:cNvSpPr>
              <a:spLocks noChangeShapeType="1"/>
            </p:cNvSpPr>
            <p:nvPr/>
          </p:nvSpPr>
          <p:spPr bwMode="auto">
            <a:xfrm>
              <a:off x="2976" y="2208"/>
              <a:ext cx="24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2" name="Line 18"/>
            <p:cNvSpPr>
              <a:spLocks noChangeShapeType="1"/>
            </p:cNvSpPr>
            <p:nvPr/>
          </p:nvSpPr>
          <p:spPr bwMode="auto">
            <a:xfrm flipH="1">
              <a:off x="3792" y="22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3" name="Line 19"/>
            <p:cNvSpPr>
              <a:spLocks noChangeShapeType="1"/>
            </p:cNvSpPr>
            <p:nvPr/>
          </p:nvSpPr>
          <p:spPr bwMode="auto">
            <a:xfrm>
              <a:off x="4608" y="2208"/>
              <a:ext cx="336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Line 20"/>
            <p:cNvSpPr>
              <a:spLocks noChangeShapeType="1"/>
            </p:cNvSpPr>
            <p:nvPr/>
          </p:nvSpPr>
          <p:spPr bwMode="auto">
            <a:xfrm flipH="1">
              <a:off x="4272" y="2208"/>
              <a:ext cx="336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5" name="Line 21"/>
            <p:cNvSpPr>
              <a:spLocks noChangeShapeType="1"/>
            </p:cNvSpPr>
            <p:nvPr/>
          </p:nvSpPr>
          <p:spPr bwMode="auto">
            <a:xfrm>
              <a:off x="4608" y="22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6" name="Line 22"/>
            <p:cNvSpPr>
              <a:spLocks noChangeShapeType="1"/>
            </p:cNvSpPr>
            <p:nvPr/>
          </p:nvSpPr>
          <p:spPr bwMode="auto">
            <a:xfrm>
              <a:off x="3792" y="168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2667000" y="2286000"/>
            <a:ext cx="2514600" cy="2236788"/>
            <a:chOff x="480" y="1399"/>
            <a:chExt cx="1584" cy="1409"/>
          </a:xfrm>
        </p:grpSpPr>
        <p:grpSp>
          <p:nvGrpSpPr>
            <p:cNvPr id="4" name="Group 24"/>
            <p:cNvGrpSpPr>
              <a:grpSpLocks/>
            </p:cNvGrpSpPr>
            <p:nvPr/>
          </p:nvGrpSpPr>
          <p:grpSpPr bwMode="auto">
            <a:xfrm>
              <a:off x="576" y="1488"/>
              <a:ext cx="1248" cy="1200"/>
              <a:chOff x="1008" y="1488"/>
              <a:chExt cx="1248" cy="1200"/>
            </a:xfrm>
          </p:grpSpPr>
          <p:sp>
            <p:nvSpPr>
              <p:cNvPr id="29711" name="Oval 25"/>
              <p:cNvSpPr>
                <a:spLocks noChangeArrowheads="1"/>
              </p:cNvSpPr>
              <p:nvPr/>
            </p:nvSpPr>
            <p:spPr bwMode="auto">
              <a:xfrm>
                <a:off x="1248" y="201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2" name="Oval 26"/>
              <p:cNvSpPr>
                <a:spLocks noChangeArrowheads="1"/>
              </p:cNvSpPr>
              <p:nvPr/>
            </p:nvSpPr>
            <p:spPr bwMode="auto">
              <a:xfrm>
                <a:off x="1008" y="249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3" name="Oval 27"/>
              <p:cNvSpPr>
                <a:spLocks noChangeArrowheads="1"/>
              </p:cNvSpPr>
              <p:nvPr/>
            </p:nvSpPr>
            <p:spPr bwMode="auto">
              <a:xfrm>
                <a:off x="1488" y="249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4" name="Line 28"/>
              <p:cNvSpPr>
                <a:spLocks noChangeShapeType="1"/>
              </p:cNvSpPr>
              <p:nvPr/>
            </p:nvSpPr>
            <p:spPr bwMode="auto">
              <a:xfrm flipH="1">
                <a:off x="1344" y="1680"/>
                <a:ext cx="816" cy="336"/>
              </a:xfrm>
              <a:prstGeom prst="line">
                <a:avLst/>
              </a:prstGeom>
              <a:noFill/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5" name="Line 29"/>
              <p:cNvSpPr>
                <a:spLocks noChangeShapeType="1"/>
              </p:cNvSpPr>
              <p:nvPr/>
            </p:nvSpPr>
            <p:spPr bwMode="auto">
              <a:xfrm flipH="1">
                <a:off x="1104" y="2208"/>
                <a:ext cx="240" cy="288"/>
              </a:xfrm>
              <a:prstGeom prst="line">
                <a:avLst/>
              </a:prstGeom>
              <a:noFill/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6" name="Line 30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240" cy="288"/>
              </a:xfrm>
              <a:prstGeom prst="line">
                <a:avLst/>
              </a:prstGeom>
              <a:noFill/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7" name="Oval 31"/>
              <p:cNvSpPr>
                <a:spLocks noChangeArrowheads="1"/>
              </p:cNvSpPr>
              <p:nvPr/>
            </p:nvSpPr>
            <p:spPr bwMode="auto">
              <a:xfrm>
                <a:off x="2064" y="1488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710" name="Freeform 32"/>
            <p:cNvSpPr>
              <a:spLocks/>
            </p:cNvSpPr>
            <p:nvPr/>
          </p:nvSpPr>
          <p:spPr bwMode="auto">
            <a:xfrm>
              <a:off x="480" y="1399"/>
              <a:ext cx="1584" cy="1409"/>
            </a:xfrm>
            <a:custGeom>
              <a:avLst/>
              <a:gdLst>
                <a:gd name="T0" fmla="*/ 1300 w 1584"/>
                <a:gd name="T1" fmla="*/ 0 h 1409"/>
                <a:gd name="T2" fmla="*/ 1103 w 1584"/>
                <a:gd name="T3" fmla="*/ 66 h 1409"/>
                <a:gd name="T4" fmla="*/ 1012 w 1584"/>
                <a:gd name="T5" fmla="*/ 263 h 1409"/>
                <a:gd name="T6" fmla="*/ 336 w 1584"/>
                <a:gd name="T7" fmla="*/ 569 h 1409"/>
                <a:gd name="T8" fmla="*/ 240 w 1584"/>
                <a:gd name="T9" fmla="*/ 905 h 1409"/>
                <a:gd name="T10" fmla="*/ 0 w 1584"/>
                <a:gd name="T11" fmla="*/ 1241 h 1409"/>
                <a:gd name="T12" fmla="*/ 240 w 1584"/>
                <a:gd name="T13" fmla="*/ 1385 h 1409"/>
                <a:gd name="T14" fmla="*/ 768 w 1584"/>
                <a:gd name="T15" fmla="*/ 1385 h 1409"/>
                <a:gd name="T16" fmla="*/ 912 w 1584"/>
                <a:gd name="T17" fmla="*/ 1241 h 1409"/>
                <a:gd name="T18" fmla="*/ 864 w 1584"/>
                <a:gd name="T19" fmla="*/ 1049 h 1409"/>
                <a:gd name="T20" fmla="*/ 672 w 1584"/>
                <a:gd name="T21" fmla="*/ 809 h 1409"/>
                <a:gd name="T22" fmla="*/ 624 w 1584"/>
                <a:gd name="T23" fmla="*/ 713 h 1409"/>
                <a:gd name="T24" fmla="*/ 720 w 1584"/>
                <a:gd name="T25" fmla="*/ 617 h 1409"/>
                <a:gd name="T26" fmla="*/ 1456 w 1584"/>
                <a:gd name="T27" fmla="*/ 304 h 1409"/>
                <a:gd name="T28" fmla="*/ 1489 w 1584"/>
                <a:gd name="T29" fmla="*/ 107 h 1409"/>
                <a:gd name="T30" fmla="*/ 1300 w 1584"/>
                <a:gd name="T31" fmla="*/ 8 h 140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584"/>
                <a:gd name="T49" fmla="*/ 0 h 1409"/>
                <a:gd name="T50" fmla="*/ 1584 w 1584"/>
                <a:gd name="T51" fmla="*/ 1409 h 140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584" h="1409">
                  <a:moveTo>
                    <a:pt x="1300" y="0"/>
                  </a:moveTo>
                  <a:cubicBezTo>
                    <a:pt x="1267" y="10"/>
                    <a:pt x="1151" y="22"/>
                    <a:pt x="1103" y="66"/>
                  </a:cubicBezTo>
                  <a:cubicBezTo>
                    <a:pt x="1055" y="110"/>
                    <a:pt x="1140" y="179"/>
                    <a:pt x="1012" y="263"/>
                  </a:cubicBezTo>
                  <a:cubicBezTo>
                    <a:pt x="884" y="347"/>
                    <a:pt x="465" y="462"/>
                    <a:pt x="336" y="569"/>
                  </a:cubicBezTo>
                  <a:cubicBezTo>
                    <a:pt x="207" y="676"/>
                    <a:pt x="296" y="793"/>
                    <a:pt x="240" y="905"/>
                  </a:cubicBezTo>
                  <a:cubicBezTo>
                    <a:pt x="184" y="1017"/>
                    <a:pt x="0" y="1161"/>
                    <a:pt x="0" y="1241"/>
                  </a:cubicBezTo>
                  <a:cubicBezTo>
                    <a:pt x="0" y="1321"/>
                    <a:pt x="112" y="1361"/>
                    <a:pt x="240" y="1385"/>
                  </a:cubicBezTo>
                  <a:cubicBezTo>
                    <a:pt x="368" y="1409"/>
                    <a:pt x="656" y="1409"/>
                    <a:pt x="768" y="1385"/>
                  </a:cubicBezTo>
                  <a:cubicBezTo>
                    <a:pt x="880" y="1361"/>
                    <a:pt x="896" y="1297"/>
                    <a:pt x="912" y="1241"/>
                  </a:cubicBezTo>
                  <a:cubicBezTo>
                    <a:pt x="928" y="1185"/>
                    <a:pt x="904" y="1121"/>
                    <a:pt x="864" y="1049"/>
                  </a:cubicBezTo>
                  <a:cubicBezTo>
                    <a:pt x="824" y="977"/>
                    <a:pt x="712" y="865"/>
                    <a:pt x="672" y="809"/>
                  </a:cubicBezTo>
                  <a:cubicBezTo>
                    <a:pt x="632" y="753"/>
                    <a:pt x="616" y="745"/>
                    <a:pt x="624" y="713"/>
                  </a:cubicBezTo>
                  <a:cubicBezTo>
                    <a:pt x="632" y="681"/>
                    <a:pt x="581" y="685"/>
                    <a:pt x="720" y="617"/>
                  </a:cubicBezTo>
                  <a:cubicBezTo>
                    <a:pt x="859" y="549"/>
                    <a:pt x="1328" y="389"/>
                    <a:pt x="1456" y="304"/>
                  </a:cubicBezTo>
                  <a:cubicBezTo>
                    <a:pt x="1584" y="219"/>
                    <a:pt x="1515" y="156"/>
                    <a:pt x="1489" y="107"/>
                  </a:cubicBezTo>
                  <a:cubicBezTo>
                    <a:pt x="1463" y="58"/>
                    <a:pt x="1340" y="29"/>
                    <a:pt x="1300" y="8"/>
                  </a:cubicBezTo>
                </a:path>
              </a:pathLst>
            </a:cu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743200" y="2362200"/>
            <a:ext cx="2209800" cy="1997075"/>
            <a:chOff x="1728" y="1488"/>
            <a:chExt cx="1392" cy="1258"/>
          </a:xfrm>
        </p:grpSpPr>
        <p:sp>
          <p:nvSpPr>
            <p:cNvPr id="29705" name="Text Box 34"/>
            <p:cNvSpPr txBox="1">
              <a:spLocks noChangeArrowheads="1"/>
            </p:cNvSpPr>
            <p:nvPr/>
          </p:nvSpPr>
          <p:spPr bwMode="auto">
            <a:xfrm>
              <a:off x="2784" y="1488"/>
              <a:ext cx="336" cy="250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sm" len="med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000"/>
                <a:t>t</a:t>
              </a:r>
              <a:r>
                <a:rPr lang="en-US" sz="2000" baseline="-25000"/>
                <a:t>1</a:t>
              </a:r>
            </a:p>
          </p:txBody>
        </p:sp>
        <p:sp>
          <p:nvSpPr>
            <p:cNvPr id="29706" name="Text Box 35"/>
            <p:cNvSpPr txBox="1">
              <a:spLocks noChangeArrowheads="1"/>
            </p:cNvSpPr>
            <p:nvPr/>
          </p:nvSpPr>
          <p:spPr bwMode="auto">
            <a:xfrm>
              <a:off x="2160" y="2496"/>
              <a:ext cx="336" cy="250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sm" len="med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000"/>
                <a:t>t</a:t>
              </a:r>
              <a:r>
                <a:rPr lang="en-US" sz="2000" baseline="-25000"/>
                <a:t>4</a:t>
              </a:r>
            </a:p>
          </p:txBody>
        </p:sp>
        <p:sp>
          <p:nvSpPr>
            <p:cNvPr id="29707" name="Text Box 36"/>
            <p:cNvSpPr txBox="1">
              <a:spLocks noChangeArrowheads="1"/>
            </p:cNvSpPr>
            <p:nvPr/>
          </p:nvSpPr>
          <p:spPr bwMode="auto">
            <a:xfrm>
              <a:off x="1728" y="2496"/>
              <a:ext cx="336" cy="250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sm" len="med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000"/>
                <a:t>t</a:t>
              </a:r>
              <a:r>
                <a:rPr lang="en-US" sz="2000" baseline="-25000"/>
                <a:t>3</a:t>
              </a:r>
            </a:p>
          </p:txBody>
        </p:sp>
        <p:sp>
          <p:nvSpPr>
            <p:cNvPr id="29708" name="Text Box 37"/>
            <p:cNvSpPr txBox="1">
              <a:spLocks noChangeArrowheads="1"/>
            </p:cNvSpPr>
            <p:nvPr/>
          </p:nvSpPr>
          <p:spPr bwMode="auto">
            <a:xfrm>
              <a:off x="1968" y="2016"/>
              <a:ext cx="336" cy="250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sm" len="med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000"/>
                <a:t>t</a:t>
              </a:r>
              <a:r>
                <a:rPr lang="en-US" sz="2000" baseline="-25000"/>
                <a:t>2</a:t>
              </a:r>
            </a:p>
          </p:txBody>
        </p:sp>
      </p:grpSp>
      <p:sp>
        <p:nvSpPr>
          <p:cNvPr id="29703" name="Text Box 38"/>
          <p:cNvSpPr txBox="1">
            <a:spLocks noChangeArrowheads="1"/>
          </p:cNvSpPr>
          <p:nvPr/>
        </p:nvSpPr>
        <p:spPr bwMode="auto">
          <a:xfrm>
            <a:off x="4784725" y="1870075"/>
            <a:ext cx="336550" cy="457200"/>
          </a:xfrm>
          <a:prstGeom prst="rect">
            <a:avLst/>
          </a:prstGeom>
          <a:noFill/>
          <a:ln w="22225">
            <a:noFill/>
            <a:miter lim="800000"/>
            <a:headEnd/>
            <a:tailEnd type="none" w="sm" len="med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o</a:t>
            </a:r>
          </a:p>
        </p:txBody>
      </p:sp>
      <p:sp>
        <p:nvSpPr>
          <p:cNvPr id="29704" name="Text Box 39"/>
          <p:cNvSpPr txBox="1">
            <a:spLocks noChangeArrowheads="1"/>
          </p:cNvSpPr>
          <p:nvPr/>
        </p:nvSpPr>
        <p:spPr bwMode="auto">
          <a:xfrm>
            <a:off x="5754688" y="2057400"/>
            <a:ext cx="2832100" cy="579438"/>
          </a:xfrm>
          <a:prstGeom prst="rect">
            <a:avLst/>
          </a:prstGeom>
          <a:noFill/>
          <a:ln w="22225">
            <a:noFill/>
            <a:miter lim="800000"/>
            <a:headEnd/>
            <a:tailEnd type="none" w="sm" len="med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>
                <a:sym typeface="Symbol" pitchFamily="18" charset="2"/>
              </a:rPr>
              <a:t> </a:t>
            </a:r>
            <a:r>
              <a:rPr lang="en-US" sz="3200"/>
              <a:t>t</a:t>
            </a:r>
            <a:r>
              <a:rPr lang="en-US" sz="3200" baseline="-25000"/>
              <a:t>i</a:t>
            </a:r>
            <a:r>
              <a:rPr lang="en-US" sz="3200">
                <a:sym typeface="Symbol" pitchFamily="18" charset="2"/>
              </a:rPr>
              <a:t> :</a:t>
            </a:r>
            <a:r>
              <a:rPr lang="en-US" sz="1400">
                <a:sym typeface="Symbol" pitchFamily="18" charset="2"/>
              </a:rPr>
              <a:t> </a:t>
            </a:r>
            <a:r>
              <a:rPr lang="en-US" sz="3200">
                <a:sym typeface="Symbol" pitchFamily="18" charset="2"/>
              </a:rPr>
              <a:t>(</a:t>
            </a:r>
            <a:r>
              <a:rPr lang="en-US" sz="3200"/>
              <a:t>t</a:t>
            </a:r>
            <a:r>
              <a:rPr lang="en-US" sz="3200" baseline="-25000"/>
              <a:t>i</a:t>
            </a:r>
            <a:r>
              <a:rPr lang="en-US" sz="3200"/>
              <a:t>) = </a:t>
            </a:r>
            <a:r>
              <a:rPr lang="en-US" sz="3200">
                <a:sym typeface="Symbol" pitchFamily="18" charset="2"/>
              </a:rPr>
              <a:t></a:t>
            </a:r>
            <a:r>
              <a:rPr lang="en-US" sz="3200"/>
              <a:t>(o)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9AA1308-5516-4FD2-B560-267A3FC555AC}" type="slidenum">
              <a:rPr lang="en-US" smtClean="0"/>
              <a:pPr/>
              <a:t>26</a:t>
            </a:fld>
            <a:endParaRPr lang="en-US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819400" y="2427288"/>
            <a:ext cx="3810000" cy="1905000"/>
            <a:chOff x="2640" y="1488"/>
            <a:chExt cx="2400" cy="1200"/>
          </a:xfrm>
        </p:grpSpPr>
        <p:sp>
          <p:nvSpPr>
            <p:cNvPr id="30742" name="Oval 3"/>
            <p:cNvSpPr>
              <a:spLocks noChangeArrowheads="1"/>
            </p:cNvSpPr>
            <p:nvPr/>
          </p:nvSpPr>
          <p:spPr bwMode="auto">
            <a:xfrm>
              <a:off x="3696" y="1488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3" name="Oval 4"/>
            <p:cNvSpPr>
              <a:spLocks noChangeArrowheads="1"/>
            </p:cNvSpPr>
            <p:nvPr/>
          </p:nvSpPr>
          <p:spPr bwMode="auto">
            <a:xfrm>
              <a:off x="2880" y="201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4" name="Oval 5"/>
            <p:cNvSpPr>
              <a:spLocks noChangeArrowheads="1"/>
            </p:cNvSpPr>
            <p:nvPr/>
          </p:nvSpPr>
          <p:spPr bwMode="auto">
            <a:xfrm>
              <a:off x="3696" y="249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5" name="Oval 6"/>
            <p:cNvSpPr>
              <a:spLocks noChangeArrowheads="1"/>
            </p:cNvSpPr>
            <p:nvPr/>
          </p:nvSpPr>
          <p:spPr bwMode="auto">
            <a:xfrm>
              <a:off x="4176" y="249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6" name="Oval 7"/>
            <p:cNvSpPr>
              <a:spLocks noChangeArrowheads="1"/>
            </p:cNvSpPr>
            <p:nvPr/>
          </p:nvSpPr>
          <p:spPr bwMode="auto">
            <a:xfrm>
              <a:off x="2640" y="249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Oval 8"/>
            <p:cNvSpPr>
              <a:spLocks noChangeArrowheads="1"/>
            </p:cNvSpPr>
            <p:nvPr/>
          </p:nvSpPr>
          <p:spPr bwMode="auto">
            <a:xfrm>
              <a:off x="3120" y="249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8" name="Oval 9"/>
            <p:cNvSpPr>
              <a:spLocks noChangeArrowheads="1"/>
            </p:cNvSpPr>
            <p:nvPr/>
          </p:nvSpPr>
          <p:spPr bwMode="auto">
            <a:xfrm>
              <a:off x="4848" y="249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Oval 10"/>
            <p:cNvSpPr>
              <a:spLocks noChangeArrowheads="1"/>
            </p:cNvSpPr>
            <p:nvPr/>
          </p:nvSpPr>
          <p:spPr bwMode="auto">
            <a:xfrm>
              <a:off x="3696" y="201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0" name="Oval 11"/>
            <p:cNvSpPr>
              <a:spLocks noChangeArrowheads="1"/>
            </p:cNvSpPr>
            <p:nvPr/>
          </p:nvSpPr>
          <p:spPr bwMode="auto">
            <a:xfrm>
              <a:off x="4512" y="201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1" name="Oval 12"/>
            <p:cNvSpPr>
              <a:spLocks noChangeArrowheads="1"/>
            </p:cNvSpPr>
            <p:nvPr/>
          </p:nvSpPr>
          <p:spPr bwMode="auto">
            <a:xfrm>
              <a:off x="4512" y="2496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2" name="Line 13"/>
            <p:cNvSpPr>
              <a:spLocks noChangeShapeType="1"/>
            </p:cNvSpPr>
            <p:nvPr/>
          </p:nvSpPr>
          <p:spPr bwMode="auto">
            <a:xfrm flipH="1">
              <a:off x="2976" y="1680"/>
              <a:ext cx="81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3" name="Line 14"/>
            <p:cNvSpPr>
              <a:spLocks noChangeShapeType="1"/>
            </p:cNvSpPr>
            <p:nvPr/>
          </p:nvSpPr>
          <p:spPr bwMode="auto">
            <a:xfrm>
              <a:off x="3792" y="1680"/>
              <a:ext cx="81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Line 15"/>
            <p:cNvSpPr>
              <a:spLocks noChangeShapeType="1"/>
            </p:cNvSpPr>
            <p:nvPr/>
          </p:nvSpPr>
          <p:spPr bwMode="auto">
            <a:xfrm flipH="1">
              <a:off x="2736" y="2208"/>
              <a:ext cx="24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Line 16"/>
            <p:cNvSpPr>
              <a:spLocks noChangeShapeType="1"/>
            </p:cNvSpPr>
            <p:nvPr/>
          </p:nvSpPr>
          <p:spPr bwMode="auto">
            <a:xfrm>
              <a:off x="2976" y="2208"/>
              <a:ext cx="24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6" name="Line 17"/>
            <p:cNvSpPr>
              <a:spLocks noChangeShapeType="1"/>
            </p:cNvSpPr>
            <p:nvPr/>
          </p:nvSpPr>
          <p:spPr bwMode="auto">
            <a:xfrm flipH="1">
              <a:off x="3792" y="22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7" name="Line 18"/>
            <p:cNvSpPr>
              <a:spLocks noChangeShapeType="1"/>
            </p:cNvSpPr>
            <p:nvPr/>
          </p:nvSpPr>
          <p:spPr bwMode="auto">
            <a:xfrm>
              <a:off x="4608" y="2208"/>
              <a:ext cx="336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Line 19"/>
            <p:cNvSpPr>
              <a:spLocks noChangeShapeType="1"/>
            </p:cNvSpPr>
            <p:nvPr/>
          </p:nvSpPr>
          <p:spPr bwMode="auto">
            <a:xfrm flipH="1">
              <a:off x="4272" y="2208"/>
              <a:ext cx="336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9" name="Line 20"/>
            <p:cNvSpPr>
              <a:spLocks noChangeShapeType="1"/>
            </p:cNvSpPr>
            <p:nvPr/>
          </p:nvSpPr>
          <p:spPr bwMode="auto">
            <a:xfrm>
              <a:off x="4608" y="22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0" name="Line 21"/>
            <p:cNvSpPr>
              <a:spLocks noChangeShapeType="1"/>
            </p:cNvSpPr>
            <p:nvPr/>
          </p:nvSpPr>
          <p:spPr bwMode="auto">
            <a:xfrm>
              <a:off x="3792" y="168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2667000" y="2286000"/>
            <a:ext cx="2514600" cy="2236788"/>
            <a:chOff x="480" y="1399"/>
            <a:chExt cx="1584" cy="1409"/>
          </a:xfrm>
        </p:grpSpPr>
        <p:grpSp>
          <p:nvGrpSpPr>
            <p:cNvPr id="4" name="Group 23"/>
            <p:cNvGrpSpPr>
              <a:grpSpLocks/>
            </p:cNvGrpSpPr>
            <p:nvPr/>
          </p:nvGrpSpPr>
          <p:grpSpPr bwMode="auto">
            <a:xfrm>
              <a:off x="576" y="1488"/>
              <a:ext cx="1248" cy="1200"/>
              <a:chOff x="1008" y="1488"/>
              <a:chExt cx="1248" cy="1200"/>
            </a:xfrm>
          </p:grpSpPr>
          <p:sp>
            <p:nvSpPr>
              <p:cNvPr id="30735" name="Oval 24"/>
              <p:cNvSpPr>
                <a:spLocks noChangeArrowheads="1"/>
              </p:cNvSpPr>
              <p:nvPr/>
            </p:nvSpPr>
            <p:spPr bwMode="auto">
              <a:xfrm>
                <a:off x="1248" y="201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6" name="Oval 25"/>
              <p:cNvSpPr>
                <a:spLocks noChangeArrowheads="1"/>
              </p:cNvSpPr>
              <p:nvPr/>
            </p:nvSpPr>
            <p:spPr bwMode="auto">
              <a:xfrm>
                <a:off x="1008" y="249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7" name="Oval 26"/>
              <p:cNvSpPr>
                <a:spLocks noChangeArrowheads="1"/>
              </p:cNvSpPr>
              <p:nvPr/>
            </p:nvSpPr>
            <p:spPr bwMode="auto">
              <a:xfrm>
                <a:off x="1488" y="249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8" name="Line 27"/>
              <p:cNvSpPr>
                <a:spLocks noChangeShapeType="1"/>
              </p:cNvSpPr>
              <p:nvPr/>
            </p:nvSpPr>
            <p:spPr bwMode="auto">
              <a:xfrm flipH="1">
                <a:off x="1344" y="1680"/>
                <a:ext cx="816" cy="336"/>
              </a:xfrm>
              <a:prstGeom prst="line">
                <a:avLst/>
              </a:prstGeom>
              <a:noFill/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9" name="Line 28"/>
              <p:cNvSpPr>
                <a:spLocks noChangeShapeType="1"/>
              </p:cNvSpPr>
              <p:nvPr/>
            </p:nvSpPr>
            <p:spPr bwMode="auto">
              <a:xfrm flipH="1">
                <a:off x="1104" y="2208"/>
                <a:ext cx="240" cy="288"/>
              </a:xfrm>
              <a:prstGeom prst="line">
                <a:avLst/>
              </a:prstGeom>
              <a:noFill/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0" name="Line 29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240" cy="288"/>
              </a:xfrm>
              <a:prstGeom prst="line">
                <a:avLst/>
              </a:prstGeom>
              <a:noFill/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1" name="Oval 30"/>
              <p:cNvSpPr>
                <a:spLocks noChangeArrowheads="1"/>
              </p:cNvSpPr>
              <p:nvPr/>
            </p:nvSpPr>
            <p:spPr bwMode="auto">
              <a:xfrm>
                <a:off x="2064" y="1488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rgbClr val="99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734" name="Freeform 31"/>
            <p:cNvSpPr>
              <a:spLocks/>
            </p:cNvSpPr>
            <p:nvPr/>
          </p:nvSpPr>
          <p:spPr bwMode="auto">
            <a:xfrm>
              <a:off x="480" y="1399"/>
              <a:ext cx="1584" cy="1409"/>
            </a:xfrm>
            <a:custGeom>
              <a:avLst/>
              <a:gdLst>
                <a:gd name="T0" fmla="*/ 1300 w 1584"/>
                <a:gd name="T1" fmla="*/ 0 h 1409"/>
                <a:gd name="T2" fmla="*/ 1103 w 1584"/>
                <a:gd name="T3" fmla="*/ 66 h 1409"/>
                <a:gd name="T4" fmla="*/ 1012 w 1584"/>
                <a:gd name="T5" fmla="*/ 263 h 1409"/>
                <a:gd name="T6" fmla="*/ 336 w 1584"/>
                <a:gd name="T7" fmla="*/ 569 h 1409"/>
                <a:gd name="T8" fmla="*/ 240 w 1584"/>
                <a:gd name="T9" fmla="*/ 905 h 1409"/>
                <a:gd name="T10" fmla="*/ 0 w 1584"/>
                <a:gd name="T11" fmla="*/ 1241 h 1409"/>
                <a:gd name="T12" fmla="*/ 240 w 1584"/>
                <a:gd name="T13" fmla="*/ 1385 h 1409"/>
                <a:gd name="T14" fmla="*/ 768 w 1584"/>
                <a:gd name="T15" fmla="*/ 1385 h 1409"/>
                <a:gd name="T16" fmla="*/ 912 w 1584"/>
                <a:gd name="T17" fmla="*/ 1241 h 1409"/>
                <a:gd name="T18" fmla="*/ 864 w 1584"/>
                <a:gd name="T19" fmla="*/ 1049 h 1409"/>
                <a:gd name="T20" fmla="*/ 672 w 1584"/>
                <a:gd name="T21" fmla="*/ 809 h 1409"/>
                <a:gd name="T22" fmla="*/ 624 w 1584"/>
                <a:gd name="T23" fmla="*/ 713 h 1409"/>
                <a:gd name="T24" fmla="*/ 720 w 1584"/>
                <a:gd name="T25" fmla="*/ 617 h 1409"/>
                <a:gd name="T26" fmla="*/ 1456 w 1584"/>
                <a:gd name="T27" fmla="*/ 304 h 1409"/>
                <a:gd name="T28" fmla="*/ 1489 w 1584"/>
                <a:gd name="T29" fmla="*/ 107 h 1409"/>
                <a:gd name="T30" fmla="*/ 1300 w 1584"/>
                <a:gd name="T31" fmla="*/ 8 h 140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584"/>
                <a:gd name="T49" fmla="*/ 0 h 1409"/>
                <a:gd name="T50" fmla="*/ 1584 w 1584"/>
                <a:gd name="T51" fmla="*/ 1409 h 140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584" h="1409">
                  <a:moveTo>
                    <a:pt x="1300" y="0"/>
                  </a:moveTo>
                  <a:cubicBezTo>
                    <a:pt x="1267" y="10"/>
                    <a:pt x="1151" y="22"/>
                    <a:pt x="1103" y="66"/>
                  </a:cubicBezTo>
                  <a:cubicBezTo>
                    <a:pt x="1055" y="110"/>
                    <a:pt x="1140" y="179"/>
                    <a:pt x="1012" y="263"/>
                  </a:cubicBezTo>
                  <a:cubicBezTo>
                    <a:pt x="884" y="347"/>
                    <a:pt x="465" y="462"/>
                    <a:pt x="336" y="569"/>
                  </a:cubicBezTo>
                  <a:cubicBezTo>
                    <a:pt x="207" y="676"/>
                    <a:pt x="296" y="793"/>
                    <a:pt x="240" y="905"/>
                  </a:cubicBezTo>
                  <a:cubicBezTo>
                    <a:pt x="184" y="1017"/>
                    <a:pt x="0" y="1161"/>
                    <a:pt x="0" y="1241"/>
                  </a:cubicBezTo>
                  <a:cubicBezTo>
                    <a:pt x="0" y="1321"/>
                    <a:pt x="112" y="1361"/>
                    <a:pt x="240" y="1385"/>
                  </a:cubicBezTo>
                  <a:cubicBezTo>
                    <a:pt x="368" y="1409"/>
                    <a:pt x="656" y="1409"/>
                    <a:pt x="768" y="1385"/>
                  </a:cubicBezTo>
                  <a:cubicBezTo>
                    <a:pt x="880" y="1361"/>
                    <a:pt x="896" y="1297"/>
                    <a:pt x="912" y="1241"/>
                  </a:cubicBezTo>
                  <a:cubicBezTo>
                    <a:pt x="928" y="1185"/>
                    <a:pt x="904" y="1121"/>
                    <a:pt x="864" y="1049"/>
                  </a:cubicBezTo>
                  <a:cubicBezTo>
                    <a:pt x="824" y="977"/>
                    <a:pt x="712" y="865"/>
                    <a:pt x="672" y="809"/>
                  </a:cubicBezTo>
                  <a:cubicBezTo>
                    <a:pt x="632" y="753"/>
                    <a:pt x="616" y="745"/>
                    <a:pt x="624" y="713"/>
                  </a:cubicBezTo>
                  <a:cubicBezTo>
                    <a:pt x="632" y="681"/>
                    <a:pt x="581" y="685"/>
                    <a:pt x="720" y="617"/>
                  </a:cubicBezTo>
                  <a:cubicBezTo>
                    <a:pt x="859" y="549"/>
                    <a:pt x="1328" y="389"/>
                    <a:pt x="1456" y="304"/>
                  </a:cubicBezTo>
                  <a:cubicBezTo>
                    <a:pt x="1584" y="219"/>
                    <a:pt x="1515" y="156"/>
                    <a:pt x="1489" y="107"/>
                  </a:cubicBezTo>
                  <a:cubicBezTo>
                    <a:pt x="1463" y="58"/>
                    <a:pt x="1340" y="29"/>
                    <a:pt x="1300" y="8"/>
                  </a:cubicBezTo>
                </a:path>
              </a:pathLst>
            </a:cu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743200" y="2362200"/>
            <a:ext cx="2209800" cy="1997075"/>
            <a:chOff x="1728" y="1488"/>
            <a:chExt cx="1392" cy="1258"/>
          </a:xfrm>
        </p:grpSpPr>
        <p:sp>
          <p:nvSpPr>
            <p:cNvPr id="30729" name="Text Box 33"/>
            <p:cNvSpPr txBox="1">
              <a:spLocks noChangeArrowheads="1"/>
            </p:cNvSpPr>
            <p:nvPr/>
          </p:nvSpPr>
          <p:spPr bwMode="auto">
            <a:xfrm>
              <a:off x="2784" y="1488"/>
              <a:ext cx="336" cy="250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sm" len="med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000"/>
                <a:t>t</a:t>
              </a:r>
              <a:r>
                <a:rPr lang="en-US" sz="2000" baseline="-25000"/>
                <a:t>1</a:t>
              </a:r>
            </a:p>
          </p:txBody>
        </p:sp>
        <p:sp>
          <p:nvSpPr>
            <p:cNvPr id="30730" name="Text Box 34"/>
            <p:cNvSpPr txBox="1">
              <a:spLocks noChangeArrowheads="1"/>
            </p:cNvSpPr>
            <p:nvPr/>
          </p:nvSpPr>
          <p:spPr bwMode="auto">
            <a:xfrm>
              <a:off x="2160" y="2496"/>
              <a:ext cx="336" cy="250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sm" len="med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000"/>
                <a:t>t</a:t>
              </a:r>
              <a:r>
                <a:rPr lang="en-US" sz="2000" baseline="-25000"/>
                <a:t>4</a:t>
              </a:r>
            </a:p>
          </p:txBody>
        </p:sp>
        <p:sp>
          <p:nvSpPr>
            <p:cNvPr id="30731" name="Text Box 35"/>
            <p:cNvSpPr txBox="1">
              <a:spLocks noChangeArrowheads="1"/>
            </p:cNvSpPr>
            <p:nvPr/>
          </p:nvSpPr>
          <p:spPr bwMode="auto">
            <a:xfrm>
              <a:off x="1728" y="2496"/>
              <a:ext cx="336" cy="250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sm" len="med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000"/>
                <a:t>t</a:t>
              </a:r>
              <a:r>
                <a:rPr lang="en-US" sz="2000" baseline="-25000"/>
                <a:t>3</a:t>
              </a:r>
            </a:p>
          </p:txBody>
        </p:sp>
        <p:sp>
          <p:nvSpPr>
            <p:cNvPr id="30732" name="Text Box 36"/>
            <p:cNvSpPr txBox="1">
              <a:spLocks noChangeArrowheads="1"/>
            </p:cNvSpPr>
            <p:nvPr/>
          </p:nvSpPr>
          <p:spPr bwMode="auto">
            <a:xfrm>
              <a:off x="1968" y="2016"/>
              <a:ext cx="336" cy="250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 type="none" w="sm" len="med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000"/>
                <a:t>t</a:t>
              </a:r>
              <a:r>
                <a:rPr lang="en-US" sz="2000" baseline="-25000"/>
                <a:t>2</a:t>
              </a:r>
            </a:p>
          </p:txBody>
        </p:sp>
      </p:grpSp>
      <p:sp>
        <p:nvSpPr>
          <p:cNvPr id="30726" name="Text Box 37"/>
          <p:cNvSpPr txBox="1">
            <a:spLocks noChangeArrowheads="1"/>
          </p:cNvSpPr>
          <p:nvPr/>
        </p:nvSpPr>
        <p:spPr bwMode="auto">
          <a:xfrm>
            <a:off x="4784725" y="1870075"/>
            <a:ext cx="336550" cy="457200"/>
          </a:xfrm>
          <a:prstGeom prst="rect">
            <a:avLst/>
          </a:prstGeom>
          <a:noFill/>
          <a:ln w="22225">
            <a:noFill/>
            <a:miter lim="800000"/>
            <a:headEnd/>
            <a:tailEnd type="none" w="sm" len="med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o</a:t>
            </a:r>
          </a:p>
        </p:txBody>
      </p:sp>
      <p:sp>
        <p:nvSpPr>
          <p:cNvPr id="30727" name="Text Box 38"/>
          <p:cNvSpPr txBox="1">
            <a:spLocks noChangeArrowheads="1"/>
          </p:cNvSpPr>
          <p:nvPr/>
        </p:nvSpPr>
        <p:spPr bwMode="auto">
          <a:xfrm>
            <a:off x="5507038" y="2057400"/>
            <a:ext cx="2889250" cy="579438"/>
          </a:xfrm>
          <a:prstGeom prst="rect">
            <a:avLst/>
          </a:prstGeom>
          <a:noFill/>
          <a:ln w="22225">
            <a:noFill/>
            <a:miter lim="800000"/>
            <a:headEnd/>
            <a:tailEnd type="none" w="sm" len="med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>
                <a:sym typeface="Symbol" pitchFamily="18" charset="2"/>
              </a:rPr>
              <a:t> </a:t>
            </a:r>
            <a:r>
              <a:rPr lang="en-US" sz="3200"/>
              <a:t>t</a:t>
            </a:r>
            <a:r>
              <a:rPr lang="en-US" sz="3200" baseline="-25000"/>
              <a:t>i</a:t>
            </a:r>
            <a:r>
              <a:rPr lang="en-US" sz="3200">
                <a:sym typeface="Symbol" pitchFamily="18" charset="2"/>
              </a:rPr>
              <a:t> : (</a:t>
            </a:r>
            <a:r>
              <a:rPr lang="en-US" sz="3200"/>
              <a:t>t</a:t>
            </a:r>
            <a:r>
              <a:rPr lang="en-US" sz="3200" baseline="-25000"/>
              <a:t>i</a:t>
            </a:r>
            <a:r>
              <a:rPr lang="en-US" sz="3200"/>
              <a:t>) &lt; </a:t>
            </a:r>
            <a:r>
              <a:rPr lang="en-US" sz="3200">
                <a:sym typeface="Symbol" pitchFamily="18" charset="2"/>
              </a:rPr>
              <a:t></a:t>
            </a:r>
            <a:r>
              <a:rPr lang="en-US" sz="3200"/>
              <a:t>(o)</a:t>
            </a:r>
          </a:p>
        </p:txBody>
      </p:sp>
      <p:sp>
        <p:nvSpPr>
          <p:cNvPr id="315431" name="Rectangle 3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Association Security 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88F8CD6-E439-42B4-9E86-0823A86BAC1F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15045" name="Rectangle 5"/>
          <p:cNvSpPr>
            <a:spLocks noChangeArrowheads="1"/>
          </p:cNvSpPr>
          <p:nvPr/>
        </p:nvSpPr>
        <p:spPr bwMode="auto">
          <a:xfrm>
            <a:off x="2133600" y="228600"/>
            <a:ext cx="670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sz="3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Inference Problem</a:t>
            </a:r>
          </a:p>
        </p:txBody>
      </p:sp>
      <p:sp>
        <p:nvSpPr>
          <p:cNvPr id="31748" name="Rectangle 6"/>
          <p:cNvSpPr>
            <a:spLocks noChangeArrowheads="1"/>
          </p:cNvSpPr>
          <p:nvPr/>
        </p:nvSpPr>
        <p:spPr bwMode="auto">
          <a:xfrm>
            <a:off x="914400" y="1600200"/>
            <a:ext cx="7162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sz="2400"/>
              <a:t>General Purpose Database:</a:t>
            </a:r>
          </a:p>
          <a:p>
            <a:pPr marL="342900" indent="-342900" algn="ctr">
              <a:spcBef>
                <a:spcPct val="20000"/>
              </a:spcBef>
              <a:buFont typeface="Wingdings" pitchFamily="2" charset="2"/>
              <a:buNone/>
            </a:pPr>
            <a:endParaRPr lang="en-US" sz="1000" b="1"/>
          </a:p>
          <a:p>
            <a:pPr marL="342900" indent="-342900" algn="ctr">
              <a:spcBef>
                <a:spcPct val="20000"/>
              </a:spcBef>
              <a:buFont typeface="Wingdings" pitchFamily="2" charset="2"/>
              <a:buNone/>
            </a:pPr>
            <a:r>
              <a:rPr lang="en-US" sz="2400"/>
              <a:t>Non-confidential data + </a:t>
            </a:r>
            <a:r>
              <a:rPr lang="en-US" sz="2400">
                <a:solidFill>
                  <a:srgbClr val="000099"/>
                </a:solidFill>
              </a:rPr>
              <a:t>Metadata</a:t>
            </a:r>
            <a:r>
              <a:rPr lang="en-US" sz="2400"/>
              <a:t> </a:t>
            </a:r>
            <a:r>
              <a:rPr lang="en-US" sz="2400">
                <a:sym typeface="Wingdings" pitchFamily="2" charset="2"/>
              </a:rPr>
              <a:t></a:t>
            </a:r>
          </a:p>
          <a:p>
            <a:pPr marL="342900" indent="-342900" algn="ctr">
              <a:spcBef>
                <a:spcPct val="20000"/>
              </a:spcBef>
              <a:buFont typeface="Wingdings" pitchFamily="2" charset="2"/>
              <a:buNone/>
            </a:pPr>
            <a:r>
              <a:rPr lang="en-US" sz="2400">
                <a:sym typeface="Wingdings" pitchFamily="2" charset="2"/>
              </a:rPr>
              <a:t> Undesired  Inferences</a:t>
            </a:r>
            <a:endParaRPr lang="en-US" sz="2400"/>
          </a:p>
          <a:p>
            <a:pPr marL="342900" indent="-342900" algn="ctr">
              <a:spcBef>
                <a:spcPct val="20000"/>
              </a:spcBef>
              <a:buFont typeface="Wingdings" pitchFamily="2" charset="2"/>
              <a:buNone/>
            </a:pPr>
            <a:endParaRPr lang="en-US" sz="2400"/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sz="2400"/>
              <a:t>Semantic Web:</a:t>
            </a:r>
          </a:p>
          <a:p>
            <a:pPr marL="342900" indent="-342900" algn="ctr">
              <a:spcBef>
                <a:spcPct val="20000"/>
              </a:spcBef>
              <a:buFont typeface="Wingdings" pitchFamily="2" charset="2"/>
              <a:buNone/>
            </a:pPr>
            <a:endParaRPr lang="en-US" sz="1000"/>
          </a:p>
          <a:p>
            <a:pPr marL="342900" indent="-342900" algn="ctr">
              <a:spcBef>
                <a:spcPct val="20000"/>
              </a:spcBef>
              <a:buFont typeface="Wingdings" pitchFamily="2" charset="2"/>
              <a:buNone/>
            </a:pPr>
            <a:r>
              <a:rPr lang="en-US" sz="2400"/>
              <a:t>Non-confidential data + </a:t>
            </a:r>
            <a:r>
              <a:rPr lang="en-US" sz="2400">
                <a:solidFill>
                  <a:srgbClr val="000099"/>
                </a:solidFill>
              </a:rPr>
              <a:t>Metadata (data and application semantics)</a:t>
            </a:r>
            <a:r>
              <a:rPr lang="en-US" sz="2400"/>
              <a:t> + Computational Power + Connectivity </a:t>
            </a:r>
            <a:r>
              <a:rPr lang="en-US" sz="2400">
                <a:sym typeface="Wingdings" pitchFamily="2" charset="2"/>
              </a:rPr>
              <a:t> </a:t>
            </a:r>
            <a:r>
              <a:rPr lang="en-US" sz="2400"/>
              <a:t>Undesired Inferences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¯"/>
            </a:pPr>
            <a:endParaRPr lang="en-US" sz="1400">
              <a:latin typeface="Comic Sans MS" pitchFamily="66" charset="0"/>
            </a:endParaRPr>
          </a:p>
        </p:txBody>
      </p:sp>
      <p:sp>
        <p:nvSpPr>
          <p:cNvPr id="31749" name="Rectangle 7"/>
          <p:cNvSpPr>
            <a:spLocks noChangeArrowheads="1"/>
          </p:cNvSpPr>
          <p:nvPr/>
        </p:nvSpPr>
        <p:spPr bwMode="auto">
          <a:xfrm>
            <a:off x="914400" y="4114800"/>
            <a:ext cx="7239000" cy="1219200"/>
          </a:xfrm>
          <a:prstGeom prst="rect">
            <a:avLst/>
          </a:prstGeom>
          <a:noFill/>
          <a:ln w="38100" cap="sq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9"/>
          <p:cNvSpPr>
            <a:spLocks noChangeArrowheads="1"/>
          </p:cNvSpPr>
          <p:nvPr/>
        </p:nvSpPr>
        <p:spPr bwMode="auto">
          <a:xfrm>
            <a:off x="914400" y="2133600"/>
            <a:ext cx="7239000" cy="1066800"/>
          </a:xfrm>
          <a:prstGeom prst="rect">
            <a:avLst/>
          </a:prstGeom>
          <a:noFill/>
          <a:ln w="38100" cap="sq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39368B2-81A7-4676-89ED-DC89DFD3E93F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334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Times New Roman" pitchFamily="18" charset="0"/>
              </a:rPr>
              <a:t>Association Graph</a:t>
            </a:r>
          </a:p>
        </p:txBody>
      </p:sp>
      <p:sp>
        <p:nvSpPr>
          <p:cNvPr id="32772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Association similarity measure</a:t>
            </a:r>
          </a:p>
          <a:p>
            <a:pPr lvl="1" eaLnBrk="1" hangingPunct="1"/>
            <a:r>
              <a:rPr lang="en-US" sz="2400" smtClean="0"/>
              <a:t>Distance of each node from the association root</a:t>
            </a:r>
          </a:p>
          <a:p>
            <a:pPr lvl="1" eaLnBrk="1" hangingPunct="1"/>
            <a:r>
              <a:rPr lang="en-US" sz="2400" smtClean="0"/>
              <a:t>Difference of the distance of the nodes from the association root</a:t>
            </a:r>
          </a:p>
          <a:p>
            <a:pPr lvl="1" eaLnBrk="1" hangingPunct="1"/>
            <a:r>
              <a:rPr lang="en-US" sz="2400" smtClean="0"/>
              <a:t>Complexity of the sub-trees originating at nodes</a:t>
            </a:r>
          </a:p>
          <a:p>
            <a:pPr eaLnBrk="1" hangingPunct="1"/>
            <a:r>
              <a:rPr lang="en-US" smtClean="0"/>
              <a:t>Example:</a:t>
            </a:r>
          </a:p>
        </p:txBody>
      </p:sp>
      <p:grpSp>
        <p:nvGrpSpPr>
          <p:cNvPr id="2" name="Group 1048"/>
          <p:cNvGrpSpPr>
            <a:grpSpLocks/>
          </p:cNvGrpSpPr>
          <p:nvPr/>
        </p:nvGrpSpPr>
        <p:grpSpPr bwMode="auto">
          <a:xfrm>
            <a:off x="1219200" y="4724400"/>
            <a:ext cx="2590800" cy="1219200"/>
            <a:chOff x="768" y="2880"/>
            <a:chExt cx="1632" cy="768"/>
          </a:xfrm>
        </p:grpSpPr>
        <p:grpSp>
          <p:nvGrpSpPr>
            <p:cNvPr id="3" name="Group 1030"/>
            <p:cNvGrpSpPr>
              <a:grpSpLocks/>
            </p:cNvGrpSpPr>
            <p:nvPr/>
          </p:nvGrpSpPr>
          <p:grpSpPr bwMode="auto">
            <a:xfrm>
              <a:off x="1200" y="2880"/>
              <a:ext cx="768" cy="240"/>
              <a:chOff x="1200" y="2880"/>
              <a:chExt cx="768" cy="240"/>
            </a:xfrm>
          </p:grpSpPr>
          <p:sp>
            <p:nvSpPr>
              <p:cNvPr id="32795" name="Oval 1028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96" name="Text Box 1029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6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Air show</a:t>
                </a:r>
              </a:p>
            </p:txBody>
          </p:sp>
        </p:grpSp>
        <p:grpSp>
          <p:nvGrpSpPr>
            <p:cNvPr id="4" name="Group 1031"/>
            <p:cNvGrpSpPr>
              <a:grpSpLocks/>
            </p:cNvGrpSpPr>
            <p:nvPr/>
          </p:nvGrpSpPr>
          <p:grpSpPr bwMode="auto">
            <a:xfrm>
              <a:off x="1632" y="3408"/>
              <a:ext cx="768" cy="240"/>
              <a:chOff x="1200" y="2880"/>
              <a:chExt cx="768" cy="240"/>
            </a:xfrm>
          </p:grpSpPr>
          <p:sp>
            <p:nvSpPr>
              <p:cNvPr id="32793" name="Oval 1032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94" name="Text Box 1033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5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 address</a:t>
                </a:r>
              </a:p>
            </p:txBody>
          </p:sp>
        </p:grpSp>
        <p:grpSp>
          <p:nvGrpSpPr>
            <p:cNvPr id="5" name="Group 1034"/>
            <p:cNvGrpSpPr>
              <a:grpSpLocks/>
            </p:cNvGrpSpPr>
            <p:nvPr/>
          </p:nvGrpSpPr>
          <p:grpSpPr bwMode="auto">
            <a:xfrm>
              <a:off x="768" y="3408"/>
              <a:ext cx="768" cy="240"/>
              <a:chOff x="1200" y="2880"/>
              <a:chExt cx="768" cy="240"/>
            </a:xfrm>
          </p:grpSpPr>
          <p:sp>
            <p:nvSpPr>
              <p:cNvPr id="32791" name="Oval 1035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92" name="Text Box 1036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    fort</a:t>
                </a:r>
              </a:p>
            </p:txBody>
          </p:sp>
        </p:grpSp>
        <p:sp>
          <p:nvSpPr>
            <p:cNvPr id="32789" name="Line 1037"/>
            <p:cNvSpPr>
              <a:spLocks noChangeShapeType="1"/>
            </p:cNvSpPr>
            <p:nvPr/>
          </p:nvSpPr>
          <p:spPr bwMode="auto">
            <a:xfrm flipH="1">
              <a:off x="1152" y="3120"/>
              <a:ext cx="4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790" name="Line 1038"/>
            <p:cNvSpPr>
              <a:spLocks noChangeShapeType="1"/>
            </p:cNvSpPr>
            <p:nvPr/>
          </p:nvSpPr>
          <p:spPr bwMode="auto">
            <a:xfrm>
              <a:off x="1584" y="3120"/>
              <a:ext cx="4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2774" name="Text Box 1039"/>
          <p:cNvSpPr txBox="1">
            <a:spLocks noChangeArrowheads="1"/>
          </p:cNvSpPr>
          <p:nvPr/>
        </p:nvSpPr>
        <p:spPr bwMode="auto">
          <a:xfrm>
            <a:off x="609600" y="4267200"/>
            <a:ext cx="1882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XML document:</a:t>
            </a:r>
          </a:p>
        </p:txBody>
      </p:sp>
      <p:sp>
        <p:nvSpPr>
          <p:cNvPr id="32775" name="Text Box 1040"/>
          <p:cNvSpPr txBox="1">
            <a:spLocks noChangeArrowheads="1"/>
          </p:cNvSpPr>
          <p:nvPr/>
        </p:nvSpPr>
        <p:spPr bwMode="auto">
          <a:xfrm>
            <a:off x="5638800" y="4343400"/>
            <a:ext cx="2149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Association Graph:</a:t>
            </a:r>
          </a:p>
        </p:txBody>
      </p:sp>
      <p:grpSp>
        <p:nvGrpSpPr>
          <p:cNvPr id="6" name="Group 1049"/>
          <p:cNvGrpSpPr>
            <a:grpSpLocks/>
          </p:cNvGrpSpPr>
          <p:nvPr/>
        </p:nvGrpSpPr>
        <p:grpSpPr bwMode="auto">
          <a:xfrm>
            <a:off x="4953000" y="5105400"/>
            <a:ext cx="3352800" cy="381000"/>
            <a:chOff x="3120" y="3168"/>
            <a:chExt cx="2112" cy="240"/>
          </a:xfrm>
        </p:grpSpPr>
        <p:grpSp>
          <p:nvGrpSpPr>
            <p:cNvPr id="7" name="Group 1041"/>
            <p:cNvGrpSpPr>
              <a:grpSpLocks/>
            </p:cNvGrpSpPr>
            <p:nvPr/>
          </p:nvGrpSpPr>
          <p:grpSpPr bwMode="auto">
            <a:xfrm>
              <a:off x="4464" y="3168"/>
              <a:ext cx="768" cy="240"/>
              <a:chOff x="1200" y="2880"/>
              <a:chExt cx="768" cy="240"/>
            </a:xfrm>
          </p:grpSpPr>
          <p:sp>
            <p:nvSpPr>
              <p:cNvPr id="32784" name="Oval 1042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85" name="Text Box 1043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5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 address</a:t>
                </a:r>
              </a:p>
            </p:txBody>
          </p:sp>
        </p:grpSp>
        <p:grpSp>
          <p:nvGrpSpPr>
            <p:cNvPr id="8" name="Group 1044"/>
            <p:cNvGrpSpPr>
              <a:grpSpLocks/>
            </p:cNvGrpSpPr>
            <p:nvPr/>
          </p:nvGrpSpPr>
          <p:grpSpPr bwMode="auto">
            <a:xfrm>
              <a:off x="3120" y="3168"/>
              <a:ext cx="768" cy="240"/>
              <a:chOff x="1200" y="2880"/>
              <a:chExt cx="768" cy="240"/>
            </a:xfrm>
          </p:grpSpPr>
          <p:sp>
            <p:nvSpPr>
              <p:cNvPr id="32782" name="Oval 1045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83" name="Text Box 1046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    fort</a:t>
                </a:r>
              </a:p>
            </p:txBody>
          </p:sp>
        </p:grpSp>
        <p:sp>
          <p:nvSpPr>
            <p:cNvPr id="32781" name="Line 1047"/>
            <p:cNvSpPr>
              <a:spLocks noChangeShapeType="1"/>
            </p:cNvSpPr>
            <p:nvPr/>
          </p:nvSpPr>
          <p:spPr bwMode="auto">
            <a:xfrm>
              <a:off x="3888" y="3264"/>
              <a:ext cx="576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2777" name="Text Box 1050"/>
          <p:cNvSpPr txBox="1">
            <a:spLocks noChangeArrowheads="1"/>
          </p:cNvSpPr>
          <p:nvPr/>
        </p:nvSpPr>
        <p:spPr bwMode="auto">
          <a:xfrm>
            <a:off x="3048000" y="4572000"/>
            <a:ext cx="82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Public </a:t>
            </a:r>
          </a:p>
        </p:txBody>
      </p:sp>
      <p:sp>
        <p:nvSpPr>
          <p:cNvPr id="32778" name="Text Box 1051"/>
          <p:cNvSpPr txBox="1">
            <a:spLocks noChangeArrowheads="1"/>
          </p:cNvSpPr>
          <p:nvPr/>
        </p:nvSpPr>
        <p:spPr bwMode="auto">
          <a:xfrm>
            <a:off x="6096000" y="4876800"/>
            <a:ext cx="1257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Public, AC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63AB10C-047E-46E2-948C-0CB171FA10C2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2355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6324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Correlated Inference </a:t>
            </a:r>
          </a:p>
        </p:txBody>
      </p:sp>
      <p:sp>
        <p:nvSpPr>
          <p:cNvPr id="33796" name="Text Box 1055"/>
          <p:cNvSpPr txBox="1">
            <a:spLocks noChangeArrowheads="1"/>
          </p:cNvSpPr>
          <p:nvPr/>
        </p:nvSpPr>
        <p:spPr bwMode="auto">
          <a:xfrm>
            <a:off x="5257800" y="1905000"/>
            <a:ext cx="2927350" cy="23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400">
                <a:solidFill>
                  <a:srgbClr val="000000"/>
                </a:solidFill>
                <a:latin typeface="Tw Cen MT" pitchFamily="34" charset="0"/>
                <a:cs typeface="Times New Roman" pitchFamily="18" charset="0"/>
              </a:rPr>
              <a:t>		      </a:t>
            </a:r>
            <a:r>
              <a:rPr lang="en-US" sz="1200" b="1">
                <a:solidFill>
                  <a:srgbClr val="000000"/>
                </a:solidFill>
                <a:cs typeface="Times New Roman" pitchFamily="18" charset="0"/>
              </a:rPr>
              <a:t>	</a:t>
            </a:r>
            <a:endParaRPr lang="en-US" sz="2400" b="1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  <a:cs typeface="Courier New" pitchFamily="49" charset="0"/>
              </a:rPr>
              <a:t>Object[].		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  <a:cs typeface="Courier New" pitchFamily="49" charset="0"/>
              </a:rPr>
              <a:t>   waterSource :: Object	</a:t>
            </a:r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  <a:cs typeface="Courier New" pitchFamily="49" charset="0"/>
              </a:rPr>
              <a:t>      basin :: waterSource	</a:t>
            </a:r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  <a:cs typeface="Courier New" pitchFamily="49" charset="0"/>
              </a:rPr>
              <a:t>   place :: Object	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  <a:cs typeface="Courier New" pitchFamily="49" charset="0"/>
              </a:rPr>
              <a:t>      district :: place		</a:t>
            </a:r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  <a:cs typeface="Courier New" pitchFamily="49" charset="0"/>
              </a:rPr>
              <a:t>      address :: place		</a:t>
            </a:r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  <a:cs typeface="Courier New" pitchFamily="49" charset="0"/>
              </a:rPr>
              <a:t>   base :: Object		</a:t>
            </a:r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  <a:cs typeface="Courier New" pitchFamily="49" charset="0"/>
              </a:rPr>
              <a:t>      fort :: base		</a:t>
            </a:r>
            <a:endParaRPr lang="en-US" sz="2400"/>
          </a:p>
        </p:txBody>
      </p:sp>
      <p:grpSp>
        <p:nvGrpSpPr>
          <p:cNvPr id="2" name="Group 1059"/>
          <p:cNvGrpSpPr>
            <a:grpSpLocks/>
          </p:cNvGrpSpPr>
          <p:nvPr/>
        </p:nvGrpSpPr>
        <p:grpSpPr bwMode="auto">
          <a:xfrm>
            <a:off x="914400" y="2133600"/>
            <a:ext cx="6019800" cy="3657600"/>
            <a:chOff x="384" y="1104"/>
            <a:chExt cx="3792" cy="2304"/>
          </a:xfrm>
        </p:grpSpPr>
        <p:grpSp>
          <p:nvGrpSpPr>
            <p:cNvPr id="3" name="Group 1028"/>
            <p:cNvGrpSpPr>
              <a:grpSpLocks/>
            </p:cNvGrpSpPr>
            <p:nvPr/>
          </p:nvGrpSpPr>
          <p:grpSpPr bwMode="auto">
            <a:xfrm>
              <a:off x="384" y="1296"/>
              <a:ext cx="2112" cy="240"/>
              <a:chOff x="3120" y="3168"/>
              <a:chExt cx="2112" cy="240"/>
            </a:xfrm>
          </p:grpSpPr>
          <p:grpSp>
            <p:nvGrpSpPr>
              <p:cNvPr id="4" name="Group 1029"/>
              <p:cNvGrpSpPr>
                <a:grpSpLocks/>
              </p:cNvGrpSpPr>
              <p:nvPr/>
            </p:nvGrpSpPr>
            <p:grpSpPr bwMode="auto">
              <a:xfrm>
                <a:off x="4464" y="3168"/>
                <a:ext cx="768" cy="240"/>
                <a:chOff x="1200" y="2880"/>
                <a:chExt cx="768" cy="240"/>
              </a:xfrm>
            </p:grpSpPr>
            <p:sp>
              <p:nvSpPr>
                <p:cNvPr id="33825" name="Oval 1030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768" cy="240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26" name="Text Box 1031"/>
                <p:cNvSpPr txBox="1">
                  <a:spLocks noChangeArrowheads="1"/>
                </p:cNvSpPr>
                <p:nvPr/>
              </p:nvSpPr>
              <p:spPr bwMode="auto">
                <a:xfrm>
                  <a:off x="1248" y="2880"/>
                  <a:ext cx="58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800"/>
                    <a:t> address</a:t>
                  </a:r>
                </a:p>
              </p:txBody>
            </p:sp>
          </p:grpSp>
          <p:grpSp>
            <p:nvGrpSpPr>
              <p:cNvPr id="5" name="Group 1032"/>
              <p:cNvGrpSpPr>
                <a:grpSpLocks/>
              </p:cNvGrpSpPr>
              <p:nvPr/>
            </p:nvGrpSpPr>
            <p:grpSpPr bwMode="auto">
              <a:xfrm>
                <a:off x="3120" y="3168"/>
                <a:ext cx="768" cy="240"/>
                <a:chOff x="1200" y="2880"/>
                <a:chExt cx="768" cy="240"/>
              </a:xfrm>
            </p:grpSpPr>
            <p:sp>
              <p:nvSpPr>
                <p:cNvPr id="33823" name="Oval 1033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768" cy="240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24" name="Text Box 1034"/>
                <p:cNvSpPr txBox="1">
                  <a:spLocks noChangeArrowheads="1"/>
                </p:cNvSpPr>
                <p:nvPr/>
              </p:nvSpPr>
              <p:spPr bwMode="auto">
                <a:xfrm>
                  <a:off x="1248" y="2880"/>
                  <a:ext cx="468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800"/>
                    <a:t>    fort</a:t>
                  </a:r>
                </a:p>
              </p:txBody>
            </p:sp>
          </p:grpSp>
          <p:sp>
            <p:nvSpPr>
              <p:cNvPr id="33822" name="Line 1035"/>
              <p:cNvSpPr>
                <a:spLocks noChangeShapeType="1"/>
              </p:cNvSpPr>
              <p:nvPr/>
            </p:nvSpPr>
            <p:spPr bwMode="auto">
              <a:xfrm>
                <a:off x="3888" y="3264"/>
                <a:ext cx="576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3800" name="Text Box 1036"/>
            <p:cNvSpPr txBox="1">
              <a:spLocks noChangeArrowheads="1"/>
            </p:cNvSpPr>
            <p:nvPr/>
          </p:nvSpPr>
          <p:spPr bwMode="auto">
            <a:xfrm>
              <a:off x="1152" y="1104"/>
              <a:ext cx="5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accent2"/>
                  </a:solidFill>
                </a:rPr>
                <a:t>Public </a:t>
              </a:r>
            </a:p>
          </p:txBody>
        </p:sp>
        <p:grpSp>
          <p:nvGrpSpPr>
            <p:cNvPr id="6" name="Group 1038"/>
            <p:cNvGrpSpPr>
              <a:grpSpLocks/>
            </p:cNvGrpSpPr>
            <p:nvPr/>
          </p:nvGrpSpPr>
          <p:grpSpPr bwMode="auto">
            <a:xfrm>
              <a:off x="2976" y="3168"/>
              <a:ext cx="928" cy="240"/>
              <a:chOff x="1200" y="2880"/>
              <a:chExt cx="928" cy="240"/>
            </a:xfrm>
          </p:grpSpPr>
          <p:sp>
            <p:nvSpPr>
              <p:cNvPr id="33818" name="Oval 1039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19" name="Text Box 1040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8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Water source</a:t>
                </a:r>
              </a:p>
            </p:txBody>
          </p:sp>
        </p:grpSp>
        <p:grpSp>
          <p:nvGrpSpPr>
            <p:cNvPr id="7" name="Group 1041"/>
            <p:cNvGrpSpPr>
              <a:grpSpLocks/>
            </p:cNvGrpSpPr>
            <p:nvPr/>
          </p:nvGrpSpPr>
          <p:grpSpPr bwMode="auto">
            <a:xfrm>
              <a:off x="1632" y="3168"/>
              <a:ext cx="768" cy="240"/>
              <a:chOff x="1200" y="2880"/>
              <a:chExt cx="768" cy="240"/>
            </a:xfrm>
          </p:grpSpPr>
          <p:sp>
            <p:nvSpPr>
              <p:cNvPr id="33816" name="Oval 1042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17" name="Text Box 1043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5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    base</a:t>
                </a:r>
              </a:p>
            </p:txBody>
          </p:sp>
        </p:grpSp>
        <p:sp>
          <p:nvSpPr>
            <p:cNvPr id="33803" name="Line 1044"/>
            <p:cNvSpPr>
              <a:spLocks noChangeShapeType="1"/>
            </p:cNvSpPr>
            <p:nvPr/>
          </p:nvSpPr>
          <p:spPr bwMode="auto">
            <a:xfrm>
              <a:off x="2400" y="3264"/>
              <a:ext cx="576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04" name="Text Box 1045"/>
            <p:cNvSpPr txBox="1">
              <a:spLocks noChangeArrowheads="1"/>
            </p:cNvSpPr>
            <p:nvPr/>
          </p:nvSpPr>
          <p:spPr bwMode="auto">
            <a:xfrm>
              <a:off x="2160" y="2928"/>
              <a:ext cx="8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</a:rPr>
                <a:t>Confidential</a:t>
              </a:r>
            </a:p>
          </p:txBody>
        </p:sp>
        <p:grpSp>
          <p:nvGrpSpPr>
            <p:cNvPr id="8" name="Group 1046"/>
            <p:cNvGrpSpPr>
              <a:grpSpLocks/>
            </p:cNvGrpSpPr>
            <p:nvPr/>
          </p:nvGrpSpPr>
          <p:grpSpPr bwMode="auto">
            <a:xfrm>
              <a:off x="432" y="1920"/>
              <a:ext cx="2112" cy="240"/>
              <a:chOff x="3120" y="3168"/>
              <a:chExt cx="2112" cy="240"/>
            </a:xfrm>
          </p:grpSpPr>
          <p:grpSp>
            <p:nvGrpSpPr>
              <p:cNvPr id="9" name="Group 1047"/>
              <p:cNvGrpSpPr>
                <a:grpSpLocks/>
              </p:cNvGrpSpPr>
              <p:nvPr/>
            </p:nvGrpSpPr>
            <p:grpSpPr bwMode="auto">
              <a:xfrm>
                <a:off x="4464" y="3168"/>
                <a:ext cx="768" cy="240"/>
                <a:chOff x="1200" y="2880"/>
                <a:chExt cx="768" cy="240"/>
              </a:xfrm>
            </p:grpSpPr>
            <p:sp>
              <p:nvSpPr>
                <p:cNvPr id="33814" name="Oval 1048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768" cy="240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15" name="Text Box 1049"/>
                <p:cNvSpPr txBox="1">
                  <a:spLocks noChangeArrowheads="1"/>
                </p:cNvSpPr>
                <p:nvPr/>
              </p:nvSpPr>
              <p:spPr bwMode="auto">
                <a:xfrm>
                  <a:off x="1248" y="2880"/>
                  <a:ext cx="51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800"/>
                    <a:t>district</a:t>
                  </a:r>
                </a:p>
              </p:txBody>
            </p:sp>
          </p:grpSp>
          <p:grpSp>
            <p:nvGrpSpPr>
              <p:cNvPr id="10" name="Group 1050"/>
              <p:cNvGrpSpPr>
                <a:grpSpLocks/>
              </p:cNvGrpSpPr>
              <p:nvPr/>
            </p:nvGrpSpPr>
            <p:grpSpPr bwMode="auto">
              <a:xfrm>
                <a:off x="3120" y="3168"/>
                <a:ext cx="768" cy="240"/>
                <a:chOff x="1200" y="2880"/>
                <a:chExt cx="768" cy="240"/>
              </a:xfrm>
            </p:grpSpPr>
            <p:sp>
              <p:nvSpPr>
                <p:cNvPr id="33812" name="Oval 1051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768" cy="240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13" name="Text Box 1052"/>
                <p:cNvSpPr txBox="1">
                  <a:spLocks noChangeArrowheads="1"/>
                </p:cNvSpPr>
                <p:nvPr/>
              </p:nvSpPr>
              <p:spPr bwMode="auto">
                <a:xfrm>
                  <a:off x="1248" y="2880"/>
                  <a:ext cx="492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800"/>
                    <a:t>  basin</a:t>
                  </a:r>
                </a:p>
              </p:txBody>
            </p:sp>
          </p:grpSp>
          <p:sp>
            <p:nvSpPr>
              <p:cNvPr id="33811" name="Line 1053"/>
              <p:cNvSpPr>
                <a:spLocks noChangeShapeType="1"/>
              </p:cNvSpPr>
              <p:nvPr/>
            </p:nvSpPr>
            <p:spPr bwMode="auto">
              <a:xfrm>
                <a:off x="3888" y="3264"/>
                <a:ext cx="576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3806" name="Text Box 1054"/>
            <p:cNvSpPr txBox="1">
              <a:spLocks noChangeArrowheads="1"/>
            </p:cNvSpPr>
            <p:nvPr/>
          </p:nvSpPr>
          <p:spPr bwMode="auto">
            <a:xfrm>
              <a:off x="1152" y="1728"/>
              <a:ext cx="5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accent2"/>
                  </a:solidFill>
                </a:rPr>
                <a:t>Public </a:t>
              </a:r>
            </a:p>
          </p:txBody>
        </p:sp>
        <p:sp>
          <p:nvSpPr>
            <p:cNvPr id="33807" name="AutoShape 1056"/>
            <p:cNvSpPr>
              <a:spLocks/>
            </p:cNvSpPr>
            <p:nvPr/>
          </p:nvSpPr>
          <p:spPr bwMode="auto">
            <a:xfrm rot="-5400000">
              <a:off x="2400" y="1056"/>
              <a:ext cx="288" cy="3264"/>
            </a:xfrm>
            <a:prstGeom prst="leftBrace">
              <a:avLst>
                <a:gd name="adj1" fmla="val 94444"/>
                <a:gd name="adj2" fmla="val 50000"/>
              </a:avLst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8" name="Text Box 1057"/>
            <p:cNvSpPr txBox="1">
              <a:spLocks noChangeArrowheads="1"/>
            </p:cNvSpPr>
            <p:nvPr/>
          </p:nvSpPr>
          <p:spPr bwMode="auto">
            <a:xfrm>
              <a:off x="2352" y="2016"/>
              <a:ext cx="40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8000">
                  <a:solidFill>
                    <a:srgbClr val="FF0000"/>
                  </a:solidFill>
                </a:rPr>
                <a:t>?</a:t>
              </a:r>
            </a:p>
          </p:txBody>
        </p:sp>
      </p:grpSp>
      <p:sp>
        <p:nvSpPr>
          <p:cNvPr id="33798" name="Text Box 1060"/>
          <p:cNvSpPr txBox="1">
            <a:spLocks noChangeArrowheads="1"/>
          </p:cNvSpPr>
          <p:nvPr/>
        </p:nvSpPr>
        <p:spPr bwMode="auto">
          <a:xfrm>
            <a:off x="533400" y="1295400"/>
            <a:ext cx="7581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Concept Generalization: 	weighted concepts, concept abstraction level, </a:t>
            </a:r>
          </a:p>
          <a:p>
            <a:r>
              <a:rPr lang="en-US" sz="2000"/>
              <a:t>			range of allowed abstractions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9A4C6F-3297-4711-8BAD-24DE0C1292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87430" name="Rectangle 6"/>
          <p:cNvSpPr>
            <a:spLocks noGrp="1" noChangeArrowheads="1"/>
          </p:cNvSpPr>
          <p:nvPr>
            <p:ph type="title"/>
          </p:nvPr>
        </p:nvSpPr>
        <p:spPr>
          <a:xfrm>
            <a:off x="2590800" y="228600"/>
            <a:ext cx="61722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Web Applications</a:t>
            </a:r>
          </a:p>
        </p:txBody>
      </p:sp>
      <p:sp>
        <p:nvSpPr>
          <p:cNvPr id="4813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534400" cy="45704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Goal</a:t>
            </a:r>
            <a:r>
              <a:rPr lang="en-US" dirty="0" smtClean="0"/>
              <a:t>: enable autonomous and distributed entities to collaborate efficiently, reliably, cost-effectively, and comply with regulations</a:t>
            </a:r>
          </a:p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Characteristics</a:t>
            </a:r>
            <a:r>
              <a:rPr lang="en-US" dirty="0" smtClean="0"/>
              <a:t>: open and heterogeneous environment, loose coupling, code reuse, standard-based interfaces, platform independent &amp; language neutral</a:t>
            </a:r>
          </a:p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Support for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Data &amp; Information </a:t>
            </a:r>
            <a:r>
              <a:rPr lang="en-US" sz="2400" dirty="0" smtClean="0"/>
              <a:t>Sharing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Mobile application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Automated processing – Web with a meaning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Express business logic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08E5A2E-F645-4787-93FC-EF36A20A901B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65532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Correlated Inference (cont.)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2057400"/>
            <a:ext cx="3352800" cy="381000"/>
            <a:chOff x="3120" y="3168"/>
            <a:chExt cx="2112" cy="24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464" y="3168"/>
              <a:ext cx="768" cy="240"/>
              <a:chOff x="1200" y="2880"/>
              <a:chExt cx="768" cy="240"/>
            </a:xfrm>
          </p:grpSpPr>
          <p:sp>
            <p:nvSpPr>
              <p:cNvPr id="34862" name="Oval 6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3" name="Text Box 7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5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 address</a:t>
                </a: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3120" y="3168"/>
              <a:ext cx="768" cy="240"/>
              <a:chOff x="1200" y="2880"/>
              <a:chExt cx="768" cy="240"/>
            </a:xfrm>
          </p:grpSpPr>
          <p:sp>
            <p:nvSpPr>
              <p:cNvPr id="34860" name="Oval 9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1" name="Text Box 10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    fort</a:t>
                </a:r>
              </a:p>
            </p:txBody>
          </p:sp>
        </p:grpSp>
        <p:sp>
          <p:nvSpPr>
            <p:cNvPr id="34859" name="Line 11"/>
            <p:cNvSpPr>
              <a:spLocks noChangeShapeType="1"/>
            </p:cNvSpPr>
            <p:nvPr/>
          </p:nvSpPr>
          <p:spPr bwMode="auto">
            <a:xfrm>
              <a:off x="3888" y="3264"/>
              <a:ext cx="576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4821" name="Text Box 12"/>
          <p:cNvSpPr txBox="1">
            <a:spLocks noChangeArrowheads="1"/>
          </p:cNvSpPr>
          <p:nvPr/>
        </p:nvSpPr>
        <p:spPr bwMode="auto">
          <a:xfrm>
            <a:off x="1981200" y="1828800"/>
            <a:ext cx="82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Public </a:t>
            </a: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685800" y="3048000"/>
            <a:ext cx="3352800" cy="381000"/>
            <a:chOff x="3120" y="3168"/>
            <a:chExt cx="2112" cy="240"/>
          </a:xfrm>
        </p:grpSpPr>
        <p:grpSp>
          <p:nvGrpSpPr>
            <p:cNvPr id="6" name="Group 22"/>
            <p:cNvGrpSpPr>
              <a:grpSpLocks/>
            </p:cNvGrpSpPr>
            <p:nvPr/>
          </p:nvGrpSpPr>
          <p:grpSpPr bwMode="auto">
            <a:xfrm>
              <a:off x="4464" y="3168"/>
              <a:ext cx="768" cy="240"/>
              <a:chOff x="1200" y="2880"/>
              <a:chExt cx="768" cy="240"/>
            </a:xfrm>
          </p:grpSpPr>
          <p:sp>
            <p:nvSpPr>
              <p:cNvPr id="34855" name="Oval 23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6" name="Text Box 24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5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district</a:t>
                </a:r>
              </a:p>
            </p:txBody>
          </p:sp>
        </p:grpSp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3120" y="3168"/>
              <a:ext cx="768" cy="240"/>
              <a:chOff x="1200" y="2880"/>
              <a:chExt cx="768" cy="240"/>
            </a:xfrm>
          </p:grpSpPr>
          <p:sp>
            <p:nvSpPr>
              <p:cNvPr id="34853" name="Oval 26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4" name="Text Box 27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4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  basin</a:t>
                </a:r>
              </a:p>
            </p:txBody>
          </p:sp>
        </p:grpSp>
        <p:sp>
          <p:nvSpPr>
            <p:cNvPr id="34852" name="Line 28"/>
            <p:cNvSpPr>
              <a:spLocks noChangeShapeType="1"/>
            </p:cNvSpPr>
            <p:nvPr/>
          </p:nvSpPr>
          <p:spPr bwMode="auto">
            <a:xfrm>
              <a:off x="3888" y="3264"/>
              <a:ext cx="576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4823" name="Text Box 29"/>
          <p:cNvSpPr txBox="1">
            <a:spLocks noChangeArrowheads="1"/>
          </p:cNvSpPr>
          <p:nvPr/>
        </p:nvSpPr>
        <p:spPr bwMode="auto">
          <a:xfrm>
            <a:off x="1981200" y="2819400"/>
            <a:ext cx="82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Public </a:t>
            </a:r>
          </a:p>
        </p:txBody>
      </p:sp>
      <p:sp>
        <p:nvSpPr>
          <p:cNvPr id="34824" name="Text Box 30"/>
          <p:cNvSpPr txBox="1">
            <a:spLocks noChangeArrowheads="1"/>
          </p:cNvSpPr>
          <p:nvPr/>
        </p:nvSpPr>
        <p:spPr bwMode="auto">
          <a:xfrm>
            <a:off x="5105400" y="1447800"/>
            <a:ext cx="2927350" cy="23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400">
                <a:solidFill>
                  <a:srgbClr val="000000"/>
                </a:solidFill>
                <a:latin typeface="Tw Cen MT" pitchFamily="34" charset="0"/>
                <a:cs typeface="Times New Roman" pitchFamily="18" charset="0"/>
              </a:rPr>
              <a:t>		      </a:t>
            </a:r>
            <a:r>
              <a:rPr lang="en-US" sz="1200" b="1">
                <a:solidFill>
                  <a:srgbClr val="000000"/>
                </a:solidFill>
                <a:cs typeface="Times New Roman" pitchFamily="18" charset="0"/>
              </a:rPr>
              <a:t>	</a:t>
            </a:r>
            <a:endParaRPr lang="en-US" sz="2400" b="1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  <a:cs typeface="Courier New" pitchFamily="49" charset="0"/>
              </a:rPr>
              <a:t>Object[].		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  <a:cs typeface="Courier New" pitchFamily="49" charset="0"/>
              </a:rPr>
              <a:t>   waterSource :: Object	</a:t>
            </a:r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  <a:cs typeface="Courier New" pitchFamily="49" charset="0"/>
              </a:rPr>
              <a:t>      basin :: waterSource	</a:t>
            </a:r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  <a:cs typeface="Courier New" pitchFamily="49" charset="0"/>
              </a:rPr>
              <a:t>   place :: Object	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  <a:cs typeface="Courier New" pitchFamily="49" charset="0"/>
              </a:rPr>
              <a:t>      district :: place		</a:t>
            </a:r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  <a:cs typeface="Courier New" pitchFamily="49" charset="0"/>
              </a:rPr>
              <a:t>      address :: place		</a:t>
            </a:r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  <a:cs typeface="Courier New" pitchFamily="49" charset="0"/>
              </a:rPr>
              <a:t>   base :: Object		</a:t>
            </a:r>
            <a:endParaRPr lang="en-US" sz="140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  <a:cs typeface="Courier New" pitchFamily="49" charset="0"/>
              </a:rPr>
              <a:t>      fort :: base		</a:t>
            </a:r>
            <a:endParaRPr lang="en-US" sz="2400"/>
          </a:p>
        </p:txBody>
      </p: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3962400" y="2209800"/>
            <a:ext cx="1524000" cy="1066800"/>
            <a:chOff x="2496" y="1392"/>
            <a:chExt cx="960" cy="672"/>
          </a:xfrm>
        </p:grpSpPr>
        <p:sp>
          <p:nvSpPr>
            <p:cNvPr id="34848" name="Line 33"/>
            <p:cNvSpPr>
              <a:spLocks noChangeShapeType="1"/>
            </p:cNvSpPr>
            <p:nvPr/>
          </p:nvSpPr>
          <p:spPr bwMode="auto">
            <a:xfrm>
              <a:off x="2496" y="1392"/>
              <a:ext cx="960" cy="432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49" name="Line 34"/>
            <p:cNvSpPr>
              <a:spLocks noChangeShapeType="1"/>
            </p:cNvSpPr>
            <p:nvPr/>
          </p:nvSpPr>
          <p:spPr bwMode="auto">
            <a:xfrm flipV="1">
              <a:off x="2544" y="1968"/>
              <a:ext cx="912" cy="96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56"/>
          <p:cNvGrpSpPr>
            <a:grpSpLocks/>
          </p:cNvGrpSpPr>
          <p:nvPr/>
        </p:nvGrpSpPr>
        <p:grpSpPr bwMode="auto">
          <a:xfrm>
            <a:off x="2590800" y="1600200"/>
            <a:ext cx="1600200" cy="2209800"/>
            <a:chOff x="1632" y="1008"/>
            <a:chExt cx="1008" cy="1392"/>
          </a:xfrm>
        </p:grpSpPr>
        <p:sp>
          <p:nvSpPr>
            <p:cNvPr id="34846" name="Oval 35"/>
            <p:cNvSpPr>
              <a:spLocks noChangeArrowheads="1"/>
            </p:cNvSpPr>
            <p:nvPr/>
          </p:nvSpPr>
          <p:spPr bwMode="auto">
            <a:xfrm>
              <a:off x="1632" y="1008"/>
              <a:ext cx="1008" cy="1392"/>
            </a:xfrm>
            <a:prstGeom prst="ellips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7" name="Text Box 36"/>
            <p:cNvSpPr txBox="1">
              <a:spLocks noChangeArrowheads="1"/>
            </p:cNvSpPr>
            <p:nvPr/>
          </p:nvSpPr>
          <p:spPr bwMode="auto">
            <a:xfrm>
              <a:off x="1910" y="1032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003300"/>
                  </a:solidFill>
                </a:rPr>
                <a:t>place</a:t>
              </a:r>
            </a:p>
          </p:txBody>
        </p:sp>
      </p:grpSp>
      <p:sp>
        <p:nvSpPr>
          <p:cNvPr id="236581" name="Line 37"/>
          <p:cNvSpPr>
            <a:spLocks noChangeShapeType="1"/>
          </p:cNvSpPr>
          <p:nvPr/>
        </p:nvSpPr>
        <p:spPr bwMode="auto">
          <a:xfrm flipV="1">
            <a:off x="1905000" y="2438400"/>
            <a:ext cx="3581400" cy="762000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6582" name="Oval 38"/>
          <p:cNvSpPr>
            <a:spLocks noChangeArrowheads="1"/>
          </p:cNvSpPr>
          <p:nvPr/>
        </p:nvSpPr>
        <p:spPr bwMode="auto">
          <a:xfrm>
            <a:off x="381000" y="1676400"/>
            <a:ext cx="1676400" cy="914400"/>
          </a:xfrm>
          <a:prstGeom prst="ellipse">
            <a:avLst/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583" name="Text Box 39"/>
          <p:cNvSpPr txBox="1">
            <a:spLocks noChangeArrowheads="1"/>
          </p:cNvSpPr>
          <p:nvPr/>
        </p:nvSpPr>
        <p:spPr bwMode="auto">
          <a:xfrm>
            <a:off x="914400" y="1676400"/>
            <a:ext cx="59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3300"/>
                </a:solidFill>
              </a:rPr>
              <a:t>base</a:t>
            </a:r>
          </a:p>
        </p:txBody>
      </p:sp>
      <p:sp>
        <p:nvSpPr>
          <p:cNvPr id="236584" name="Oval 40"/>
          <p:cNvSpPr>
            <a:spLocks noChangeArrowheads="1"/>
          </p:cNvSpPr>
          <p:nvPr/>
        </p:nvSpPr>
        <p:spPr bwMode="auto">
          <a:xfrm>
            <a:off x="381000" y="2895600"/>
            <a:ext cx="1676400" cy="990600"/>
          </a:xfrm>
          <a:prstGeom prst="ellipse">
            <a:avLst/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585" name="Text Box 41"/>
          <p:cNvSpPr txBox="1">
            <a:spLocks noChangeArrowheads="1"/>
          </p:cNvSpPr>
          <p:nvPr/>
        </p:nvSpPr>
        <p:spPr bwMode="auto">
          <a:xfrm>
            <a:off x="533400" y="3429000"/>
            <a:ext cx="1435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3300"/>
                </a:solidFill>
              </a:rPr>
              <a:t>Water Source</a:t>
            </a:r>
          </a:p>
        </p:txBody>
      </p:sp>
      <p:sp>
        <p:nvSpPr>
          <p:cNvPr id="236586" name="Line 42"/>
          <p:cNvSpPr>
            <a:spLocks noChangeShapeType="1"/>
          </p:cNvSpPr>
          <p:nvPr/>
        </p:nvSpPr>
        <p:spPr bwMode="auto">
          <a:xfrm>
            <a:off x="1828800" y="2209800"/>
            <a:ext cx="3657600" cy="1371600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6587" name="Oval 43"/>
          <p:cNvSpPr>
            <a:spLocks noChangeArrowheads="1"/>
          </p:cNvSpPr>
          <p:nvPr/>
        </p:nvSpPr>
        <p:spPr bwMode="auto">
          <a:xfrm>
            <a:off x="381000" y="2933700"/>
            <a:ext cx="1676400" cy="990600"/>
          </a:xfrm>
          <a:prstGeom prst="ellipse">
            <a:avLst/>
          </a:prstGeom>
          <a:solidFill>
            <a:srgbClr val="FF7C80"/>
          </a:solidFill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Water source</a:t>
            </a:r>
          </a:p>
        </p:txBody>
      </p:sp>
      <p:sp>
        <p:nvSpPr>
          <p:cNvPr id="236588" name="Oval 44"/>
          <p:cNvSpPr>
            <a:spLocks noChangeArrowheads="1"/>
          </p:cNvSpPr>
          <p:nvPr/>
        </p:nvSpPr>
        <p:spPr bwMode="auto">
          <a:xfrm>
            <a:off x="381000" y="1600200"/>
            <a:ext cx="1676400" cy="990600"/>
          </a:xfrm>
          <a:prstGeom prst="ellipse">
            <a:avLst/>
          </a:prstGeom>
          <a:solidFill>
            <a:srgbClr val="FF7C80"/>
          </a:solidFill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Base </a:t>
            </a:r>
          </a:p>
        </p:txBody>
      </p:sp>
      <p:sp>
        <p:nvSpPr>
          <p:cNvPr id="236589" name="Oval 45"/>
          <p:cNvSpPr>
            <a:spLocks noChangeArrowheads="1"/>
          </p:cNvSpPr>
          <p:nvPr/>
        </p:nvSpPr>
        <p:spPr bwMode="auto">
          <a:xfrm>
            <a:off x="2590800" y="1600200"/>
            <a:ext cx="1600200" cy="2209800"/>
          </a:xfrm>
          <a:prstGeom prst="ellipse">
            <a:avLst/>
          </a:prstGeom>
          <a:solidFill>
            <a:srgbClr val="FF7C80"/>
          </a:solidFill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Place </a:t>
            </a:r>
          </a:p>
        </p:txBody>
      </p:sp>
      <p:grpSp>
        <p:nvGrpSpPr>
          <p:cNvPr id="10" name="Group 54"/>
          <p:cNvGrpSpPr>
            <a:grpSpLocks/>
          </p:cNvGrpSpPr>
          <p:nvPr/>
        </p:nvGrpSpPr>
        <p:grpSpPr bwMode="auto">
          <a:xfrm>
            <a:off x="2514600" y="3429000"/>
            <a:ext cx="3683000" cy="1981200"/>
            <a:chOff x="1584" y="2160"/>
            <a:chExt cx="2320" cy="1248"/>
          </a:xfrm>
        </p:grpSpPr>
        <p:grpSp>
          <p:nvGrpSpPr>
            <p:cNvPr id="11" name="Group 13"/>
            <p:cNvGrpSpPr>
              <a:grpSpLocks/>
            </p:cNvGrpSpPr>
            <p:nvPr/>
          </p:nvGrpSpPr>
          <p:grpSpPr bwMode="auto">
            <a:xfrm>
              <a:off x="2976" y="3168"/>
              <a:ext cx="928" cy="240"/>
              <a:chOff x="1200" y="2880"/>
              <a:chExt cx="928" cy="240"/>
            </a:xfrm>
          </p:grpSpPr>
          <p:sp>
            <p:nvSpPr>
              <p:cNvPr id="34844" name="Oval 14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5" name="Text Box 15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8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Water source</a:t>
                </a:r>
              </a:p>
            </p:txBody>
          </p:sp>
        </p:grpSp>
        <p:grpSp>
          <p:nvGrpSpPr>
            <p:cNvPr id="12" name="Group 16"/>
            <p:cNvGrpSpPr>
              <a:grpSpLocks/>
            </p:cNvGrpSpPr>
            <p:nvPr/>
          </p:nvGrpSpPr>
          <p:grpSpPr bwMode="auto">
            <a:xfrm>
              <a:off x="1632" y="3168"/>
              <a:ext cx="768" cy="240"/>
              <a:chOff x="1200" y="2880"/>
              <a:chExt cx="768" cy="240"/>
            </a:xfrm>
          </p:grpSpPr>
          <p:sp>
            <p:nvSpPr>
              <p:cNvPr id="34842" name="Oval 17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3" name="Text Box 18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5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    base</a:t>
                </a:r>
              </a:p>
            </p:txBody>
          </p:sp>
        </p:grpSp>
        <p:sp>
          <p:nvSpPr>
            <p:cNvPr id="34839" name="Line 19"/>
            <p:cNvSpPr>
              <a:spLocks noChangeShapeType="1"/>
            </p:cNvSpPr>
            <p:nvPr/>
          </p:nvSpPr>
          <p:spPr bwMode="auto">
            <a:xfrm>
              <a:off x="2400" y="3264"/>
              <a:ext cx="576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40" name="Text Box 20"/>
            <p:cNvSpPr txBox="1">
              <a:spLocks noChangeArrowheads="1"/>
            </p:cNvSpPr>
            <p:nvPr/>
          </p:nvSpPr>
          <p:spPr bwMode="auto">
            <a:xfrm>
              <a:off x="2304" y="2928"/>
              <a:ext cx="8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</a:rPr>
                <a:t>Confidential</a:t>
              </a:r>
            </a:p>
          </p:txBody>
        </p:sp>
        <p:sp>
          <p:nvSpPr>
            <p:cNvPr id="34841" name="Line 53"/>
            <p:cNvSpPr>
              <a:spLocks noChangeShapeType="1"/>
            </p:cNvSpPr>
            <p:nvPr/>
          </p:nvSpPr>
          <p:spPr bwMode="auto">
            <a:xfrm flipH="1" flipV="1">
              <a:off x="1584" y="2160"/>
              <a:ext cx="576" cy="768"/>
            </a:xfrm>
            <a:prstGeom prst="line">
              <a:avLst/>
            </a:prstGeom>
            <a:noFill/>
            <a:ln w="76200" cap="sq">
              <a:solidFill>
                <a:srgbClr val="FF0000"/>
              </a:solidFill>
              <a:round/>
              <a:headEnd type="arrow" w="med" len="med"/>
              <a:tailEnd type="none" w="sm" len="sm"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6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36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3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6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36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3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36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81" grpId="0" animBg="1"/>
      <p:bldP spid="236582" grpId="0" animBg="1"/>
      <p:bldP spid="236583" grpId="0" autoUpdateAnimBg="0"/>
      <p:bldP spid="236584" grpId="0" animBg="1"/>
      <p:bldP spid="236585" grpId="0" autoUpdateAnimBg="0"/>
      <p:bldP spid="236586" grpId="0" animBg="1"/>
      <p:bldP spid="236587" grpId="0" animBg="1" autoUpdateAnimBg="0"/>
      <p:bldP spid="236588" grpId="0" animBg="1" autoUpdateAnimBg="0"/>
      <p:bldP spid="236589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97EE010-1406-488C-BF6B-EE94A4B5CD32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Inference Removal 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799013"/>
          </a:xfrm>
        </p:spPr>
        <p:txBody>
          <a:bodyPr/>
          <a:lstStyle/>
          <a:p>
            <a:pPr eaLnBrk="1" hangingPunct="1"/>
            <a:r>
              <a:rPr lang="en-US" sz="2600" smtClean="0"/>
              <a:t>Relational databases: limit access to data</a:t>
            </a:r>
          </a:p>
          <a:p>
            <a:pPr eaLnBrk="1" hangingPunct="1"/>
            <a:r>
              <a:rPr lang="en-US" sz="2600" smtClean="0"/>
              <a:t>Web inferences</a:t>
            </a:r>
          </a:p>
          <a:p>
            <a:pPr lvl="1" eaLnBrk="1" hangingPunct="1"/>
            <a:r>
              <a:rPr lang="en-US" sz="2600" smtClean="0"/>
              <a:t>Cannot redesign public data outside of protection domain</a:t>
            </a:r>
          </a:p>
          <a:p>
            <a:pPr lvl="1" eaLnBrk="1" hangingPunct="1"/>
            <a:r>
              <a:rPr lang="en-US" sz="2600" smtClean="0"/>
              <a:t>Cannot modify/refuse answer to already published web page</a:t>
            </a:r>
          </a:p>
          <a:p>
            <a:pPr eaLnBrk="1" hangingPunct="1"/>
            <a:r>
              <a:rPr lang="en-US" sz="2600" smtClean="0"/>
              <a:t>Protection Options:</a:t>
            </a:r>
          </a:p>
          <a:p>
            <a:pPr lvl="1" eaLnBrk="1" hangingPunct="1"/>
            <a:r>
              <a:rPr lang="en-US" sz="2600" smtClean="0"/>
              <a:t>Release misleading information</a:t>
            </a:r>
          </a:p>
          <a:p>
            <a:pPr lvl="1" eaLnBrk="1" hangingPunct="1"/>
            <a:r>
              <a:rPr lang="en-US" sz="2600" smtClean="0"/>
              <a:t>Remove information</a:t>
            </a:r>
          </a:p>
          <a:p>
            <a:pPr lvl="1" eaLnBrk="1" hangingPunct="1"/>
            <a:r>
              <a:rPr lang="en-US" sz="2600" smtClean="0"/>
              <a:t>Control access to </a:t>
            </a:r>
            <a:r>
              <a:rPr lang="en-US" sz="2600" b="1" smtClean="0"/>
              <a:t>metadata</a:t>
            </a: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Computer Science and Engineering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2F8CD-86B0-4068-8205-1AA8232B9A3C}" type="slidenum">
              <a:rPr lang="en-US" smtClean="0"/>
              <a:pPr/>
              <a:t>32</a:t>
            </a:fld>
            <a:endParaRPr lang="en-US" dirty="0" smtClean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Software Security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Computer Science and Engineering</a:t>
            </a: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52EC55-59D3-47C5-A32E-4D63E170AA62}" type="slidenum">
              <a:rPr lang="en-US" smtClean="0"/>
              <a:pPr/>
              <a:t>33</a:t>
            </a:fld>
            <a:endParaRPr lang="en-US" dirty="0" smtClean="0"/>
          </a:p>
        </p:txBody>
      </p:sp>
      <p:sp>
        <p:nvSpPr>
          <p:cNvPr id="596996" name="Rectangle 4"/>
          <p:cNvSpPr>
            <a:spLocks noChangeArrowheads="1"/>
          </p:cNvSpPr>
          <p:nvPr/>
        </p:nvSpPr>
        <p:spPr bwMode="auto">
          <a:xfrm>
            <a:off x="2514600" y="30480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600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SOA Applications</a:t>
            </a:r>
            <a:endParaRPr lang="en-US" sz="3200" dirty="0">
              <a:solidFill>
                <a:srgbClr val="9900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5334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0" dirty="0"/>
              <a:t>Aggregated services </a:t>
            </a:r>
            <a:r>
              <a:rPr lang="en-US" sz="2800" b="0" dirty="0">
                <a:sym typeface="Wingdings" pitchFamily="2" charset="2"/>
              </a:rPr>
              <a:t> each component is vulnerable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0" dirty="0">
                <a:sym typeface="Wingdings" pitchFamily="2" charset="2"/>
              </a:rPr>
              <a:t>What is the level of security provided by the aggregate?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b="0" dirty="0"/>
              <a:t>Trust management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0" dirty="0"/>
              <a:t>Security Patterns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b="0" dirty="0"/>
              <a:t>Exception Shielding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b="0" dirty="0"/>
              <a:t>Message Screening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b="0" dirty="0"/>
              <a:t>Trusted subsystem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b="0" dirty="0"/>
              <a:t>Service Perimeter Guard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Computer Science and Engineering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B8FEB7-E0E9-4196-9D2C-A9E7B84E7776}" type="slidenum">
              <a:rPr lang="en-US" smtClean="0"/>
              <a:pPr/>
              <a:t>34</a:t>
            </a:fld>
            <a:endParaRPr lang="en-US" dirty="0" smtClean="0"/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2438400" y="304800"/>
            <a:ext cx="6248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Secure Software Development</a:t>
            </a:r>
          </a:p>
        </p:txBody>
      </p:sp>
      <p:sp>
        <p:nvSpPr>
          <p:cNvPr id="3" name="Content Placeholder 2"/>
          <p:cNvSpPr>
            <a:spLocks/>
          </p:cNvSpPr>
          <p:nvPr/>
        </p:nvSpPr>
        <p:spPr bwMode="auto">
          <a:xfrm>
            <a:off x="381000" y="1600200"/>
            <a:ext cx="8534400" cy="441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b="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Develop software that is free of flaws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b="0" dirty="0"/>
              <a:t>Software engineering – functional requirements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b="0" dirty="0"/>
              <a:t>Security, reliability, </a:t>
            </a:r>
            <a:r>
              <a:rPr lang="en-US" b="0" dirty="0" err="1"/>
              <a:t>QoS</a:t>
            </a:r>
            <a:r>
              <a:rPr lang="en-US" b="0" dirty="0"/>
              <a:t> – non-functional requirements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b="0" dirty="0"/>
              <a:t>Protect against malicious code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b="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Reading</a:t>
            </a:r>
            <a:r>
              <a:rPr lang="en-US" b="0" dirty="0"/>
              <a:t>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b="0" dirty="0"/>
              <a:t>G. McGraw, Software Security , </a:t>
            </a:r>
            <a:r>
              <a:rPr lang="en-US" b="0" dirty="0">
                <a:solidFill>
                  <a:srgbClr val="2D2DB9"/>
                </a:solidFill>
              </a:rPr>
              <a:t>http://www.cigital.com/papers/download/bsi1-swsec.pdf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b="0" dirty="0"/>
              <a:t>US National Security Agency: System Security Engineering CMM (SSE CMM), </a:t>
            </a:r>
            <a:r>
              <a:rPr lang="en-US" b="0" dirty="0">
                <a:solidFill>
                  <a:srgbClr val="2D2DB9"/>
                </a:solidFill>
              </a:rPr>
              <a:t>http://www.sse-cmm.org/index.html</a:t>
            </a:r>
          </a:p>
        </p:txBody>
      </p:sp>
      <p:sp>
        <p:nvSpPr>
          <p:cNvPr id="54278" name="Footer Placeholder 3"/>
          <p:cNvSpPr txBox="1">
            <a:spLocks noGrp="1"/>
          </p:cNvSpPr>
          <p:nvPr/>
        </p:nvSpPr>
        <p:spPr bwMode="auto">
          <a:xfrm>
            <a:off x="117475" y="6242050"/>
            <a:ext cx="3656013" cy="61595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endParaRPr lang="en-US" sz="1600" b="0">
              <a:solidFill>
                <a:schemeClr val="bg1"/>
              </a:solidFill>
              <a:latin typeface="Tw Cen MT" pitchFamily="34" charset="0"/>
            </a:endParaRPr>
          </a:p>
          <a:p>
            <a:pPr algn="ctr"/>
            <a:r>
              <a:rPr lang="en-US" sz="1600" b="0">
                <a:solidFill>
                  <a:schemeClr val="bg1"/>
                </a:solidFill>
                <a:latin typeface="Tw Cen MT" pitchFamily="34" charset="0"/>
              </a:rPr>
              <a:t>Computer Science and Engineering</a:t>
            </a:r>
          </a:p>
        </p:txBody>
      </p:sp>
      <p:sp>
        <p:nvSpPr>
          <p:cNvPr id="54279" name="Slide Number Placeholder 4"/>
          <p:cNvSpPr txBox="1">
            <a:spLocks noGrp="1"/>
          </p:cNvSpPr>
          <p:nvPr/>
        </p:nvSpPr>
        <p:spPr bwMode="auto">
          <a:xfrm>
            <a:off x="3810000" y="6583363"/>
            <a:ext cx="137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9CFF1FA8-DBE4-4A4C-94EA-5E71F321C299}" type="slidenum">
              <a:rPr lang="en-US" sz="1400" b="0">
                <a:latin typeface="Tw Cen MT" pitchFamily="34" charset="0"/>
              </a:rPr>
              <a:pPr algn="ctr"/>
              <a:t>34</a:t>
            </a:fld>
            <a:endParaRPr lang="en-US" sz="1400" b="0">
              <a:latin typeface="Tw Cen MT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12CF7E-CA72-4C76-8AF3-4853BED35EF6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98020" name="Rectangle 4"/>
          <p:cNvSpPr>
            <a:spLocks noChangeArrowheads="1"/>
          </p:cNvSpPr>
          <p:nvPr/>
        </p:nvSpPr>
        <p:spPr bwMode="auto">
          <a:xfrm>
            <a:off x="2514600" y="30480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60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Software Security during SDLC</a:t>
            </a: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381000" y="4191000"/>
            <a:ext cx="1295400" cy="762000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0">
                <a:solidFill>
                  <a:schemeClr val="bg2"/>
                </a:solidFill>
              </a:rPr>
              <a:t>   </a:t>
            </a:r>
            <a:r>
              <a:rPr lang="en-US" sz="1400">
                <a:solidFill>
                  <a:schemeClr val="bg2"/>
                </a:solidFill>
              </a:rPr>
              <a:t>Requirement and </a:t>
            </a:r>
          </a:p>
          <a:p>
            <a:pPr algn="ctr"/>
            <a:r>
              <a:rPr lang="en-US" sz="1400">
                <a:solidFill>
                  <a:schemeClr val="bg2"/>
                </a:solidFill>
              </a:rPr>
              <a:t>Use cases</a:t>
            </a:r>
          </a:p>
        </p:txBody>
      </p:sp>
      <p:sp>
        <p:nvSpPr>
          <p:cNvPr id="55302" name="AutoShape 6"/>
          <p:cNvSpPr>
            <a:spLocks noChangeArrowheads="1"/>
          </p:cNvSpPr>
          <p:nvPr/>
        </p:nvSpPr>
        <p:spPr bwMode="auto">
          <a:xfrm>
            <a:off x="1828800" y="4191000"/>
            <a:ext cx="1295400" cy="762000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3" name="AutoShape 7"/>
          <p:cNvSpPr>
            <a:spLocks noChangeArrowheads="1"/>
          </p:cNvSpPr>
          <p:nvPr/>
        </p:nvSpPr>
        <p:spPr bwMode="auto">
          <a:xfrm>
            <a:off x="3276600" y="4191000"/>
            <a:ext cx="1295400" cy="762000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4" name="AutoShape 8"/>
          <p:cNvSpPr>
            <a:spLocks noChangeArrowheads="1"/>
          </p:cNvSpPr>
          <p:nvPr/>
        </p:nvSpPr>
        <p:spPr bwMode="auto">
          <a:xfrm>
            <a:off x="1828800" y="4191000"/>
            <a:ext cx="1295400" cy="762000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0">
                <a:solidFill>
                  <a:schemeClr val="bg2"/>
                </a:solidFill>
              </a:rPr>
              <a:t>   </a:t>
            </a:r>
            <a:r>
              <a:rPr lang="en-US" sz="1400">
                <a:solidFill>
                  <a:schemeClr val="bg2"/>
                </a:solidFill>
              </a:rPr>
              <a:t>Architecture </a:t>
            </a:r>
          </a:p>
          <a:p>
            <a:pPr algn="ctr"/>
            <a:r>
              <a:rPr lang="en-US" sz="1400">
                <a:solidFill>
                  <a:schemeClr val="bg2"/>
                </a:solidFill>
              </a:rPr>
              <a:t>and Design</a:t>
            </a:r>
          </a:p>
        </p:txBody>
      </p:sp>
      <p:sp>
        <p:nvSpPr>
          <p:cNvPr id="55305" name="AutoShape 9"/>
          <p:cNvSpPr>
            <a:spLocks noChangeArrowheads="1"/>
          </p:cNvSpPr>
          <p:nvPr/>
        </p:nvSpPr>
        <p:spPr bwMode="auto">
          <a:xfrm>
            <a:off x="3276600" y="4191000"/>
            <a:ext cx="1295400" cy="762000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0">
                <a:solidFill>
                  <a:schemeClr val="bg2"/>
                </a:solidFill>
              </a:rPr>
              <a:t>   </a:t>
            </a:r>
            <a:r>
              <a:rPr lang="en-US" sz="1400">
                <a:solidFill>
                  <a:schemeClr val="bg2"/>
                </a:solidFill>
              </a:rPr>
              <a:t>Test Plans</a:t>
            </a:r>
          </a:p>
        </p:txBody>
      </p:sp>
      <p:sp>
        <p:nvSpPr>
          <p:cNvPr id="55306" name="AutoShape 10"/>
          <p:cNvSpPr>
            <a:spLocks noChangeArrowheads="1"/>
          </p:cNvSpPr>
          <p:nvPr/>
        </p:nvSpPr>
        <p:spPr bwMode="auto">
          <a:xfrm>
            <a:off x="4724400" y="4191000"/>
            <a:ext cx="1295400" cy="762000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0">
                <a:solidFill>
                  <a:schemeClr val="bg2"/>
                </a:solidFill>
              </a:rPr>
              <a:t>   </a:t>
            </a:r>
            <a:r>
              <a:rPr lang="en-US" sz="1400">
                <a:solidFill>
                  <a:schemeClr val="bg2"/>
                </a:solidFill>
              </a:rPr>
              <a:t>Code</a:t>
            </a:r>
          </a:p>
        </p:txBody>
      </p:sp>
      <p:sp>
        <p:nvSpPr>
          <p:cNvPr id="55307" name="AutoShape 11"/>
          <p:cNvSpPr>
            <a:spLocks noChangeArrowheads="1"/>
          </p:cNvSpPr>
          <p:nvPr/>
        </p:nvSpPr>
        <p:spPr bwMode="auto">
          <a:xfrm>
            <a:off x="6172200" y="4191000"/>
            <a:ext cx="1295400" cy="762000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0">
                <a:solidFill>
                  <a:schemeClr val="bg2"/>
                </a:solidFill>
              </a:rPr>
              <a:t>   </a:t>
            </a:r>
            <a:r>
              <a:rPr lang="en-US" sz="1400">
                <a:solidFill>
                  <a:schemeClr val="bg2"/>
                </a:solidFill>
              </a:rPr>
              <a:t>Tests and</a:t>
            </a:r>
          </a:p>
          <a:p>
            <a:pPr algn="ctr"/>
            <a:r>
              <a:rPr lang="en-US" sz="1400">
                <a:solidFill>
                  <a:schemeClr val="bg2"/>
                </a:solidFill>
              </a:rPr>
              <a:t>Test Results</a:t>
            </a:r>
          </a:p>
        </p:txBody>
      </p:sp>
      <p:sp>
        <p:nvSpPr>
          <p:cNvPr id="55308" name="AutoShape 12"/>
          <p:cNvSpPr>
            <a:spLocks noChangeArrowheads="1"/>
          </p:cNvSpPr>
          <p:nvPr/>
        </p:nvSpPr>
        <p:spPr bwMode="auto">
          <a:xfrm>
            <a:off x="7620000" y="4191000"/>
            <a:ext cx="1295400" cy="762000"/>
          </a:xfrm>
          <a:prstGeom prst="cube">
            <a:avLst>
              <a:gd name="adj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0">
                <a:solidFill>
                  <a:schemeClr val="bg2"/>
                </a:solidFill>
              </a:rPr>
              <a:t>   </a:t>
            </a:r>
            <a:r>
              <a:rPr lang="en-US" sz="1400">
                <a:solidFill>
                  <a:schemeClr val="bg2"/>
                </a:solidFill>
              </a:rPr>
              <a:t> Feedback from</a:t>
            </a:r>
          </a:p>
          <a:p>
            <a:pPr algn="ctr"/>
            <a:r>
              <a:rPr lang="en-US" sz="1400">
                <a:solidFill>
                  <a:schemeClr val="bg2"/>
                </a:solidFill>
              </a:rPr>
              <a:t>the Field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228600" y="3505200"/>
            <a:ext cx="1420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5. Abuse cases</a:t>
            </a: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533400" y="2590800"/>
            <a:ext cx="2382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6. Security Requirements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1295400" y="3200400"/>
            <a:ext cx="1568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2. Risk Analysis</a:t>
            </a:r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2743200" y="1804988"/>
            <a:ext cx="180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External Review</a:t>
            </a:r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3200400" y="2895600"/>
            <a:ext cx="14208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4. Risk-Based </a:t>
            </a:r>
          </a:p>
          <a:p>
            <a:r>
              <a:rPr lang="en-US" sz="1600"/>
              <a:t>Security Tests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4876800" y="2514600"/>
            <a:ext cx="15208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1. Code Review</a:t>
            </a:r>
          </a:p>
          <a:p>
            <a:r>
              <a:rPr lang="en-US" sz="1600"/>
              <a:t>(Tools)</a:t>
            </a:r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6019800" y="3505200"/>
            <a:ext cx="1568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2. Risk Analysis</a:t>
            </a: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6781800" y="2057400"/>
            <a:ext cx="2100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3. Penetration Testing</a:t>
            </a:r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7772400" y="3200400"/>
            <a:ext cx="11620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7. Security </a:t>
            </a:r>
          </a:p>
          <a:p>
            <a:r>
              <a:rPr lang="en-US" sz="1600"/>
              <a:t>Operations</a:t>
            </a:r>
          </a:p>
        </p:txBody>
      </p:sp>
      <p:sp>
        <p:nvSpPr>
          <p:cNvPr id="55318" name="Line 22"/>
          <p:cNvSpPr>
            <a:spLocks noChangeShapeType="1"/>
          </p:cNvSpPr>
          <p:nvPr/>
        </p:nvSpPr>
        <p:spPr bwMode="auto">
          <a:xfrm>
            <a:off x="990600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5319" name="Line 23"/>
          <p:cNvSpPr>
            <a:spLocks noChangeShapeType="1"/>
          </p:cNvSpPr>
          <p:nvPr/>
        </p:nvSpPr>
        <p:spPr bwMode="auto">
          <a:xfrm flipH="1">
            <a:off x="1295400" y="2971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5320" name="Line 24"/>
          <p:cNvSpPr>
            <a:spLocks noChangeShapeType="1"/>
          </p:cNvSpPr>
          <p:nvPr/>
        </p:nvSpPr>
        <p:spPr bwMode="auto">
          <a:xfrm flipH="1">
            <a:off x="1447800" y="35052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5321" name="Line 25"/>
          <p:cNvSpPr>
            <a:spLocks noChangeShapeType="1"/>
          </p:cNvSpPr>
          <p:nvPr/>
        </p:nvSpPr>
        <p:spPr bwMode="auto">
          <a:xfrm>
            <a:off x="2133600" y="3505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5322" name="Line 26"/>
          <p:cNvSpPr>
            <a:spLocks noChangeShapeType="1"/>
          </p:cNvSpPr>
          <p:nvPr/>
        </p:nvSpPr>
        <p:spPr bwMode="auto">
          <a:xfrm>
            <a:off x="38862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5323" name="Line 27"/>
          <p:cNvSpPr>
            <a:spLocks noChangeShapeType="1"/>
          </p:cNvSpPr>
          <p:nvPr/>
        </p:nvSpPr>
        <p:spPr bwMode="auto">
          <a:xfrm>
            <a:off x="5486400" y="3048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5324" name="Line 28"/>
          <p:cNvSpPr>
            <a:spLocks noChangeShapeType="1"/>
          </p:cNvSpPr>
          <p:nvPr/>
        </p:nvSpPr>
        <p:spPr bwMode="auto">
          <a:xfrm>
            <a:off x="6858000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5325" name="Line 29"/>
          <p:cNvSpPr>
            <a:spLocks noChangeShapeType="1"/>
          </p:cNvSpPr>
          <p:nvPr/>
        </p:nvSpPr>
        <p:spPr bwMode="auto">
          <a:xfrm flipH="1">
            <a:off x="6934200" y="2362200"/>
            <a:ext cx="685800" cy="1752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5326" name="Line 30"/>
          <p:cNvSpPr>
            <a:spLocks noChangeShapeType="1"/>
          </p:cNvSpPr>
          <p:nvPr/>
        </p:nvSpPr>
        <p:spPr bwMode="auto">
          <a:xfrm>
            <a:off x="8001000" y="2362200"/>
            <a:ext cx="609600" cy="1752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5327" name="Line 31"/>
          <p:cNvSpPr>
            <a:spLocks noChangeShapeType="1"/>
          </p:cNvSpPr>
          <p:nvPr/>
        </p:nvSpPr>
        <p:spPr bwMode="auto">
          <a:xfrm>
            <a:off x="83058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5328" name="Text Box 32"/>
          <p:cNvSpPr txBox="1">
            <a:spLocks noChangeArrowheads="1"/>
          </p:cNvSpPr>
          <p:nvPr/>
        </p:nvSpPr>
        <p:spPr bwMode="auto">
          <a:xfrm>
            <a:off x="4708525" y="5653088"/>
            <a:ext cx="4095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/>
              <a:t>From: G. McGraw, Software Security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3CCD4-F87B-405C-9E75-87500674844A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>Open Web Application Security Project (OWASP)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Non-for-profit, worldwide organizations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Goal: improve the security of application software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All materials: available under a free and open software license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Common Weakness Enumeration (CWE): list of software weaknesses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Full dictionary view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Development view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Research view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E1EB6B-703F-4078-BDAE-F0387195E553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Exception Shielding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Goal</a:t>
            </a:r>
            <a:r>
              <a:rPr lang="en-US" smtClean="0"/>
              <a:t>: prevent the disclosure of information about the service’s internal implementation via exception data</a:t>
            </a:r>
          </a:p>
          <a:p>
            <a:pPr eaLnBrk="1" hangingPunct="1"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Problem</a:t>
            </a:r>
            <a:r>
              <a:rPr lang="en-US" smtClean="0"/>
              <a:t>: </a:t>
            </a:r>
          </a:p>
          <a:p>
            <a:pPr lvl="1" eaLnBrk="1" hangingPunct="1">
              <a:defRPr/>
            </a:pPr>
            <a:r>
              <a:rPr lang="en-US" smtClean="0"/>
              <a:t>Exception data released by a service may contain internal implementation details </a:t>
            </a:r>
          </a:p>
          <a:p>
            <a:pPr lvl="1" eaLnBrk="1" hangingPunct="1">
              <a:defRPr/>
            </a:pPr>
            <a:r>
              <a:rPr lang="en-US" smtClean="0"/>
              <a:t>Malicious users may exploit this data to compromise the service and its environment</a:t>
            </a:r>
          </a:p>
          <a:p>
            <a:pPr eaLnBrk="1" hangingPunct="1"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Solution</a:t>
            </a:r>
            <a:r>
              <a:rPr lang="en-US" smtClean="0"/>
              <a:t>: replace unsafe data with data that is safe by design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ABDC78-C874-4004-8B9B-ABC45CDCC5FB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605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Improper Error Handling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OWASP “A7 Improper Error handling,” 2007, </a:t>
            </a:r>
            <a:r>
              <a:rPr lang="en-US" smtClean="0">
                <a:hlinkClick r:id="rId2"/>
              </a:rPr>
              <a:t>http://cwe.mitre.org/data/definitions/728.html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Variants: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Yielding too much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Ignoring errors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Misinterpreting errors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Using useless error values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Handling the wrong exception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Handling all exceptions together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15A6B7-B1C4-4DBA-B8F8-F21E6578A37D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Redemptions – SDLC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Handle exceptions in application code</a:t>
            </a:r>
          </a:p>
          <a:p>
            <a:pPr eaLnBrk="1" hangingPunct="1"/>
            <a:r>
              <a:rPr lang="en-US" smtClean="0"/>
              <a:t>Do not group exceptions</a:t>
            </a:r>
          </a:p>
          <a:p>
            <a:pPr eaLnBrk="1" hangingPunct="1"/>
            <a:r>
              <a:rPr lang="en-US" smtClean="0"/>
              <a:t>Check return values when appropriate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Time to target problem:</a:t>
            </a:r>
          </a:p>
          <a:p>
            <a:pPr lvl="1" eaLnBrk="1" hangingPunct="1"/>
            <a:r>
              <a:rPr lang="en-US" smtClean="0"/>
              <a:t>Design</a:t>
            </a:r>
          </a:p>
          <a:p>
            <a:pPr lvl="1" eaLnBrk="1" hangingPunct="1"/>
            <a:r>
              <a:rPr lang="en-US" smtClean="0"/>
              <a:t>Code review</a:t>
            </a:r>
          </a:p>
          <a:p>
            <a:pPr lvl="1" eaLnBrk="1" hangingPunct="1"/>
            <a:r>
              <a:rPr lang="en-US" smtClean="0"/>
              <a:t>Testing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Computer Science and Engineering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51BD43-E255-4248-A8FA-BD508D9961F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447800"/>
            <a:ext cx="7086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581400" y="5638800"/>
            <a:ext cx="4724400" cy="1551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30000"/>
              </a:spcBef>
            </a:pPr>
            <a:r>
              <a:rPr lang="en-US" sz="1200" dirty="0">
                <a:solidFill>
                  <a:srgbClr val="002060"/>
                </a:solidFill>
              </a:rPr>
              <a:t>Web Services Platform Architecture, ISBN-10: 0131488740, pg </a:t>
            </a:r>
            <a:r>
              <a:rPr lang="en-US" sz="1200" dirty="0" smtClean="0">
                <a:solidFill>
                  <a:srgbClr val="002060"/>
                </a:solidFill>
              </a:rPr>
              <a:t>34</a:t>
            </a:r>
          </a:p>
          <a:p>
            <a:pPr algn="r">
              <a:spcBef>
                <a:spcPct val="30000"/>
              </a:spcBef>
            </a:pPr>
            <a:r>
              <a:rPr lang="en-US" sz="1200" dirty="0" smtClean="0"/>
              <a:t>Courtesy of P. Buhler  </a:t>
            </a:r>
          </a:p>
          <a:p>
            <a:pPr algn="r">
              <a:spcBef>
                <a:spcPct val="30000"/>
              </a:spcBef>
            </a:pPr>
            <a:r>
              <a:rPr lang="en-US" dirty="0" smtClean="0"/>
              <a:t> </a:t>
            </a:r>
            <a:endParaRPr lang="en-US" sz="1200" dirty="0">
              <a:solidFill>
                <a:srgbClr val="002060"/>
              </a:solidFill>
            </a:endParaRPr>
          </a:p>
          <a:p>
            <a:pPr algn="r">
              <a:spcBef>
                <a:spcPct val="50000"/>
              </a:spcBef>
            </a:pP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093578-7A5D-4CE6-8AFC-A211103594FC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Redemption – SOA pattern</a:t>
            </a:r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Unsafe data is “</a:t>
            </a: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sanitized</a:t>
            </a:r>
            <a:r>
              <a:rPr lang="en-US" smtClean="0"/>
              <a:t>”</a:t>
            </a:r>
          </a:p>
          <a:p>
            <a:pPr eaLnBrk="1" hangingPunct="1"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Routines added to the service logic</a:t>
            </a:r>
            <a:r>
              <a:rPr lang="en-US" smtClean="0"/>
              <a:t> to perform the sanitization</a:t>
            </a:r>
          </a:p>
          <a:p>
            <a:pPr eaLnBrk="1" hangingPunct="1">
              <a:defRPr/>
            </a:pPr>
            <a:r>
              <a:rPr lang="en-US" smtClean="0"/>
              <a:t>Need: pre-defined exception details that are “safe by design”</a:t>
            </a:r>
          </a:p>
          <a:p>
            <a:pPr eaLnBrk="1" hangingPunct="1">
              <a:defRPr/>
            </a:pPr>
            <a:r>
              <a:rPr lang="en-US" smtClean="0"/>
              <a:t>During:</a:t>
            </a:r>
          </a:p>
          <a:p>
            <a:pPr lvl="1" eaLnBrk="1" hangingPunct="1">
              <a:defRPr/>
            </a:pPr>
            <a:r>
              <a:rPr lang="en-US" smtClean="0"/>
              <a:t>Design time</a:t>
            </a:r>
          </a:p>
          <a:p>
            <a:pPr lvl="1" eaLnBrk="1" hangingPunct="1">
              <a:defRPr/>
            </a:pPr>
            <a:r>
              <a:rPr lang="en-US" smtClean="0"/>
              <a:t>Run time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614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B7B664-7694-4234-A8D1-761F09C87540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Sanitization Process</a:t>
            </a:r>
          </a:p>
        </p:txBody>
      </p:sp>
      <p:pic>
        <p:nvPicPr>
          <p:cNvPr id="61445" name="Picture 4" descr="j029202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3886200"/>
            <a:ext cx="1524000" cy="1468438"/>
          </a:xfrm>
          <a:noFill/>
        </p:spPr>
      </p:pic>
      <p:pic>
        <p:nvPicPr>
          <p:cNvPr id="61446" name="Picture 6" descr="j029298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315200" y="1600200"/>
            <a:ext cx="1385888" cy="1363663"/>
          </a:xfrm>
          <a:noFill/>
        </p:spPr>
      </p:pic>
      <p:sp>
        <p:nvSpPr>
          <p:cNvPr id="61447" name="Text Box 8"/>
          <p:cNvSpPr txBox="1">
            <a:spLocks noChangeArrowheads="1"/>
          </p:cNvSpPr>
          <p:nvPr/>
        </p:nvSpPr>
        <p:spPr bwMode="auto">
          <a:xfrm>
            <a:off x="609600" y="5410200"/>
            <a:ext cx="1471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Customer</a:t>
            </a:r>
          </a:p>
        </p:txBody>
      </p:sp>
      <p:sp>
        <p:nvSpPr>
          <p:cNvPr id="61448" name="Text Box 9"/>
          <p:cNvSpPr txBox="1">
            <a:spLocks noChangeArrowheads="1"/>
          </p:cNvSpPr>
          <p:nvPr/>
        </p:nvSpPr>
        <p:spPr bwMode="auto">
          <a:xfrm>
            <a:off x="7467600" y="1143000"/>
            <a:ext cx="1046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Server</a:t>
            </a:r>
          </a:p>
        </p:txBody>
      </p:sp>
      <p:sp>
        <p:nvSpPr>
          <p:cNvPr id="61449" name="Line 10"/>
          <p:cNvSpPr>
            <a:spLocks noChangeShapeType="1"/>
          </p:cNvSpPr>
          <p:nvPr/>
        </p:nvSpPr>
        <p:spPr bwMode="auto">
          <a:xfrm>
            <a:off x="2362200" y="2514600"/>
            <a:ext cx="4343400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0" name="Text Box 11"/>
          <p:cNvSpPr txBox="1">
            <a:spLocks noChangeArrowheads="1"/>
          </p:cNvSpPr>
          <p:nvPr/>
        </p:nvSpPr>
        <p:spPr bwMode="auto">
          <a:xfrm>
            <a:off x="2514600" y="2133600"/>
            <a:ext cx="4171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Customer submits a request message</a:t>
            </a:r>
          </a:p>
        </p:txBody>
      </p:sp>
      <p:sp>
        <p:nvSpPr>
          <p:cNvPr id="61451" name="Text Box 12"/>
          <p:cNvSpPr txBox="1">
            <a:spLocks noChangeArrowheads="1"/>
          </p:cNvSpPr>
          <p:nvPr/>
        </p:nvSpPr>
        <p:spPr bwMode="auto">
          <a:xfrm>
            <a:off x="5791200" y="25146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52" name="Text Box 13"/>
          <p:cNvSpPr txBox="1">
            <a:spLocks noChangeArrowheads="1"/>
          </p:cNvSpPr>
          <p:nvPr/>
        </p:nvSpPr>
        <p:spPr bwMode="auto">
          <a:xfrm>
            <a:off x="4648200" y="2819400"/>
            <a:ext cx="35179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/>
              <a:t>Server</a:t>
            </a:r>
            <a:r>
              <a:rPr lang="en-US" sz="2000"/>
              <a:t>:  attempts to process</a:t>
            </a:r>
          </a:p>
          <a:p>
            <a:r>
              <a:rPr lang="en-US" sz="2000"/>
              <a:t>The request and throws an</a:t>
            </a:r>
          </a:p>
          <a:p>
            <a:r>
              <a:rPr lang="en-US" sz="2000"/>
              <a:t>Exception</a:t>
            </a:r>
          </a:p>
          <a:p>
            <a:endParaRPr lang="en-US" sz="2000"/>
          </a:p>
          <a:p>
            <a:r>
              <a:rPr lang="en-US" sz="2000" u="sng"/>
              <a:t>Exception Shielding Routines</a:t>
            </a:r>
            <a:r>
              <a:rPr lang="en-US" sz="2000"/>
              <a:t>: </a:t>
            </a:r>
          </a:p>
          <a:p>
            <a:r>
              <a:rPr lang="en-US" sz="2000"/>
              <a:t>Evaluates exception data and </a:t>
            </a:r>
          </a:p>
          <a:p>
            <a:r>
              <a:rPr lang="en-US" sz="2000"/>
              <a:t>Replaces it if unsafe</a:t>
            </a:r>
          </a:p>
        </p:txBody>
      </p:sp>
      <p:sp>
        <p:nvSpPr>
          <p:cNvPr id="61453" name="Line 14"/>
          <p:cNvSpPr>
            <a:spLocks noChangeShapeType="1"/>
          </p:cNvSpPr>
          <p:nvPr/>
        </p:nvSpPr>
        <p:spPr bwMode="auto">
          <a:xfrm flipH="1">
            <a:off x="2514600" y="5410200"/>
            <a:ext cx="4343400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4" name="Text Box 15"/>
          <p:cNvSpPr txBox="1">
            <a:spLocks noChangeArrowheads="1"/>
          </p:cNvSpPr>
          <p:nvPr/>
        </p:nvSpPr>
        <p:spPr bwMode="auto">
          <a:xfrm>
            <a:off x="2667000" y="5410200"/>
            <a:ext cx="4298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Server returns safe exception message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1F10F6-F60E-4A50-A35C-357770F690FE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Exception Shielding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form of utility logic</a:t>
            </a:r>
          </a:p>
          <a:p>
            <a:pPr eaLnBrk="1" hangingPunct="1"/>
            <a:r>
              <a:rPr lang="en-US" smtClean="0"/>
              <a:t>Supported by: Service Agent, Utility Abstraction, and Service perimeter Guard</a:t>
            </a:r>
          </a:p>
          <a:p>
            <a:pPr eaLnBrk="1" hangingPunct="1"/>
            <a:r>
              <a:rPr lang="en-US" smtClean="0"/>
              <a:t>Impact:</a:t>
            </a:r>
          </a:p>
          <a:p>
            <a:pPr lvl="1" eaLnBrk="1" hangingPunct="1"/>
            <a:r>
              <a:rPr lang="en-US" smtClean="0"/>
              <a:t>Extra processing cost</a:t>
            </a:r>
          </a:p>
          <a:p>
            <a:pPr lvl="1" eaLnBrk="1" hangingPunct="1"/>
            <a:r>
              <a:rPr lang="en-US" smtClean="0"/>
              <a:t>Targets dangerous vulnerability</a:t>
            </a:r>
          </a:p>
          <a:p>
            <a:pPr lvl="1" eaLnBrk="1" hangingPunct="1"/>
            <a:r>
              <a:rPr lang="en-US" smtClean="0"/>
              <a:t>Incorrect application (e.g., only some of the exceptions are addressed) may lead to a false sense of security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FA8DB8-F06C-4B4F-B830-7EC156AD8CB1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Message Screening</a:t>
            </a:r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Goal</a:t>
            </a:r>
            <a:r>
              <a:rPr lang="en-US" smtClean="0"/>
              <a:t>: protect a service from malformed or malicious input</a:t>
            </a:r>
          </a:p>
          <a:p>
            <a:pPr eaLnBrk="1" hangingPunct="1"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Problem</a:t>
            </a:r>
            <a:r>
              <a:rPr lang="en-US" smtClean="0"/>
              <a:t>: </a:t>
            </a:r>
          </a:p>
          <a:p>
            <a:pPr lvl="1" eaLnBrk="1" hangingPunct="1">
              <a:defRPr/>
            </a:pPr>
            <a:r>
              <a:rPr lang="en-US" smtClean="0"/>
              <a:t>Malicious user may violate service security or take over the control of the service and its environment</a:t>
            </a:r>
          </a:p>
          <a:p>
            <a:pPr eaLnBrk="1" hangingPunct="1"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Solution</a:t>
            </a:r>
            <a:r>
              <a:rPr lang="en-US" smtClean="0"/>
              <a:t>: assume all input data is harmful and screen before using it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37B7C7-C889-49BB-AB82-F731A0917E77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Input Validation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OWASP: CWE-20: improper Input Validation, </a:t>
            </a:r>
            <a:r>
              <a:rPr lang="en-US" sz="2400" smtClean="0">
                <a:hlinkClick r:id="rId2"/>
              </a:rPr>
              <a:t>http://cwe.mitre.org/data/definitions/20.html</a:t>
            </a: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Problem</a:t>
            </a:r>
            <a:r>
              <a:rPr lang="en-US" sz="2400" smtClean="0"/>
              <a:t>: </a:t>
            </a:r>
            <a:r>
              <a:rPr lang="en-US" sz="2400" i="1" smtClean="0"/>
              <a:t>no or improper validation of input</a:t>
            </a:r>
            <a:r>
              <a:rPr lang="en-US" sz="2400" smtClean="0"/>
              <a:t> that can affect control flow or data flow of a program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Variants</a:t>
            </a:r>
            <a:r>
              <a:rPr lang="en-US" sz="2400" smtClean="0"/>
              <a:t>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Buffer overrun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Integer overflow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Command injection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SQL injection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Reading: G. Hoglund and G. McDraw, Exploiting Software: How to Break Code, Chapter 7 Buffer Overflow, </a:t>
            </a:r>
            <a:r>
              <a:rPr lang="en-US" sz="2400" smtClean="0">
                <a:hlinkClick r:id="rId3"/>
              </a:rPr>
              <a:t>http://searchsecurity.techtarget.com/searchSecurity/downloads/Exploiting Software-Ch07.pdf</a:t>
            </a:r>
            <a:r>
              <a:rPr lang="en-US" sz="2400" smtClean="0"/>
              <a:t>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655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53937C-B2CC-4453-AE55-7DF3D8258BB5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Impact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Availability</a:t>
            </a:r>
            <a:r>
              <a:rPr lang="en-US" smtClean="0"/>
              <a:t>: malicious input may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Crash the program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Exhaust resources (e.g., memory, CPU)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Confidentiality</a:t>
            </a:r>
            <a:r>
              <a:rPr lang="en-US" smtClean="0"/>
              <a:t>: attacker may be able to access confidential resources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Integrity</a:t>
            </a:r>
            <a:r>
              <a:rPr lang="en-US" smtClean="0"/>
              <a:t>:  attacker may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Modify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Alter control flow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Execute arbitrary commands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96D28C-EFFA-49AB-B483-6BC6C016A915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Redemption – SDLC 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Always validate data</a:t>
            </a:r>
          </a:p>
          <a:p>
            <a:pPr eaLnBrk="1" hangingPunct="1"/>
            <a:r>
              <a:rPr lang="en-US" smtClean="0"/>
              <a:t>Stop using unsafe commands, e.g., strcpy, strncat, etc.</a:t>
            </a:r>
          </a:p>
          <a:p>
            <a:pPr eaLnBrk="1" hangingPunct="1"/>
            <a:r>
              <a:rPr lang="en-US" smtClean="0"/>
              <a:t>Understand casting and operators</a:t>
            </a:r>
          </a:p>
          <a:p>
            <a:pPr eaLnBrk="1" hangingPunct="1"/>
            <a:r>
              <a:rPr lang="en-US" smtClean="0"/>
              <a:t>Use “white list”</a:t>
            </a:r>
          </a:p>
          <a:p>
            <a:pPr eaLnBrk="1" hangingPunct="1"/>
            <a:r>
              <a:rPr lang="en-US" smtClean="0"/>
              <a:t>Static analysis tool</a:t>
            </a:r>
          </a:p>
          <a:p>
            <a:pPr eaLnBrk="1" hangingPunct="1"/>
            <a:r>
              <a:rPr lang="en-US" smtClean="0"/>
              <a:t>Manual analysis – design level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496F1B-1470-4DD2-901C-EF3E7E3D70D7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Redemption – SOA Pattern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Assume all input data is harmful until proven otherwise</a:t>
            </a:r>
          </a:p>
          <a:p>
            <a:pPr eaLnBrk="1" hangingPunct="1"/>
            <a:r>
              <a:rPr lang="en-US" smtClean="0"/>
              <a:t>Use specialized threat screening routines</a:t>
            </a:r>
          </a:p>
          <a:p>
            <a:pPr eaLnBrk="1" hangingPunct="1"/>
            <a:r>
              <a:rPr lang="en-US" smtClean="0"/>
              <a:t>Routines invoked when input data is received by any service capability</a:t>
            </a:r>
          </a:p>
          <a:p>
            <a:pPr eaLnBrk="1" hangingPunct="1"/>
            <a:r>
              <a:rPr lang="en-US" smtClean="0"/>
              <a:t>Standard screening tasks:</a:t>
            </a:r>
          </a:p>
          <a:p>
            <a:pPr lvl="1" eaLnBrk="1" hangingPunct="1"/>
            <a:r>
              <a:rPr lang="en-US" smtClean="0"/>
              <a:t>Compare the size of the input against the allowable size</a:t>
            </a:r>
          </a:p>
          <a:p>
            <a:pPr lvl="1" eaLnBrk="1" hangingPunct="1"/>
            <a:r>
              <a:rPr lang="en-US" smtClean="0"/>
              <a:t>Parse the entire input for malicious content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C3D484-F83E-4CE0-BD19-095697674604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>Other Considerations about Screening Routines</a:t>
            </a:r>
          </a:p>
        </p:txBody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Screening requires the </a:t>
            </a: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decryption</a:t>
            </a:r>
            <a:r>
              <a:rPr lang="en-US" smtClean="0"/>
              <a:t> of encrypted traffic</a:t>
            </a:r>
          </a:p>
          <a:p>
            <a:pPr eaLnBrk="1" hangingPunct="1">
              <a:defRPr/>
            </a:pPr>
            <a:r>
              <a:rPr lang="en-US" smtClean="0"/>
              <a:t>Must be able to </a:t>
            </a: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handle all types of attachments</a:t>
            </a:r>
            <a:r>
              <a:rPr lang="en-US" smtClean="0"/>
              <a:t> to evaluate malicious content</a:t>
            </a:r>
          </a:p>
          <a:p>
            <a:pPr eaLnBrk="1" hangingPunct="1">
              <a:defRPr/>
            </a:pPr>
            <a:r>
              <a:rPr lang="en-US" smtClean="0"/>
              <a:t>Must be very </a:t>
            </a: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efficient</a:t>
            </a:r>
            <a:r>
              <a:rPr lang="en-US" smtClean="0"/>
              <a:t> – not a bottleneck</a:t>
            </a:r>
          </a:p>
          <a:p>
            <a:pPr eaLnBrk="1" hangingPunct="1">
              <a:defRPr/>
            </a:pPr>
            <a:r>
              <a:rPr lang="en-US" smtClean="0"/>
              <a:t>Related to Utility Abstraction and Service Agent </a:t>
            </a:r>
            <a:r>
              <a:rPr lang="en-US" smtClean="0">
                <a:sym typeface="Wingdings" pitchFamily="2" charset="2"/>
              </a:rPr>
              <a:t> isolate message screening routine into a </a:t>
            </a: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separate utility service</a:t>
            </a:r>
          </a:p>
          <a:p>
            <a:pPr eaLnBrk="1" hangingPunct="1">
              <a:defRPr/>
            </a:pPr>
            <a:r>
              <a:rPr lang="en-US" smtClean="0">
                <a:sym typeface="Wingdings" pitchFamily="2" charset="2"/>
              </a:rPr>
              <a:t>Vulnerabilities of XML messages (data types, data content, limited XML parser support)</a:t>
            </a: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E80259-0D60-489B-A782-509E8A26FA1C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Trusted Subsystem</a:t>
            </a:r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Goal</a:t>
            </a:r>
            <a:r>
              <a:rPr lang="en-US" smtClean="0"/>
              <a:t>: prevent customers from circumventing a service and directly accessing the resources of the service</a:t>
            </a:r>
          </a:p>
          <a:p>
            <a:pPr eaLnBrk="1" hangingPunct="1"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Problem</a:t>
            </a:r>
            <a:r>
              <a:rPr lang="en-US" smtClean="0"/>
              <a:t>: </a:t>
            </a:r>
          </a:p>
          <a:p>
            <a:pPr lvl="1" eaLnBrk="1" hangingPunct="1">
              <a:defRPr/>
            </a:pPr>
            <a:r>
              <a:rPr lang="en-US" smtClean="0"/>
              <a:t>Customer may perform incorrect modifications</a:t>
            </a:r>
          </a:p>
          <a:p>
            <a:pPr lvl="1" eaLnBrk="1" hangingPunct="1">
              <a:defRPr/>
            </a:pPr>
            <a:r>
              <a:rPr lang="en-US" smtClean="0"/>
              <a:t>May lead to undesirable forms of implementation coupling</a:t>
            </a:r>
          </a:p>
          <a:p>
            <a:pPr eaLnBrk="1" hangingPunct="1"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Solution</a:t>
            </a:r>
            <a:r>
              <a:rPr lang="en-US" smtClean="0"/>
              <a:t>: service is designed to use own credentials for authentication with backend resources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Layered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Computer Science and Engineering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51BD43-E255-4248-A8FA-BD508D9961F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Picture 4" descr="solutionarch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24000"/>
            <a:ext cx="8153400" cy="365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81200" y="5334001"/>
            <a:ext cx="692269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ts val="0"/>
              </a:spcBef>
            </a:pPr>
            <a:r>
              <a:rPr lang="en-US" sz="1200" dirty="0">
                <a:solidFill>
                  <a:srgbClr val="002060"/>
                </a:solidFill>
              </a:rPr>
              <a:t>March/April 2007, IT Pro Magazine, “The Role of Solution Architects in Systems Integration</a:t>
            </a:r>
            <a:r>
              <a:rPr lang="en-US" sz="1200" dirty="0" smtClean="0">
                <a:solidFill>
                  <a:srgbClr val="002060"/>
                </a:solidFill>
              </a:rPr>
              <a:t>”</a:t>
            </a:r>
          </a:p>
          <a:p>
            <a:pPr algn="r">
              <a:spcBef>
                <a:spcPts val="0"/>
              </a:spcBef>
            </a:pPr>
            <a:r>
              <a:rPr lang="en-US" sz="1200" dirty="0" smtClean="0">
                <a:solidFill>
                  <a:srgbClr val="002060"/>
                </a:solidFill>
              </a:rPr>
              <a:t>Courtesy of P. Buhler </a:t>
            </a:r>
            <a:r>
              <a:rPr lang="en-US" dirty="0" smtClean="0"/>
              <a:t> </a:t>
            </a:r>
            <a:endParaRPr lang="en-US" sz="1200" dirty="0">
              <a:solidFill>
                <a:srgbClr val="002060"/>
              </a:solidFill>
            </a:endParaRPr>
          </a:p>
          <a:p>
            <a:pPr algn="r">
              <a:spcBef>
                <a:spcPts val="0"/>
              </a:spcBef>
            </a:pP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D194BE-D8D8-444F-A3FE-756DB8D2763D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Impact</a:t>
            </a:r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Compromised service</a:t>
            </a:r>
            <a:r>
              <a:rPr lang="en-US" smtClean="0"/>
              <a:t> may allow access to unauthorized users</a:t>
            </a:r>
          </a:p>
          <a:p>
            <a:pPr marL="533400" indent="-533400" eaLnBrk="1" hangingPunct="1"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Protocol for accessing remote resources</a:t>
            </a:r>
          </a:p>
          <a:p>
            <a:pPr marL="990600" lvl="1" indent="-533400" eaLnBrk="1" hangingPunct="1">
              <a:buFontTx/>
              <a:buAutoNum type="arabicPeriod"/>
              <a:defRPr/>
            </a:pPr>
            <a:r>
              <a:rPr lang="en-US" smtClean="0"/>
              <a:t>Authenticate and authorize the message</a:t>
            </a:r>
          </a:p>
          <a:p>
            <a:pPr marL="990600" lvl="1" indent="-533400" eaLnBrk="1" hangingPunct="1">
              <a:buFontTx/>
              <a:buAutoNum type="arabicPeriod"/>
              <a:defRPr/>
            </a:pPr>
            <a:r>
              <a:rPr lang="en-US" smtClean="0"/>
              <a:t>Send a request to the remote resource, accompanied with the services’ own credentials</a:t>
            </a:r>
          </a:p>
          <a:p>
            <a:pPr marL="990600" lvl="1" indent="-533400" eaLnBrk="1" hangingPunct="1">
              <a:buFontTx/>
              <a:buAutoNum type="arabicPeriod"/>
              <a:defRPr/>
            </a:pPr>
            <a:r>
              <a:rPr lang="en-US" smtClean="0"/>
              <a:t>Issue the appropriate issue to the customer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14B3D7-B636-4D55-9C77-2465E658A8D1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Implementation Variants</a:t>
            </a:r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Service accounts within the trusted subsystem</a:t>
            </a:r>
          </a:p>
          <a:p>
            <a:pPr eaLnBrk="1" hangingPunct="1"/>
            <a:r>
              <a:rPr lang="en-US" smtClean="0"/>
              <a:t>Local accounts are used on each host</a:t>
            </a:r>
          </a:p>
          <a:p>
            <a:pPr eaLnBrk="1" hangingPunct="1"/>
            <a:r>
              <a:rPr lang="en-US" smtClean="0"/>
              <a:t>Use digital certificate (e.g., X509 PKI) for authentication in the trusted subsystem</a:t>
            </a:r>
          </a:p>
          <a:p>
            <a:pPr eaLnBrk="1" hangingPunct="1"/>
            <a:r>
              <a:rPr lang="en-US" smtClean="0"/>
              <a:t>Use IPSec to provide secure communications.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727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2674C4-3AA7-43D0-A851-FEFBF975BE96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621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Perimeter Guard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Goal</a:t>
            </a:r>
            <a:r>
              <a:rPr lang="en-US" smtClean="0"/>
              <a:t>: protect internal resources from users that remotely access internal computers</a:t>
            </a:r>
          </a:p>
          <a:p>
            <a:pPr eaLnBrk="1" hangingPunct="1"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Problem</a:t>
            </a:r>
            <a:r>
              <a:rPr lang="en-US" smtClean="0"/>
              <a:t>: </a:t>
            </a:r>
          </a:p>
          <a:p>
            <a:pPr lvl="1" eaLnBrk="1" hangingPunct="1">
              <a:defRPr/>
            </a:pPr>
            <a:r>
              <a:rPr lang="en-US" smtClean="0"/>
              <a:t>External attacker may gain access to services running within a private network, and thus to the resources within the private network</a:t>
            </a:r>
          </a:p>
          <a:p>
            <a:pPr eaLnBrk="1" hangingPunct="1">
              <a:defRPr/>
            </a:pPr>
            <a:r>
              <a:rPr lang="en-US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Solution</a:t>
            </a:r>
            <a:r>
              <a:rPr lang="en-US" smtClean="0"/>
              <a:t>: establish an intermediate service at the perimeter of the private network as a secure contact point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757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D4DB55-E01F-422D-A03E-3A931A4BADB5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457200"/>
            <a:ext cx="57912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2010 CWE/SANS Top 25 Most Dangerous Programming Errors</a:t>
            </a:r>
          </a:p>
        </p:txBody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URL: </a:t>
            </a:r>
            <a:r>
              <a:rPr lang="en-US" sz="2400" smtClean="0">
                <a:hlinkClick r:id="rId2"/>
              </a:rPr>
              <a:t>http://cwe.mitre.org/top25/</a:t>
            </a:r>
            <a:r>
              <a:rPr lang="en-US" sz="2400" smtClean="0"/>
              <a:t> </a:t>
            </a:r>
          </a:p>
          <a:p>
            <a:pPr eaLnBrk="1" hangingPunct="1"/>
            <a:r>
              <a:rPr lang="en-US" sz="2400" smtClean="0"/>
              <a:t>List of 25 most dangerous programming errors leading to software vulnerable to malicious attacks</a:t>
            </a:r>
          </a:p>
          <a:p>
            <a:pPr eaLnBrk="1" hangingPunct="1"/>
            <a:r>
              <a:rPr lang="en-US" sz="2400" smtClean="0"/>
              <a:t>Result of collaboration between the SANS Institute, MITRE, and many top software security experts in the US and Europe</a:t>
            </a:r>
          </a:p>
          <a:p>
            <a:pPr eaLnBrk="1" hangingPunct="1"/>
            <a:r>
              <a:rPr lang="en-US" sz="2400" smtClean="0"/>
              <a:t>Aims to help</a:t>
            </a:r>
          </a:p>
          <a:p>
            <a:pPr lvl="1" eaLnBrk="1" hangingPunct="1"/>
            <a:r>
              <a:rPr lang="en-US" sz="2200" smtClean="0"/>
              <a:t>Programmers to prevent well known software vulnerabilities</a:t>
            </a:r>
          </a:p>
          <a:p>
            <a:pPr lvl="1" eaLnBrk="1" hangingPunct="1"/>
            <a:r>
              <a:rPr lang="en-US" sz="2200" smtClean="0"/>
              <a:t>Software customers to ask for more secure software</a:t>
            </a:r>
          </a:p>
          <a:p>
            <a:pPr lvl="1" eaLnBrk="1" hangingPunct="1"/>
            <a:r>
              <a:rPr lang="en-US" sz="2200" smtClean="0"/>
              <a:t>Researchers to focus on important problems</a:t>
            </a:r>
          </a:p>
          <a:p>
            <a:pPr lvl="1" eaLnBrk="1" hangingPunct="1"/>
            <a:r>
              <a:rPr lang="en-US" sz="2200" smtClean="0"/>
              <a:t>Software managers and CIOs to measure their improvement in software security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768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2160F0-5E23-427C-88BF-D7491EC5A556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Network-Level Security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418013"/>
          </a:xfrm>
        </p:spPr>
        <p:txBody>
          <a:bodyPr/>
          <a:lstStyle/>
          <a:p>
            <a:pPr eaLnBrk="1" hangingPunct="1"/>
            <a:r>
              <a:rPr lang="en-US" smtClean="0"/>
              <a:t>Messaging middleware </a:t>
            </a:r>
          </a:p>
          <a:p>
            <a:pPr lvl="1" eaLnBrk="1" hangingPunct="1"/>
            <a:r>
              <a:rPr lang="en-US" smtClean="0"/>
              <a:t>Communication security</a:t>
            </a:r>
          </a:p>
          <a:p>
            <a:pPr lvl="1" eaLnBrk="1" hangingPunct="1"/>
            <a:r>
              <a:rPr lang="en-US" smtClean="0"/>
              <a:t>End point security</a:t>
            </a:r>
          </a:p>
          <a:p>
            <a:pPr eaLnBrk="1" hangingPunct="1"/>
            <a:r>
              <a:rPr lang="en-US" smtClean="0"/>
              <a:t>Protocol assurance</a:t>
            </a:r>
          </a:p>
          <a:p>
            <a:pPr eaLnBrk="1" hangingPunct="1"/>
            <a:r>
              <a:rPr lang="en-US" smtClean="0"/>
              <a:t>Authentication and identification</a:t>
            </a:r>
          </a:p>
          <a:p>
            <a:pPr eaLnBrk="1" hangingPunct="1"/>
            <a:r>
              <a:rPr lang="en-US" smtClean="0"/>
              <a:t>Cross-domain communication security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778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D1C7A4-6545-4F70-92CC-05852EA00901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Code-Level Security 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534400" cy="4418013"/>
          </a:xfrm>
        </p:spPr>
        <p:txBody>
          <a:bodyPr/>
          <a:lstStyle/>
          <a:p>
            <a:pPr eaLnBrk="1" hangingPunct="1"/>
            <a:r>
              <a:rPr lang="en-US" smtClean="0"/>
              <a:t>Secure software development – software development life cycle</a:t>
            </a:r>
          </a:p>
          <a:p>
            <a:pPr eaLnBrk="1" hangingPunct="1"/>
            <a:r>
              <a:rPr lang="en-US" smtClean="0"/>
              <a:t>Best practices </a:t>
            </a:r>
          </a:p>
          <a:p>
            <a:pPr eaLnBrk="1" hangingPunct="1"/>
            <a:r>
              <a:rPr lang="en-US" smtClean="0"/>
              <a:t>Avoid software security pitfalls</a:t>
            </a:r>
          </a:p>
          <a:p>
            <a:pPr eaLnBrk="1" hangingPunct="1"/>
            <a:r>
              <a:rPr lang="en-US" smtClean="0"/>
              <a:t>Vulnerability detection tools</a:t>
            </a:r>
          </a:p>
          <a:p>
            <a:pPr eaLnBrk="1" hangingPunct="1"/>
            <a:r>
              <a:rPr lang="en-US" smtClean="0"/>
              <a:t>Security is NOT a feature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F4D2BE-6770-49AF-98DD-BC5BB9B7D9C3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Service-Level Security</a:t>
            </a:r>
          </a:p>
        </p:txBody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Ongoing research: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Business process execution across heterogeneous domains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Identity management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Trust management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Upcoming research areas: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Web Services Composition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Web Service Transactions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Service-Level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798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D58DA7-D74B-4367-BFDC-E1D6B32C7D27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Web Services Composition</a:t>
            </a:r>
          </a:p>
        </p:txBody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complex applications on the fly from individual services</a:t>
            </a:r>
          </a:p>
          <a:p>
            <a:pPr eaLnBrk="1" hangingPunct="1"/>
            <a:r>
              <a:rPr lang="en-US" smtClean="0"/>
              <a:t>BPEL4WS, WSBPEL</a:t>
            </a:r>
          </a:p>
          <a:p>
            <a:pPr eaLnBrk="1" hangingPunct="1"/>
            <a:r>
              <a:rPr lang="en-US" smtClean="0"/>
              <a:t>How to express security and reliability needs?</a:t>
            </a:r>
          </a:p>
          <a:p>
            <a:pPr eaLnBrk="1" hangingPunct="1"/>
            <a:r>
              <a:rPr lang="en-US" smtClean="0"/>
              <a:t>How to verify that these needs are satisfied?</a:t>
            </a:r>
          </a:p>
          <a:p>
            <a:pPr eaLnBrk="1" hangingPunct="1"/>
            <a:r>
              <a:rPr lang="en-US" smtClean="0"/>
              <a:t>How to resolve conflict between business needs and security requirements?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081F07-81B7-4AAB-9631-EFD77D3232BD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Web Services Transactions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418013"/>
          </a:xfrm>
        </p:spPr>
        <p:txBody>
          <a:bodyPr/>
          <a:lstStyle/>
          <a:p>
            <a:pPr eaLnBrk="1" hangingPunct="1"/>
            <a:r>
              <a:rPr lang="en-US" smtClean="0"/>
              <a:t>Traditional database transaction managements vs. SOA application needs</a:t>
            </a:r>
          </a:p>
          <a:p>
            <a:pPr eaLnBrk="1" hangingPunct="1"/>
            <a:r>
              <a:rPr lang="en-US" smtClean="0"/>
              <a:t>How can we evaluate correct execution?  ACID properties? Serializability?</a:t>
            </a:r>
          </a:p>
          <a:p>
            <a:pPr eaLnBrk="1" hangingPunct="1"/>
            <a:r>
              <a:rPr lang="en-US" smtClean="0"/>
              <a:t>WS transaction framework:</a:t>
            </a:r>
          </a:p>
          <a:p>
            <a:pPr lvl="1" eaLnBrk="1" hangingPunct="1"/>
            <a:r>
              <a:rPr lang="en-US" smtClean="0"/>
              <a:t>Atomic (short-term) transactions</a:t>
            </a:r>
          </a:p>
          <a:p>
            <a:pPr lvl="1" eaLnBrk="1" hangingPunct="1"/>
            <a:r>
              <a:rPr lang="en-US" smtClean="0"/>
              <a:t>Business activity (long-term) transactions</a:t>
            </a:r>
          </a:p>
          <a:p>
            <a:pPr eaLnBrk="1" hangingPunct="1"/>
            <a:r>
              <a:rPr lang="en-US" smtClean="0"/>
              <a:t>What are the security implications of WS transactions?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819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B05E1E-4DDB-4A41-8A1B-44C692F7E76E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Service-Level Dependencies</a:t>
            </a:r>
          </a:p>
        </p:txBody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Old threats reappearing in new context: deadlocks, denial-of-service, network flooding, etc.</a:t>
            </a:r>
          </a:p>
          <a:p>
            <a:pPr eaLnBrk="1" hangingPunct="1"/>
            <a:r>
              <a:rPr lang="en-US" smtClean="0"/>
              <a:t>How to detect and prevent the occurrence of these threats?</a:t>
            </a:r>
          </a:p>
          <a:p>
            <a:pPr eaLnBrk="1" hangingPunct="1"/>
            <a:r>
              <a:rPr lang="en-US" smtClean="0"/>
              <a:t>In composition, independently developed services are dependent on each other</a:t>
            </a:r>
          </a:p>
          <a:p>
            <a:pPr eaLnBrk="1" hangingPunct="1"/>
            <a:r>
              <a:rPr lang="en-US" smtClean="0"/>
              <a:t>No information about internal processing of the workflow components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Computer Science and Engineering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D5F39B-DF36-40CA-A278-B50D2444A112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SOA Security Components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dirty="0" smtClean="0"/>
              <a:t>Data-level security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 smtClean="0"/>
              <a:t>Software-level </a:t>
            </a:r>
            <a:r>
              <a:rPr lang="en-US" dirty="0" smtClean="0"/>
              <a:t>security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 smtClean="0"/>
              <a:t>Business level security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 smtClean="0"/>
              <a:t>Network-level security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C94193-4118-48EA-9944-260304D87D42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>New Approaches to Improve Security and Reliability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105400"/>
          </a:xfrm>
        </p:spPr>
        <p:txBody>
          <a:bodyPr/>
          <a:lstStyle/>
          <a:p>
            <a:pPr eaLnBrk="1" hangingPunct="1"/>
            <a:r>
              <a:rPr lang="en-US" smtClean="0"/>
              <a:t>Develop criteria to evaluate correctness of composite application execution</a:t>
            </a:r>
          </a:p>
          <a:p>
            <a:pPr lvl="1" eaLnBrk="1" hangingPunct="1"/>
            <a:r>
              <a:rPr lang="en-US" sz="2400" smtClean="0"/>
              <a:t>E.g., WS transactions: compensation-based transactions</a:t>
            </a:r>
          </a:p>
          <a:p>
            <a:pPr eaLnBrk="1" hangingPunct="1"/>
            <a:r>
              <a:rPr lang="en-US" smtClean="0"/>
              <a:t>Increase reliability using redundant services</a:t>
            </a:r>
          </a:p>
          <a:p>
            <a:pPr eaLnBrk="1" hangingPunct="1"/>
            <a:r>
              <a:rPr lang="en-US" smtClean="0"/>
              <a:t>Offer security as service</a:t>
            </a:r>
          </a:p>
          <a:p>
            <a:pPr eaLnBrk="1" hangingPunct="1"/>
            <a:r>
              <a:rPr lang="en-US" smtClean="0"/>
              <a:t>Develop defense models using distributed and collaborative components</a:t>
            </a:r>
          </a:p>
          <a:p>
            <a:pPr lvl="1" eaLnBrk="1" hangingPunct="1"/>
            <a:r>
              <a:rPr lang="en-US" sz="2400" smtClean="0"/>
              <a:t>E.g., detect malicious behavior based on collaborative nodes, verify execution correctness by comparing outcome of different services, deploy intelligent software decoy, etc.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839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4E9086-54E9-4930-9D05-C3E9E5520AF1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>Conclusion and Future Work</a:t>
            </a:r>
          </a:p>
        </p:txBody>
      </p:sp>
      <p:sp>
        <p:nvSpPr>
          <p:cNvPr id="839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534400" cy="4418013"/>
          </a:xfrm>
        </p:spPr>
        <p:txBody>
          <a:bodyPr/>
          <a:lstStyle/>
          <a:p>
            <a:pPr eaLnBrk="1" hangingPunct="1"/>
            <a:r>
              <a:rPr lang="en-US" smtClean="0"/>
              <a:t>All aspects of SOA security must be addressed</a:t>
            </a:r>
          </a:p>
          <a:p>
            <a:pPr eaLnBrk="1" hangingPunct="1"/>
            <a:r>
              <a:rPr lang="en-US" smtClean="0"/>
              <a:t>Standards are not enough to provide security!</a:t>
            </a:r>
          </a:p>
          <a:p>
            <a:pPr eaLnBrk="1" hangingPunct="1"/>
            <a:r>
              <a:rPr lang="en-US" smtClean="0"/>
              <a:t>New security concepts applicable to SOA environment must be developed</a:t>
            </a:r>
          </a:p>
          <a:p>
            <a:pPr eaLnBrk="1" hangingPunct="1"/>
            <a:r>
              <a:rPr lang="en-US" smtClean="0"/>
              <a:t>Security must be incorporated during the system development process</a:t>
            </a:r>
          </a:p>
          <a:p>
            <a:pPr eaLnBrk="1" hangingPunct="1"/>
            <a:r>
              <a:rPr lang="en-US" smtClean="0"/>
              <a:t>Requires collaboration among SOA developers, business experts, and security professionals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Computer Science and Engineering</a:t>
            </a:r>
          </a:p>
        </p:txBody>
      </p:sp>
      <p:sp>
        <p:nvSpPr>
          <p:cNvPr id="849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98D73E-F8FB-4ADE-8788-D03BE0E1D7F2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Questions?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Data and Metadata Security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Computer Science and Engineering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51BD43-E255-4248-A8FA-BD508D9961F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911B461-8D08-444E-82A6-7E31168AC36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6705600" cy="838200"/>
          </a:xfrm>
        </p:spPr>
        <p:txBody>
          <a:bodyPr anchor="b"/>
          <a:lstStyle/>
          <a:p>
            <a:pPr eaLnBrk="1" hangingPunct="1">
              <a:defRPr/>
            </a:pPr>
            <a:r>
              <a:rPr lang="en-US" sz="3200" smtClean="0"/>
              <a:t>Secure XML Views - Example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228600" y="1447800"/>
            <a:ext cx="3581400" cy="44926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/>
            <a:r>
              <a:rPr lang="en-US" sz="1600">
                <a:cs typeface="Times New Roman" pitchFamily="18" charset="0"/>
              </a:rPr>
              <a:t>&lt;medicalFiles&gt; UC</a:t>
            </a:r>
          </a:p>
          <a:p>
            <a:pPr algn="just"/>
            <a:r>
              <a:rPr lang="en-US" sz="1600">
                <a:cs typeface="Times New Roman" pitchFamily="18" charset="0"/>
              </a:rPr>
              <a:t> </a:t>
            </a:r>
            <a:r>
              <a:rPr lang="en-US" sz="1600">
                <a:solidFill>
                  <a:srgbClr val="FF9933"/>
                </a:solidFill>
                <a:cs typeface="Times New Roman" pitchFamily="18" charset="0"/>
              </a:rPr>
              <a:t>&lt;countyRec&gt; S</a:t>
            </a:r>
          </a:p>
          <a:p>
            <a:pPr algn="just"/>
            <a:r>
              <a:rPr lang="en-US" sz="1600">
                <a:solidFill>
                  <a:srgbClr val="FF9933"/>
                </a:solidFill>
                <a:cs typeface="Times New Roman" pitchFamily="18" charset="0"/>
              </a:rPr>
              <a:t>   &lt;patient&gt; S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  &lt;name&gt;John Smith &lt;/name&gt; UC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  </a:t>
            </a:r>
            <a:r>
              <a:rPr lang="en-US" sz="1600">
                <a:solidFill>
                  <a:srgbClr val="FF9933"/>
                </a:solidFill>
                <a:cs typeface="Times New Roman" pitchFamily="18" charset="0"/>
              </a:rPr>
              <a:t>&lt;phone&gt;111-2222&lt;/phone&gt; S</a:t>
            </a:r>
          </a:p>
          <a:p>
            <a:pPr algn="just"/>
            <a:r>
              <a:rPr lang="en-US" sz="1600">
                <a:solidFill>
                  <a:srgbClr val="FF9933"/>
                </a:solidFill>
                <a:cs typeface="Times New Roman" pitchFamily="18" charset="0"/>
              </a:rPr>
              <a:t>   &lt;/patient&gt;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&lt;physician&gt;Jim Dale &lt;/physician&gt; UC</a:t>
            </a:r>
          </a:p>
          <a:p>
            <a:pPr algn="just"/>
            <a:r>
              <a:rPr lang="en-US" sz="1600">
                <a:cs typeface="Times New Roman" pitchFamily="18" charset="0"/>
              </a:rPr>
              <a:t> </a:t>
            </a:r>
            <a:r>
              <a:rPr lang="en-US" sz="1600">
                <a:solidFill>
                  <a:srgbClr val="FF9933"/>
                </a:solidFill>
                <a:cs typeface="Times New Roman" pitchFamily="18" charset="0"/>
              </a:rPr>
              <a:t>&lt;/countyRec&gt;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</a:t>
            </a:r>
            <a:r>
              <a:rPr lang="en-US" sz="1600" b="1">
                <a:solidFill>
                  <a:srgbClr val="FF0000"/>
                </a:solidFill>
                <a:cs typeface="Times New Roman" pitchFamily="18" charset="0"/>
              </a:rPr>
              <a:t>&lt;milBaseRec&gt; TS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</a:t>
            </a:r>
            <a:r>
              <a:rPr lang="en-US" sz="1600">
                <a:solidFill>
                  <a:srgbClr val="FF9933"/>
                </a:solidFill>
                <a:cs typeface="Times New Roman" pitchFamily="18" charset="0"/>
              </a:rPr>
              <a:t>&lt;patient&gt; S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  &lt;name&gt;Harry Green&lt;/name&gt; UC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  </a:t>
            </a:r>
            <a:r>
              <a:rPr lang="en-US" sz="1600">
                <a:solidFill>
                  <a:srgbClr val="FF9933"/>
                </a:solidFill>
                <a:cs typeface="Times New Roman" pitchFamily="18" charset="0"/>
              </a:rPr>
              <a:t>&lt;phone&gt;333-4444&lt;/phone&gt; S</a:t>
            </a:r>
          </a:p>
          <a:p>
            <a:pPr algn="just"/>
            <a:r>
              <a:rPr lang="en-US" sz="1600">
                <a:solidFill>
                  <a:srgbClr val="FF9933"/>
                </a:solidFill>
                <a:cs typeface="Times New Roman" pitchFamily="18" charset="0"/>
              </a:rPr>
              <a:t>   &lt;/patient&gt;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&lt;physician&gt;Joe White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&lt;/physician&gt; UC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</a:t>
            </a:r>
            <a:r>
              <a:rPr lang="en-US" sz="1600" b="1">
                <a:solidFill>
                  <a:srgbClr val="FF0000"/>
                </a:solidFill>
                <a:cs typeface="Times New Roman" pitchFamily="18" charset="0"/>
              </a:rPr>
              <a:t>&lt;milTag&gt;MT78&lt;/milTag&gt; TS</a:t>
            </a:r>
          </a:p>
          <a:p>
            <a:pPr algn="just"/>
            <a:r>
              <a:rPr lang="en-US" sz="1600" b="1">
                <a:solidFill>
                  <a:srgbClr val="FF0000"/>
                </a:solidFill>
                <a:cs typeface="Times New Roman" pitchFamily="18" charset="0"/>
              </a:rPr>
              <a:t> &lt;/milBaseRec&gt;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&lt;/medicalFiles&gt;</a:t>
            </a:r>
          </a:p>
        </p:txBody>
      </p:sp>
      <p:sp>
        <p:nvSpPr>
          <p:cNvPr id="12293" name="Oval 4"/>
          <p:cNvSpPr>
            <a:spLocks noChangeArrowheads="1"/>
          </p:cNvSpPr>
          <p:nvPr/>
        </p:nvSpPr>
        <p:spPr bwMode="auto">
          <a:xfrm>
            <a:off x="5638800" y="1371600"/>
            <a:ext cx="1143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/>
              <a:t>medicalFiles</a:t>
            </a:r>
          </a:p>
        </p:txBody>
      </p:sp>
      <p:sp>
        <p:nvSpPr>
          <p:cNvPr id="12294" name="Oval 5"/>
          <p:cNvSpPr>
            <a:spLocks noChangeArrowheads="1"/>
          </p:cNvSpPr>
          <p:nvPr/>
        </p:nvSpPr>
        <p:spPr bwMode="auto">
          <a:xfrm>
            <a:off x="4495800" y="2209800"/>
            <a:ext cx="1143000" cy="381000"/>
          </a:xfrm>
          <a:prstGeom prst="ellipse">
            <a:avLst/>
          </a:prstGeom>
          <a:noFill/>
          <a:ln w="12700" cap="sq">
            <a:solidFill>
              <a:srgbClr val="FF99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9933"/>
                </a:solidFill>
              </a:rPr>
              <a:t>countyRec</a:t>
            </a:r>
          </a:p>
        </p:txBody>
      </p:sp>
      <p:sp>
        <p:nvSpPr>
          <p:cNvPr id="12295" name="Oval 6"/>
          <p:cNvSpPr>
            <a:spLocks noChangeArrowheads="1"/>
          </p:cNvSpPr>
          <p:nvPr/>
        </p:nvSpPr>
        <p:spPr bwMode="auto">
          <a:xfrm>
            <a:off x="4724400" y="3886200"/>
            <a:ext cx="1143000" cy="381000"/>
          </a:xfrm>
          <a:prstGeom prst="ellipse">
            <a:avLst/>
          </a:prstGeom>
          <a:noFill/>
          <a:ln w="12700" cap="sq">
            <a:solidFill>
              <a:srgbClr val="FF99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9933"/>
                </a:solidFill>
              </a:rPr>
              <a:t>patient</a:t>
            </a:r>
          </a:p>
        </p:txBody>
      </p:sp>
      <p:sp>
        <p:nvSpPr>
          <p:cNvPr id="12296" name="Oval 7"/>
          <p:cNvSpPr>
            <a:spLocks noChangeArrowheads="1"/>
          </p:cNvSpPr>
          <p:nvPr/>
        </p:nvSpPr>
        <p:spPr bwMode="auto">
          <a:xfrm>
            <a:off x="3733800" y="4876800"/>
            <a:ext cx="11430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name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John Smith</a:t>
            </a:r>
          </a:p>
        </p:txBody>
      </p:sp>
      <p:sp>
        <p:nvSpPr>
          <p:cNvPr id="12297" name="Oval 8"/>
          <p:cNvSpPr>
            <a:spLocks noChangeArrowheads="1"/>
          </p:cNvSpPr>
          <p:nvPr/>
        </p:nvSpPr>
        <p:spPr bwMode="auto">
          <a:xfrm>
            <a:off x="6858000" y="2209800"/>
            <a:ext cx="1143000" cy="381000"/>
          </a:xfrm>
          <a:prstGeom prst="ellipse">
            <a:avLst/>
          </a:prstGeom>
          <a:noFill/>
          <a:ln w="254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0000"/>
                </a:solidFill>
              </a:rPr>
              <a:t>milBaseRec</a:t>
            </a:r>
          </a:p>
        </p:txBody>
      </p:sp>
      <p:sp>
        <p:nvSpPr>
          <p:cNvPr id="12298" name="Oval 9"/>
          <p:cNvSpPr>
            <a:spLocks noChangeArrowheads="1"/>
          </p:cNvSpPr>
          <p:nvPr/>
        </p:nvSpPr>
        <p:spPr bwMode="auto">
          <a:xfrm>
            <a:off x="3657600" y="3048000"/>
            <a:ext cx="11430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physician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Jim Dale</a:t>
            </a:r>
          </a:p>
        </p:txBody>
      </p:sp>
      <p:sp>
        <p:nvSpPr>
          <p:cNvPr id="12299" name="Oval 10"/>
          <p:cNvSpPr>
            <a:spLocks noChangeArrowheads="1"/>
          </p:cNvSpPr>
          <p:nvPr/>
        </p:nvSpPr>
        <p:spPr bwMode="auto">
          <a:xfrm>
            <a:off x="5867400" y="3048000"/>
            <a:ext cx="11430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physician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Joe White</a:t>
            </a:r>
          </a:p>
        </p:txBody>
      </p:sp>
      <p:sp>
        <p:nvSpPr>
          <p:cNvPr id="12300" name="Oval 11"/>
          <p:cNvSpPr>
            <a:spLocks noChangeArrowheads="1"/>
          </p:cNvSpPr>
          <p:nvPr/>
        </p:nvSpPr>
        <p:spPr bwMode="auto">
          <a:xfrm>
            <a:off x="6477000" y="4876800"/>
            <a:ext cx="12954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name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Harry Green</a:t>
            </a:r>
          </a:p>
        </p:txBody>
      </p:sp>
      <p:sp>
        <p:nvSpPr>
          <p:cNvPr id="12301" name="Oval 12"/>
          <p:cNvSpPr>
            <a:spLocks noChangeArrowheads="1"/>
          </p:cNvSpPr>
          <p:nvPr/>
        </p:nvSpPr>
        <p:spPr bwMode="auto">
          <a:xfrm>
            <a:off x="7620000" y="3048000"/>
            <a:ext cx="1143000" cy="533400"/>
          </a:xfrm>
          <a:prstGeom prst="ellipse">
            <a:avLst/>
          </a:prstGeom>
          <a:noFill/>
          <a:ln w="254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 b="1">
                <a:solidFill>
                  <a:srgbClr val="FF0000"/>
                </a:solidFill>
              </a:rPr>
              <a:t>milTag</a:t>
            </a:r>
          </a:p>
          <a:p>
            <a:pPr algn="ctr">
              <a:lnSpc>
                <a:spcPct val="70000"/>
              </a:lnSpc>
            </a:pPr>
            <a:r>
              <a:rPr lang="en-US" sz="1600" b="1">
                <a:solidFill>
                  <a:srgbClr val="FF0000"/>
                </a:solidFill>
              </a:rPr>
              <a:t>MT78</a:t>
            </a:r>
          </a:p>
        </p:txBody>
      </p:sp>
      <p:sp>
        <p:nvSpPr>
          <p:cNvPr id="12302" name="Oval 13"/>
          <p:cNvSpPr>
            <a:spLocks noChangeArrowheads="1"/>
          </p:cNvSpPr>
          <p:nvPr/>
        </p:nvSpPr>
        <p:spPr bwMode="auto">
          <a:xfrm>
            <a:off x="6705600" y="3886200"/>
            <a:ext cx="1143000" cy="381000"/>
          </a:xfrm>
          <a:prstGeom prst="ellipse">
            <a:avLst/>
          </a:prstGeom>
          <a:noFill/>
          <a:ln w="12700" cap="sq">
            <a:solidFill>
              <a:srgbClr val="FF99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9933"/>
                </a:solidFill>
              </a:rPr>
              <a:t>patient</a:t>
            </a:r>
          </a:p>
        </p:txBody>
      </p:sp>
      <p:sp>
        <p:nvSpPr>
          <p:cNvPr id="12303" name="Oval 14"/>
          <p:cNvSpPr>
            <a:spLocks noChangeArrowheads="1"/>
          </p:cNvSpPr>
          <p:nvPr/>
        </p:nvSpPr>
        <p:spPr bwMode="auto">
          <a:xfrm>
            <a:off x="4953000" y="4876800"/>
            <a:ext cx="1143000" cy="533400"/>
          </a:xfrm>
          <a:prstGeom prst="ellipse">
            <a:avLst/>
          </a:prstGeom>
          <a:noFill/>
          <a:ln w="12700" cap="sq">
            <a:solidFill>
              <a:srgbClr val="FF99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>
                <a:solidFill>
                  <a:srgbClr val="FF9933"/>
                </a:solidFill>
              </a:rPr>
              <a:t>phone</a:t>
            </a:r>
          </a:p>
          <a:p>
            <a:pPr algn="ctr">
              <a:lnSpc>
                <a:spcPct val="70000"/>
              </a:lnSpc>
            </a:pPr>
            <a:r>
              <a:rPr lang="en-US" sz="1600">
                <a:solidFill>
                  <a:srgbClr val="FF9933"/>
                </a:solidFill>
              </a:rPr>
              <a:t>111-2222</a:t>
            </a:r>
          </a:p>
        </p:txBody>
      </p:sp>
      <p:sp>
        <p:nvSpPr>
          <p:cNvPr id="12304" name="Oval 15"/>
          <p:cNvSpPr>
            <a:spLocks noChangeArrowheads="1"/>
          </p:cNvSpPr>
          <p:nvPr/>
        </p:nvSpPr>
        <p:spPr bwMode="auto">
          <a:xfrm>
            <a:off x="7848600" y="4876800"/>
            <a:ext cx="1143000" cy="533400"/>
          </a:xfrm>
          <a:prstGeom prst="ellipse">
            <a:avLst/>
          </a:prstGeom>
          <a:noFill/>
          <a:ln w="12700" cap="sq">
            <a:solidFill>
              <a:srgbClr val="FF99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>
                <a:solidFill>
                  <a:srgbClr val="FF9933"/>
                </a:solidFill>
              </a:rPr>
              <a:t>phone</a:t>
            </a:r>
          </a:p>
          <a:p>
            <a:pPr algn="ctr">
              <a:lnSpc>
                <a:spcPct val="70000"/>
              </a:lnSpc>
            </a:pPr>
            <a:r>
              <a:rPr lang="en-US" sz="1600">
                <a:solidFill>
                  <a:srgbClr val="FF9933"/>
                </a:solidFill>
              </a:rPr>
              <a:t>333-4444</a:t>
            </a:r>
          </a:p>
        </p:txBody>
      </p:sp>
      <p:sp>
        <p:nvSpPr>
          <p:cNvPr id="12305" name="Line 16"/>
          <p:cNvSpPr>
            <a:spLocks noChangeShapeType="1"/>
          </p:cNvSpPr>
          <p:nvPr/>
        </p:nvSpPr>
        <p:spPr bwMode="auto">
          <a:xfrm flipH="1">
            <a:off x="5105400" y="1752600"/>
            <a:ext cx="11430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06" name="Line 17"/>
          <p:cNvSpPr>
            <a:spLocks noChangeShapeType="1"/>
          </p:cNvSpPr>
          <p:nvPr/>
        </p:nvSpPr>
        <p:spPr bwMode="auto">
          <a:xfrm>
            <a:off x="6248400" y="1752600"/>
            <a:ext cx="11430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07" name="Line 18"/>
          <p:cNvSpPr>
            <a:spLocks noChangeShapeType="1"/>
          </p:cNvSpPr>
          <p:nvPr/>
        </p:nvSpPr>
        <p:spPr bwMode="auto">
          <a:xfrm flipH="1">
            <a:off x="4343400" y="2590800"/>
            <a:ext cx="6858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08" name="Line 19"/>
          <p:cNvSpPr>
            <a:spLocks noChangeShapeType="1"/>
          </p:cNvSpPr>
          <p:nvPr/>
        </p:nvSpPr>
        <p:spPr bwMode="auto">
          <a:xfrm>
            <a:off x="5029200" y="2590800"/>
            <a:ext cx="2286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09" name="Line 20"/>
          <p:cNvSpPr>
            <a:spLocks noChangeShapeType="1"/>
          </p:cNvSpPr>
          <p:nvPr/>
        </p:nvSpPr>
        <p:spPr bwMode="auto">
          <a:xfrm flipH="1">
            <a:off x="6477000" y="2590800"/>
            <a:ext cx="9906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10" name="Line 21"/>
          <p:cNvSpPr>
            <a:spLocks noChangeShapeType="1"/>
          </p:cNvSpPr>
          <p:nvPr/>
        </p:nvSpPr>
        <p:spPr bwMode="auto">
          <a:xfrm flipH="1">
            <a:off x="7239000" y="2590800"/>
            <a:ext cx="2286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11" name="Line 22"/>
          <p:cNvSpPr>
            <a:spLocks noChangeShapeType="1"/>
          </p:cNvSpPr>
          <p:nvPr/>
        </p:nvSpPr>
        <p:spPr bwMode="auto">
          <a:xfrm>
            <a:off x="7467600" y="2590800"/>
            <a:ext cx="7620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12" name="Line 23"/>
          <p:cNvSpPr>
            <a:spLocks noChangeShapeType="1"/>
          </p:cNvSpPr>
          <p:nvPr/>
        </p:nvSpPr>
        <p:spPr bwMode="auto">
          <a:xfrm flipH="1">
            <a:off x="4343400" y="4267200"/>
            <a:ext cx="9144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13" name="Line 24"/>
          <p:cNvSpPr>
            <a:spLocks noChangeShapeType="1"/>
          </p:cNvSpPr>
          <p:nvPr/>
        </p:nvSpPr>
        <p:spPr bwMode="auto">
          <a:xfrm>
            <a:off x="5257800" y="4267200"/>
            <a:ext cx="3048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14" name="Line 25"/>
          <p:cNvSpPr>
            <a:spLocks noChangeShapeType="1"/>
          </p:cNvSpPr>
          <p:nvPr/>
        </p:nvSpPr>
        <p:spPr bwMode="auto">
          <a:xfrm flipH="1">
            <a:off x="7086600" y="4267200"/>
            <a:ext cx="1524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15" name="Line 26"/>
          <p:cNvSpPr>
            <a:spLocks noChangeShapeType="1"/>
          </p:cNvSpPr>
          <p:nvPr/>
        </p:nvSpPr>
        <p:spPr bwMode="auto">
          <a:xfrm>
            <a:off x="7239000" y="4267200"/>
            <a:ext cx="12192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1499" name="Line 27"/>
          <p:cNvSpPr>
            <a:spLocks noChangeShapeType="1"/>
          </p:cNvSpPr>
          <p:nvPr/>
        </p:nvSpPr>
        <p:spPr bwMode="auto">
          <a:xfrm flipH="1">
            <a:off x="5181600" y="4724400"/>
            <a:ext cx="914400" cy="914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1500" name="Line 28"/>
          <p:cNvSpPr>
            <a:spLocks noChangeShapeType="1"/>
          </p:cNvSpPr>
          <p:nvPr/>
        </p:nvSpPr>
        <p:spPr bwMode="auto">
          <a:xfrm>
            <a:off x="5181600" y="4724400"/>
            <a:ext cx="914400" cy="914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1501" name="Line 29"/>
          <p:cNvSpPr>
            <a:spLocks noChangeShapeType="1"/>
          </p:cNvSpPr>
          <p:nvPr/>
        </p:nvSpPr>
        <p:spPr bwMode="auto">
          <a:xfrm>
            <a:off x="7924800" y="4724400"/>
            <a:ext cx="914400" cy="914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1502" name="Line 30"/>
          <p:cNvSpPr>
            <a:spLocks noChangeShapeType="1"/>
          </p:cNvSpPr>
          <p:nvPr/>
        </p:nvSpPr>
        <p:spPr bwMode="auto">
          <a:xfrm flipH="1">
            <a:off x="7924800" y="4724400"/>
            <a:ext cx="914400" cy="914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1503" name="Line 31"/>
          <p:cNvSpPr>
            <a:spLocks noChangeShapeType="1"/>
          </p:cNvSpPr>
          <p:nvPr/>
        </p:nvSpPr>
        <p:spPr bwMode="auto">
          <a:xfrm flipH="1">
            <a:off x="7772400" y="2819400"/>
            <a:ext cx="914400" cy="914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1504" name="Line 32"/>
          <p:cNvSpPr>
            <a:spLocks noChangeShapeType="1"/>
          </p:cNvSpPr>
          <p:nvPr/>
        </p:nvSpPr>
        <p:spPr bwMode="auto">
          <a:xfrm>
            <a:off x="7772400" y="2819400"/>
            <a:ext cx="914400" cy="914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1505" name="Text Box 33"/>
          <p:cNvSpPr txBox="1">
            <a:spLocks noChangeArrowheads="1"/>
          </p:cNvSpPr>
          <p:nvPr/>
        </p:nvSpPr>
        <p:spPr bwMode="auto">
          <a:xfrm>
            <a:off x="5181600" y="5791200"/>
            <a:ext cx="2743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/>
              <a:t>View over </a:t>
            </a:r>
            <a:r>
              <a:rPr lang="en-US" sz="2400" b="1" u="sng"/>
              <a:t>UC</a:t>
            </a:r>
            <a:r>
              <a:rPr lang="en-US" sz="2400" u="sng"/>
              <a:t>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61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6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61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61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61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61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99" grpId="0" animBg="1"/>
      <p:bldP spid="361500" grpId="0" animBg="1"/>
      <p:bldP spid="361501" grpId="0" animBg="1"/>
      <p:bldP spid="361502" grpId="0" animBg="1"/>
      <p:bldP spid="361503" grpId="0" animBg="1"/>
      <p:bldP spid="361504" grpId="0" animBg="1"/>
      <p:bldP spid="36150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BAD1756-9B0D-4CD0-90FC-E2E9A180D58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6629400" cy="838200"/>
          </a:xfrm>
        </p:spPr>
        <p:txBody>
          <a:bodyPr anchor="b"/>
          <a:lstStyle/>
          <a:p>
            <a:pPr eaLnBrk="1" hangingPunct="1">
              <a:defRPr/>
            </a:pPr>
            <a:r>
              <a:rPr lang="en-US" sz="3200" smtClean="0"/>
              <a:t>Secure XML Views - Example cont.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228600" y="1981200"/>
            <a:ext cx="3581400" cy="35147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/>
            <a:r>
              <a:rPr lang="en-US" sz="1600">
                <a:cs typeface="Times New Roman" pitchFamily="18" charset="0"/>
              </a:rPr>
              <a:t>&lt;medicalFiles&gt;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&lt;countyRec&gt;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&lt;patient&gt;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  &lt;name&gt;John Smith&lt;/name&gt;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&lt;/patient&gt;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&lt;physician&gt;Jim Dale&lt;/physician&gt;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&lt;/countyRec&gt;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&lt;milBaseRec&gt;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&lt;patient&gt;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  &lt;name&gt;Harry Green&lt;/name&gt;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 &lt;/patient&gt;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  &lt;physician&gt;Joe White&lt;/physician&gt;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 &lt;/milBaseRec&gt;</a:t>
            </a:r>
          </a:p>
          <a:p>
            <a:pPr algn="just"/>
            <a:r>
              <a:rPr lang="en-US" sz="1600">
                <a:cs typeface="Times New Roman" pitchFamily="18" charset="0"/>
              </a:rPr>
              <a:t>&lt;/medicalFiles&gt;</a:t>
            </a:r>
          </a:p>
        </p:txBody>
      </p:sp>
      <p:sp>
        <p:nvSpPr>
          <p:cNvPr id="13317" name="Oval 4"/>
          <p:cNvSpPr>
            <a:spLocks noChangeArrowheads="1"/>
          </p:cNvSpPr>
          <p:nvPr/>
        </p:nvSpPr>
        <p:spPr bwMode="auto">
          <a:xfrm>
            <a:off x="5638800" y="1371600"/>
            <a:ext cx="1143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/>
              <a:t>medicalFiles</a:t>
            </a:r>
          </a:p>
        </p:txBody>
      </p:sp>
      <p:sp>
        <p:nvSpPr>
          <p:cNvPr id="13318" name="Oval 5"/>
          <p:cNvSpPr>
            <a:spLocks noChangeArrowheads="1"/>
          </p:cNvSpPr>
          <p:nvPr/>
        </p:nvSpPr>
        <p:spPr bwMode="auto">
          <a:xfrm>
            <a:off x="4495800" y="2209800"/>
            <a:ext cx="1143000" cy="381000"/>
          </a:xfrm>
          <a:prstGeom prst="ellipse">
            <a:avLst/>
          </a:prstGeom>
          <a:noFill/>
          <a:ln w="12700" cap="sq">
            <a:solidFill>
              <a:srgbClr val="FF99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9933"/>
                </a:solidFill>
              </a:rPr>
              <a:t>countyRec</a:t>
            </a:r>
          </a:p>
        </p:txBody>
      </p:sp>
      <p:sp>
        <p:nvSpPr>
          <p:cNvPr id="13319" name="Oval 6"/>
          <p:cNvSpPr>
            <a:spLocks noChangeArrowheads="1"/>
          </p:cNvSpPr>
          <p:nvPr/>
        </p:nvSpPr>
        <p:spPr bwMode="auto">
          <a:xfrm>
            <a:off x="4724400" y="3886200"/>
            <a:ext cx="1143000" cy="381000"/>
          </a:xfrm>
          <a:prstGeom prst="ellipse">
            <a:avLst/>
          </a:prstGeom>
          <a:noFill/>
          <a:ln w="12700" cap="sq">
            <a:solidFill>
              <a:srgbClr val="FF99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9933"/>
                </a:solidFill>
              </a:rPr>
              <a:t>patient</a:t>
            </a:r>
          </a:p>
        </p:txBody>
      </p:sp>
      <p:sp>
        <p:nvSpPr>
          <p:cNvPr id="13320" name="Oval 7"/>
          <p:cNvSpPr>
            <a:spLocks noChangeArrowheads="1"/>
          </p:cNvSpPr>
          <p:nvPr/>
        </p:nvSpPr>
        <p:spPr bwMode="auto">
          <a:xfrm>
            <a:off x="3733800" y="4876800"/>
            <a:ext cx="11430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name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John Smith</a:t>
            </a:r>
          </a:p>
        </p:txBody>
      </p:sp>
      <p:sp>
        <p:nvSpPr>
          <p:cNvPr id="13321" name="Oval 8"/>
          <p:cNvSpPr>
            <a:spLocks noChangeArrowheads="1"/>
          </p:cNvSpPr>
          <p:nvPr/>
        </p:nvSpPr>
        <p:spPr bwMode="auto">
          <a:xfrm>
            <a:off x="6858000" y="2209800"/>
            <a:ext cx="1143000" cy="381000"/>
          </a:xfrm>
          <a:prstGeom prst="ellipse">
            <a:avLst/>
          </a:prstGeom>
          <a:noFill/>
          <a:ln w="2540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FF0000"/>
                </a:solidFill>
              </a:rPr>
              <a:t>milBaseRec</a:t>
            </a:r>
          </a:p>
        </p:txBody>
      </p:sp>
      <p:sp>
        <p:nvSpPr>
          <p:cNvPr id="13322" name="Oval 9"/>
          <p:cNvSpPr>
            <a:spLocks noChangeArrowheads="1"/>
          </p:cNvSpPr>
          <p:nvPr/>
        </p:nvSpPr>
        <p:spPr bwMode="auto">
          <a:xfrm>
            <a:off x="3657600" y="3048000"/>
            <a:ext cx="11430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physician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Jim Dale</a:t>
            </a:r>
          </a:p>
        </p:txBody>
      </p:sp>
      <p:sp>
        <p:nvSpPr>
          <p:cNvPr id="13323" name="Oval 10"/>
          <p:cNvSpPr>
            <a:spLocks noChangeArrowheads="1"/>
          </p:cNvSpPr>
          <p:nvPr/>
        </p:nvSpPr>
        <p:spPr bwMode="auto">
          <a:xfrm>
            <a:off x="5867400" y="3048000"/>
            <a:ext cx="11430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physician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Joe White</a:t>
            </a:r>
          </a:p>
        </p:txBody>
      </p:sp>
      <p:sp>
        <p:nvSpPr>
          <p:cNvPr id="13324" name="Oval 11"/>
          <p:cNvSpPr>
            <a:spLocks noChangeArrowheads="1"/>
          </p:cNvSpPr>
          <p:nvPr/>
        </p:nvSpPr>
        <p:spPr bwMode="auto">
          <a:xfrm>
            <a:off x="6477000" y="4876800"/>
            <a:ext cx="1295400" cy="533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600"/>
              <a:t>name</a:t>
            </a:r>
          </a:p>
          <a:p>
            <a:pPr algn="ctr">
              <a:lnSpc>
                <a:spcPct val="70000"/>
              </a:lnSpc>
            </a:pPr>
            <a:r>
              <a:rPr lang="en-US" sz="1600"/>
              <a:t>Harry Green</a:t>
            </a:r>
          </a:p>
        </p:txBody>
      </p:sp>
      <p:sp>
        <p:nvSpPr>
          <p:cNvPr id="13325" name="Oval 12"/>
          <p:cNvSpPr>
            <a:spLocks noChangeArrowheads="1"/>
          </p:cNvSpPr>
          <p:nvPr/>
        </p:nvSpPr>
        <p:spPr bwMode="auto">
          <a:xfrm>
            <a:off x="6705600" y="3886200"/>
            <a:ext cx="1143000" cy="381000"/>
          </a:xfrm>
          <a:prstGeom prst="ellipse">
            <a:avLst/>
          </a:prstGeom>
          <a:noFill/>
          <a:ln w="12700" cap="sq">
            <a:solidFill>
              <a:srgbClr val="FF99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9933"/>
                </a:solidFill>
              </a:rPr>
              <a:t>patient</a:t>
            </a:r>
          </a:p>
        </p:txBody>
      </p:sp>
      <p:sp>
        <p:nvSpPr>
          <p:cNvPr id="13326" name="Line 13"/>
          <p:cNvSpPr>
            <a:spLocks noChangeShapeType="1"/>
          </p:cNvSpPr>
          <p:nvPr/>
        </p:nvSpPr>
        <p:spPr bwMode="auto">
          <a:xfrm flipH="1">
            <a:off x="5105400" y="1752600"/>
            <a:ext cx="11430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7" name="Line 14"/>
          <p:cNvSpPr>
            <a:spLocks noChangeShapeType="1"/>
          </p:cNvSpPr>
          <p:nvPr/>
        </p:nvSpPr>
        <p:spPr bwMode="auto">
          <a:xfrm>
            <a:off x="6248400" y="1752600"/>
            <a:ext cx="11430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8" name="Line 15"/>
          <p:cNvSpPr>
            <a:spLocks noChangeShapeType="1"/>
          </p:cNvSpPr>
          <p:nvPr/>
        </p:nvSpPr>
        <p:spPr bwMode="auto">
          <a:xfrm flipH="1">
            <a:off x="4343400" y="2590800"/>
            <a:ext cx="6858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9" name="Line 16"/>
          <p:cNvSpPr>
            <a:spLocks noChangeShapeType="1"/>
          </p:cNvSpPr>
          <p:nvPr/>
        </p:nvSpPr>
        <p:spPr bwMode="auto">
          <a:xfrm>
            <a:off x="5029200" y="2590800"/>
            <a:ext cx="2286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0" name="Line 17"/>
          <p:cNvSpPr>
            <a:spLocks noChangeShapeType="1"/>
          </p:cNvSpPr>
          <p:nvPr/>
        </p:nvSpPr>
        <p:spPr bwMode="auto">
          <a:xfrm flipH="1">
            <a:off x="6477000" y="2590800"/>
            <a:ext cx="9906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1" name="Line 18"/>
          <p:cNvSpPr>
            <a:spLocks noChangeShapeType="1"/>
          </p:cNvSpPr>
          <p:nvPr/>
        </p:nvSpPr>
        <p:spPr bwMode="auto">
          <a:xfrm flipH="1">
            <a:off x="7239000" y="2590800"/>
            <a:ext cx="2286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2" name="Line 19"/>
          <p:cNvSpPr>
            <a:spLocks noChangeShapeType="1"/>
          </p:cNvSpPr>
          <p:nvPr/>
        </p:nvSpPr>
        <p:spPr bwMode="auto">
          <a:xfrm flipH="1">
            <a:off x="4343400" y="4267200"/>
            <a:ext cx="9144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3" name="Line 20"/>
          <p:cNvSpPr>
            <a:spLocks noChangeShapeType="1"/>
          </p:cNvSpPr>
          <p:nvPr/>
        </p:nvSpPr>
        <p:spPr bwMode="auto">
          <a:xfrm flipH="1">
            <a:off x="7086600" y="4267200"/>
            <a:ext cx="1524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2517" name="Line 21"/>
          <p:cNvSpPr>
            <a:spLocks noChangeShapeType="1"/>
          </p:cNvSpPr>
          <p:nvPr/>
        </p:nvSpPr>
        <p:spPr bwMode="auto">
          <a:xfrm>
            <a:off x="3733800" y="1600200"/>
            <a:ext cx="838200" cy="60960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 type="none" w="sm" len="sm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2518" name="Line 22"/>
          <p:cNvSpPr>
            <a:spLocks noChangeShapeType="1"/>
          </p:cNvSpPr>
          <p:nvPr/>
        </p:nvSpPr>
        <p:spPr bwMode="auto">
          <a:xfrm flipH="1">
            <a:off x="7772400" y="1447800"/>
            <a:ext cx="914400" cy="68580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 type="none" w="sm" len="sm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2519" name="Line 23"/>
          <p:cNvSpPr>
            <a:spLocks noChangeShapeType="1"/>
          </p:cNvSpPr>
          <p:nvPr/>
        </p:nvSpPr>
        <p:spPr bwMode="auto">
          <a:xfrm flipH="1" flipV="1">
            <a:off x="5562600" y="4419600"/>
            <a:ext cx="381000" cy="99060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 type="none" w="sm" len="sm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2520" name="Line 24"/>
          <p:cNvSpPr>
            <a:spLocks noChangeShapeType="1"/>
          </p:cNvSpPr>
          <p:nvPr/>
        </p:nvSpPr>
        <p:spPr bwMode="auto">
          <a:xfrm flipH="1" flipV="1">
            <a:off x="7772400" y="4419600"/>
            <a:ext cx="533400" cy="990600"/>
          </a:xfrm>
          <a:prstGeom prst="line">
            <a:avLst/>
          </a:prstGeom>
          <a:noFill/>
          <a:ln w="50800" cap="sq">
            <a:solidFill>
              <a:srgbClr val="FF0000"/>
            </a:solidFill>
            <a:round/>
            <a:headEnd type="none" w="sm" len="sm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8" name="Text Box 25"/>
          <p:cNvSpPr txBox="1">
            <a:spLocks noChangeArrowheads="1"/>
          </p:cNvSpPr>
          <p:nvPr/>
        </p:nvSpPr>
        <p:spPr bwMode="auto">
          <a:xfrm>
            <a:off x="5181600" y="5867400"/>
            <a:ext cx="2743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/>
              <a:t>View over </a:t>
            </a:r>
            <a:r>
              <a:rPr lang="en-US" sz="2400" b="1" u="sng"/>
              <a:t>UC</a:t>
            </a:r>
            <a:r>
              <a:rPr lang="en-US" sz="2400" u="sng"/>
              <a:t> data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6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6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6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17" grpId="0" animBg="1"/>
      <p:bldP spid="362518" grpId="0" animBg="1"/>
      <p:bldP spid="362519" grpId="0" animBg="1"/>
      <p:bldP spid="362520" grpId="0" animBg="1"/>
    </p:bldLst>
  </p:timing>
</p:sld>
</file>

<file path=ppt/theme/theme1.xml><?xml version="1.0" encoding="utf-8"?>
<a:theme xmlns:a="http://schemas.openxmlformats.org/drawingml/2006/main" name="USC_01">
  <a:themeElements>
    <a:clrScheme name="USC_0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C_0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USC_0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_0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_0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_0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_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_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_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Settings\buell\Application Data\Microsoft\Templates\USC_01.pot</Template>
  <TotalTime>2740</TotalTime>
  <Words>2940</Words>
  <Application>Microsoft Office PowerPoint</Application>
  <PresentationFormat>On-screen Show (4:3)</PresentationFormat>
  <Paragraphs>873</Paragraphs>
  <Slides>62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USC_01</vt:lpstr>
      <vt:lpstr>Web Application Security Concerns</vt:lpstr>
      <vt:lpstr>Slide 2</vt:lpstr>
      <vt:lpstr>Web Applications</vt:lpstr>
      <vt:lpstr>Standards</vt:lpstr>
      <vt:lpstr>Layered Model</vt:lpstr>
      <vt:lpstr>SOA Security Components</vt:lpstr>
      <vt:lpstr>Web Data and Metadata Security</vt:lpstr>
      <vt:lpstr>Secure XML Views - Example</vt:lpstr>
      <vt:lpstr>Secure XML Views - Example cont.</vt:lpstr>
      <vt:lpstr>Secure XML Views - Example cont.</vt:lpstr>
      <vt:lpstr>Secure XML Views - Example cont.</vt:lpstr>
      <vt:lpstr>Secure XML Views - Example cont.</vt:lpstr>
      <vt:lpstr>Secure XML Views - Solution</vt:lpstr>
      <vt:lpstr>Multi-Plane DTD Graph</vt:lpstr>
      <vt:lpstr>Transformation - Example</vt:lpstr>
      <vt:lpstr>Transformation - Example</vt:lpstr>
      <vt:lpstr>Transformation - Example</vt:lpstr>
      <vt:lpstr>Transformation - Example</vt:lpstr>
      <vt:lpstr>Slide 19</vt:lpstr>
      <vt:lpstr>Delete Operations</vt:lpstr>
      <vt:lpstr>Different Solution – Deleted Label</vt:lpstr>
      <vt:lpstr>Slide 22</vt:lpstr>
      <vt:lpstr>Node Association - Example</vt:lpstr>
      <vt:lpstr>Layered Access Control </vt:lpstr>
      <vt:lpstr>Simple Security Object</vt:lpstr>
      <vt:lpstr>Association Security Object</vt:lpstr>
      <vt:lpstr>Slide 27</vt:lpstr>
      <vt:lpstr>Association Graph</vt:lpstr>
      <vt:lpstr>Correlated Inference </vt:lpstr>
      <vt:lpstr>Correlated Inference (cont.)</vt:lpstr>
      <vt:lpstr>Inference Removal </vt:lpstr>
      <vt:lpstr>Software Security </vt:lpstr>
      <vt:lpstr>Slide 33</vt:lpstr>
      <vt:lpstr>Slide 34</vt:lpstr>
      <vt:lpstr>Slide 35</vt:lpstr>
      <vt:lpstr>Open Web Application Security Project (OWASP)</vt:lpstr>
      <vt:lpstr>Exception Shielding</vt:lpstr>
      <vt:lpstr>Improper Error Handling</vt:lpstr>
      <vt:lpstr>Redemptions – SDLC</vt:lpstr>
      <vt:lpstr>Redemption – SOA pattern</vt:lpstr>
      <vt:lpstr>Sanitization Process</vt:lpstr>
      <vt:lpstr>Exception Shielding</vt:lpstr>
      <vt:lpstr>Message Screening</vt:lpstr>
      <vt:lpstr>Input Validation</vt:lpstr>
      <vt:lpstr>Impact</vt:lpstr>
      <vt:lpstr>Redemption – SDLC </vt:lpstr>
      <vt:lpstr>Redemption – SOA Pattern</vt:lpstr>
      <vt:lpstr>Other Considerations about Screening Routines</vt:lpstr>
      <vt:lpstr>Trusted Subsystem</vt:lpstr>
      <vt:lpstr>Impact</vt:lpstr>
      <vt:lpstr>Implementation Variants</vt:lpstr>
      <vt:lpstr>Perimeter Guard</vt:lpstr>
      <vt:lpstr>2010 CWE/SANS Top 25 Most Dangerous Programming Errors</vt:lpstr>
      <vt:lpstr>Network-Level Security</vt:lpstr>
      <vt:lpstr>Code-Level Security </vt:lpstr>
      <vt:lpstr>Service-Level Security</vt:lpstr>
      <vt:lpstr>Web Services Composition</vt:lpstr>
      <vt:lpstr>Web Services Transactions</vt:lpstr>
      <vt:lpstr>Service-Level Dependencies</vt:lpstr>
      <vt:lpstr>New Approaches to Improve Security and Reliability</vt:lpstr>
      <vt:lpstr>Conclusion and Future Work</vt:lpstr>
      <vt:lpstr>Questions?</vt:lpstr>
    </vt:vector>
  </TitlesOfParts>
  <Company>University of South Carolina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Computer Science and Engineering and the South Carolina Information Technology Institute</dc:title>
  <dc:creator>buell</dc:creator>
  <cp:lastModifiedBy>farkas</cp:lastModifiedBy>
  <cp:revision>117</cp:revision>
  <dcterms:created xsi:type="dcterms:W3CDTF">2001-06-10T22:25:10Z</dcterms:created>
  <dcterms:modified xsi:type="dcterms:W3CDTF">2012-04-02T21:03:39Z</dcterms:modified>
</cp:coreProperties>
</file>