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05" r:id="rId2"/>
    <p:sldMasterId id="2147483806" r:id="rId3"/>
    <p:sldMasterId id="2147483807" r:id="rId4"/>
    <p:sldMasterId id="2147483808" r:id="rId5"/>
    <p:sldMasterId id="2147483809" r:id="rId6"/>
    <p:sldMasterId id="2147483810" r:id="rId7"/>
    <p:sldMasterId id="2147483811" r:id="rId8"/>
    <p:sldMasterId id="2147483812" r:id="rId9"/>
    <p:sldMasterId id="2147483813" r:id="rId10"/>
    <p:sldMasterId id="2147483814" r:id="rId11"/>
    <p:sldMasterId id="2147483815" r:id="rId12"/>
  </p:sldMasterIdLst>
  <p:sldIdLst>
    <p:sldId id="256" r:id="rId13"/>
    <p:sldId id="292" r:id="rId14"/>
    <p:sldId id="293" r:id="rId15"/>
    <p:sldId id="259" r:id="rId16"/>
    <p:sldId id="284" r:id="rId17"/>
    <p:sldId id="260" r:id="rId18"/>
    <p:sldId id="285" r:id="rId19"/>
    <p:sldId id="288" r:id="rId20"/>
    <p:sldId id="289" r:id="rId21"/>
    <p:sldId id="290" r:id="rId22"/>
    <p:sldId id="291" r:id="rId23"/>
    <p:sldId id="262" r:id="rId24"/>
    <p:sldId id="264" r:id="rId25"/>
    <p:sldId id="294" r:id="rId26"/>
    <p:sldId id="265" r:id="rId27"/>
    <p:sldId id="267" r:id="rId28"/>
    <p:sldId id="268" r:id="rId29"/>
    <p:sldId id="269" r:id="rId30"/>
    <p:sldId id="270" r:id="rId31"/>
    <p:sldId id="271" r:id="rId32"/>
    <p:sldId id="272" r:id="rId33"/>
    <p:sldId id="295" r:id="rId34"/>
    <p:sldId id="273" r:id="rId35"/>
    <p:sldId id="274" r:id="rId36"/>
    <p:sldId id="278" r:id="rId37"/>
    <p:sldId id="276" r:id="rId38"/>
    <p:sldId id="277" r:id="rId39"/>
    <p:sldId id="279" r:id="rId40"/>
    <p:sldId id="296" r:id="rId41"/>
    <p:sldId id="287" r:id="rId42"/>
    <p:sldId id="281" r:id="rId43"/>
    <p:sldId id="28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4C1E-76CB-4E8C-AD77-04265AD6E9C9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2C4B-F8C1-43CD-8D0B-37103E9D4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E304-640F-4DCE-98D7-AE9A326117D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BC94-4EE4-4BA6-BAFF-F23C5D23E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F470-BA38-4B90-8EFB-19B1BA456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58BA-EBF3-49E9-A515-5AB541D4B8A8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4DD9-221A-4A05-9DE1-6ED9F938B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1E30-D2BB-4801-8DA8-AC4F0EEA7AD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CCA7-F709-43C2-8622-EC36D9471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F0AE-4602-4858-A792-6EADFCC17BE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E177-186B-4441-A73C-70D5912AF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E58A-86B6-448A-950A-915D0CFFD6E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13B7-A140-40DB-8E8D-0A11A909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97F2-0996-460C-BD0E-A7DFB6A72F10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932B-1232-4128-8DB3-3897E4964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EDD4-A0DD-4B07-AE39-2D877BEDF130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19DA-C5B5-4E18-BCDC-5B23FAAC0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A790-560C-4132-8F2C-9F94269B5541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C7B3-4D6C-4BDB-A500-56ADD93F3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A7BE-2BC3-4EAD-A770-A28B303E331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3B02-E265-4541-AB13-8AD7E28E6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D95E-AD01-4752-AEC7-D7412D07DF4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C0F9-34A5-413B-A854-0F409055A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1373-376B-4170-8288-4880872F6CB1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9442-11EC-48AA-88C9-5B0AA386611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1E1E-98BC-4BD3-B25D-D93814F53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061C9-E09E-4D65-8673-952F751F5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1FF3-C000-43AE-8DE4-C1BB3D4F355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7431-1DD2-4333-A77A-48AF059FFD9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C5F9-D937-487C-BBCD-206CA4890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5301-1E3E-4EA5-9653-F66C1327C4B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880D-25BC-4FD0-AFC8-02A666A87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FAA9-6B5C-4166-B646-A18285E837A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8C30-12FA-4A0B-87CB-1EDD847E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1F8E-45B3-4365-91C5-EBEE37144A5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1041-6D36-45B1-9522-DF0B79E56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2AB8-3EB1-4609-8717-5DCAB2ABFB7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2340-C2FB-472F-A392-5216B3D7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B11D-D442-408D-B03C-8B69FAA9739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9950-34F5-471F-B2DA-366F28755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1192-A17D-44B7-93D8-0AF34C5651F1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4DF7-B328-46F7-AAC5-958B3E993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ADD9-8096-45A5-BA88-FCC35B92835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9AE8-2290-475C-A78F-75DC91FAE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2905-0245-4887-B3EA-5ADBB199EC7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7E29-F787-4DB1-8B01-D9052FB2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3D95-B7E4-471E-B7C3-41DACE64DFF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BA9E-9767-4B7E-A695-71133BAD4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0E74-2B95-4E5A-AA41-7D4548EEB2E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F356-4607-4FB7-9E5E-F5A8B5AEB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19B7-B17D-4A30-B28A-345816B7A1F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7CFC-94F2-4EB8-A88A-41A7912EE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8DB2-BFB8-4CBC-88AA-A8F0FACB5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0720-57D9-42A5-B52E-C47B7F0D23B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3BC4-558C-46A6-A9DB-8333EE443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E1DC-7D71-4DC2-8AB1-230ECC7D0DBA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90C9B-F971-45D5-989F-20CCABED1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3664-BFE8-401D-8CA6-3558DC488C88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D03C-5F96-4D87-A88E-17530768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FF93-1265-4BE8-9491-CF8E1439CF3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D37F-3F71-45E6-B75D-7D98A32B4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A903E-4A16-41CC-91C4-3096B9257D7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1519-799B-413A-9C67-E4FF287DE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691E-FE50-4649-9E52-58EA73CF7AF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E257-E25E-4CD4-8373-88CB7B7D5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982D-ACC7-4095-BA37-C3999C51782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F174-BC37-439C-B7B3-007B1D588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8513-6733-46A1-9CAF-81A3ECA10198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8187-A494-4255-8304-85B8A27D975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791D-15FA-415A-95F9-47643D46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4E2D-F2AA-4B01-8ED6-E31F026E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453E-DF88-4486-9C89-F7DEAA58294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E799-F70D-4F3D-AE4F-37C8A250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8441-E2EF-41CF-99FE-B518DC9A36D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8296-5F8F-416C-8C05-EECC8F404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BCE12-F971-48AD-ACD2-EB3FAD3D75C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D995-A408-461E-8EEF-6BA0F5E1E4D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B494-FC9E-42E1-9EA1-EE07DABB2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5289-5168-49EF-99A1-77A61912D46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65C0-7B0C-401F-8AEE-9342D3C81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E0E6-EF1C-4CFD-904B-E08FCA7FE04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3A5F-E431-4EC9-A69E-848D053FE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452C-567C-4B22-8EB9-08CA25B8192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855D-80E9-40AA-BD62-712A052C4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F976-B835-4451-B9D8-428ED95DF70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1074-D947-4A1C-B32B-9D2501C87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F555-CE24-4402-877C-4417B2D33D19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076E-82E1-4CFE-B78B-A08E27164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52C8-5B6F-4EFD-828A-598EB7E792C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97A2-EE82-44D2-AFCC-006FF07A8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8AFF-BEB0-4BBA-92DC-CA3F7F65B8A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6E9F-F47F-4273-890F-31C6684A2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483D-1B14-492B-8C53-9EC2B6D62AE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83AC-58C9-4DEE-8D7C-742B5EDE3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414E-A3C3-4B30-B2C5-2B413706090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7B91-F6EE-4EF0-B49D-9E1DA8C1A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0628-97B4-48FD-9393-120210DE8A1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0A5D-91BE-48EC-B4CA-6C6BF4334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378F-37F9-4148-B63D-234B262C4E7B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4599-850C-442A-996D-544BF8C9A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3FFB-E799-4780-9EB1-95F223A3889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017D-4A2D-4EF8-9E9F-612E0E0CB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32D7-D9F8-4DE7-A001-3565967F4FC9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2C861-C8AA-4294-B045-E021F5C21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3819-A4DF-4ED6-B58B-A1CC012819B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4B7F-7A61-4C01-AC76-4B83803BD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FADCA-423A-42A5-9BDA-75C9D034EA8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D667-DA27-4725-A037-A0CFED9B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6C85-E9AF-4134-A6A8-37F8FE42FC1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3F2F-D24F-4F80-AF92-2793147D1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D381-70A1-49F1-B860-D6FACBB4A21B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9CAD-19B0-43D2-B81E-26CC0D2C3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6036-D57C-409A-AC7F-18BD6CA2B7C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2496-0A8D-43D7-B2A4-AB5B2EF2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FE90-D483-4EC8-81E1-CB984DCF24D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7738-2899-496D-8A35-FBBDCC565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A397-2B4C-4610-B724-838E0CDD92C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1C54-95C3-4598-A345-11EEB2227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8258-4324-480C-BF32-2E4998BB148D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9ECA-FF66-4BF7-9A4A-D0228353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B54B-A4E2-48B8-BBDD-1D8B8E4B20D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29B2-D1CC-4AB2-B8BA-C14D3666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BE6C-A295-494A-9964-70639EB9F94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DECA-28D0-463B-9725-13AED13C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71F8-DDA2-4DF3-A050-ED0557D8A5BA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DD39-4351-4244-A69A-2437B6EEC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BDF5-319A-42C0-8870-D96CF0D2BF29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3D50-3464-429D-9E01-AAD7BAD41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4174-A08C-4035-9F2E-8EF1AF7477E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8A43-2768-44EF-BE93-4D440D60D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300B-4845-4F5D-A00C-1F162BA80A7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0FEB-3047-4002-9AF7-105D9DFEE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99CF-2BEC-49C6-95C2-71FC351BDC2A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C5BC-B410-47CE-AC52-EDBC6E7AE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D0C6-13BA-4AB6-83FC-F93B731A5F6B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D18B-ED11-425D-9EFD-15687C5DF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6FF2-3FA4-4CF6-A929-ABE60B6A299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326B-4675-4480-977A-5A3CC7BB1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63A0-3CAC-47E3-A0BC-E596C361B9E1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3C16-0CB3-4547-96DD-C733B6F38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ACA7-B1B8-4CBB-8E53-BF6050386BE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3058-AF88-4958-972B-1AD7D9301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91E3-3C07-4B83-ABAC-41ADC5684A48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D0D6-A8CE-47F4-9E5C-E9EBA2686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F1C7-BC05-4128-B3B1-367B72FC7F4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B00C-3DDD-40F4-A551-893F86FB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881D-C86F-41E0-9538-4E25EA65D8A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FDBF-C900-4177-BCC5-0316606D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5D3B3-3513-433F-A93A-D4894575DE4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2D76-0391-4EED-954E-B6EAA183E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B717-88F3-4753-9F5B-72A0F22EE2E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359B-472D-4BF1-A4EB-719AEF74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442C0-8110-40C7-A93F-896F8B04642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BAFE-B2AB-4745-833B-E22A85AA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9C35-E105-4EE7-B35D-2788E8C5FF29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04CCE-465E-4B5D-87E1-12C25DEC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9E2E-E110-4570-9C5D-3BF7D78A1139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E94F-4DA2-4817-A32D-4DF71293B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8791-4181-4E9B-A8B7-A1A783360F4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BC7F-54A0-4080-A3B9-E6D1F744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9B58-46AF-4913-AAF5-C473FCD10B78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A3AD-D068-4F12-822B-3A2CA1A4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4013-9BA3-40FE-86A4-751D5361BA1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EB56-AB07-4E00-B7AD-132C16364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00C1-F9A4-40F9-A706-A2BADBCF9D6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F7E6-FE59-4224-BC9F-E1BC53651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CCE0-6756-4169-B6E2-E09EF541EE7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E23F-04E7-43E3-B2E3-C8D310210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D296-1F1E-4387-99A6-51DD4B39120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66A9-7B97-4E45-948B-6864AF86C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A091-7090-464F-B2BD-2CD6D665B7B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E965-45C7-4C85-BE64-03BFA8B37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BF04-6042-4D89-B70D-061201451BE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EB3F-B6F1-4A86-9E3B-0D8E0C4A1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E969-385B-42A8-9D7A-28F19D00618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396C-1370-4F82-8AE6-CF1855D2C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C7BB-5968-4852-89AB-5130D7BA2F5A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C8F4-B8B5-414E-8879-52791DA5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568C-75B8-4DF2-92E0-8D964551D17B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9151-5271-445F-9C36-F68997674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9697-85A7-41ED-A0A9-46D0F6890A7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2EF6-34E0-4EFB-95F8-659789C9A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B049-CB33-4A2F-83CF-68CB8BD7FE0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4890-5BD5-4277-8AEF-1874C3390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FC29-B343-4592-9073-C2828262351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A4EB-CFA7-4F24-87BE-478FA31FA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C077-5A3D-4C32-8623-0FD84E82491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801E8-ED4C-4AE0-836B-BB241212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3062-073F-4915-9388-D4FAE0D32AA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988A-0B31-49BD-BAFB-0A85E41AA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9390-53FB-4F9C-9C5D-A6361A1DE319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81C7-9653-4CBC-9010-660898F45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225B-2FE7-441C-96D4-5AAE3F3A4A75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3AA8-637E-423B-8F4C-B944EFFD2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47AF-C32A-4FCA-8912-6FD1759ABEF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CA36-D087-45E7-9021-70D0B6B0A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6924-D6AC-48D7-BD26-358EC93A2A0A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7A0A-DF99-49B6-B144-90F6D7786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FE63-572B-47EB-ADB3-6A004A10C578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E993-DB50-4035-8A5C-10BEC847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025E-9753-41EB-80AD-7E592049B3F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6C3F-D49A-4F62-BB1D-D799480E8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03F0-5547-4A5D-A488-9397E6EC540A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16CB-8B9C-4D99-8F7C-CF1726FE9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6FD4-88B5-4C32-A9F0-D2A2A69DC89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C9A6-0929-4727-A8ED-5F9282F59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4640-B498-40BA-B731-90C435030D7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58E9-97CF-40FF-9E31-0685DC87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124F-E4DC-4149-8254-4A3808D912C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60C5-46FB-483C-9005-B52792E33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B62C-E3BD-472E-98AB-38E785DF086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13905-A078-4A47-ACE0-6005AC5D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5DFC-78D3-493B-BE3D-4DE25AE179D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2521-FDAF-4D9B-951A-0FFE88C9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7557-8FEC-4438-BE3B-723E83AF6EFD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02E8-DD0B-43C3-86E2-F273FBC7A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14F6-119E-4B25-A5E5-99A099F41C9D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F0F19-1A66-4F09-AC42-B50DDE0B2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0E53-06A1-4D4A-9827-2132A099510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C6F1-AE20-455F-8569-6736E0B54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41DC-DCA7-4DED-83E4-2D24DBD049D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24D6-66AA-462E-9FC2-B50696EC8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E35E-58D2-4786-B61D-64618A35353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69BBE-D8BA-401E-ABAD-E8E7C0236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C28F-B608-4EC7-B9D8-F93864400A2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4EA2-0920-4A26-9B27-03D3B516C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7665-0F30-441B-8D2B-394E649FA03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05F9-FAA3-462C-B9C2-EBAC23595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3BC2-7AE6-4053-BA23-685E8D5908A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85AB-ABD9-485B-855E-C5BA803E9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327B-380E-427C-9959-BE127EF383F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BA34-4D5F-45C5-BD30-71F44D726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4822-4FC5-4252-86F9-B7BC689F167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9819A-C638-4A0C-8108-2378DB7DA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3D7E-8E48-49A9-A5EC-2DEF4E10CD1B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74280-8BE5-40D0-80B8-92781B014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9F5-5A8C-4F87-B3C0-09C2931E034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0DEA-1795-435E-9D2A-B245637ED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806F-4493-4161-8469-5FACB6B0B753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725A-A4CE-4B1C-BD67-F7F0A573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F0F3-39BC-43E3-BB7D-FD4B1C52D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7135-1A0C-4700-A73C-42A128F1F0CB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A865-8112-4A0C-8FD5-CC4EE7E0DE3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3AFD-1C7D-4CC3-9AD5-F86FCFF9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ED3F-666F-421D-8530-E484685C6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E7E0-679C-4957-B02B-722CAAB5EF1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FF1C-EAD5-4CB0-99D4-055B71144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1C1D-77C7-4C98-8643-0B3D6022AC9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F2ED-CF10-4C42-8DD5-4A589EA3D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2F9F-30C0-47B2-B517-D44638ADB1A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DA9F-042C-43CC-AA2B-5CA5527DF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E9C4-E2B9-4FEA-832B-7CC79BE4469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18D3-0930-449D-919D-1161632F9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6FEA-2A78-49CB-94A5-C83D86CFA5FD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21EE-9F14-42EB-AA59-84CF563A2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6B5E-6D46-49F2-8977-063507CB323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2B6B-2E72-4AFF-A337-D7E8E982C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3EC1-F5C0-4395-A43E-87DFE57802E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7575-DAB0-45D0-B267-6EF64979D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5B51-1945-4E95-A565-1713C9914BCC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4158-5844-4B89-B90E-3EB673844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A60C-670E-448A-81C1-1BE598D47C0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709D-42E2-49E3-9478-7E9E01C9E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0CE7-17D5-483B-A8A9-2A032D6BD84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9C11B-8318-409E-978E-F2F26B193304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2307F-F434-4BFF-9676-42F6E09E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0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7117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1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BF4E5D-FFEC-4452-9B46-3C57DB0FC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2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8B9956-7FF7-484D-A0B1-12B0287CF3A1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9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4A056-7209-40E4-A95B-3FEA89FCAB46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06489-DB87-4FB4-AEA6-CFC76FE8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52F7A9-54C3-4EED-8AAA-9527FD9AF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785CAB-02C6-48D2-A1F6-5B7D1D09F66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2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" name="Date Placeholder 27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18146C-9A43-4F93-8E48-9A2BF3D58D5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2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FDD08F-0706-4A36-830B-D5DAF2929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7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F3158-B844-46C8-9502-D1505B6BEE3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6128E6-96D2-49AE-86B5-A1DCFBB13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0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1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A3E4C-2A22-483F-B76E-9EA07D8CE02E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271E4C-4132-49DC-ADCB-C6237A093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99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2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77D5F-90E8-4BEC-AE1A-1BFD714D942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55010-AE58-4EFE-A983-7197A8BDA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1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21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2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" name="Date Placeholder 6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7E2E1A-86D6-48EB-BFEB-3E228928C357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343400" y="104298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481CFB-20CB-43AC-BA49-0A5D67A17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4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A05B9-3DC6-4300-8648-362D16B46E4D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C5CC0-7EB9-4235-ADE9-A626CC742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506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6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06E33-23C7-4CD9-8B9A-E99F412D9182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C136C1-958E-448A-AB3E-5CCB9B56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093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9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AC4B7D-51DB-49FD-94D0-EF1A31A42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" name="Date Placeholder 4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7033BD-8B6F-4734-8C53-6DA76783AE9D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2819400"/>
            <a:ext cx="8534400" cy="3352800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s-ES" sz="3200" b="1">
                <a:solidFill>
                  <a:schemeClr val="tx2"/>
                </a:solidFill>
              </a:rPr>
              <a:t>Bridgette Parsons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ES" sz="3200" b="1">
                <a:solidFill>
                  <a:schemeClr val="tx2"/>
                </a:solidFill>
              </a:rPr>
              <a:t>Megan Tarter</a:t>
            </a:r>
          </a:p>
          <a:p>
            <a:pPr marL="0" indent="0" algn="ctr">
              <a:buFont typeface="Wingdings 2" pitchFamily="18" charset="2"/>
              <a:buNone/>
            </a:pPr>
            <a:endParaRPr lang="es-ES" sz="3200" b="1">
              <a:solidFill>
                <a:schemeClr val="tx2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es-ES" sz="3200" b="1">
              <a:solidFill>
                <a:schemeClr val="tx2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es-ES" sz="3200" b="1">
              <a:solidFill>
                <a:schemeClr val="tx2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s-ES" sz="2000" b="1">
                <a:solidFill>
                  <a:schemeClr val="tx2"/>
                </a:solidFill>
              </a:rPr>
              <a:t>Eva Millan, Tomasz Loboda, Jose Luis Perez-de-la-Cruz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en-US" sz="4200">
                <a:solidFill>
                  <a:schemeClr val="accent1"/>
                </a:solidFill>
              </a:rPr>
              <a:t>Bayesian Networks for Student Model Engineering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Constraint-Based Model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Domain knowledge is represented by a set of constraints over the problem state</a:t>
            </a:r>
          </a:p>
          <a:p>
            <a:r>
              <a:rPr lang="en-US"/>
              <a:t>The set of constraints identifies correct solutions and the student model is an overlay model over this set</a:t>
            </a:r>
          </a:p>
          <a:p>
            <a:r>
              <a:rPr lang="en-US"/>
              <a:t>Advantage is unless a solution violates at least one constraint is is considered correct.</a:t>
            </a:r>
          </a:p>
          <a:p>
            <a:r>
              <a:rPr lang="en-US"/>
              <a:t>Allows the student to find new ways of problem-solving that were not foreseen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Model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types of student models</a:t>
            </a:r>
          </a:p>
          <a:p>
            <a:pPr lvl="1"/>
            <a:r>
              <a:rPr lang="en-US"/>
              <a:t>Knowledge tracing</a:t>
            </a:r>
          </a:p>
          <a:p>
            <a:pPr lvl="2"/>
            <a:r>
              <a:rPr lang="en-US"/>
              <a:t>Attempts to determine what a student knows, including misconceptions</a:t>
            </a:r>
          </a:p>
          <a:p>
            <a:pPr lvl="2"/>
            <a:r>
              <a:rPr lang="en-US"/>
              <a:t>Useful as an evaluation tool and a decision aid</a:t>
            </a:r>
          </a:p>
          <a:p>
            <a:pPr lvl="1"/>
            <a:r>
              <a:rPr lang="en-US"/>
              <a:t>Model tracing</a:t>
            </a:r>
          </a:p>
          <a:p>
            <a:pPr lvl="2"/>
            <a:r>
              <a:rPr lang="en-US"/>
              <a:t>Attempts to understand how the student solves a given problem</a:t>
            </a:r>
          </a:p>
          <a:p>
            <a:pPr lvl="2"/>
            <a:r>
              <a:rPr lang="en-US"/>
              <a:t>Useful in systems that provide guidance when the student is stuck</a:t>
            </a:r>
          </a:p>
          <a:p>
            <a:pPr lvl="2"/>
            <a:endParaRPr lang="en-US"/>
          </a:p>
          <a:p>
            <a:r>
              <a:rPr lang="en-US"/>
              <a:t>Bayesian networks can be used to implement all the approaches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1371600"/>
            <a:ext cx="8504238" cy="4572000"/>
          </a:xfrm>
        </p:spPr>
        <p:txBody>
          <a:bodyPr/>
          <a:lstStyle/>
          <a:p>
            <a:r>
              <a:rPr lang="en-US"/>
              <a:t>Target Variables</a:t>
            </a:r>
          </a:p>
          <a:p>
            <a:pPr lvl="1"/>
            <a:r>
              <a:rPr lang="en-US" sz="2300"/>
              <a:t>Represent features a system will use to customize the guidance of or assistance to the student</a:t>
            </a:r>
          </a:p>
          <a:p>
            <a:pPr lvl="1"/>
            <a:r>
              <a:rPr lang="en-US" sz="2000"/>
              <a:t>Examples</a:t>
            </a:r>
          </a:p>
          <a:p>
            <a:pPr marL="1143000" lvl="2"/>
            <a:r>
              <a:rPr lang="en-US"/>
              <a:t>Knowledge</a:t>
            </a:r>
          </a:p>
          <a:p>
            <a:pPr marL="1143000" lvl="2"/>
            <a:r>
              <a:rPr lang="en-US"/>
              <a:t>Cognitive Features</a:t>
            </a:r>
          </a:p>
          <a:p>
            <a:pPr marL="1143000" lvl="2"/>
            <a:r>
              <a:rPr lang="en-US"/>
              <a:t>Affective Attributes</a:t>
            </a:r>
          </a:p>
          <a:p>
            <a:r>
              <a:rPr lang="en-US"/>
              <a:t>Evidence variables</a:t>
            </a:r>
          </a:p>
          <a:p>
            <a:pPr lvl="1"/>
            <a:r>
              <a:rPr lang="en-US" sz="2300"/>
              <a:t>Directly observable features of student’s behavior</a:t>
            </a:r>
          </a:p>
          <a:p>
            <a:pPr lvl="1"/>
            <a:r>
              <a:rPr lang="en-US" sz="2000"/>
              <a:t>Examples</a:t>
            </a:r>
          </a:p>
          <a:p>
            <a:pPr marL="1143000" lvl="2"/>
            <a:r>
              <a:rPr lang="en-US"/>
              <a:t>Answers</a:t>
            </a:r>
          </a:p>
          <a:p>
            <a:pPr marL="1143000" lvl="2"/>
            <a:r>
              <a:rPr lang="en-US"/>
              <a:t>Conscious behavior</a:t>
            </a:r>
          </a:p>
          <a:p>
            <a:pPr marL="1143000" lvl="2"/>
            <a:r>
              <a:rPr lang="en-US"/>
              <a:t>Unconscious behavior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/>
              <a:t>Factor variables</a:t>
            </a:r>
          </a:p>
          <a:p>
            <a:pPr marL="742950" lvl="1" indent="-285750"/>
            <a:r>
              <a:rPr lang="en-US" sz="2300"/>
              <a:t>Factors the student was or is in that affect other variables</a:t>
            </a:r>
          </a:p>
          <a:p>
            <a:pPr marL="742950" lvl="1" indent="-285750"/>
            <a:r>
              <a:rPr lang="en-US" sz="2300"/>
              <a:t>Could be a target variable</a:t>
            </a:r>
          </a:p>
          <a:p>
            <a:r>
              <a:rPr lang="en-US"/>
              <a:t>Global vs. Local Variables</a:t>
            </a:r>
          </a:p>
          <a:p>
            <a:pPr marL="742950" lvl="1" indent="-285750"/>
            <a:r>
              <a:rPr lang="en-US" sz="2300"/>
              <a:t>Global variables linked to a large number of other nodes</a:t>
            </a:r>
          </a:p>
          <a:p>
            <a:pPr marL="742950" lvl="1" indent="-285750"/>
            <a:r>
              <a:rPr lang="en-US" sz="2300"/>
              <a:t>Local variables linked to a modest number of target variables</a:t>
            </a:r>
          </a:p>
          <a:p>
            <a:r>
              <a:rPr lang="en-US"/>
              <a:t>Static vs. Dynamic Variables</a:t>
            </a:r>
          </a:p>
          <a:p>
            <a:pPr marL="742950" lvl="1" indent="-285750"/>
            <a:r>
              <a:rPr lang="en-US" sz="2300"/>
              <a:t>Static variables remain unchanged by situation</a:t>
            </a:r>
          </a:p>
          <a:p>
            <a:pPr marL="742950" lvl="1" indent="-285750"/>
            <a:r>
              <a:rPr lang="en-US" sz="2300"/>
              <a:t>Dynamic variables address the change in the student’s state as a result of interaction with the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/>
              <a:t>Prerequisite Relationships</a:t>
            </a:r>
          </a:p>
          <a:p>
            <a:pPr marL="742950" lvl="1" indent="-285750"/>
            <a:r>
              <a:rPr lang="en-US" sz="2300"/>
              <a:t>Define the order in which learning material is believed to be mastered</a:t>
            </a:r>
          </a:p>
          <a:p>
            <a:pPr marL="742950" lvl="1" indent="-285750"/>
            <a:r>
              <a:rPr lang="en-US" sz="2300"/>
              <a:t>Useful because they can speed up inference</a:t>
            </a:r>
          </a:p>
          <a:p>
            <a:r>
              <a:rPr lang="en-US"/>
              <a:t>Refinement Relationships</a:t>
            </a:r>
          </a:p>
          <a:p>
            <a:pPr marL="742950" lvl="1" indent="-285750"/>
            <a:r>
              <a:rPr lang="en-US" sz="2300"/>
              <a:t>Define the level of detail</a:t>
            </a:r>
          </a:p>
          <a:p>
            <a:r>
              <a:rPr lang="en-US"/>
              <a:t>Granularity Relationships</a:t>
            </a:r>
          </a:p>
          <a:p>
            <a:pPr marL="742950" lvl="1" indent="-285750"/>
            <a:r>
              <a:rPr lang="en-US" sz="2300"/>
              <a:t>Describes how the domain is broken up into its components</a:t>
            </a:r>
          </a:p>
          <a:p>
            <a:pPr marL="1143000" lvl="2"/>
            <a:r>
              <a:rPr lang="en-US"/>
              <a:t>Coarse-grained or Fine-grained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5738" y="1527175"/>
            <a:ext cx="6196012" cy="4572000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2362200"/>
            <a:ext cx="3025775" cy="1920875"/>
          </a:xfrm>
          <a:ln/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371600" y="48768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Fig. 12. A Bayesian network modeling granularity relationships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2590800"/>
            <a:ext cx="3017838" cy="1782763"/>
          </a:xfrm>
          <a:ln/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219200" y="48768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Fig. 13. A Bayesian network modeling granularity and prerequisite relationships simultaneously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/>
              <a:t>Time Factor</a:t>
            </a:r>
          </a:p>
          <a:p>
            <a:pPr lvl="1"/>
            <a:r>
              <a:rPr lang="en-US" sz="2300"/>
              <a:t>Dynamic Bayesian networks</a:t>
            </a:r>
            <a:endParaRPr lang="en-US"/>
          </a:p>
          <a:p>
            <a:pPr marL="1143000" lvl="2"/>
            <a:r>
              <a:rPr lang="en-US"/>
              <a:t>Alternative for modeling relationships between knowledge and evidential variables</a:t>
            </a:r>
          </a:p>
          <a:p>
            <a:pPr marL="1143000" lvl="2"/>
            <a:r>
              <a:rPr lang="en-US"/>
              <a:t>Time is discrete, needing separate networks for each time-slice</a:t>
            </a:r>
          </a:p>
          <a:p>
            <a:r>
              <a:rPr lang="en-US" sz="2800"/>
              <a:t>Machine learning techniques</a:t>
            </a:r>
            <a:endParaRPr lang="en-US"/>
          </a:p>
          <a:p>
            <a:pPr lvl="1"/>
            <a:r>
              <a:rPr lang="en-US" sz="2300"/>
              <a:t>Define a DAG</a:t>
            </a:r>
          </a:p>
          <a:p>
            <a:pPr marL="1143000" lvl="2"/>
            <a:r>
              <a:rPr lang="en-US" sz="2100"/>
              <a:t>Eliminate links between observable variables</a:t>
            </a:r>
          </a:p>
          <a:p>
            <a:pPr marL="1143000" lvl="2"/>
            <a:r>
              <a:rPr lang="en-US" sz="2100"/>
              <a:t>Set causal direction between hidden and observable variable</a:t>
            </a:r>
          </a:p>
          <a:p>
            <a:pPr marL="1143000" lvl="2"/>
            <a:r>
              <a:rPr lang="en-US" sz="2100"/>
              <a:t>Select the more intuitive casual direction for every correlation between hidden variables</a:t>
            </a:r>
          </a:p>
          <a:p>
            <a:pPr marL="1143000" lvl="2"/>
            <a:r>
              <a:rPr lang="en-US" sz="2100"/>
              <a:t>Eliminate cycles by removing the weakest links</a:t>
            </a:r>
          </a:p>
          <a:p>
            <a:pPr marL="1143000" lvl="2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981200"/>
            <a:ext cx="3627438" cy="3238500"/>
          </a:xfrm>
          <a:ln/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62000" y="53340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Fig. 14. A Bayesian network modeling granularity and prerequisite relationships simultaneously – with intermediate variable introduced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Purpose: provide education practitioners with background and examples to understand Bayesian networks</a:t>
            </a:r>
          </a:p>
          <a:p>
            <a:r>
              <a:rPr lang="en-US"/>
              <a:t>Be able to use them to design and implement student models</a:t>
            </a:r>
          </a:p>
          <a:p>
            <a:r>
              <a:rPr lang="en-US"/>
              <a:t>Student model - it stores all the information about the student so the tutoring system can use this information to provide personalized instruction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676400"/>
            <a:ext cx="3629025" cy="4125913"/>
          </a:xfrm>
          <a:ln/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85800" y="5867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Fig. 15. A Bayesian network modeling two ways of a learner’s knowledge acquisition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>
                <a:solidFill>
                  <a:schemeClr val="tx1"/>
                </a:solidFill>
                <a:cs typeface="Arial" charset="0"/>
              </a:rPr>
              <a:t>Student Model Building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3352800"/>
            <a:ext cx="5119688" cy="1812925"/>
          </a:xfrm>
          <a:ln/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524000" y="52578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Fig. 16. A dynamic Bayesian network for student modeling</a:t>
            </a:r>
          </a:p>
        </p:txBody>
      </p:sp>
      <p:sp>
        <p:nvSpPr>
          <p:cNvPr id="27655" name="Rectangle 7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219200"/>
          </a:xfrm>
        </p:spPr>
        <p:txBody>
          <a:bodyPr/>
          <a:lstStyle/>
          <a:p>
            <a:r>
              <a:rPr lang="en-US"/>
              <a:t>More Complex Models</a:t>
            </a:r>
          </a:p>
          <a:p>
            <a:pPr lvl="1"/>
            <a:r>
              <a:rPr lang="en-US"/>
              <a:t> </a:t>
            </a:r>
            <a:r>
              <a:rPr lang="en-US" sz="2300"/>
              <a:t>such as problem solving, metacognitive skills, and emotional state and affect</a:t>
            </a:r>
            <a:endParaRPr lang="en-US" sz="2600"/>
          </a:p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of problem solving process in physics tutor ANDES</a:t>
            </a:r>
          </a:p>
          <a:p>
            <a:r>
              <a:rPr lang="en-US"/>
              <a:t>Kinds of Assessment</a:t>
            </a:r>
          </a:p>
          <a:p>
            <a:pPr lvl="1"/>
            <a:r>
              <a:rPr lang="en-US"/>
              <a:t>Plan recognition</a:t>
            </a:r>
          </a:p>
          <a:p>
            <a:pPr lvl="1"/>
            <a:r>
              <a:rPr lang="en-US"/>
              <a:t>Prediction of student’s goals and actions</a:t>
            </a:r>
          </a:p>
          <a:p>
            <a:pPr lvl="1"/>
            <a:r>
              <a:rPr lang="en-US"/>
              <a:t>Long-time assessment of student’s knowledge</a:t>
            </a:r>
          </a:p>
          <a:p>
            <a:r>
              <a:rPr lang="en-US"/>
              <a:t>Variables</a:t>
            </a:r>
          </a:p>
          <a:p>
            <a:pPr lvl="2"/>
            <a:r>
              <a:rPr lang="en-US"/>
              <a:t>Knowledge variables</a:t>
            </a:r>
          </a:p>
          <a:p>
            <a:pPr lvl="2"/>
            <a:r>
              <a:rPr lang="en-US"/>
              <a:t>Goal variables</a:t>
            </a:r>
          </a:p>
          <a:p>
            <a:pPr lvl="2"/>
            <a:r>
              <a:rPr lang="en-US"/>
              <a:t>Strategy variables</a:t>
            </a:r>
          </a:p>
          <a:p>
            <a:pPr lvl="2"/>
            <a:r>
              <a:rPr lang="en-US"/>
              <a:t>Rule application variables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2888" y="1600200"/>
            <a:ext cx="3617912" cy="3843338"/>
          </a:xfrm>
          <a:ln/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540000" y="5562600"/>
            <a:ext cx="406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Fig. 17. Basic structure of ANDES BNs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447800"/>
            <a:ext cx="8504238" cy="4572000"/>
          </a:xfrm>
        </p:spPr>
        <p:txBody>
          <a:bodyPr/>
          <a:lstStyle/>
          <a:p>
            <a:r>
              <a:rPr lang="en-US"/>
              <a:t>Metacognitive Skills - How to learn</a:t>
            </a:r>
            <a:endParaRPr lang="en-US" sz="2600"/>
          </a:p>
          <a:p>
            <a:pPr lvl="1"/>
            <a:r>
              <a:rPr lang="en-US"/>
              <a:t>Min-analogy</a:t>
            </a:r>
          </a:p>
          <a:p>
            <a:pPr marL="1143000" lvl="2"/>
            <a:r>
              <a:rPr lang="en-US"/>
              <a:t>Try problems on their own then look at solutions</a:t>
            </a:r>
          </a:p>
          <a:p>
            <a:pPr marL="1143000" lvl="2"/>
            <a:r>
              <a:rPr lang="en-US"/>
              <a:t>More effective</a:t>
            </a:r>
          </a:p>
          <a:p>
            <a:pPr lvl="1"/>
            <a:r>
              <a:rPr lang="en-US"/>
              <a:t>Max-analogy</a:t>
            </a:r>
          </a:p>
          <a:p>
            <a:pPr marL="1143000" lvl="2"/>
            <a:r>
              <a:rPr lang="en-US"/>
              <a:t>Copy solutions</a:t>
            </a:r>
          </a:p>
          <a:p>
            <a:r>
              <a:rPr lang="en-US"/>
              <a:t>Explanation Based Learning of Correctness (EBLC)</a:t>
            </a:r>
          </a:p>
          <a:p>
            <a:pPr lvl="1"/>
            <a:r>
              <a:rPr lang="en-US" sz="2300"/>
              <a:t>Copy variables</a:t>
            </a:r>
          </a:p>
          <a:p>
            <a:pPr lvl="1"/>
            <a:r>
              <a:rPr lang="en-US" sz="2300"/>
              <a:t>Similarity variables</a:t>
            </a:r>
          </a:p>
          <a:p>
            <a:pPr lvl="1"/>
            <a:r>
              <a:rPr lang="en-US" sz="2300"/>
              <a:t>Analogy-tend variables</a:t>
            </a:r>
          </a:p>
          <a:p>
            <a:pPr lvl="1"/>
            <a:r>
              <a:rPr lang="en-US" sz="2300"/>
              <a:t>EBLC variables</a:t>
            </a:r>
          </a:p>
          <a:p>
            <a:pPr lvl="1"/>
            <a:r>
              <a:rPr lang="en-US" sz="2300"/>
              <a:t>EBLC-tend variables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3363" y="1828800"/>
            <a:ext cx="3627437" cy="2697163"/>
          </a:xfrm>
          <a:ln/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438400" y="49530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Fig. 18. A BN supporting the Explanation Based Learning of Correctness (EBLC).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/>
              <a:t>Emotions-User’s characteristics accounted for by computer applications</a:t>
            </a:r>
          </a:p>
          <a:p>
            <a:pPr lvl="1"/>
            <a:r>
              <a:rPr lang="en-US"/>
              <a:t>Prime Climb</a:t>
            </a:r>
          </a:p>
          <a:p>
            <a:pPr lvl="2"/>
            <a:r>
              <a:rPr lang="en-US"/>
              <a:t>Goal Variables</a:t>
            </a:r>
          </a:p>
          <a:p>
            <a:pPr lvl="2"/>
            <a:r>
              <a:rPr lang="en-US"/>
              <a:t>Action Variables</a:t>
            </a:r>
          </a:p>
          <a:p>
            <a:pPr lvl="2"/>
            <a:r>
              <a:rPr lang="en-US"/>
              <a:t>Goal Satisfaction Variables</a:t>
            </a:r>
          </a:p>
          <a:p>
            <a:pPr lvl="2"/>
            <a:r>
              <a:rPr lang="en-US"/>
              <a:t>Emotion Variables</a:t>
            </a:r>
          </a:p>
          <a:p>
            <a:pPr lvl="3"/>
            <a:r>
              <a:rPr lang="en-US"/>
              <a:t>Joy/distress (user state)</a:t>
            </a:r>
          </a:p>
          <a:p>
            <a:pPr lvl="3"/>
            <a:r>
              <a:rPr lang="en-US"/>
              <a:t>Pride/shame (user state)</a:t>
            </a:r>
          </a:p>
          <a:p>
            <a:pPr lvl="3"/>
            <a:r>
              <a:rPr lang="en-US"/>
              <a:t>Admiration/Reproach (AI state)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/>
              <a:t>Linear Programming Example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2362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752600" y="59436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Fig. 19. A Bayesian network for the Prime Climb game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Evidential problem nodes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Dedicated questions or problems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Relationships between questions and ability are all logical AND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Relationships between ability and problem and between skills and questions are 1 or 0 with a minor adjustment for lucky guesses/slips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US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4125" y="1744663"/>
            <a:ext cx="6599238" cy="4137025"/>
          </a:xfrm>
          <a:ln/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752600" y="58674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Georgia" pitchFamily="18" charset="0"/>
              </a:rPr>
              <a:t>Fig. 20. A learning strategy for the simplex algorithm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Model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student model is a component of  the architecture for Intelligent Tutoring Systems(ITSs)</a:t>
            </a:r>
          </a:p>
          <a:p>
            <a:endParaRPr lang="en-US"/>
          </a:p>
          <a:p>
            <a:r>
              <a:rPr lang="en-US"/>
              <a:t>Keeps track of progress </a:t>
            </a:r>
          </a:p>
          <a:p>
            <a:endParaRPr lang="en-US"/>
          </a:p>
          <a:p>
            <a:r>
              <a:rPr lang="en-US"/>
              <a:t>Prototypes based on:</a:t>
            </a:r>
          </a:p>
          <a:p>
            <a:pPr lvl="1"/>
            <a:r>
              <a:rPr lang="en-US" sz="2300"/>
              <a:t>How will the student model be initialized and updated?</a:t>
            </a:r>
          </a:p>
          <a:p>
            <a:pPr lvl="1"/>
            <a:r>
              <a:rPr lang="en-US" sz="2300"/>
              <a:t>How will the student model be used?</a:t>
            </a:r>
          </a:p>
          <a:p>
            <a:endParaRPr lang="en-US" sz="23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>
                <a:solidFill>
                  <a:schemeClr val="tx1"/>
                </a:solidFill>
                <a:cs typeface="Arial" charset="0"/>
              </a:rPr>
              <a:t>Propositional Variables</a:t>
            </a:r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58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A1 = 1 if the student has all skills 1–7: 0 otherwise</a:t>
            </a:r>
          </a:p>
          <a:p>
            <a:r>
              <a:rPr lang="en-US" sz="2400"/>
              <a:t>A2 = 1 if the student has ability A1 and skill 8: 0 otherwise</a:t>
            </a:r>
          </a:p>
          <a:p>
            <a:r>
              <a:rPr lang="en-US" sz="2400"/>
              <a:t>A3 = 1 if the student has ability A1 and skill 9: 0 otherwise</a:t>
            </a:r>
          </a:p>
          <a:p>
            <a:r>
              <a:rPr lang="en-US" sz="2400"/>
              <a:t>A4 = 1 if the student has abilities A2 and A3: 0 otherwise</a:t>
            </a:r>
          </a:p>
          <a:p>
            <a:r>
              <a:rPr lang="en-US" sz="2400"/>
              <a:t>A5 = 1 if the student has ability A4 and skill 10: 0 otherwise</a:t>
            </a:r>
          </a:p>
          <a:p>
            <a:r>
              <a:rPr lang="en-US" sz="2400"/>
              <a:t>A6 = 1 if the student has ability A5 and skills 11, 12, 13:         0 otherwise</a:t>
            </a:r>
          </a:p>
          <a:p>
            <a:r>
              <a:rPr lang="en-US" sz="2400"/>
              <a:t>A7 = 1 if the student has ability A6 and skill 14: 0 otherwise</a:t>
            </a:r>
          </a:p>
          <a:p>
            <a:r>
              <a:rPr lang="en-US" sz="2400"/>
              <a:t>A8 = 1 if the student has ability A7 and skill 15: 0 otherwise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 Building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600200"/>
            <a:ext cx="3397250" cy="4187825"/>
          </a:xfrm>
          <a:ln/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295400" y="5867400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Georgia" pitchFamily="18" charset="0"/>
              </a:rPr>
              <a:t>Fig. 21. A Bayesian student model for the Simplex algorithm.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User models are useful in education.</a:t>
            </a:r>
          </a:p>
          <a:p>
            <a:r>
              <a:rPr lang="en-US" dirty="0"/>
              <a:t>Bayesian networks are a powerful tool for student modeling.</a:t>
            </a:r>
          </a:p>
          <a:p>
            <a:r>
              <a:rPr lang="en-US" dirty="0"/>
              <a:t>This paper introduced concepts and techniques relevant to Bayesian </a:t>
            </a:r>
            <a:r>
              <a:rPr lang="en-US" dirty="0" smtClean="0"/>
              <a:t>networks and </a:t>
            </a:r>
            <a:r>
              <a:rPr lang="en-US" dirty="0"/>
              <a:t>argued that Bayesian networks can represent a wide range of student </a:t>
            </a:r>
            <a:r>
              <a:rPr lang="en-US" dirty="0" smtClean="0"/>
              <a:t>features.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/>
              <a:t>Classifications of Attributes and Aptitudes</a:t>
            </a:r>
          </a:p>
          <a:p>
            <a:endParaRPr lang="en-US"/>
          </a:p>
          <a:p>
            <a:pPr lvl="1"/>
            <a:r>
              <a:rPr lang="en-US"/>
              <a:t>Cognitive</a:t>
            </a:r>
          </a:p>
          <a:p>
            <a:pPr marL="1143000" lvl="2"/>
            <a:r>
              <a:rPr lang="en-US"/>
              <a:t>Student has “good visual analogical intelligence”</a:t>
            </a:r>
          </a:p>
          <a:p>
            <a:pPr lvl="1"/>
            <a:r>
              <a:rPr lang="en-US"/>
              <a:t>Conative</a:t>
            </a:r>
          </a:p>
          <a:p>
            <a:pPr marL="1143000" lvl="2"/>
            <a:r>
              <a:rPr lang="en-US"/>
              <a:t>Student is “reflective” rather than “impulsive”</a:t>
            </a:r>
          </a:p>
          <a:p>
            <a:pPr lvl="1"/>
            <a:r>
              <a:rPr lang="en-US"/>
              <a:t>Affective</a:t>
            </a:r>
          </a:p>
          <a:p>
            <a:pPr marL="1143000" lvl="2"/>
            <a:r>
              <a:rPr lang="en-US"/>
              <a:t>Attributes related to values and emotions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Model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many reasons for the increasing interest in using Bayesian networks in modeling</a:t>
            </a:r>
          </a:p>
          <a:p>
            <a:pPr lvl="1"/>
            <a:endParaRPr lang="en-US"/>
          </a:p>
          <a:p>
            <a:pPr lvl="1"/>
            <a:r>
              <a:rPr lang="en-US"/>
              <a:t>A theoretically sound framework</a:t>
            </a:r>
          </a:p>
          <a:p>
            <a:pPr lvl="1"/>
            <a:endParaRPr lang="en-US"/>
          </a:p>
          <a:p>
            <a:pPr lvl="1"/>
            <a:r>
              <a:rPr lang="en-US"/>
              <a:t>More powerful computers</a:t>
            </a:r>
          </a:p>
          <a:p>
            <a:pPr lvl="1"/>
            <a:endParaRPr lang="en-US"/>
          </a:p>
          <a:p>
            <a:pPr lvl="1"/>
            <a:r>
              <a:rPr lang="en-US"/>
              <a:t>Presence of Bayesian libraries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 Model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/>
              <a:t>Types of Student Models</a:t>
            </a:r>
          </a:p>
          <a:p>
            <a:pPr marL="1143000" lvl="2"/>
            <a:endParaRPr lang="en-US"/>
          </a:p>
          <a:p>
            <a:pPr lvl="1"/>
            <a:r>
              <a:rPr lang="en-US"/>
              <a:t>Overlay Model</a:t>
            </a:r>
          </a:p>
          <a:p>
            <a:pPr marL="1143000" lvl="2"/>
            <a:endParaRPr lang="en-US"/>
          </a:p>
          <a:p>
            <a:pPr lvl="1"/>
            <a:r>
              <a:rPr lang="en-US"/>
              <a:t>Differential Model</a:t>
            </a:r>
          </a:p>
          <a:p>
            <a:pPr marL="1143000" lvl="2"/>
            <a:endParaRPr lang="en-US"/>
          </a:p>
          <a:p>
            <a:pPr lvl="1"/>
            <a:r>
              <a:rPr lang="en-US"/>
              <a:t>Perturbation Model</a:t>
            </a:r>
          </a:p>
          <a:p>
            <a:pPr marL="1143000" lvl="2"/>
            <a:endParaRPr lang="en-US"/>
          </a:p>
          <a:p>
            <a:pPr lvl="1"/>
            <a:r>
              <a:rPr lang="en-US"/>
              <a:t>Constraint-Based Model</a:t>
            </a:r>
          </a:p>
          <a:p>
            <a:pPr marL="1143000" lvl="2"/>
            <a:endParaRPr lang="en-US"/>
          </a:p>
          <a:p>
            <a:pPr lvl="1"/>
            <a:r>
              <a:rPr lang="en-US"/>
              <a:t>Knowledge Tracing vs. Model Tracing</a:t>
            </a:r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Overlay Model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Student’s knowledge is subset of entire domain</a:t>
            </a:r>
          </a:p>
          <a:p>
            <a:endParaRPr lang="en-US"/>
          </a:p>
          <a:p>
            <a:r>
              <a:rPr lang="en-US"/>
              <a:t>Differences in behavior of student compared to behavior of one with perfect knowledge=&gt; gaps</a:t>
            </a:r>
          </a:p>
          <a:p>
            <a:endParaRPr lang="en-US"/>
          </a:p>
          <a:p>
            <a:r>
              <a:rPr lang="en-US"/>
              <a:t>Works well when goal is is to move knowledge from system to student</a:t>
            </a:r>
          </a:p>
          <a:p>
            <a:endParaRPr lang="en-US"/>
          </a:p>
          <a:p>
            <a:r>
              <a:rPr lang="en-US"/>
              <a:t>Difficulty is the student may have incorrect beliefs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Model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Variation of the Overlay Model</a:t>
            </a:r>
          </a:p>
          <a:p>
            <a:endParaRPr lang="en-US"/>
          </a:p>
          <a:p>
            <a:r>
              <a:rPr lang="en-US"/>
              <a:t>Domain Knowledge split into necessary and unnecessary (or optional)</a:t>
            </a:r>
          </a:p>
          <a:p>
            <a:endParaRPr lang="en-US"/>
          </a:p>
          <a:p>
            <a:r>
              <a:rPr lang="en-US"/>
              <a:t>Defined over a subset of the domain knowledge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Perturbation Model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Student’s knowledge is split into correct and incorrect</a:t>
            </a:r>
          </a:p>
          <a:p>
            <a:r>
              <a:rPr lang="en-US"/>
              <a:t>Overlay model over an increased set of knowledge items</a:t>
            </a:r>
          </a:p>
          <a:p>
            <a:r>
              <a:rPr lang="en-US"/>
              <a:t>Incorrect knowledge is divided into misconceptions and bugs</a:t>
            </a:r>
          </a:p>
          <a:p>
            <a:r>
              <a:rPr lang="en-US"/>
              <a:t>Better explanation for student’s behavior</a:t>
            </a:r>
          </a:p>
          <a:p>
            <a:r>
              <a:rPr lang="en-US"/>
              <a:t>More costly to build and maintain</a:t>
            </a:r>
          </a:p>
          <a:p>
            <a:r>
              <a:rPr lang="en-US"/>
              <a:t>Most common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ivic">
  <a:themeElements>
    <a:clrScheme name="Civic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vic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436</TotalTime>
  <Words>1151</Words>
  <Application>Microsoft Office PowerPoint</Application>
  <PresentationFormat>On-screen Show (4:3)</PresentationFormat>
  <Paragraphs>207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Georgia</vt:lpstr>
      <vt:lpstr>Arial</vt:lpstr>
      <vt:lpstr>Wingdings 2</vt:lpstr>
      <vt:lpstr>Wingdings</vt:lpstr>
      <vt:lpstr>Calibri</vt:lpstr>
      <vt:lpstr>Times New Roman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Bayesian Networks for Student Model Engineering</vt:lpstr>
      <vt:lpstr>Introduction</vt:lpstr>
      <vt:lpstr>Student Model</vt:lpstr>
      <vt:lpstr>Student Model</vt:lpstr>
      <vt:lpstr>Student Model</vt:lpstr>
      <vt:lpstr>Student Model</vt:lpstr>
      <vt:lpstr>Overlay Model</vt:lpstr>
      <vt:lpstr>Differential Model</vt:lpstr>
      <vt:lpstr>Perturbation Model</vt:lpstr>
      <vt:lpstr>Constraint-Based Model</vt:lpstr>
      <vt:lpstr>Student Model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Student Model Building</vt:lpstr>
      <vt:lpstr>Propositional Variables</vt:lpstr>
      <vt:lpstr>Student Model Building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Bridgette</dc:creator>
  <cp:lastModifiedBy>Bridgette</cp:lastModifiedBy>
  <cp:revision>30</cp:revision>
  <dcterms:created xsi:type="dcterms:W3CDTF">2010-10-10T20:27:40Z</dcterms:created>
  <dcterms:modified xsi:type="dcterms:W3CDTF">2010-10-13T12:12:06Z</dcterms:modified>
</cp:coreProperties>
</file>