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Classic compilers are written for serial architectures.  Vector and parallel architectures offer clear advantages for time and efficiency, but how to take advantage of them?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3886198" x="0"/>
            <a:ext cy="29717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9" name="Shape 9"/>
          <p:cNvCxnSpPr/>
          <p:nvPr/>
        </p:nvCxnSpPr>
        <p:spPr>
          <a:xfrm>
            <a:off y="3886198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4" name="Shape 14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9" name="Shape 19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5" name="Shape 25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5633442" x="0"/>
            <a:ext cy="12245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9" name="Shape 29"/>
          <p:cNvCxnSpPr/>
          <p:nvPr/>
        </p:nvCxnSpPr>
        <p:spPr>
          <a:xfrm>
            <a:off y="5633442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0" name="Shape 3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28600" marL="25146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28600" marL="29718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28600" marL="34290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28600" marL="38862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"Parallelizing and Vectorizing Compilers"</a:t>
            </a:r>
          </a:p>
          <a:p>
            <a:pPr rtl="0" lvl="0">
              <a:buNone/>
            </a:pPr>
            <a:r>
              <a:rPr sz="2400" lang="en"/>
              <a:t>Article by:</a:t>
            </a:r>
          </a:p>
          <a:p>
            <a:pPr rtl="0" lvl="0">
              <a:buNone/>
            </a:pPr>
            <a:r>
              <a:rPr sz="2400" lang="en"/>
              <a:t>		Rudolf Eigenmann</a:t>
            </a:r>
          </a:p>
          <a:p>
            <a:pPr>
              <a:buNone/>
            </a:pPr>
            <a:r>
              <a:rPr sz="2400" lang="en"/>
              <a:t>		Jay Hoeflinger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4002912" x="685800"/>
            <a:ext cy="1259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Presented by:</a:t>
            </a:r>
          </a:p>
          <a:p>
            <a:pPr rtl="0" lvl="0" indent="457200" marL="457200">
              <a:buNone/>
            </a:pPr>
            <a:r>
              <a:rPr sz="2400" lang="en"/>
              <a:t>Huston Bokinsky</a:t>
            </a:r>
          </a:p>
          <a:p>
            <a:pPr rtl="0" lvl="0" indent="457200" marL="457200">
              <a:buNone/>
            </a:pPr>
            <a:r>
              <a:rPr sz="2400" lang="en"/>
              <a:t>Ying Zhang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25 April, 2013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Dependence Elimination: Recurrence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Sometimes serial computations depend on several values preceding the current iteration.  If a recurrence relation (from Discrete Math) can be found, the process may be parallelized by substituting the recurrence relation into the iteration.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Loop Transformations: Vector Arch.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Loop Distribution: when iterations contain dependencies between multiple tasks, iterations can be spread out over a vector and the tasks within each iteration broken up.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96" name="Shape 96"/>
          <p:cNvSpPr/>
          <p:nvPr/>
        </p:nvSpPr>
        <p:spPr>
          <a:xfrm>
            <a:off y="3908137" x="1853412"/>
            <a:ext cy="2524125" cx="49244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Loop Transformations: Multiprocessors</a:t>
            </a:r>
          </a:p>
          <a:p>
            <a:pPr>
              <a:buNone/>
            </a:pPr>
            <a:r>
              <a:rPr sz="3000" lang="en"/>
              <a:t>Loop Fusion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u="sng" lang="en"/>
              <a:t>Part of Increasing Granularity Series</a:t>
            </a:r>
            <a:r>
              <a:rPr lang="en"/>
              <a:t>...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Loop fusion combines two or more loops into one.</a:t>
            </a:r>
          </a:p>
          <a:p>
            <a:r>
              <a:t/>
            </a:r>
          </a:p>
        </p:txBody>
      </p:sp>
      <p:sp>
        <p:nvSpPr>
          <p:cNvPr id="103" name="Shape 103"/>
          <p:cNvSpPr/>
          <p:nvPr/>
        </p:nvSpPr>
        <p:spPr>
          <a:xfrm>
            <a:off y="4075975" x="1195387"/>
            <a:ext cy="2209800" cx="67532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Loop Transformations: Multiprocessors</a:t>
            </a:r>
          </a:p>
          <a:p>
            <a:pPr rtl="0" lvl="0">
              <a:buNone/>
            </a:pPr>
            <a:r>
              <a:rPr sz="3000" lang="en"/>
              <a:t>Loop Coalescing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u="sng" lang="en"/>
              <a:t>Part of Increasing Granularity Series</a:t>
            </a:r>
            <a:r>
              <a:rPr lang="en"/>
              <a:t>...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Loop coalescing merges two nested loops into one.  </a:t>
            </a:r>
            <a:r>
              <a:rPr lang="en" i="1"/>
              <a:t>Note mutation being performed on i and j in each parallel iteration.</a:t>
            </a:r>
          </a:p>
          <a:p>
            <a:r>
              <a:t/>
            </a:r>
          </a:p>
        </p:txBody>
      </p:sp>
      <p:sp>
        <p:nvSpPr>
          <p:cNvPr id="110" name="Shape 110"/>
          <p:cNvSpPr/>
          <p:nvPr/>
        </p:nvSpPr>
        <p:spPr>
          <a:xfrm>
            <a:off y="4501500" x="842962"/>
            <a:ext cy="1828800" cx="74580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Loop Transformations: Multiprocessors</a:t>
            </a:r>
          </a:p>
          <a:p>
            <a:pPr rtl="0" lvl="0">
              <a:buNone/>
            </a:pPr>
            <a:r>
              <a:rPr sz="3000" lang="en"/>
              <a:t>Loop Interchange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u="sng" lang="en"/>
              <a:t>Part of Increasing Granularity Series</a:t>
            </a:r>
            <a:r>
              <a:rPr lang="en"/>
              <a:t>...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By moving an inner parallel loop to an outer loop, fork/join overhead is only incurred once during operation...</a:t>
            </a:r>
          </a:p>
          <a:p>
            <a:r>
              <a:t/>
            </a:r>
          </a:p>
        </p:txBody>
      </p:sp>
      <p:sp>
        <p:nvSpPr>
          <p:cNvPr id="117" name="Shape 117"/>
          <p:cNvSpPr/>
          <p:nvPr/>
        </p:nvSpPr>
        <p:spPr>
          <a:xfrm>
            <a:off y="4597762" x="966787"/>
            <a:ext cy="1743075" cx="72104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Where does it fit in our course content?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(Data dependence analysis and loop structure analysis happen late in the compilation process.)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Runtime organization:  how to data structures and control variables to allow parallel processes to eliminate data dependences?</a:t>
            </a:r>
          </a:p>
          <a:p>
            <a:pPr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Code generation:  how to write (or rewrite) code from serial architecture to parallel architecture?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Questions article wants to answer: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How does one write or rewrite code to execute serial algorithms on parallel devices?</a:t>
            </a:r>
          </a:p>
          <a:p>
            <a:pPr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What algorithms will allow a compiler to automate design decisions and translation of serial code to parallel code?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Parallel Programming Models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Vector Machines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>
                <a:solidFill>
                  <a:srgbClr val="0000FF"/>
                </a:solidFill>
              </a:rPr>
              <a:t>Loop Parallelism</a:t>
            </a:r>
            <a:r>
              <a:rPr lang="en"/>
              <a:t>: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Trebuchet MS"/>
              <a:buAutoNum type="alphaLcPeriod"/>
            </a:pPr>
            <a:r>
              <a:rPr lang="en"/>
              <a:t>Independent iterations = loop iterations that access separate data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Trebuchet MS"/>
              <a:buAutoNum type="alphaLcPeriod"/>
            </a:pPr>
            <a:r>
              <a:rPr lang="en"/>
              <a:t>Also called fork/join parallelism because of way work of successive iterations forked off to parallel processors then joined back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Trebuchet MS"/>
              <a:buAutoNum type="alphaLcPeriod"/>
            </a:pPr>
            <a:r>
              <a:rPr lang="en"/>
              <a:t>Static scheduling versus dynamic scheduling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Parallel threads</a:t>
            </a:r>
          </a:p>
          <a:p>
            <a:pPr lvl="0" indent="-419100" marL="4572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Single Program, Multiple Data (SPMD)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Program Analysis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>
                <a:solidFill>
                  <a:srgbClr val="0000FF"/>
                </a:solidFill>
              </a:rPr>
              <a:t>Dependence Analysis</a:t>
            </a:r>
            <a:r>
              <a:rPr lang="en"/>
              <a:t>: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Trebuchet MS"/>
              <a:buAutoNum type="alphaLcPeriod"/>
            </a:pPr>
            <a:r>
              <a:rPr lang="en"/>
              <a:t>Four types of data dependence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Trebuchet MS"/>
              <a:buAutoNum type="alphaLcPeriod"/>
            </a:pPr>
            <a:r>
              <a:rPr lang="en"/>
              <a:t>Iteration spaces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Trebuchet MS"/>
              <a:buAutoNum type="alphaLcPeriod"/>
            </a:pPr>
            <a:r>
              <a:rPr lang="en"/>
              <a:t>Dependence Direction, Distance Vectors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Trebuchet MS"/>
              <a:buAutoNum type="alphaLcPeriod"/>
            </a:pPr>
            <a:r>
              <a:rPr lang="en"/>
              <a:t>Dependence Tests: Exact vs. Inexact, Runtime Tests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Interprocedural Analysis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Symbolic Analysis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Abstract Interpretation (?)</a:t>
            </a:r>
          </a:p>
          <a:p>
            <a:pPr lvl="0" indent="-419100" marL="4572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Data Flow Analysis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Dependence Analysis Cont'd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Data dependence can be one of: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input dependence   =  READ b/f READ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anti-dependence     =  READ b/f WRITE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flow dependence    =  WRITE b/f READ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output dependence =  WRITE b/f WRITE</a:t>
            </a:r>
          </a:p>
          <a:p>
            <a:r>
              <a:t/>
            </a:r>
          </a:p>
          <a:p>
            <a:pPr lvl="0">
              <a:buNone/>
            </a:pPr>
            <a:r>
              <a:rPr sz="2400" lang="en"/>
              <a:t>A true (</a:t>
            </a:r>
            <a:r>
              <a:rPr sz="2400" lang="en" i="1"/>
              <a:t>exact</a:t>
            </a:r>
            <a:r>
              <a:rPr sz="2400" lang="en"/>
              <a:t>) dependence test is NP-Complete; working dependence tests use simplifying conditions and special assumptions.  These can give reliable determinations in many cases, but are nonetheless </a:t>
            </a:r>
            <a:r>
              <a:rPr sz="2400" lang="en" i="1"/>
              <a:t>inexact</a:t>
            </a:r>
            <a:r>
              <a:rPr sz="2400" lang="en"/>
              <a:t> by themselves.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Dependence Elimination: Data Privatization and Expansion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Data </a:t>
            </a:r>
            <a:r>
              <a:rPr lang="en" i="1"/>
              <a:t>Privatization </a:t>
            </a:r>
            <a:r>
              <a:rPr lang="en"/>
              <a:t>and </a:t>
            </a:r>
            <a:r>
              <a:rPr lang="en" i="1"/>
              <a:t>Expansion </a:t>
            </a:r>
            <a:r>
              <a:rPr lang="en"/>
              <a:t>prevent anti- and output dependences by keeping one iteration from updating a data value before another iteration uses the old value.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i="1"/>
              <a:t>Privatization </a:t>
            </a:r>
            <a:r>
              <a:rPr lang="en"/>
              <a:t>= assign new value to separate storage location</a:t>
            </a:r>
          </a:p>
          <a:p>
            <a:pPr>
              <a:buNone/>
            </a:pPr>
            <a:r>
              <a:rPr lang="en" i="1"/>
              <a:t>Expansion </a:t>
            </a:r>
            <a:r>
              <a:rPr lang="en"/>
              <a:t>= place occurrence of updated value into private storage of each parallelized processor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Dependence Elimination: Reductions, Inductions, Recurrences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Code transformations to eliminate areas where we need to wait for one iteration to produce a value needed for a successive iteration.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Generally, dependence elimination is realized by expressing a computation in a different way (without accounting for a previous value)...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Dependence Elimination: Inductions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Induction Variable Substitution:  find instances where variables are modified by each iteration of loop in predictable way (eg. geometric progression, successive incrementation, ...)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Replace these variables with expressions involving loop indices.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77" name="Shape 77"/>
          <p:cNvSpPr/>
          <p:nvPr/>
        </p:nvSpPr>
        <p:spPr>
          <a:xfrm>
            <a:off y="5077230" x="2600562"/>
            <a:ext cy="1490669" cx="41084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Dependence Elimination: Reduction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Variation on the theme of array reduction.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Typical use = array summed to scalar variable.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Elements of array manipulated by parallel processors, then summed by serial loop.</a:t>
            </a:r>
          </a:p>
          <a:p>
            <a:r>
              <a:t/>
            </a:r>
          </a:p>
          <a:p>
            <a:pPr lvl="0">
              <a:buNone/>
            </a:pPr>
            <a:r>
              <a:rPr lang="en" i="1"/>
              <a:t>Note that there is still a serial summing, but time is saved by distributing manipulation of addends across parallel structure.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