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9" r:id="rId5"/>
    <p:sldId id="256" r:id="rId6"/>
    <p:sldId id="262" r:id="rId7"/>
    <p:sldId id="263" r:id="rId8"/>
    <p:sldId id="268" r:id="rId9"/>
    <p:sldId id="275" r:id="rId10"/>
    <p:sldId id="264" r:id="rId11"/>
    <p:sldId id="302" r:id="rId12"/>
    <p:sldId id="257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A3ADC-86FD-4CA5-A2A9-4802CE1B2243}" v="6" dt="2020-07-27T20:51:1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4" y="6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9638-A3D6-4BA9-9C5D-FEBA187309F8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360C3-1DDC-430E-80F2-C2B5FA512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358A1-6732-794E-AFC3-2203CB54D5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54D48-B1C5-486C-908A-89B150E55E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5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54D48-B1C5-486C-908A-89B150E55E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0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7FFE-6315-45BD-BEC4-D3AAE2C0B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68512-AB64-4ADF-891F-1A63D520E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4815-E9C6-4874-B355-D5D618FF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8C619-F44E-414A-83A0-A7A49E0F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90775-44D2-4EAE-97C8-3DB0A550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4D3A-284C-4714-944C-AE7AF431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F9122-5CA8-49BA-A102-6EFE7B9F8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29C0-6A2B-4C50-9627-9206485C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341B-2338-44BB-B329-368CBC9C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A25D-1DAC-420D-A7CA-FBFACF46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6741E7-A67B-4204-8084-E1ED21E9E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3F89E-F7F7-472E-8D2E-44A615EAE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CF5D-CDAA-48C4-8809-1030907B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616F-6F23-4A0C-B94A-53EC686B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0D7AA-C6A9-4D00-B7BB-722017F6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0ACE-BF92-41E3-9BD9-EAF95D2A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3384-4833-48FA-B0B3-645B507B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BF994-CD7B-4EC0-AC0C-030BCB43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8D4A-821A-49DD-8C0F-5396AEDF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228B-C1C6-419D-8C69-7C08BFD7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8994-11D0-44EB-ABB5-88604C51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02B75-6FF2-4130-BB68-5912DA61C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5D24A-8856-4DDD-947B-419493AE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22A46-DE5C-43DF-8DC4-FB75B461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CF608-EF5F-4C1A-9492-EB814069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C3F8-C77D-4A1D-95B8-D18AF260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231C-FA54-4F5D-B3AA-BAC6AF2FC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0058B-13D6-4225-8A7F-F109C3AF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C074D-EEA7-4D42-81AF-8C62CA6A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A248A-CD18-4C58-BA9D-BD64CFD9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07117-5299-4048-946D-E8CA075C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728B-5E3C-44B3-B47C-50224BF9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78C7-C2A1-405C-A8B4-C37E3D97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C807B-E245-4345-BFA2-28C4C4F11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6E55A-61C2-4DAD-90B4-A09DE6822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15434-CEA3-4D20-8A6F-DE5E10EE6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1C4F5-FF06-4315-8662-C76F9B90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90660-337D-41CB-9E23-79977B68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CDAF3-DE4D-491C-B24F-3D5A2117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E5B0-CCAA-47AD-8CA9-4C1C7AD9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86907-4F61-4E58-B936-9D0243CD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FA1F5-D9D6-4E9C-9626-7FEE9674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7D3AC-8F1D-49C7-A2DB-13994E43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794F3-9092-4AF9-B4BE-4077AFE6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52007-6C41-4876-86AC-8B47D764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D4463-5BC3-4457-8E9F-59656363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187D-B7A4-413B-BA10-C288061C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1547-A9EC-442B-BF33-C36FDF7A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6EBB9-94F1-469E-8B87-0E558E0E4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5C7E2-2BF4-4183-BA62-CE61985F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C23FF-2BBA-4876-89DF-6BD925C6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492F-25F6-4D96-BF21-CA0C7400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AEAD-1B5F-4319-B6E0-E4983357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F6942-8714-431B-B381-6469F30F4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7BE52-82E9-4F3C-BAFD-9DCD9F8B4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4DBD0-B424-4AB7-B859-DB1A6510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FC09-F654-4B02-B319-17564318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47C42-2ACB-4DD5-829B-D1B2330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635B4-5913-43F3-9415-C9C16F4A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488F-0375-4ACC-8FDD-449B83ECB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90E3-ABB7-4DFF-8A6B-D5D7F8BA2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52292-1641-4EF4-9DF5-5F84C833AB1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8736E-3DED-4249-97ED-DD5B5ED55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59820-189E-4CC8-A6E5-6111D883F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711C-AFAD-46DB-9C1F-519065BC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97B12-93C4-4333-8C2D-B736159D76B7}"/>
              </a:ext>
            </a:extLst>
          </p:cNvPr>
          <p:cNvSpPr/>
          <p:nvPr/>
        </p:nvSpPr>
        <p:spPr>
          <a:xfrm>
            <a:off x="3777087" y="4082695"/>
            <a:ext cx="4260980" cy="192602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B2E6CB-C847-42F7-8B0F-B9517985F647}"/>
              </a:ext>
            </a:extLst>
          </p:cNvPr>
          <p:cNvSpPr/>
          <p:nvPr/>
        </p:nvSpPr>
        <p:spPr>
          <a:xfrm>
            <a:off x="382554" y="242596"/>
            <a:ext cx="3769569" cy="30604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95868-7C89-478B-90D5-7450A577F679}"/>
              </a:ext>
            </a:extLst>
          </p:cNvPr>
          <p:cNvSpPr/>
          <p:nvPr/>
        </p:nvSpPr>
        <p:spPr>
          <a:xfrm>
            <a:off x="4809078" y="3032796"/>
            <a:ext cx="20955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400" b="1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Autonomy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D3AE68-9255-46B9-8A25-2BADAE9066F5}"/>
              </a:ext>
            </a:extLst>
          </p:cNvPr>
          <p:cNvSpPr/>
          <p:nvPr/>
        </p:nvSpPr>
        <p:spPr>
          <a:xfrm>
            <a:off x="3823842" y="4154473"/>
            <a:ext cx="411259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Artificial Intelligence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and</a:t>
            </a:r>
          </a:p>
          <a:p>
            <a:pPr algn="ctr">
              <a:spcAft>
                <a:spcPts val="600"/>
              </a:spcAft>
            </a:pPr>
            <a:r>
              <a:rPr lang="en-US" sz="3600" b="1" i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Communications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57A6B7-DAC6-4ACA-B381-16ADDBE8A990}"/>
              </a:ext>
            </a:extLst>
          </p:cNvPr>
          <p:cNvSpPr/>
          <p:nvPr/>
        </p:nvSpPr>
        <p:spPr>
          <a:xfrm>
            <a:off x="7414224" y="251925"/>
            <a:ext cx="3539312" cy="30602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2C38F-0185-452C-8BE6-9D04B067E279}"/>
              </a:ext>
            </a:extLst>
          </p:cNvPr>
          <p:cNvSpPr/>
          <p:nvPr/>
        </p:nvSpPr>
        <p:spPr>
          <a:xfrm>
            <a:off x="511278" y="354909"/>
            <a:ext cx="371238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Power and Energy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Distribution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Fuel Cells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Com</a:t>
            </a: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bustion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Batteries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Mobile Nuclear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1D8608-0D5F-456B-8EBC-FE5314A22DE5}"/>
              </a:ext>
            </a:extLst>
          </p:cNvPr>
          <p:cNvSpPr/>
          <p:nvPr/>
        </p:nvSpPr>
        <p:spPr>
          <a:xfrm>
            <a:off x="7578864" y="299727"/>
            <a:ext cx="3582453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Materials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</a:t>
            </a: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Thermoplastics</a:t>
            </a:r>
            <a:endParaRPr lang="en-US" sz="2400" b="1" i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Additive metals / comp.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</a:t>
            </a: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Multifunctional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S</a:t>
            </a:r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ensing </a:t>
            </a:r>
          </a:p>
          <a:p>
            <a:pPr>
              <a:spcAft>
                <a:spcPts val="600"/>
              </a:spcAft>
            </a:pPr>
            <a:r>
              <a:rPr lang="en-US" sz="2400" b="1" i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 Prognostics</a:t>
            </a:r>
          </a:p>
        </p:txBody>
      </p:sp>
      <p:pic>
        <p:nvPicPr>
          <p:cNvPr id="1026" name="Picture 2" descr="The Economist explains - How swarm drones are mimicking nature | The  Economist explains | The Economist">
            <a:extLst>
              <a:ext uri="{FF2B5EF4-FFF2-40B4-BE49-F238E27FC236}">
                <a16:creationId xmlns:a16="http://schemas.microsoft.com/office/drawing/2014/main" id="{6C4B36F2-D195-48E9-B57F-78B651E95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 bwMode="auto">
          <a:xfrm>
            <a:off x="4589872" y="1835576"/>
            <a:ext cx="2469891" cy="13048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A56AD1-E01F-48B0-90D4-6DE9397A88A3}"/>
              </a:ext>
            </a:extLst>
          </p:cNvPr>
          <p:cNvSpPr txBox="1"/>
          <p:nvPr/>
        </p:nvSpPr>
        <p:spPr>
          <a:xfrm>
            <a:off x="4023804" y="305301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contact: Paul Ziehl; </a:t>
            </a:r>
            <a:r>
              <a:rPr lang="en-US" sz="1800" b="1" dirty="0"/>
              <a:t>ziehl@cec.sc.edu</a:t>
            </a:r>
          </a:p>
        </p:txBody>
      </p:sp>
    </p:spTree>
    <p:extLst>
      <p:ext uri="{BB962C8B-B14F-4D97-AF65-F5344CB8AC3E}">
        <p14:creationId xmlns:p14="http://schemas.microsoft.com/office/powerpoint/2010/main" val="123979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cNair Center graduate student office space">
            <a:extLst>
              <a:ext uri="{FF2B5EF4-FFF2-40B4-BE49-F238E27FC236}">
                <a16:creationId xmlns:a16="http://schemas.microsoft.com/office/drawing/2014/main" id="{75A04F65-F941-4CBE-A51A-287AF12C4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1257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8343D2-5F95-4EDA-A2E0-A8539A528DC6}"/>
              </a:ext>
            </a:extLst>
          </p:cNvPr>
          <p:cNvSpPr/>
          <p:nvPr/>
        </p:nvSpPr>
        <p:spPr>
          <a:xfrm>
            <a:off x="314634" y="4934634"/>
            <a:ext cx="58600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Initiated 2013</a:t>
            </a:r>
          </a:p>
          <a:p>
            <a:pPr>
              <a:spcAft>
                <a:spcPts val="600"/>
              </a:spcAft>
            </a:pPr>
            <a:r>
              <a:rPr lang="en-US" sz="2600" b="1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Darla Moore, Anita Zucker, Marva Smalls</a:t>
            </a:r>
          </a:p>
          <a:p>
            <a:pPr>
              <a:spcAft>
                <a:spcPts val="600"/>
              </a:spcAft>
            </a:pPr>
            <a:r>
              <a:rPr lang="en-US" sz="2600" b="1" i="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BOEING - research initiation</a:t>
            </a:r>
            <a:endParaRPr lang="en-US" sz="26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22818F1-FD44-4597-ACBA-9B2E48C11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25" y="290897"/>
            <a:ext cx="2121541" cy="2678446"/>
          </a:xfrm>
          <a:prstGeom prst="rect">
            <a:avLst/>
          </a:prstGeom>
          <a:effectLst>
            <a:glow rad="431800">
              <a:schemeClr val="tx2"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2EF5E9-3BB8-4B27-B37B-317E7B20D305}"/>
              </a:ext>
            </a:extLst>
          </p:cNvPr>
          <p:cNvSpPr/>
          <p:nvPr/>
        </p:nvSpPr>
        <p:spPr>
          <a:xfrm>
            <a:off x="4572000" y="215150"/>
            <a:ext cx="4984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Before you can make a dream come true, you must first have one.</a:t>
            </a:r>
            <a:r>
              <a:rPr lang="en-US" sz="1600" dirty="0"/>
              <a:t> Ronald E. McNair (laser physics, MIT)</a:t>
            </a:r>
          </a:p>
        </p:txBody>
      </p:sp>
      <p:pic>
        <p:nvPicPr>
          <p:cNvPr id="11" name="Picture 4" descr="McNAIR Center for Aerospace Innovation and Research Mission ...">
            <a:extLst>
              <a:ext uri="{FF2B5EF4-FFF2-40B4-BE49-F238E27FC236}">
                <a16:creationId xmlns:a16="http://schemas.microsoft.com/office/drawing/2014/main" id="{7861BD82-1297-4130-8E13-BDCD50D6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81" y="3665369"/>
            <a:ext cx="5230760" cy="2929226"/>
          </a:xfrm>
          <a:prstGeom prst="rect">
            <a:avLst/>
          </a:prstGeom>
          <a:noFill/>
          <a:effectLst>
            <a:glow rad="431800">
              <a:schemeClr val="bg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6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8868D8C7-8090-434A-9F78-1722F835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51" y="171604"/>
            <a:ext cx="1540439" cy="12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3EF9E1-8ADB-49D2-9BEC-0B806E841522}"/>
              </a:ext>
            </a:extLst>
          </p:cNvPr>
          <p:cNvSpPr/>
          <p:nvPr/>
        </p:nvSpPr>
        <p:spPr>
          <a:xfrm>
            <a:off x="609599" y="747270"/>
            <a:ext cx="6096000" cy="53937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0" dirty="0">
                <a:solidFill>
                  <a:srgbClr val="333333"/>
                </a:solidFill>
                <a:effectLst/>
              </a:rPr>
              <a:t>Advanced Composites Project </a:t>
            </a:r>
          </a:p>
          <a:p>
            <a:r>
              <a:rPr lang="en-US" sz="2400" b="1" i="0" dirty="0">
                <a:solidFill>
                  <a:srgbClr val="333333"/>
                </a:solidFill>
                <a:effectLst/>
              </a:rPr>
              <a:t>(2014 – 2019)</a:t>
            </a:r>
          </a:p>
          <a:p>
            <a:endParaRPr lang="en-US" b="1" i="0" dirty="0">
              <a:solidFill>
                <a:srgbClr val="333333"/>
              </a:solidFill>
              <a:effectLst/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</a:rPr>
              <a:t>mproved methods, tools, and protocols to reduce the development and certification timeline for composite materials and structures.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TECHNICAL CHALLENGES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Accurate Strength and Life Prediction</a:t>
            </a:r>
            <a:br>
              <a:rPr lang="en-US" sz="1600" dirty="0">
                <a:solidFill>
                  <a:srgbClr val="000000"/>
                </a:solidFill>
                <a:effectLst/>
              </a:rPr>
            </a:br>
            <a:r>
              <a:rPr lang="en-US" sz="1600" dirty="0">
                <a:solidFill>
                  <a:srgbClr val="000000"/>
                </a:solidFill>
                <a:effectLst/>
              </a:rPr>
              <a:t>Develop validated strength and life prediction tools with known accuracy for complex composite structures.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Rapid Inspection &amp; Characterization</a:t>
            </a:r>
            <a:br>
              <a:rPr lang="en-US" sz="1600" dirty="0">
                <a:solidFill>
                  <a:srgbClr val="000000"/>
                </a:solidFill>
                <a:effectLst/>
              </a:rPr>
            </a:br>
            <a:r>
              <a:rPr lang="en-US" sz="1600" dirty="0">
                <a:solidFill>
                  <a:srgbClr val="000000"/>
                </a:solidFill>
                <a:effectLst/>
              </a:rPr>
              <a:t>Develop and demonstrate NDE systems and enabling technologies in complex composite structures.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Efficient Manufacturing Process Development</a:t>
            </a:r>
            <a:br>
              <a:rPr lang="en-US" sz="1600" dirty="0">
                <a:solidFill>
                  <a:srgbClr val="000000"/>
                </a:solidFill>
                <a:effectLst/>
              </a:rPr>
            </a:br>
            <a:r>
              <a:rPr lang="en-US" sz="1600" dirty="0">
                <a:solidFill>
                  <a:srgbClr val="000000"/>
                </a:solidFill>
                <a:effectLst/>
              </a:rPr>
              <a:t>Develop and demonstrate new computational methods to relate manufacturing parameters to defect formation while resolving manufacturing issues.</a:t>
            </a:r>
          </a:p>
        </p:txBody>
      </p:sp>
      <p:pic>
        <p:nvPicPr>
          <p:cNvPr id="6146" name="Picture 2" descr="experimental aircraft with a braced wing inside a windtunnel ">
            <a:extLst>
              <a:ext uri="{FF2B5EF4-FFF2-40B4-BE49-F238E27FC236}">
                <a16:creationId xmlns:a16="http://schemas.microsoft.com/office/drawing/2014/main" id="{4094BA5A-D5C9-4F9F-AA03-BB5FB341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11" y="1030111"/>
            <a:ext cx="3424158" cy="20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utomated fiber replacement robot in operation">
            <a:extLst>
              <a:ext uri="{FF2B5EF4-FFF2-40B4-BE49-F238E27FC236}">
                <a16:creationId xmlns:a16="http://schemas.microsoft.com/office/drawing/2014/main" id="{EDDEE3DD-2D4D-4100-BC02-4BE16BD5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24" y="3386470"/>
            <a:ext cx="3404671" cy="25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1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6F1D7-F739-4BA3-9127-0CE3CEA4D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5032" r="3572" b="5828"/>
          <a:stretch/>
        </p:blipFill>
        <p:spPr>
          <a:xfrm>
            <a:off x="1402473" y="1988062"/>
            <a:ext cx="8689097" cy="4737204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7BE044C8-3877-4B0E-A8CC-3769EF2A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72" y="511489"/>
            <a:ext cx="7072180" cy="3937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ibri"/>
              </a:rPr>
              <a:t>Advanced Composites Consortium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006CA-73BE-4C1C-B8BF-CBE3EBBA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51" y="171604"/>
            <a:ext cx="1540439" cy="12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BC376A-9F0A-4FC7-B133-E00D548F3627}"/>
              </a:ext>
            </a:extLst>
          </p:cNvPr>
          <p:cNvSpPr/>
          <p:nvPr/>
        </p:nvSpPr>
        <p:spPr>
          <a:xfrm>
            <a:off x="1789470" y="1059043"/>
            <a:ext cx="6666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kern="0" dirty="0">
                <a:latin typeface="Caibri"/>
                <a:cs typeface="Helvetica" panose="020B0604020202020204" pitchFamily="34" charset="0"/>
              </a:rPr>
              <a:t>High-rate manufacturing concepts (</a:t>
            </a:r>
            <a:r>
              <a:rPr lang="en-US" sz="2000" b="1" kern="0" dirty="0">
                <a:latin typeface="Caibri"/>
                <a:cs typeface="Helvetica" panose="020B0604020202020204" pitchFamily="34" charset="0"/>
              </a:rPr>
              <a:t>TRL/MRL 3+ </a:t>
            </a:r>
            <a:r>
              <a:rPr lang="en-US" sz="2000" b="1" kern="0" dirty="0">
                <a:solidFill>
                  <a:schemeClr val="accent6">
                    <a:lumMod val="75000"/>
                  </a:schemeClr>
                </a:solidFill>
                <a:latin typeface="Caibri"/>
                <a:cs typeface="Helvetica" panose="020B0604020202020204" pitchFamily="34" charset="0"/>
                <a:sym typeface="Wingdings" pitchFamily="2" charset="2"/>
              </a:rPr>
              <a:t> 6</a:t>
            </a:r>
            <a:r>
              <a:rPr lang="en-US" sz="2000" b="1" kern="0" dirty="0">
                <a:latin typeface="Caibri"/>
                <a:cs typeface="Helvetica" panose="020B0604020202020204" pitchFamily="34" charset="0"/>
                <a:sym typeface="Wingdings" pitchFamily="2" charset="2"/>
              </a:rPr>
              <a:t>)  </a:t>
            </a:r>
            <a:endParaRPr lang="en-US" sz="2000" kern="0" dirty="0">
              <a:latin typeface="Caibri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9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FFEBD-43BD-4C37-8268-7FE06973E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l="41333" t="7825" r="651" b="34669"/>
          <a:stretch/>
        </p:blipFill>
        <p:spPr>
          <a:xfrm>
            <a:off x="0" y="0"/>
            <a:ext cx="12300155" cy="6858000"/>
          </a:xfrm>
          <a:prstGeom prst="rect">
            <a:avLst/>
          </a:prstGeom>
        </p:spPr>
      </p:pic>
      <p:pic>
        <p:nvPicPr>
          <p:cNvPr id="9218" name="Picture 2" descr="ONR Initiatives Arctic S&amp;T and Naval Engineering NAS TRB Marine ...">
            <a:extLst>
              <a:ext uri="{FF2B5EF4-FFF2-40B4-BE49-F238E27FC236}">
                <a16:creationId xmlns:a16="http://schemas.microsoft.com/office/drawing/2014/main" id="{29772F03-A2BB-49C0-AE10-12E6DDFB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54" y="2251026"/>
            <a:ext cx="9016894" cy="21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92B26D-6502-45FF-88CF-46E9B57B827E}"/>
              </a:ext>
            </a:extLst>
          </p:cNvPr>
          <p:cNvSpPr txBox="1">
            <a:spLocks/>
          </p:cNvSpPr>
          <p:nvPr/>
        </p:nvSpPr>
        <p:spPr>
          <a:xfrm>
            <a:off x="697741" y="4556950"/>
            <a:ext cx="10515600" cy="727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/>
                </a:solidFill>
              </a:rPr>
              <a:t>Digital Twin Technology for Navy P&amp;E Systems 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9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8B11F9-68C5-43F4-9117-FB32EF89D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568694-C7F9-4102-962F-3215B4E5F942}"/>
              </a:ext>
            </a:extLst>
          </p:cNvPr>
          <p:cNvSpPr txBox="1">
            <a:spLocks noChangeArrowheads="1"/>
          </p:cNvSpPr>
          <p:nvPr/>
        </p:nvSpPr>
        <p:spPr>
          <a:xfrm>
            <a:off x="5854527" y="97621"/>
            <a:ext cx="5847110" cy="176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Hyper-Spectral Communications &amp; Networks for Air Traffic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7732F-FB87-4488-9F4B-64134D843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0" b="1"/>
          <a:stretch/>
        </p:blipFill>
        <p:spPr bwMode="auto">
          <a:xfrm>
            <a:off x="1635164" y="500001"/>
            <a:ext cx="2834571" cy="2482727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e We Ready for a Sky Full of Drones? Recent Airport Attacks Say No">
            <a:extLst>
              <a:ext uri="{FF2B5EF4-FFF2-40B4-BE49-F238E27FC236}">
                <a16:creationId xmlns:a16="http://schemas.microsoft.com/office/drawing/2014/main" id="{22F58460-C80B-41DB-9CBF-5A508646E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11357" b="-1"/>
          <a:stretch/>
        </p:blipFill>
        <p:spPr bwMode="auto">
          <a:xfrm>
            <a:off x="1" y="2359742"/>
            <a:ext cx="6933632" cy="4498258"/>
          </a:xfrm>
          <a:custGeom>
            <a:avLst/>
            <a:gdLst/>
            <a:ahLst/>
            <a:cxnLst/>
            <a:rect l="l" t="t" r="r" b="b"/>
            <a:pathLst>
              <a:path w="7535357" h="4888633">
                <a:moveTo>
                  <a:pt x="870790" y="4707517"/>
                </a:moveTo>
                <a:lnTo>
                  <a:pt x="887365" y="4736227"/>
                </a:lnTo>
                <a:cubicBezTo>
                  <a:pt x="904174" y="4765340"/>
                  <a:pt x="922103" y="4796392"/>
                  <a:pt x="941227" y="4829516"/>
                </a:cubicBezTo>
                <a:lnTo>
                  <a:pt x="975359" y="4888633"/>
                </a:lnTo>
                <a:lnTo>
                  <a:pt x="968986" y="4888633"/>
                </a:lnTo>
                <a:close/>
                <a:moveTo>
                  <a:pt x="2633174" y="985134"/>
                </a:moveTo>
                <a:cubicBezTo>
                  <a:pt x="2633174" y="985134"/>
                  <a:pt x="2633174" y="985134"/>
                  <a:pt x="5550429" y="992447"/>
                </a:cubicBezTo>
                <a:cubicBezTo>
                  <a:pt x="5736287" y="987221"/>
                  <a:pt x="5911862" y="1090010"/>
                  <a:pt x="6003423" y="1248596"/>
                </a:cubicBezTo>
                <a:cubicBezTo>
                  <a:pt x="6003423" y="1248596"/>
                  <a:pt x="6003423" y="1248596"/>
                  <a:pt x="7465225" y="3780514"/>
                </a:cubicBezTo>
                <a:cubicBezTo>
                  <a:pt x="7559943" y="3944569"/>
                  <a:pt x="7558015" y="4142548"/>
                  <a:pt x="7463717" y="4306361"/>
                </a:cubicBezTo>
                <a:cubicBezTo>
                  <a:pt x="7463717" y="4306361"/>
                  <a:pt x="7463717" y="4306361"/>
                  <a:pt x="7159062" y="4834812"/>
                </a:cubicBezTo>
                <a:lnTo>
                  <a:pt x="7128035" y="4888633"/>
                </a:lnTo>
                <a:lnTo>
                  <a:pt x="1073039" y="4888633"/>
                </a:lnTo>
                <a:lnTo>
                  <a:pt x="986766" y="4739206"/>
                </a:lnTo>
                <a:cubicBezTo>
                  <a:pt x="906468" y="4600124"/>
                  <a:pt x="820815" y="4451770"/>
                  <a:pt x="729452" y="4293524"/>
                </a:cubicBezTo>
                <a:cubicBezTo>
                  <a:pt x="637892" y="4134937"/>
                  <a:pt x="636662" y="3931490"/>
                  <a:pt x="734117" y="3773145"/>
                </a:cubicBezTo>
                <a:cubicBezTo>
                  <a:pt x="734117" y="3773145"/>
                  <a:pt x="734117" y="3773145"/>
                  <a:pt x="2186411" y="1243073"/>
                </a:cubicBezTo>
                <a:cubicBezTo>
                  <a:pt x="2275261" y="1082404"/>
                  <a:pt x="2449608" y="981746"/>
                  <a:pt x="2633174" y="985134"/>
                </a:cubicBezTo>
                <a:close/>
                <a:moveTo>
                  <a:pt x="631805" y="0"/>
                </a:moveTo>
                <a:cubicBezTo>
                  <a:pt x="631805" y="0"/>
                  <a:pt x="631805" y="0"/>
                  <a:pt x="1562676" y="0"/>
                </a:cubicBezTo>
                <a:cubicBezTo>
                  <a:pt x="1620981" y="0"/>
                  <a:pt x="1677276" y="32050"/>
                  <a:pt x="1705423" y="84130"/>
                </a:cubicBezTo>
                <a:cubicBezTo>
                  <a:pt x="1705423" y="84130"/>
                  <a:pt x="1705423" y="84130"/>
                  <a:pt x="2171863" y="887371"/>
                </a:cubicBezTo>
                <a:cubicBezTo>
                  <a:pt x="2202021" y="937449"/>
                  <a:pt x="2202021" y="1001548"/>
                  <a:pt x="2171863" y="1051625"/>
                </a:cubicBezTo>
                <a:cubicBezTo>
                  <a:pt x="2171863" y="1051625"/>
                  <a:pt x="2171863" y="1051625"/>
                  <a:pt x="1705423" y="1854866"/>
                </a:cubicBezTo>
                <a:cubicBezTo>
                  <a:pt x="1677276" y="1906947"/>
                  <a:pt x="1620981" y="1938996"/>
                  <a:pt x="1562676" y="1938996"/>
                </a:cubicBezTo>
                <a:cubicBezTo>
                  <a:pt x="1562676" y="1938996"/>
                  <a:pt x="1562676" y="1938996"/>
                  <a:pt x="631805" y="1938996"/>
                </a:cubicBezTo>
                <a:cubicBezTo>
                  <a:pt x="571490" y="1938996"/>
                  <a:pt x="517206" y="1906947"/>
                  <a:pt x="487048" y="1854866"/>
                </a:cubicBezTo>
                <a:cubicBezTo>
                  <a:pt x="487048" y="1854866"/>
                  <a:pt x="487048" y="1854866"/>
                  <a:pt x="22618" y="1051625"/>
                </a:cubicBezTo>
                <a:cubicBezTo>
                  <a:pt x="-7540" y="1001548"/>
                  <a:pt x="-7540" y="937449"/>
                  <a:pt x="22618" y="887371"/>
                </a:cubicBezTo>
                <a:cubicBezTo>
                  <a:pt x="22618" y="887371"/>
                  <a:pt x="22618" y="887371"/>
                  <a:pt x="487048" y="84130"/>
                </a:cubicBezTo>
                <a:cubicBezTo>
                  <a:pt x="517206" y="32050"/>
                  <a:pt x="571490" y="0"/>
                  <a:pt x="6318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USC brand change was to distinguish from Southern California | The ...">
            <a:extLst>
              <a:ext uri="{FF2B5EF4-FFF2-40B4-BE49-F238E27FC236}">
                <a16:creationId xmlns:a16="http://schemas.microsoft.com/office/drawing/2014/main" id="{09756885-1207-4A25-B076-A9D49CBA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900" y="2502522"/>
            <a:ext cx="1005347" cy="10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oise state Logos">
            <a:extLst>
              <a:ext uri="{FF2B5EF4-FFF2-40B4-BE49-F238E27FC236}">
                <a16:creationId xmlns:a16="http://schemas.microsoft.com/office/drawing/2014/main" id="{6E9F0061-25D2-40FB-A6D4-4E04D0FE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22" y="5605017"/>
            <a:ext cx="1506333" cy="6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C State Wolfpack football | American Football Database | Fandom">
            <a:extLst>
              <a:ext uri="{FF2B5EF4-FFF2-40B4-BE49-F238E27FC236}">
                <a16:creationId xmlns:a16="http://schemas.microsoft.com/office/drawing/2014/main" id="{EE0E3B95-5B50-4841-B53A-3FE1B225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85" y="4135656"/>
            <a:ext cx="742009" cy="8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9339AC-CF37-4A11-BF85-1841BE8250AA}"/>
              </a:ext>
            </a:extLst>
          </p:cNvPr>
          <p:cNvSpPr/>
          <p:nvPr/>
        </p:nvSpPr>
        <p:spPr>
          <a:xfrm>
            <a:off x="4670321" y="2365735"/>
            <a:ext cx="5480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Aft>
                <a:spcPts val="600"/>
              </a:spcAft>
              <a:buNone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Robust, efficient, reliable, secure aviation communication &amp; networking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8A35FE-7AFC-4853-B48F-B80B0BC95F77}"/>
              </a:ext>
            </a:extLst>
          </p:cNvPr>
          <p:cNvSpPr/>
          <p:nvPr/>
        </p:nvSpPr>
        <p:spPr>
          <a:xfrm>
            <a:off x="5574469" y="3520042"/>
            <a:ext cx="45625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altLang="en-US" sz="22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Multi-band air-ground communications, </a:t>
            </a:r>
            <a:r>
              <a:rPr lang="en-US" altLang="en-US" sz="2200" b="1" kern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mmWave</a:t>
            </a:r>
            <a:r>
              <a:rPr lang="en-US" altLang="en-US" sz="22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links, </a:t>
            </a:r>
            <a:r>
              <a:rPr lang="en-US" altLang="en-US" sz="2200" b="1" kern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ConOps</a:t>
            </a:r>
            <a:r>
              <a:rPr lang="en-US" altLang="en-US" sz="22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, advanced simulations</a:t>
            </a:r>
          </a:p>
        </p:txBody>
      </p:sp>
      <p:pic>
        <p:nvPicPr>
          <p:cNvPr id="5124" name="Picture 4" descr="ARCHTECH ELECTRONICS CORP. - Home">
            <a:extLst>
              <a:ext uri="{FF2B5EF4-FFF2-40B4-BE49-F238E27FC236}">
                <a16:creationId xmlns:a16="http://schemas.microsoft.com/office/drawing/2014/main" id="{6B83AB01-926D-45E1-83DC-32FF186F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59" y="5076518"/>
            <a:ext cx="2422731" cy="8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3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7BE044C8-3877-4B0E-A8CC-3769EF2A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457" y="275302"/>
            <a:ext cx="5466737" cy="6311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Led Initiative (ULI)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006CA-73BE-4C1C-B8BF-CBE3EBBA5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" b="-5"/>
          <a:stretch/>
        </p:blipFill>
        <p:spPr bwMode="auto">
          <a:xfrm>
            <a:off x="4249358" y="1916880"/>
            <a:ext cx="2525992" cy="2212450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lf-flying air taxi developed by Boeing subsidiary makes first flight ...">
            <a:extLst>
              <a:ext uri="{FF2B5EF4-FFF2-40B4-BE49-F238E27FC236}">
                <a16:creationId xmlns:a16="http://schemas.microsoft.com/office/drawing/2014/main" id="{60FAF306-5D7F-47CF-9274-F84A40410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 r="-1" b="21784"/>
          <a:stretch/>
        </p:blipFill>
        <p:spPr bwMode="auto"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Joby Aviation">
            <a:extLst>
              <a:ext uri="{FF2B5EF4-FFF2-40B4-BE49-F238E27FC236}">
                <a16:creationId xmlns:a16="http://schemas.microsoft.com/office/drawing/2014/main" id="{41165B9E-A023-4114-9212-1273FF4FE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1" r="-1" b="-1"/>
          <a:stretch/>
        </p:blipFill>
        <p:spPr bwMode="auto">
          <a:xfrm>
            <a:off x="20" y="3139729"/>
            <a:ext cx="6607257" cy="3718272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93DAF2-A95C-4C70-9381-FAF2429C3708}"/>
              </a:ext>
            </a:extLst>
          </p:cNvPr>
          <p:cNvSpPr/>
          <p:nvPr/>
        </p:nvSpPr>
        <p:spPr>
          <a:xfrm>
            <a:off x="6049464" y="1309059"/>
            <a:ext cx="5808239" cy="677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Synthetic Design Synthesis of Fastener-free assemblies for Urban Air Mobility vehicles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E5BA9-0E32-47AE-ABEB-2A10F71C1951}"/>
              </a:ext>
            </a:extLst>
          </p:cNvPr>
          <p:cNvSpPr/>
          <p:nvPr/>
        </p:nvSpPr>
        <p:spPr>
          <a:xfrm>
            <a:off x="5987846" y="4640513"/>
            <a:ext cx="40115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/>
              <a:t>‘Atoms to Aircraft to Spacecraft’</a:t>
            </a:r>
          </a:p>
          <a:p>
            <a:r>
              <a:rPr lang="en-US" sz="2200" b="1" i="1" dirty="0"/>
              <a:t> (TRL/TML 2+ to 6)</a:t>
            </a:r>
            <a:endParaRPr lang="en-US" sz="2200" i="1" dirty="0"/>
          </a:p>
        </p:txBody>
      </p:sp>
      <p:pic>
        <p:nvPicPr>
          <p:cNvPr id="7174" name="Picture 6" descr="USC brand change was to distinguish from Southern California | The ...">
            <a:extLst>
              <a:ext uri="{FF2B5EF4-FFF2-40B4-BE49-F238E27FC236}">
                <a16:creationId xmlns:a16="http://schemas.microsoft.com/office/drawing/2014/main" id="{E2AB0F15-2232-4171-B83A-37215EFF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92" y="2524433"/>
            <a:ext cx="1005347" cy="10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oise state Logos">
            <a:extLst>
              <a:ext uri="{FF2B5EF4-FFF2-40B4-BE49-F238E27FC236}">
                <a16:creationId xmlns:a16="http://schemas.microsoft.com/office/drawing/2014/main" id="{9FC5DCE0-AAE5-47AA-BB8B-E279F940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203" y="5383931"/>
            <a:ext cx="1506333" cy="6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University of Southern Mississippi - Wikipedia">
            <a:extLst>
              <a:ext uri="{FF2B5EF4-FFF2-40B4-BE49-F238E27FC236}">
                <a16:creationId xmlns:a16="http://schemas.microsoft.com/office/drawing/2014/main" id="{1ED60FE1-6684-4D0E-93F4-C3358B46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95" y="3893576"/>
            <a:ext cx="1011186" cy="10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C8B3F1E-4CA3-458D-9F36-9F77B499A215}"/>
              </a:ext>
            </a:extLst>
          </p:cNvPr>
          <p:cNvSpPr/>
          <p:nvPr/>
        </p:nvSpPr>
        <p:spPr>
          <a:xfrm>
            <a:off x="6568561" y="3628671"/>
            <a:ext cx="40115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/>
              <a:t>10+ industrial partners </a:t>
            </a:r>
          </a:p>
        </p:txBody>
      </p:sp>
    </p:spTree>
    <p:extLst>
      <p:ext uri="{BB962C8B-B14F-4D97-AF65-F5344CB8AC3E}">
        <p14:creationId xmlns:p14="http://schemas.microsoft.com/office/powerpoint/2010/main" val="410678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862E6932-0715-4229-AD12-9837547F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685" y="1533236"/>
            <a:ext cx="997330" cy="4753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EC5BC-37E3-448D-84CD-FA80E6F4B714}"/>
              </a:ext>
            </a:extLst>
          </p:cNvPr>
          <p:cNvSpPr txBox="1"/>
          <p:nvPr/>
        </p:nvSpPr>
        <p:spPr>
          <a:xfrm>
            <a:off x="4375653" y="161396"/>
            <a:ext cx="75292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9F0B0B"/>
                </a:solidFill>
                <a:effectLst/>
              </a:rPr>
              <a:t>UofSC's Advanced Hi-Rate Manufacturing capabilities build on $60 million of investments and applied research funds.</a:t>
            </a: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A3E3A-9C7B-4009-87BE-95E8D90E6006}"/>
              </a:ext>
            </a:extLst>
          </p:cNvPr>
          <p:cNvSpPr txBox="1">
            <a:spLocks/>
          </p:cNvSpPr>
          <p:nvPr/>
        </p:nvSpPr>
        <p:spPr>
          <a:xfrm>
            <a:off x="1359927" y="1205114"/>
            <a:ext cx="2560320" cy="813816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effectLst/>
              </a:rPr>
              <a:t>Hi-Rate Composite Aircraft Manufacturing (HICAM)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F66A5-11CF-4217-9C08-4314076F4D83}"/>
              </a:ext>
            </a:extLst>
          </p:cNvPr>
          <p:cNvSpPr txBox="1">
            <a:spLocks noChangeAspect="1"/>
          </p:cNvSpPr>
          <p:nvPr/>
        </p:nvSpPr>
        <p:spPr>
          <a:xfrm>
            <a:off x="1357745" y="3926357"/>
            <a:ext cx="2562502" cy="813816"/>
          </a:xfrm>
          <a:prstGeom prst="rect">
            <a:avLst/>
          </a:prstGeom>
          <a:solidFill>
            <a:srgbClr val="7A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effectLst/>
              </a:rPr>
              <a:t>ULI Atoms to Aircraft to Spacecraft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0B43B89-063D-49AB-A3BD-1F82C45720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26132" r="7402" b="24436"/>
          <a:stretch/>
        </p:blipFill>
        <p:spPr>
          <a:xfrm>
            <a:off x="134776" y="95083"/>
            <a:ext cx="3128643" cy="7491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8AB31D-6444-4A10-94AE-77BBA4618354}"/>
              </a:ext>
            </a:extLst>
          </p:cNvPr>
          <p:cNvGrpSpPr/>
          <p:nvPr/>
        </p:nvGrpSpPr>
        <p:grpSpPr>
          <a:xfrm>
            <a:off x="4837632" y="2561485"/>
            <a:ext cx="3585931" cy="2946357"/>
            <a:chOff x="4837632" y="2561485"/>
            <a:chExt cx="3585931" cy="2946357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4C17481-720A-4DE5-BC36-3E3037F93972}"/>
                </a:ext>
              </a:extLst>
            </p:cNvPr>
            <p:cNvSpPr/>
            <p:nvPr/>
          </p:nvSpPr>
          <p:spPr>
            <a:xfrm>
              <a:off x="4837632" y="2561485"/>
              <a:ext cx="3585931" cy="294635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E3BBE5-4DE0-48CD-A603-35C54751EF3D}"/>
                </a:ext>
              </a:extLst>
            </p:cNvPr>
            <p:cNvSpPr/>
            <p:nvPr/>
          </p:nvSpPr>
          <p:spPr>
            <a:xfrm>
              <a:off x="5370681" y="3820058"/>
              <a:ext cx="2378834" cy="449294"/>
            </a:xfrm>
            <a:custGeom>
              <a:avLst/>
              <a:gdLst>
                <a:gd name="connsiteX0" fmla="*/ 0 w 2938082"/>
                <a:gd name="connsiteY0" fmla="*/ 0 h 449294"/>
                <a:gd name="connsiteX1" fmla="*/ 2938082 w 2938082"/>
                <a:gd name="connsiteY1" fmla="*/ 0 h 449294"/>
                <a:gd name="connsiteX2" fmla="*/ 2938082 w 2938082"/>
                <a:gd name="connsiteY2" fmla="*/ 449294 h 449294"/>
                <a:gd name="connsiteX3" fmla="*/ 0 w 2938082"/>
                <a:gd name="connsiteY3" fmla="*/ 449294 h 449294"/>
                <a:gd name="connsiteX4" fmla="*/ 0 w 2938082"/>
                <a:gd name="connsiteY4" fmla="*/ 0 h 44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8082" h="449294">
                  <a:moveTo>
                    <a:pt x="0" y="0"/>
                  </a:moveTo>
                  <a:lnTo>
                    <a:pt x="2938082" y="0"/>
                  </a:lnTo>
                  <a:lnTo>
                    <a:pt x="2938082" y="449294"/>
                  </a:lnTo>
                  <a:lnTo>
                    <a:pt x="0" y="4492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82880" rIns="0" bIns="1828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Digital Engineering for Hi-Rate Hypersonics Manufacturing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B36ABF8-7E8F-4D07-82DE-55CEBC812FB6}"/>
              </a:ext>
            </a:extLst>
          </p:cNvPr>
          <p:cNvSpPr txBox="1"/>
          <p:nvPr/>
        </p:nvSpPr>
        <p:spPr>
          <a:xfrm>
            <a:off x="7813964" y="3306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6B4CEE-9120-4151-87FA-C8F3CB0B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04" y="2971260"/>
            <a:ext cx="3501034" cy="19937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4993DF-2D74-4AF8-8A16-8E0727580AF4}"/>
              </a:ext>
            </a:extLst>
          </p:cNvPr>
          <p:cNvSpPr txBox="1"/>
          <p:nvPr/>
        </p:nvSpPr>
        <p:spPr>
          <a:xfrm>
            <a:off x="8574703" y="2498958"/>
            <a:ext cx="350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https://breakingdefense.com/2019/06/raytheon-northrop-will-soon-fly-hypersonic-cruise-missile/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E660B3-2B35-4C8E-8C9A-0CA2A736D81F}"/>
              </a:ext>
            </a:extLst>
          </p:cNvPr>
          <p:cNvGrpSpPr/>
          <p:nvPr/>
        </p:nvGrpSpPr>
        <p:grpSpPr>
          <a:xfrm>
            <a:off x="4920046" y="1232294"/>
            <a:ext cx="2896103" cy="1307918"/>
            <a:chOff x="4920046" y="1232294"/>
            <a:chExt cx="2896103" cy="1307918"/>
          </a:xfrm>
        </p:grpSpPr>
        <p:pic>
          <p:nvPicPr>
            <p:cNvPr id="54" name="Picture 53" descr="A picture containing text, building, outdoor, house&#10;&#10;Description automatically generated">
              <a:extLst>
                <a:ext uri="{FF2B5EF4-FFF2-40B4-BE49-F238E27FC236}">
                  <a16:creationId xmlns:a16="http://schemas.microsoft.com/office/drawing/2014/main" id="{BC775654-85B7-4252-90BC-6FC4BF7AF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046" y="1232294"/>
              <a:ext cx="2896103" cy="1307918"/>
            </a:xfrm>
            <a:prstGeom prst="rect">
              <a:avLst/>
            </a:prstGeom>
            <a:effectLst/>
          </p:spPr>
        </p:pic>
        <p:sp>
          <p:nvSpPr>
            <p:cNvPr id="53" name="Rectangle: Single Corner Snipped 52">
              <a:extLst>
                <a:ext uri="{FF2B5EF4-FFF2-40B4-BE49-F238E27FC236}">
                  <a16:creationId xmlns:a16="http://schemas.microsoft.com/office/drawing/2014/main" id="{D7300ABA-A35A-4388-BE5B-A6D06E435633}"/>
                </a:ext>
              </a:extLst>
            </p:cNvPr>
            <p:cNvSpPr/>
            <p:nvPr/>
          </p:nvSpPr>
          <p:spPr>
            <a:xfrm>
              <a:off x="6928360" y="1362070"/>
              <a:ext cx="794331" cy="163444"/>
            </a:xfrm>
            <a:prstGeom prst="snip1Rect">
              <a:avLst/>
            </a:prstGeom>
            <a:solidFill>
              <a:srgbClr val="DCE6F0"/>
            </a:solidFill>
            <a:ln>
              <a:solidFill>
                <a:srgbClr val="DCE6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83433ED3-09F4-42CF-9C1D-0CF12D62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4" y="1240899"/>
            <a:ext cx="822399" cy="688020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61641BFD-B035-4AA3-AE4B-625B84CDB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4" y="2163829"/>
            <a:ext cx="822399" cy="688020"/>
          </a:xfrm>
          <a:prstGeom prst="rect">
            <a:avLst/>
          </a:prstGeom>
        </p:spPr>
      </p:pic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42E50EA6-7DDA-449B-9E71-1D3D6C9EC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3" y="3989255"/>
            <a:ext cx="822399" cy="6880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2C04DCE-971A-4836-8995-F5786C3485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4" y="2960623"/>
            <a:ext cx="1124315" cy="512188"/>
          </a:xfrm>
          <a:prstGeom prst="rect">
            <a:avLst/>
          </a:prstGeom>
        </p:spPr>
      </p:pic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06626622-7655-4811-A55D-5BBB3E033C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6" b="25333"/>
          <a:stretch/>
        </p:blipFill>
        <p:spPr>
          <a:xfrm>
            <a:off x="178014" y="3498001"/>
            <a:ext cx="1124315" cy="355897"/>
          </a:xfrm>
          <a:prstGeom prst="rect">
            <a:avLst/>
          </a:prstGeom>
        </p:spPr>
      </p:pic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4912F1CF-5EC0-45DB-AFCD-2532FFD818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" y="4982827"/>
            <a:ext cx="1157815" cy="525015"/>
          </a:xfrm>
          <a:prstGeom prst="rect">
            <a:avLst/>
          </a:prstGeom>
        </p:spPr>
      </p:pic>
      <p:pic>
        <p:nvPicPr>
          <p:cNvPr id="63" name="Picture 2" descr="Air Force Research Laboratory Partners with QC Ware to Apply Quantum  Machine Learning in Identifying Flight Patterns of Unmanned Aircraft">
            <a:extLst>
              <a:ext uri="{FF2B5EF4-FFF2-40B4-BE49-F238E27FC236}">
                <a16:creationId xmlns:a16="http://schemas.microsoft.com/office/drawing/2014/main" id="{86BA0596-F01E-4DE2-9F93-0CC306DBE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/>
          <a:stretch/>
        </p:blipFill>
        <p:spPr bwMode="auto">
          <a:xfrm>
            <a:off x="153307" y="5750497"/>
            <a:ext cx="1147762" cy="5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A2C87E49-83F5-4DFE-9057-F1FFFE147F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4" y="6279439"/>
            <a:ext cx="973937" cy="280943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1380875D-9FB1-4BC4-AC06-F558D2078BE6}"/>
              </a:ext>
            </a:extLst>
          </p:cNvPr>
          <p:cNvSpPr/>
          <p:nvPr/>
        </p:nvSpPr>
        <p:spPr>
          <a:xfrm rot="11230355">
            <a:off x="4615855" y="4058524"/>
            <a:ext cx="465844" cy="1334333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E141422E-A2A3-41B5-B93C-C0C28D3AB8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9" y="5097336"/>
            <a:ext cx="1894530" cy="11279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D124CA0-E06D-4FC6-909F-2BE7B76390FD}"/>
              </a:ext>
            </a:extLst>
          </p:cNvPr>
          <p:cNvSpPr txBox="1"/>
          <p:nvPr/>
        </p:nvSpPr>
        <p:spPr>
          <a:xfrm>
            <a:off x="4894015" y="6158300"/>
            <a:ext cx="2084699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effectLst/>
              </a:rPr>
              <a:t>Cognitive Digital Twins for Smart Manufacturing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CD38B-5669-4767-9003-49075003676B}"/>
              </a:ext>
            </a:extLst>
          </p:cNvPr>
          <p:cNvSpPr txBox="1"/>
          <p:nvPr/>
        </p:nvSpPr>
        <p:spPr>
          <a:xfrm>
            <a:off x="1316181" y="3911381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2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E424C9-441C-4938-9969-3B6BB23C3BEE}"/>
              </a:ext>
            </a:extLst>
          </p:cNvPr>
          <p:cNvSpPr txBox="1"/>
          <p:nvPr/>
        </p:nvSpPr>
        <p:spPr>
          <a:xfrm>
            <a:off x="3398206" y="3926357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6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C08427-E1B6-475B-85CE-7D98AE1CEA63}"/>
              </a:ext>
            </a:extLst>
          </p:cNvPr>
          <p:cNvSpPr txBox="1"/>
          <p:nvPr/>
        </p:nvSpPr>
        <p:spPr>
          <a:xfrm>
            <a:off x="1304592" y="1157340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A420CD-C847-4A95-A53F-BD051932B2E6}"/>
              </a:ext>
            </a:extLst>
          </p:cNvPr>
          <p:cNvSpPr txBox="1"/>
          <p:nvPr/>
        </p:nvSpPr>
        <p:spPr>
          <a:xfrm>
            <a:off x="3386617" y="1172316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6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4F00BE-2750-44C8-9D6A-124C6EF5F9C6}"/>
              </a:ext>
            </a:extLst>
          </p:cNvPr>
          <p:cNvGrpSpPr/>
          <p:nvPr/>
        </p:nvGrpSpPr>
        <p:grpSpPr>
          <a:xfrm>
            <a:off x="1330315" y="4765157"/>
            <a:ext cx="2619277" cy="867094"/>
            <a:chOff x="8890692" y="5964533"/>
            <a:chExt cx="2592137" cy="86709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7445E1-4F2B-4ACD-9DD9-574BF3481CD4}"/>
                </a:ext>
              </a:extLst>
            </p:cNvPr>
            <p:cNvSpPr/>
            <p:nvPr/>
          </p:nvSpPr>
          <p:spPr>
            <a:xfrm>
              <a:off x="8924516" y="6026583"/>
              <a:ext cx="2524490" cy="805044"/>
            </a:xfrm>
            <a:prstGeom prst="rect">
              <a:avLst/>
            </a:pr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447B0B-8DA7-458D-8E7A-21596122BAFF}"/>
                </a:ext>
              </a:extLst>
            </p:cNvPr>
            <p:cNvSpPr txBox="1"/>
            <p:nvPr/>
          </p:nvSpPr>
          <p:spPr>
            <a:xfrm>
              <a:off x="8890692" y="6184739"/>
              <a:ext cx="2592137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FFFF"/>
                  </a:solidFill>
                  <a:effectLst/>
                </a:rPr>
                <a:t>Digital Twin Technology for Navy Power </a:t>
              </a:r>
              <a:r>
                <a:rPr lang="en-US" sz="1500" b="1" dirty="0">
                  <a:solidFill>
                    <a:srgbClr val="FFFFFF"/>
                  </a:solidFill>
                </a:rPr>
                <a:t>&amp;</a:t>
              </a:r>
              <a:r>
                <a:rPr lang="en-US" sz="1500" b="1" dirty="0">
                  <a:solidFill>
                    <a:srgbClr val="FFFFFF"/>
                  </a:solidFill>
                  <a:effectLst/>
                </a:rPr>
                <a:t> Energy Systems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298915-ED3E-4A66-ABA6-DD315E3A76BD}"/>
                </a:ext>
              </a:extLst>
            </p:cNvPr>
            <p:cNvSpPr txBox="1"/>
            <p:nvPr/>
          </p:nvSpPr>
          <p:spPr>
            <a:xfrm>
              <a:off x="8924516" y="5969790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TRL 3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3EFB539-BE21-4F34-A786-A06400316AB4}"/>
                </a:ext>
              </a:extLst>
            </p:cNvPr>
            <p:cNvSpPr txBox="1"/>
            <p:nvPr/>
          </p:nvSpPr>
          <p:spPr>
            <a:xfrm>
              <a:off x="10919854" y="5964533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TRL 6 </a:t>
              </a:r>
            </a:p>
          </p:txBody>
        </p:sp>
      </p:grp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2D8BC3-5E58-410A-AC30-AFC74620AD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58" y="5361133"/>
            <a:ext cx="811634" cy="96696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D9E5691-F63B-4478-8A77-73E63D8EF50F}"/>
              </a:ext>
            </a:extLst>
          </p:cNvPr>
          <p:cNvSpPr/>
          <p:nvPr/>
        </p:nvSpPr>
        <p:spPr>
          <a:xfrm>
            <a:off x="1378949" y="2114511"/>
            <a:ext cx="2550922" cy="805044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0D4300-23D8-4A7F-B382-6C060C8B3CB2}"/>
              </a:ext>
            </a:extLst>
          </p:cNvPr>
          <p:cNvSpPr txBox="1"/>
          <p:nvPr/>
        </p:nvSpPr>
        <p:spPr>
          <a:xfrm>
            <a:off x="1310594" y="2284850"/>
            <a:ext cx="261927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Advanced Composites 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Project (ACP)</a:t>
            </a:r>
            <a:endParaRPr lang="en-US" sz="15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FD34C2-AF44-485D-9D6B-9DEC202B07BC}"/>
              </a:ext>
            </a:extLst>
          </p:cNvPr>
          <p:cNvSpPr txBox="1"/>
          <p:nvPr/>
        </p:nvSpPr>
        <p:spPr>
          <a:xfrm>
            <a:off x="1351302" y="2083379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3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D0155C-885B-4445-AF52-B63EE0452EC8}"/>
              </a:ext>
            </a:extLst>
          </p:cNvPr>
          <p:cNvSpPr txBox="1"/>
          <p:nvPr/>
        </p:nvSpPr>
        <p:spPr>
          <a:xfrm>
            <a:off x="3403182" y="2099048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6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6B59866-CE36-49FB-8143-93A253CE334F}"/>
              </a:ext>
            </a:extLst>
          </p:cNvPr>
          <p:cNvSpPr/>
          <p:nvPr/>
        </p:nvSpPr>
        <p:spPr>
          <a:xfrm>
            <a:off x="1364493" y="3018030"/>
            <a:ext cx="2550922" cy="805044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6333A0-273C-4B5C-B4CE-082CE239A55C}"/>
              </a:ext>
            </a:extLst>
          </p:cNvPr>
          <p:cNvSpPr txBox="1"/>
          <p:nvPr/>
        </p:nvSpPr>
        <p:spPr>
          <a:xfrm>
            <a:off x="1310594" y="2286076"/>
            <a:ext cx="261927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Advanced Composites 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Project (ACP)</a:t>
            </a:r>
            <a:endParaRPr lang="en-US" sz="15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7617E0-8F1D-466A-B97B-D0FA80C5529D}"/>
              </a:ext>
            </a:extLst>
          </p:cNvPr>
          <p:cNvSpPr txBox="1"/>
          <p:nvPr/>
        </p:nvSpPr>
        <p:spPr>
          <a:xfrm>
            <a:off x="1296138" y="3213570"/>
            <a:ext cx="261927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Thermoplastic Composite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Welded Assemblies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A81733-D11E-4763-AD28-9736EDDBEA15}"/>
              </a:ext>
            </a:extLst>
          </p:cNvPr>
          <p:cNvSpPr txBox="1"/>
          <p:nvPr/>
        </p:nvSpPr>
        <p:spPr>
          <a:xfrm>
            <a:off x="1357731" y="2997871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3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BAE18D-4A53-4A3A-9A07-F75AC991B4AA}"/>
              </a:ext>
            </a:extLst>
          </p:cNvPr>
          <p:cNvSpPr txBox="1"/>
          <p:nvPr/>
        </p:nvSpPr>
        <p:spPr>
          <a:xfrm>
            <a:off x="3418009" y="3018030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6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A6ABFE3-0AF1-4612-ABD0-130B4E2E8DC4}"/>
              </a:ext>
            </a:extLst>
          </p:cNvPr>
          <p:cNvSpPr/>
          <p:nvPr/>
        </p:nvSpPr>
        <p:spPr>
          <a:xfrm>
            <a:off x="1353707" y="5730967"/>
            <a:ext cx="2550922" cy="933888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0B33FA-3D79-41FD-A527-CC9705FC5A20}"/>
              </a:ext>
            </a:extLst>
          </p:cNvPr>
          <p:cNvSpPr txBox="1"/>
          <p:nvPr/>
        </p:nvSpPr>
        <p:spPr>
          <a:xfrm>
            <a:off x="1285352" y="5906157"/>
            <a:ext cx="26192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Manuf. of C/C Composites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for Hypersonic Applications (MOC3HA)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C80165-A6B4-4853-A474-295614BD277E}"/>
              </a:ext>
            </a:extLst>
          </p:cNvPr>
          <p:cNvSpPr txBox="1"/>
          <p:nvPr/>
        </p:nvSpPr>
        <p:spPr>
          <a:xfrm>
            <a:off x="5673672" y="5709700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5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845A972-943C-4426-8384-23345689BE93}"/>
              </a:ext>
            </a:extLst>
          </p:cNvPr>
          <p:cNvSpPr txBox="1"/>
          <p:nvPr/>
        </p:nvSpPr>
        <p:spPr>
          <a:xfrm>
            <a:off x="1299230" y="5706119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2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E99437-E73A-44FE-B7BE-AD6ED781B9CF}"/>
              </a:ext>
            </a:extLst>
          </p:cNvPr>
          <p:cNvSpPr txBox="1"/>
          <p:nvPr/>
        </p:nvSpPr>
        <p:spPr>
          <a:xfrm>
            <a:off x="3396997" y="5695908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TRL 5 </a:t>
            </a:r>
          </a:p>
        </p:txBody>
      </p:sp>
    </p:spTree>
    <p:extLst>
      <p:ext uri="{BB962C8B-B14F-4D97-AF65-F5344CB8AC3E}">
        <p14:creationId xmlns:p14="http://schemas.microsoft.com/office/powerpoint/2010/main" val="404211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18F963D-3CCC-432F-8C5C-CEE7E59CA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258" y="499590"/>
            <a:ext cx="4021856" cy="1746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1">
            <a:extLst>
              <a:ext uri="{FF2B5EF4-FFF2-40B4-BE49-F238E27FC236}">
                <a16:creationId xmlns:a16="http://schemas.microsoft.com/office/drawing/2014/main" id="{87B529C8-9BF5-477C-B08C-B4E1F85CB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6" r="20098"/>
          <a:stretch/>
        </p:blipFill>
        <p:spPr>
          <a:xfrm rot="10800000">
            <a:off x="8435115" y="612093"/>
            <a:ext cx="3227817" cy="1515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5A0B3F7-70C3-40EA-B283-A5F324B8C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12"/>
          <a:stretch/>
        </p:blipFill>
        <p:spPr bwMode="auto">
          <a:xfrm>
            <a:off x="5775083" y="2504487"/>
            <a:ext cx="2729673" cy="1515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414984-C5ED-4CAF-8680-C5DB37C1EC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43"/>
          <a:stretch/>
        </p:blipFill>
        <p:spPr>
          <a:xfrm>
            <a:off x="5904670" y="4296764"/>
            <a:ext cx="2729672" cy="1291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1908C5-F076-4B71-8ED8-2EF2AF283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53"/>
          <a:stretch/>
        </p:blipFill>
        <p:spPr>
          <a:xfrm>
            <a:off x="9096118" y="4286381"/>
            <a:ext cx="1911326" cy="1301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1F8A1D7-543F-4F78-ABD5-86634A8AB6D9}"/>
              </a:ext>
            </a:extLst>
          </p:cNvPr>
          <p:cNvSpPr txBox="1"/>
          <p:nvPr/>
        </p:nvSpPr>
        <p:spPr>
          <a:xfrm>
            <a:off x="8435115" y="612093"/>
            <a:ext cx="2572329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34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Fastener Free Assembly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B351A3-7939-4832-BB1E-DD94F6D4E6E9}"/>
              </a:ext>
            </a:extLst>
          </p:cNvPr>
          <p:cNvSpPr txBox="1"/>
          <p:nvPr/>
        </p:nvSpPr>
        <p:spPr>
          <a:xfrm>
            <a:off x="867815" y="5909845"/>
            <a:ext cx="10456370" cy="646331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UofSC’s unique advanced composites manufacturing equipment and capabilities are actively sought by a diverse set of industrial partners, resulting in transition of technology.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05911-E9B5-497C-A8D2-E1DEAEBA7B2C}"/>
              </a:ext>
            </a:extLst>
          </p:cNvPr>
          <p:cNvSpPr txBox="1"/>
          <p:nvPr/>
        </p:nvSpPr>
        <p:spPr>
          <a:xfrm>
            <a:off x="5775083" y="2508121"/>
            <a:ext cx="2572329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31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Advanced Heating Systems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C4E5A9-9CED-40ED-8D6E-567AB4AD8D67}"/>
              </a:ext>
            </a:extLst>
          </p:cNvPr>
          <p:cNvSpPr txBox="1"/>
          <p:nvPr/>
        </p:nvSpPr>
        <p:spPr>
          <a:xfrm>
            <a:off x="9096119" y="5246810"/>
            <a:ext cx="1758828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31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In-situ Sensing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63364C-01A8-4D52-B98D-80D67321E6CA}"/>
              </a:ext>
            </a:extLst>
          </p:cNvPr>
          <p:cNvSpPr txBox="1"/>
          <p:nvPr/>
        </p:nvSpPr>
        <p:spPr>
          <a:xfrm>
            <a:off x="5904668" y="5257193"/>
            <a:ext cx="2208025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31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Complex Geometries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8E9D1-AA08-497A-AA10-18818954C91C}"/>
              </a:ext>
            </a:extLst>
          </p:cNvPr>
          <p:cNvSpPr txBox="1"/>
          <p:nvPr/>
        </p:nvSpPr>
        <p:spPr>
          <a:xfrm>
            <a:off x="872258" y="499590"/>
            <a:ext cx="3027910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34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Automated Inspection for AFP</a:t>
            </a:r>
          </a:p>
        </p:txBody>
      </p:sp>
      <p:pic>
        <p:nvPicPr>
          <p:cNvPr id="3" name="Picture 2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1E1A67D9-992A-4F41-A068-A889AF2E4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32" y="2517305"/>
            <a:ext cx="2305723" cy="15380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text, indoor, ceiling, equipment&#10;&#10;Description automatically generated">
            <a:extLst>
              <a:ext uri="{FF2B5EF4-FFF2-40B4-BE49-F238E27FC236}">
                <a16:creationId xmlns:a16="http://schemas.microsoft.com/office/drawing/2014/main" id="{1FC684AF-3DC2-4787-8B14-A4E3CBCD0C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4" y="2507337"/>
            <a:ext cx="4600530" cy="30688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FF15F6C-476B-487A-96F4-B535DC8A164A}"/>
              </a:ext>
            </a:extLst>
          </p:cNvPr>
          <p:cNvSpPr txBox="1"/>
          <p:nvPr/>
        </p:nvSpPr>
        <p:spPr>
          <a:xfrm>
            <a:off x="8836945" y="2498152"/>
            <a:ext cx="2305724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25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High-Temp. Autoclave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41A652-6D2E-4541-B426-37BFD280DF4F}"/>
              </a:ext>
            </a:extLst>
          </p:cNvPr>
          <p:cNvSpPr txBox="1"/>
          <p:nvPr/>
        </p:nvSpPr>
        <p:spPr>
          <a:xfrm>
            <a:off x="830150" y="2498152"/>
            <a:ext cx="3027910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34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Industrial Scale AFP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5D7CB-0C94-4B29-AC4C-7FF6B91E84C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4726"/>
          <a:stretch/>
        </p:blipFill>
        <p:spPr>
          <a:xfrm>
            <a:off x="5445021" y="687639"/>
            <a:ext cx="2597618" cy="1539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CB4D96-865B-4B17-9D30-6AC8997A9E72}"/>
              </a:ext>
            </a:extLst>
          </p:cNvPr>
          <p:cNvSpPr txBox="1"/>
          <p:nvPr/>
        </p:nvSpPr>
        <p:spPr>
          <a:xfrm>
            <a:off x="5406525" y="612093"/>
            <a:ext cx="2572329" cy="338554"/>
          </a:xfrm>
          <a:prstGeom prst="rect">
            <a:avLst/>
          </a:prstGeom>
          <a:gradFill flip="none" rotWithShape="1">
            <a:gsLst>
              <a:gs pos="0">
                <a:srgbClr val="7A0000">
                  <a:alpha val="0"/>
                </a:srgbClr>
              </a:gs>
              <a:gs pos="34000">
                <a:srgbClr val="7A0000"/>
              </a:gs>
              <a:gs pos="83000">
                <a:srgbClr val="7A0000"/>
              </a:gs>
              <a:gs pos="100000">
                <a:srgbClr val="7A000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Additive Continuous Fiber</a:t>
            </a:r>
          </a:p>
        </p:txBody>
      </p:sp>
    </p:spTree>
    <p:extLst>
      <p:ext uri="{BB962C8B-B14F-4D97-AF65-F5344CB8AC3E}">
        <p14:creationId xmlns:p14="http://schemas.microsoft.com/office/powerpoint/2010/main" val="51444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1500baa2-b103-41eb-839a-c30e1636ff83" xsi:nil="true"/>
    <CultureName xmlns="1500baa2-b103-41eb-839a-c30e1636ff83" xsi:nil="true"/>
    <Owner xmlns="1500baa2-b103-41eb-839a-c30e1636ff83">
      <UserInfo>
        <DisplayName/>
        <AccountId xsi:nil="true"/>
        <AccountType/>
      </UserInfo>
    </Owner>
    <Students xmlns="1500baa2-b103-41eb-839a-c30e1636ff83">
      <UserInfo>
        <DisplayName/>
        <AccountId xsi:nil="true"/>
        <AccountType/>
      </UserInfo>
    </Students>
    <Student_Groups xmlns="1500baa2-b103-41eb-839a-c30e1636ff83">
      <UserInfo>
        <DisplayName/>
        <AccountId xsi:nil="true"/>
        <AccountType/>
      </UserInfo>
    </Student_Groups>
    <AppVersion xmlns="1500baa2-b103-41eb-839a-c30e1636ff83" xsi:nil="true"/>
    <IsNotebookLocked xmlns="1500baa2-b103-41eb-839a-c30e1636ff83" xsi:nil="true"/>
    <NotebookType xmlns="1500baa2-b103-41eb-839a-c30e1636ff83" xsi:nil="true"/>
    <TeamsChannelId xmlns="1500baa2-b103-41eb-839a-c30e1636ff83" xsi:nil="true"/>
    <FolderType xmlns="1500baa2-b103-41eb-839a-c30e1636ff83" xsi:nil="true"/>
    <Teachers xmlns="1500baa2-b103-41eb-839a-c30e1636ff83">
      <UserInfo>
        <DisplayName/>
        <AccountId xsi:nil="true"/>
        <AccountType/>
      </UserInfo>
    </Teachers>
    <Distribution_Groups xmlns="1500baa2-b103-41eb-839a-c30e1636ff83" xsi:nil="true"/>
    <Templates xmlns="1500baa2-b103-41eb-839a-c30e1636ff83" xsi:nil="true"/>
    <Self_Registration_Enabled xmlns="1500baa2-b103-41eb-839a-c30e1636ff83" xsi:nil="true"/>
    <Has_Teacher_Only_SectionGroup xmlns="1500baa2-b103-41eb-839a-c30e1636ff83" xsi:nil="true"/>
    <DefaultSectionNames xmlns="1500baa2-b103-41eb-839a-c30e1636ff83" xsi:nil="true"/>
    <Is_Collaboration_Space_Locked xmlns="1500baa2-b103-41eb-839a-c30e1636ff83" xsi:nil="true"/>
    <Invited_Students xmlns="1500baa2-b103-41eb-839a-c30e1636ff83" xsi:nil="true"/>
    <Math_Settings xmlns="1500baa2-b103-41eb-839a-c30e1636ff83" xsi:nil="true"/>
    <Invited_Teachers xmlns="1500baa2-b103-41eb-839a-c30e1636ff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DE521D271A1459C47EE54C0C5DA4D" ma:contentTypeVersion="33" ma:contentTypeDescription="Create a new document." ma:contentTypeScope="" ma:versionID="6dd368aa638f9474b80249e6b29635b8">
  <xsd:schema xmlns:xsd="http://www.w3.org/2001/XMLSchema" xmlns:xs="http://www.w3.org/2001/XMLSchema" xmlns:p="http://schemas.microsoft.com/office/2006/metadata/properties" xmlns:ns3="1500baa2-b103-41eb-839a-c30e1636ff83" xmlns:ns4="67874c0e-1d05-4357-b3aa-9a6505a8634e" targetNamespace="http://schemas.microsoft.com/office/2006/metadata/properties" ma:root="true" ma:fieldsID="a56e38102c5e926b6690af6d61d08f4e" ns3:_="" ns4:_="">
    <xsd:import namespace="1500baa2-b103-41eb-839a-c30e1636ff83"/>
    <xsd:import namespace="67874c0e-1d05-4357-b3aa-9a6505a86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0baa2-b103-41eb-839a-c30e1636f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74c0e-1d05-4357-b3aa-9a6505a86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91340-7E63-4108-A539-FFC42739FB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500baa2-b103-41eb-839a-c30e1636ff83"/>
    <ds:schemaRef ds:uri="http://schemas.microsoft.com/office/2006/documentManagement/types"/>
    <ds:schemaRef ds:uri="http://schemas.microsoft.com/office/infopath/2007/PartnerControls"/>
    <ds:schemaRef ds:uri="67874c0e-1d05-4357-b3aa-9a6505a863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76B2E5-5255-45E1-935F-4F47E0F31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782217-68D5-44D0-8663-8C159405E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00baa2-b103-41eb-839a-c30e1636ff83"/>
    <ds:schemaRef ds:uri="67874c0e-1d05-4357-b3aa-9a6505a86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437</Words>
  <Application>Microsoft Office PowerPoint</Application>
  <PresentationFormat>Widescreen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Caibri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Advanced Composites Consortium</vt:lpstr>
      <vt:lpstr>PowerPoint Presentation</vt:lpstr>
      <vt:lpstr>PowerPoint Presentation</vt:lpstr>
      <vt:lpstr>University Led Initiative (ULI)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Mohammod Ali</dc:creator>
  <cp:lastModifiedBy>Valtorta, Marco</cp:lastModifiedBy>
  <cp:revision>21</cp:revision>
  <dcterms:created xsi:type="dcterms:W3CDTF">2020-07-24T03:09:05Z</dcterms:created>
  <dcterms:modified xsi:type="dcterms:W3CDTF">2021-11-30T23:17:25Z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0x010100264DE521D271A1459C47EE54C0C5DA4D</vt:lpwstr>
  </property>
</Properties>
</file>