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70" r:id="rId2"/>
    <p:sldId id="363" r:id="rId3"/>
    <p:sldId id="371" r:id="rId4"/>
    <p:sldId id="372" r:id="rId5"/>
    <p:sldId id="373" r:id="rId6"/>
    <p:sldId id="374" r:id="rId7"/>
    <p:sldId id="375" r:id="rId8"/>
    <p:sldId id="376" r:id="rId9"/>
    <p:sldId id="377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22606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22606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22606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22606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22606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22606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22606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22606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22606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9EB1"/>
    <a:srgbClr val="E4ECF0"/>
    <a:srgbClr val="D5E1E7"/>
    <a:srgbClr val="677780"/>
    <a:srgbClr val="B2C7D2"/>
    <a:srgbClr val="618DA3"/>
    <a:srgbClr val="226060"/>
    <a:srgbClr val="000000"/>
    <a:srgbClr val="4E9C9C"/>
    <a:srgbClr val="3870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55598" autoAdjust="0"/>
  </p:normalViewPr>
  <p:slideViewPr>
    <p:cSldViewPr snapToGrid="0">
      <p:cViewPr>
        <p:scale>
          <a:sx n="70" d="100"/>
          <a:sy n="70" d="100"/>
        </p:scale>
        <p:origin x="-1176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69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556C91D8-5053-4EF7-BB1E-0A1ACD1F4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BBF2E0B3-6DC3-40D2-96B1-59815FBB2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31625D-E287-4185-81ED-ACA845990717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4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6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8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FB41C-B3F1-42EB-AA02-9E137D4930EE}" type="slidenum">
              <a:rPr lang="en-US"/>
              <a:pPr/>
              <a:t>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m floyd huge 6jpg"/>
          <p:cNvPicPr>
            <a:picLocks noChangeAspect="1" noChangeArrowheads="1"/>
          </p:cNvPicPr>
          <p:nvPr/>
        </p:nvPicPr>
        <p:blipFill>
          <a:blip r:embed="rId2" cstate="print">
            <a:lum bright="68000" contrast="-80000"/>
          </a:blip>
          <a:srcRect/>
          <a:stretch>
            <a:fillRect/>
          </a:stretch>
        </p:blipFill>
        <p:spPr bwMode="auto">
          <a:xfrm>
            <a:off x="1892300" y="865188"/>
            <a:ext cx="5329238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4E9C9C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6" name="Picture 13" descr="tm floy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7100" y="123825"/>
            <a:ext cx="1866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E9C9C"/>
              </a:gs>
            </a:gsLst>
            <a:lin ang="0" scaled="1"/>
          </a:gradFill>
          <a:ln w="9525">
            <a:solidFill>
              <a:srgbClr val="226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6578600"/>
            <a:ext cx="9144000" cy="296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E9C9C">
                  <a:alpha val="8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070725" y="6583363"/>
            <a:ext cx="2073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© </a:t>
            </a: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2012 TM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Floyd &amp; Co.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4E9C9C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226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6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578600"/>
            <a:ext cx="2895600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6BDCB-B018-4A49-BF34-0D2BD78A1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D0E9-61AE-4C53-A498-B2A483214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32F09-541A-44F7-86CF-42531901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136DC-6C86-4010-A2C3-E3098AA34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1431925"/>
            <a:ext cx="4170363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431925"/>
            <a:ext cx="4170362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1D14-9348-4457-895E-6FF0E2E16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6234-CC90-445A-8B8B-529BE3DF2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D9D6A-B727-4FAB-B891-9A289C8C7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9E6DC-EFBE-42EF-AA83-454627A6A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B76F-B160-4635-803E-438FC3702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1910-8FD6-4D9D-B786-B3BC1587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1431925"/>
            <a:ext cx="8493125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5155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4E9C9C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028" name="Picture 4" descr="tm floyd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7100" y="123825"/>
            <a:ext cx="1866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57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E9C9C"/>
              </a:gs>
            </a:gsLst>
            <a:lin ang="0" scaled="1"/>
          </a:gradFill>
          <a:ln w="9525">
            <a:solidFill>
              <a:srgbClr val="226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45318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5159" name="Rectangle 7"/>
          <p:cNvSpPr>
            <a:spLocks noChangeArrowheads="1"/>
          </p:cNvSpPr>
          <p:nvPr/>
        </p:nvSpPr>
        <p:spPr bwMode="auto">
          <a:xfrm>
            <a:off x="0" y="6578600"/>
            <a:ext cx="9144000" cy="296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E9C9C">
                  <a:alpha val="8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05160" name="Text Box 8"/>
          <p:cNvSpPr txBox="1">
            <a:spLocks noChangeArrowheads="1"/>
          </p:cNvSpPr>
          <p:nvPr/>
        </p:nvSpPr>
        <p:spPr bwMode="auto">
          <a:xfrm>
            <a:off x="7070725" y="6583363"/>
            <a:ext cx="2073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© </a:t>
            </a: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2012 TM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Floyd &amp; Co.</a:t>
            </a:r>
          </a:p>
        </p:txBody>
      </p:sp>
      <p:sp>
        <p:nvSpPr>
          <p:cNvPr id="305161" name="Rectangle 9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4E9C9C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226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051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78600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4E79DFAD-58DE-4AFA-ABC1-B40EED0AC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5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3088" y="6578600"/>
            <a:ext cx="28956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7763" indent="-1143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tmfloyd.com/" TargetMode="External"/><Relationship Id="rId4" Type="http://schemas.openxmlformats.org/officeDocument/2006/relationships/hyperlink" Target="mailto:tfloyd@tmfloy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tmf_symbol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8402" y="850907"/>
            <a:ext cx="5303520" cy="562139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460500" y="398463"/>
            <a:ext cx="6308725" cy="627856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17" name="AutoShape 278"/>
          <p:cNvSpPr>
            <a:spLocks noChangeArrowheads="1"/>
          </p:cNvSpPr>
          <p:nvPr/>
        </p:nvSpPr>
        <p:spPr bwMode="auto">
          <a:xfrm>
            <a:off x="236538" y="2705100"/>
            <a:ext cx="8632825" cy="1358900"/>
          </a:xfrm>
          <a:prstGeom prst="roundRect">
            <a:avLst>
              <a:gd name="adj" fmla="val 0"/>
            </a:avLst>
          </a:prstGeom>
          <a:solidFill>
            <a:schemeClr val="bg1">
              <a:alpha val="50000"/>
            </a:schemeClr>
          </a:solidFill>
          <a:ln w="19050" algn="ctr">
            <a:solidFill>
              <a:srgbClr val="67778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6777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TM FLOYD &amp; COMPANY</a:t>
            </a:r>
          </a:p>
          <a:p>
            <a:pPr algn="ctr">
              <a:defRPr/>
            </a:pPr>
            <a:endParaRPr lang="en-US" sz="1400" dirty="0">
              <a:solidFill>
                <a:srgbClr val="6777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rgbClr val="6777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IS TM FLOYD &amp; COMPANY</a:t>
            </a:r>
            <a:endParaRPr lang="en-US" sz="2400" b="1" dirty="0">
              <a:solidFill>
                <a:srgbClr val="6777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endParaRPr lang="en-US" sz="1400" b="1" dirty="0">
              <a:solidFill>
                <a:srgbClr val="6777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en-US" sz="1400" i="1" dirty="0">
                <a:solidFill>
                  <a:srgbClr val="6777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BUILDING BETTER SOLUTIONS</a:t>
            </a:r>
          </a:p>
        </p:txBody>
      </p:sp>
      <p:pic>
        <p:nvPicPr>
          <p:cNvPr id="13" name="Picture 12" descr="tm floyd huge edit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6853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A 36-year-old company providing IT consulting and services predominantly to health insurance and property/casualty insurance companies throughout the US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is TM Floyd &amp; Company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2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685315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Staff augmentation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Turn-key solutions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Management consulting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Service Centers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Permanent staffing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endParaRPr lang="en-US" sz="2000" dirty="0" smtClean="0">
              <a:solidFill>
                <a:srgbClr val="67778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does TMF do?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3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68531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1970 graduate of USC, Major-Math, Minor-Computer Science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Aerospace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Telephony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Consulting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Independent contractor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TMF full business model</a:t>
            </a:r>
          </a:p>
          <a:p>
            <a:pPr>
              <a:spcAft>
                <a:spcPts val="1800"/>
              </a:spcAft>
            </a:pPr>
            <a:endParaRPr lang="en-US" sz="2000" dirty="0" smtClean="0">
              <a:solidFill>
                <a:srgbClr val="67778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is the history of TMF and Terry Floyd?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4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380515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Management Consulting (IT strategy, system selection, BPR, etc.)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Project management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System design and development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Programming (mainframe and web)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Testing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Networking (roll-outs, new office setup, </a:t>
            </a:r>
            <a:r>
              <a:rPr lang="en-US" sz="2000" dirty="0" err="1" smtClean="0">
                <a:solidFill>
                  <a:srgbClr val="677780"/>
                </a:solidFill>
              </a:rPr>
              <a:t>lan</a:t>
            </a:r>
            <a:r>
              <a:rPr lang="en-US" sz="2000" dirty="0" smtClean="0">
                <a:solidFill>
                  <a:srgbClr val="677780"/>
                </a:solidFill>
              </a:rPr>
              <a:t>/wan, etc.)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Outsourcing</a:t>
            </a:r>
          </a:p>
          <a:p>
            <a:pPr>
              <a:spcAft>
                <a:spcPts val="1800"/>
              </a:spcAft>
            </a:pPr>
            <a:endParaRPr lang="en-US" sz="2000" dirty="0" smtClean="0">
              <a:solidFill>
                <a:srgbClr val="67778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does TMF do for its clients?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5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380515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Network technicians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Web developers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Subject matter experts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Writers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Sales personnel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Technical recruiters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Project managers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Accounting personnel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Human resource experts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Administrative personnel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are internal jobs at TMF?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6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38051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Appropriate degree (major, cognate, post-graduate, etc.)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Certifications (MCE, PMP, Six Sigma, etc.)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Summer/part-time job with desired employer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Internships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Pursue a career, not a job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will help a student get that first job?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7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38051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Continuing education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Staying essential to your employer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Industry certification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PMP or Six Sigma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Trade groups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Volunteering and being visible to your employer</a:t>
            </a:r>
          </a:p>
          <a:p>
            <a:pPr marL="457200" indent="-457200"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677780"/>
                </a:solidFill>
              </a:rPr>
              <a:t>Keeping your resume current, with a backup plan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What will help keep a </a:t>
            </a:r>
            <a:r>
              <a:rPr lang="en-US" sz="20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job and develop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 career?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8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758825"/>
          </a:xfrm>
          <a:prstGeom prst="rect">
            <a:avLst/>
          </a:prstGeom>
          <a:gradFill rotWithShape="1">
            <a:gsLst>
              <a:gs pos="0">
                <a:srgbClr val="799EB1">
                  <a:alpha val="80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725488"/>
            <a:ext cx="9144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77780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6573838"/>
            <a:ext cx="9144000" cy="3079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99EB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6540500"/>
            <a:ext cx="9144000" cy="36513"/>
          </a:xfrm>
          <a:prstGeom prst="rect">
            <a:avLst/>
          </a:prstGeom>
          <a:gradFill rotWithShape="1">
            <a:gsLst>
              <a:gs pos="0">
                <a:srgbClr val="677780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6777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6" name="Picture 25" descr="tm floyd huge edit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200" y="63500"/>
            <a:ext cx="2286000" cy="569026"/>
          </a:xfrm>
          <a:prstGeom prst="rect">
            <a:avLst/>
          </a:prstGeom>
        </p:spPr>
      </p:pic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870856" y="1143000"/>
            <a:ext cx="7380515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Terry Floyd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TM Floyd &amp; Company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1301 </a:t>
            </a:r>
            <a:r>
              <a:rPr lang="en-US" sz="2000" dirty="0" err="1" smtClean="0">
                <a:solidFill>
                  <a:srgbClr val="677780"/>
                </a:solidFill>
              </a:rPr>
              <a:t>Gervais</a:t>
            </a:r>
            <a:r>
              <a:rPr lang="en-US" sz="2000" dirty="0" smtClean="0">
                <a:solidFill>
                  <a:srgbClr val="677780"/>
                </a:solidFill>
              </a:rPr>
              <a:t> Street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17</a:t>
            </a:r>
            <a:r>
              <a:rPr lang="en-US" sz="2000" baseline="30000" dirty="0" smtClean="0">
                <a:solidFill>
                  <a:srgbClr val="677780"/>
                </a:solidFill>
              </a:rPr>
              <a:t>th</a:t>
            </a:r>
            <a:r>
              <a:rPr lang="en-US" sz="2000" dirty="0" smtClean="0">
                <a:solidFill>
                  <a:srgbClr val="677780"/>
                </a:solidFill>
              </a:rPr>
              <a:t> Floor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Columbia, SC 29201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</a:rPr>
              <a:t>(803) 227-1030</a:t>
            </a:r>
          </a:p>
          <a:p>
            <a:pPr marL="457200" indent="-457200">
              <a:spcAft>
                <a:spcPts val="1800"/>
              </a:spcAft>
            </a:pPr>
            <a:r>
              <a:rPr lang="en-US" sz="2000" dirty="0" smtClean="0">
                <a:solidFill>
                  <a:srgbClr val="677780"/>
                </a:solidFill>
                <a:hlinkClick r:id="rId4"/>
              </a:rPr>
              <a:t>tfloyd@tmfloyd.com</a:t>
            </a:r>
            <a:endParaRPr lang="en-US" sz="2000" dirty="0" smtClean="0">
              <a:solidFill>
                <a:srgbClr val="677780"/>
              </a:solidFill>
            </a:endParaRPr>
          </a:p>
          <a:p>
            <a:pPr marL="457200" indent="-457200">
              <a:spcAft>
                <a:spcPts val="1800"/>
              </a:spcAft>
            </a:pPr>
            <a:r>
              <a:rPr lang="en-US" sz="2000" smtClean="0">
                <a:solidFill>
                  <a:srgbClr val="677780"/>
                </a:solidFill>
                <a:hlinkClick r:id="rId5"/>
              </a:rPr>
              <a:t>www.tmfloyd.com</a:t>
            </a:r>
            <a:endParaRPr lang="en-US" sz="2000" smtClean="0">
              <a:solidFill>
                <a:srgbClr val="677780"/>
              </a:solidFill>
            </a:endParaRPr>
          </a:p>
          <a:p>
            <a:pPr marL="457200" indent="-457200">
              <a:spcAft>
                <a:spcPts val="1800"/>
              </a:spcAft>
            </a:pPr>
            <a:endParaRPr lang="en-US" sz="2000" dirty="0" smtClean="0">
              <a:solidFill>
                <a:srgbClr val="677780"/>
              </a:solidFill>
            </a:endParaRPr>
          </a:p>
          <a:p>
            <a:pPr marL="457200" indent="-457200">
              <a:spcAft>
                <a:spcPts val="1800"/>
              </a:spcAft>
            </a:pPr>
            <a:endParaRPr lang="en-US" sz="2000" dirty="0" smtClean="0">
              <a:solidFill>
                <a:srgbClr val="67778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0" y="165100"/>
            <a:ext cx="6980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Contact Information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594475" y="6573838"/>
            <a:ext cx="2549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© </a:t>
            </a:r>
            <a:r>
              <a:rPr lang="en-US" sz="1200" dirty="0" smtClean="0">
                <a:solidFill>
                  <a:schemeClr val="bg1"/>
                </a:solidFill>
              </a:rPr>
              <a:t>2012 TM </a:t>
            </a:r>
            <a:r>
              <a:rPr lang="en-US" sz="1200" dirty="0">
                <a:solidFill>
                  <a:schemeClr val="bg1"/>
                </a:solidFill>
              </a:rPr>
              <a:t>Floyd &amp; Company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0" y="6565900"/>
            <a:ext cx="8128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AA02089E-0EF7-4CDD-85FB-CBAA298F8BF2}" type="slidenum">
              <a:rPr lang="en-US" sz="1200">
                <a:solidFill>
                  <a:srgbClr val="677780"/>
                </a:solidFill>
              </a:rPr>
              <a:pPr algn="ctr">
                <a:spcBef>
                  <a:spcPct val="50000"/>
                </a:spcBef>
              </a:pPr>
              <a:t>9</a:t>
            </a:fld>
            <a:r>
              <a:rPr lang="en-US" sz="1200" dirty="0">
                <a:solidFill>
                  <a:srgbClr val="67778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F Presentation Template">
  <a:themeElements>
    <a:clrScheme name="TMF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F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3366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26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3366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26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TMF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F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F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F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F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F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F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10514</TotalTime>
  <Words>337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TMF Presentation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TM Floyd and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grhodes</dc:creator>
  <cp:lastModifiedBy>tfloyd</cp:lastModifiedBy>
  <cp:revision>435</cp:revision>
  <dcterms:created xsi:type="dcterms:W3CDTF">2006-04-03T12:19:47Z</dcterms:created>
  <dcterms:modified xsi:type="dcterms:W3CDTF">2012-03-20T18:23:07Z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