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handoutMasterIdLst>
    <p:handoutMasterId r:id="rId27"/>
  </p:handoutMasterIdLst>
  <p:sldIdLst>
    <p:sldId id="256" r:id="rId2"/>
    <p:sldId id="327" r:id="rId3"/>
    <p:sldId id="329" r:id="rId4"/>
    <p:sldId id="330" r:id="rId5"/>
    <p:sldId id="331" r:id="rId6"/>
    <p:sldId id="342" r:id="rId7"/>
    <p:sldId id="343" r:id="rId8"/>
    <p:sldId id="344" r:id="rId9"/>
    <p:sldId id="332" r:id="rId10"/>
    <p:sldId id="333" r:id="rId11"/>
    <p:sldId id="334" r:id="rId12"/>
    <p:sldId id="335" r:id="rId13"/>
    <p:sldId id="339" r:id="rId14"/>
    <p:sldId id="336" r:id="rId15"/>
    <p:sldId id="337" r:id="rId16"/>
    <p:sldId id="338" r:id="rId17"/>
    <p:sldId id="328" r:id="rId18"/>
    <p:sldId id="316" r:id="rId19"/>
    <p:sldId id="340" r:id="rId20"/>
    <p:sldId id="324" r:id="rId21"/>
    <p:sldId id="317" r:id="rId22"/>
    <p:sldId id="318" r:id="rId23"/>
    <p:sldId id="319" r:id="rId24"/>
    <p:sldId id="323" r:id="rId25"/>
  </p:sldIdLst>
  <p:sldSz cx="9144000" cy="6858000" type="screen4x3"/>
  <p:notesSz cx="6985000" cy="92837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76498" autoAdjust="0"/>
  </p:normalViewPr>
  <p:slideViewPr>
    <p:cSldViewPr>
      <p:cViewPr varScale="1">
        <p:scale>
          <a:sx n="53" d="100"/>
          <a:sy n="53" d="100"/>
        </p:scale>
        <p:origin x="-7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sz="quarter" idx="1"/>
          </p:nvPr>
        </p:nvSpPr>
        <p:spPr bwMode="auto">
          <a:xfrm>
            <a:off x="3957638" y="0"/>
            <a:ext cx="3027362"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numCol="1" anchor="t" anchorCtr="0" compatLnSpc="1">
            <a:prstTxWarp prst="textNoShape">
              <a:avLst/>
            </a:prstTxWarp>
          </a:bodyPr>
          <a:lstStyle>
            <a:lvl1pPr algn="r">
              <a:defRPr sz="1200"/>
            </a:lvl1pPr>
          </a:lstStyle>
          <a:p>
            <a:pPr>
              <a:defRPr/>
            </a:pPr>
            <a:endParaRPr lang="en-US"/>
          </a:p>
        </p:txBody>
      </p:sp>
      <p:sp>
        <p:nvSpPr>
          <p:cNvPr id="22532" name="Rectangle 4"/>
          <p:cNvSpPr>
            <a:spLocks noGrp="1" noChangeArrowheads="1"/>
          </p:cNvSpPr>
          <p:nvPr>
            <p:ph type="ftr" sz="quarter" idx="2"/>
          </p:nvPr>
        </p:nvSpPr>
        <p:spPr bwMode="auto">
          <a:xfrm>
            <a:off x="0" y="8820150"/>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numCol="1" anchor="b" anchorCtr="0" compatLnSpc="1">
            <a:prstTxWarp prst="textNoShape">
              <a:avLst/>
            </a:prstTxWarp>
          </a:bodyPr>
          <a:lstStyle>
            <a:lvl1pPr>
              <a:defRPr sz="1200"/>
            </a:lvl1pPr>
          </a:lstStyle>
          <a:p>
            <a:pPr>
              <a:defRPr/>
            </a:pPr>
            <a:endParaRPr lang="en-US"/>
          </a:p>
        </p:txBody>
      </p:sp>
      <p:sp>
        <p:nvSpPr>
          <p:cNvPr id="22533" name="Rectangle 5"/>
          <p:cNvSpPr>
            <a:spLocks noGrp="1" noChangeArrowheads="1"/>
          </p:cNvSpPr>
          <p:nvPr>
            <p:ph type="sldNum" sz="quarter" idx="3"/>
          </p:nvPr>
        </p:nvSpPr>
        <p:spPr bwMode="auto">
          <a:xfrm>
            <a:off x="3957638" y="8820150"/>
            <a:ext cx="3027362"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numCol="1" anchor="b" anchorCtr="0" compatLnSpc="1">
            <a:prstTxWarp prst="textNoShape">
              <a:avLst/>
            </a:prstTxWarp>
          </a:bodyPr>
          <a:lstStyle>
            <a:lvl1pPr algn="r">
              <a:defRPr sz="1200"/>
            </a:lvl1pPr>
          </a:lstStyle>
          <a:p>
            <a:pPr>
              <a:defRPr/>
            </a:pPr>
            <a:fld id="{EFB20764-E2F9-4E8A-BB72-412D21C36743}" type="slidenum">
              <a:rPr lang="en-US"/>
              <a:pPr>
                <a:defRPr/>
              </a:pPr>
              <a:t>‹#›</a:t>
            </a:fld>
            <a:endParaRPr lang="en-US"/>
          </a:p>
        </p:txBody>
      </p:sp>
    </p:spTree>
    <p:extLst>
      <p:ext uri="{BB962C8B-B14F-4D97-AF65-F5344CB8AC3E}">
        <p14:creationId xmlns:p14="http://schemas.microsoft.com/office/powerpoint/2010/main" val="4130557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numCol="1" anchor="t" anchorCtr="0" compatLnSpc="1">
            <a:prstTxWarp prst="textNoShape">
              <a:avLst/>
            </a:prstTxWarp>
          </a:bodyPr>
          <a:lstStyle>
            <a:lvl1pPr eaLnBrk="0" hangingPunct="0">
              <a:defRPr sz="1200"/>
            </a:lvl1pPr>
          </a:lstStyle>
          <a:p>
            <a:pPr>
              <a:defRPr/>
            </a:pPr>
            <a:endParaRPr lang="en-US"/>
          </a:p>
        </p:txBody>
      </p:sp>
      <p:sp>
        <p:nvSpPr>
          <p:cNvPr id="59395" name="Rectangle 3"/>
          <p:cNvSpPr>
            <a:spLocks noGrp="1" noChangeArrowheads="1"/>
          </p:cNvSpPr>
          <p:nvPr>
            <p:ph type="dt" idx="1"/>
          </p:nvPr>
        </p:nvSpPr>
        <p:spPr bwMode="auto">
          <a:xfrm>
            <a:off x="3956050" y="0"/>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numCol="1" anchor="t" anchorCtr="0" compatLnSpc="1">
            <a:prstTxWarp prst="textNoShape">
              <a:avLst/>
            </a:prstTxWarp>
          </a:bodyPr>
          <a:lstStyle>
            <a:lvl1pPr algn="r" eaLnBrk="0" hangingPunct="0">
              <a:defRPr sz="1200"/>
            </a:lvl1pPr>
          </a:lstStyle>
          <a:p>
            <a:pPr>
              <a:defRPr/>
            </a:pPr>
            <a:endParaRPr lang="en-US"/>
          </a:p>
        </p:txBody>
      </p:sp>
      <p:sp>
        <p:nvSpPr>
          <p:cNvPr id="26628" name="Rectangle 4"/>
          <p:cNvSpPr>
            <a:spLocks noRo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9397" name="Rectangle 5"/>
          <p:cNvSpPr>
            <a:spLocks noGrp="1" noChangeArrowheads="1"/>
          </p:cNvSpPr>
          <p:nvPr>
            <p:ph type="body" sz="quarter" idx="3"/>
          </p:nvPr>
        </p:nvSpPr>
        <p:spPr bwMode="auto">
          <a:xfrm>
            <a:off x="698500" y="4410075"/>
            <a:ext cx="5588000"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8818563"/>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numCol="1" anchor="b" anchorCtr="0" compatLnSpc="1">
            <a:prstTxWarp prst="textNoShape">
              <a:avLst/>
            </a:prstTxWarp>
          </a:bodyPr>
          <a:lstStyle>
            <a:lvl1pPr eaLnBrk="0" hangingPunct="0">
              <a:defRPr sz="1200"/>
            </a:lvl1pPr>
          </a:lstStyle>
          <a:p>
            <a:pPr>
              <a:defRPr/>
            </a:pPr>
            <a:endParaRPr lang="en-US"/>
          </a:p>
        </p:txBody>
      </p:sp>
      <p:sp>
        <p:nvSpPr>
          <p:cNvPr id="59399" name="Rectangle 7"/>
          <p:cNvSpPr>
            <a:spLocks noGrp="1" noChangeArrowheads="1"/>
          </p:cNvSpPr>
          <p:nvPr>
            <p:ph type="sldNum" sz="quarter" idx="5"/>
          </p:nvPr>
        </p:nvSpPr>
        <p:spPr bwMode="auto">
          <a:xfrm>
            <a:off x="3956050" y="8818563"/>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numCol="1" anchor="b" anchorCtr="0" compatLnSpc="1">
            <a:prstTxWarp prst="textNoShape">
              <a:avLst/>
            </a:prstTxWarp>
          </a:bodyPr>
          <a:lstStyle>
            <a:lvl1pPr algn="r" eaLnBrk="0" hangingPunct="0">
              <a:defRPr sz="1200"/>
            </a:lvl1pPr>
          </a:lstStyle>
          <a:p>
            <a:pPr>
              <a:defRPr/>
            </a:pPr>
            <a:fld id="{E684B8CC-3EED-4C3F-BA1C-361AF64E8C2D}" type="slidenum">
              <a:rPr lang="en-US"/>
              <a:pPr>
                <a:defRPr/>
              </a:pPr>
              <a:t>‹#›</a:t>
            </a:fld>
            <a:endParaRPr lang="en-US"/>
          </a:p>
        </p:txBody>
      </p:sp>
    </p:spTree>
    <p:extLst>
      <p:ext uri="{BB962C8B-B14F-4D97-AF65-F5344CB8AC3E}">
        <p14:creationId xmlns:p14="http://schemas.microsoft.com/office/powerpoint/2010/main" val="35024881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1F908CD-606A-41D2-BB31-E8EA9457F959}" type="slidenum">
              <a:rPr lang="en-US" altLang="en-US" smtClean="0"/>
              <a:pPr>
                <a:spcBef>
                  <a:spcPct val="0"/>
                </a:spcBef>
              </a:pPr>
              <a:t>1</a:t>
            </a:fld>
            <a:endParaRPr lang="en-US" altLang="en-US" smtClean="0"/>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r>
              <a:rPr lang="en-US" altLang="en-US" smtClean="0"/>
              <a:t>If you’re not convinced, this final chart compares the number of graduates vs. new jobs in broad science and engineering (S&amp;E) categories.</a:t>
            </a:r>
          </a:p>
          <a:p>
            <a:r>
              <a:rPr lang="en-US" altLang="en-US" smtClean="0"/>
              <a:t>The yellow bars indicate the total number of job openings in each area per year, and the orange bars indicate the number of graduates in those areas. In engineering, the physical sciences, and the life sciences, there are more graduates than there are jobs. This means the graduates from these programs will be competing for the available jobs, when tends to keep salaries flat. </a:t>
            </a:r>
          </a:p>
          <a:p>
            <a:r>
              <a:rPr lang="en-US" altLang="en-US" smtClean="0"/>
              <a:t>But in computer science, there is a huge undersupply of graduates. As in any situation where demand exceeds supply, companies are competing for the (relatively few) available graduates that have advanced computing skills, driving salaries up. This is creating a “perfect storm” for people with suitable gifts in STEM and degrees in computing-related fields, as they have a wealth of career options from which to choose. </a:t>
            </a:r>
          </a:p>
          <a:p>
            <a:endParaRPr lang="en-US" altLang="en-US" smtClean="0"/>
          </a:p>
        </p:txBody>
      </p:sp>
      <p:sp>
        <p:nvSpPr>
          <p:cNvPr id="3686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80F2F76-AC86-4BB1-A273-DFDE0E98CB5E}" type="slidenum">
              <a:rPr lang="en-US" altLang="en-US" smtClean="0"/>
              <a:pPr>
                <a:spcBef>
                  <a:spcPct val="0"/>
                </a:spcBef>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128FF38-F0B6-4BCD-81FC-9EC07409E4A8}" type="slidenum">
              <a:rPr lang="en-US" altLang="en-US" smtClean="0"/>
              <a:pPr>
                <a:spcBef>
                  <a:spcPct val="0"/>
                </a:spcBef>
              </a:pPr>
              <a:t>11</a:t>
            </a:fld>
            <a:endParaRPr lang="en-US" altLang="en-US" smtClean="0"/>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r>
              <a:rPr lang="en-US" altLang="en-US" smtClean="0"/>
              <a:t>http://computingcareers.acm.org/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r>
              <a:rPr lang="en-US" altLang="en-US" smtClean="0"/>
              <a:t>http://computingcareers.acm.org/?page_id=6</a:t>
            </a:r>
          </a:p>
          <a:p>
            <a:r>
              <a:rPr lang="en-US" altLang="en-US" smtClean="0"/>
              <a:t>These three disciplines correspond to the three undergraduate majors offered in the CSE department</a:t>
            </a:r>
          </a:p>
          <a:p>
            <a:endParaRPr lang="en-US" altLang="en-US" smtClean="0"/>
          </a:p>
        </p:txBody>
      </p:sp>
      <p:sp>
        <p:nvSpPr>
          <p:cNvPr id="3891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B7F40EB-E13C-46AD-9CAD-EDBAC5685850}" type="slidenum">
              <a:rPr lang="en-US" altLang="en-US" smtClean="0"/>
              <a:pPr>
                <a:spcBef>
                  <a:spcPct val="0"/>
                </a:spcBef>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r>
              <a:rPr lang="en-US" altLang="en-US" smtClean="0"/>
              <a:t>http://computingcareers.acm.org/?page_id=6</a:t>
            </a:r>
          </a:p>
          <a:p>
            <a:r>
              <a:rPr lang="en-US" altLang="en-US" smtClean="0"/>
              <a:t>The Information Technology discipline is closer to the TSTM (Technology Support and Technology Management) major, which is offered in the school of Hospitality, Retail, and Sports Management:</a:t>
            </a:r>
          </a:p>
          <a:p>
            <a:r>
              <a:rPr lang="en-US" altLang="en-US" b="1" smtClean="0"/>
              <a:t>The Integrated Information Technology Program (iIT)</a:t>
            </a:r>
            <a:r>
              <a:rPr lang="en-US" altLang="en-US" smtClean="0"/>
              <a:t>—formerly Technology Support and Training Management—is part of USC‘s College of Hospitality, Retail, and Sport Management. Students in the iIT program receive an in-depth background in information technologies in four major areas. These areas include computer networking, database systems, corporate training and development, and end-user support. In the computer networking area, students learn about networking theory, hardware, configuration, design, installation, and network operating system administration. In the database systems area, students learn to create and maintain databases through courses in Access, Visual Basic (for database integration), Oracle, and Systems Analysis and Design.  The training area covers both the human side of corporate training, as well as the technical side of training materials development. The final area emphasizes end-user support which includes help desk </a:t>
            </a:r>
            <a:br>
              <a:rPr lang="en-US" altLang="en-US" smtClean="0"/>
            </a:br>
            <a:r>
              <a:rPr lang="en-US" altLang="en-US" smtClean="0"/>
              <a:t/>
            </a:r>
            <a:br>
              <a:rPr lang="en-US" altLang="en-US" smtClean="0"/>
            </a:br>
            <a:r>
              <a:rPr lang="en-US" altLang="en-US" smtClean="0"/>
              <a:t>To maximize the learning experience, all iIT students must complete a capstone course that incorporates all four core areas. In this course, student teams work with a real business, solve an actual system issue, and design the needed system. Additionally, they must complete an internship as a final requirement for the program. Students graduating from this program have a very diverse IT background and have obtained positions in a wide range of organizations ranging from Network Administrator to Database Administrator to Director of Information Technologies. The program places emphasis on technology-based decision making and information management skills in dynamic business environments. </a:t>
            </a:r>
          </a:p>
          <a:p>
            <a:r>
              <a:rPr lang="en-US" altLang="en-US" b="1" smtClean="0"/>
              <a:t>Technology Support and Training Management Program gets new name</a:t>
            </a:r>
            <a:r>
              <a:rPr lang="en-US" altLang="en-US" smtClean="0"/>
              <a:t/>
            </a:r>
            <a:br>
              <a:rPr lang="en-US" altLang="en-US" smtClean="0"/>
            </a:br>
            <a:r>
              <a:rPr lang="en-US" altLang="en-US" smtClean="0"/>
              <a:t>Technology Support and Training Management Program at the University of South Carolina has changed its name to </a:t>
            </a:r>
            <a:r>
              <a:rPr lang="en-US" altLang="en-US" b="1" smtClean="0"/>
              <a:t>Integrated Information Technology (iIT)</a:t>
            </a:r>
            <a:r>
              <a:rPr lang="en-US" altLang="en-US" smtClean="0"/>
              <a:t>. The name change is effective immediately.</a:t>
            </a:r>
          </a:p>
          <a:p>
            <a:r>
              <a:rPr lang="en-US" altLang="en-US" smtClean="0"/>
              <a:t>“The new name expresses what we do much better than the old name,” said Dr. Bob Brookshire, the Program’s Director. “Our curriculum and our faculty’s research integrate the disciplines of database management, network management, web development, and information technology training. The old name really reflected only part of what our program is about.”</a:t>
            </a:r>
          </a:p>
          <a:p>
            <a:r>
              <a:rPr lang="en-US" altLang="en-US" smtClean="0"/>
              <a:t>Information technology industry executives support the name change. “I strongly endorse the name change,” said Andy Bernardin, Client Director with IBM. “I have found the faculty and staff to be in tune with the day-to-day information technology needs business have in South Carolina. They have been proactive in helping to meet those needs by producing quality students and programs.”</a:t>
            </a:r>
          </a:p>
          <a:p>
            <a:r>
              <a:rPr lang="en-US" altLang="en-US" smtClean="0"/>
              <a:t>Steve Wiggins, chief information officer for BlueCross BlueShield of South Carolina, agrees. “We have witnessed the transformation of this program to one of the leading university programs in producing the type of candidates that are most needed by IT businesses,” he said. “This will bring the appropriate level of attention to this program through the clarity established between the name and the focus of the program.”</a:t>
            </a:r>
          </a:p>
          <a:p>
            <a:r>
              <a:rPr lang="en-US" altLang="en-US" smtClean="0"/>
              <a:t>The name change was approved by the State of South Carolina’s Commission on Higher Education at its March 24 meeting.</a:t>
            </a:r>
          </a:p>
          <a:p>
            <a:r>
              <a:rPr lang="en-US" altLang="en-US" smtClean="0"/>
              <a:t>For more information on the Integrated Information Technology Program, contact Bob Brookshire at brookshire@sc.edu or visit the website at http://iit.sc.ed</a:t>
            </a:r>
          </a:p>
          <a:p>
            <a:endParaRPr lang="en-US" altLang="en-US" smtClean="0"/>
          </a:p>
          <a:p>
            <a:endParaRPr lang="en-US" altLang="en-US" smtClean="0"/>
          </a:p>
        </p:txBody>
      </p:sp>
      <p:sp>
        <p:nvSpPr>
          <p:cNvPr id="3994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11F9441-EF02-48D4-8CFC-8F9DBC75490A}" type="slidenum">
              <a:rPr lang="en-US" altLang="en-US" smtClean="0"/>
              <a:pPr>
                <a:spcBef>
                  <a:spcPct val="0"/>
                </a:spcBef>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D144C0C-D748-4921-9D00-358E31CCA91F}" type="slidenum">
              <a:rPr lang="en-US" altLang="en-US" smtClean="0"/>
              <a:pPr>
                <a:spcBef>
                  <a:spcPct val="0"/>
                </a:spcBef>
              </a:pPr>
              <a:t>17</a:t>
            </a:fld>
            <a:endParaRPr lang="en-US" altLang="en-US" smtClean="0"/>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B15570B-246A-43F4-83C7-DE684953B5AA}" type="slidenum">
              <a:rPr lang="en-US" altLang="en-US" smtClean="0"/>
              <a:pPr>
                <a:spcBef>
                  <a:spcPct val="0"/>
                </a:spcBef>
              </a:pPr>
              <a:t>18</a:t>
            </a:fld>
            <a:endParaRPr lang="en-US" altLang="en-US" smtClean="0"/>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r>
              <a:rPr lang="en-US" altLang="en-US" smtClean="0"/>
              <a:t>Note: Bulletin description is (sadly) out of date: it includes 212 without its prerequisite, 211; it includes 245, which is no longer offered</a:t>
            </a:r>
          </a:p>
        </p:txBody>
      </p:sp>
      <p:sp>
        <p:nvSpPr>
          <p:cNvPr id="4301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F36A2E2-173B-4347-B289-2FA92EC67CA2}" type="slidenum">
              <a:rPr lang="en-US" altLang="en-US" smtClean="0"/>
              <a:pPr>
                <a:spcBef>
                  <a:spcPct val="0"/>
                </a:spcBef>
              </a:pPr>
              <a:t>19</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967C942-56EC-42D4-B964-CC77DE5B1D9F}" type="slidenum">
              <a:rPr lang="en-US" altLang="en-US" smtClean="0"/>
              <a:pPr>
                <a:spcBef>
                  <a:spcPct val="0"/>
                </a:spcBef>
              </a:pPr>
              <a:t>20</a:t>
            </a:fld>
            <a:endParaRPr lang="en-US" altLang="en-US" smtClean="0"/>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66CFBDD-659C-4E4A-9E0E-9174C5546832}" type="slidenum">
              <a:rPr lang="en-US" altLang="en-US" smtClean="0"/>
              <a:pPr>
                <a:spcBef>
                  <a:spcPct val="0"/>
                </a:spcBef>
              </a:pPr>
              <a:t>21</a:t>
            </a:fld>
            <a:endParaRPr lang="en-US" altLang="en-US" smtClean="0"/>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872412A-2490-421E-B506-DA5D03340E0D}" type="slidenum">
              <a:rPr lang="en-US" altLang="en-US" smtClean="0"/>
              <a:pPr>
                <a:spcBef>
                  <a:spcPct val="0"/>
                </a:spcBef>
              </a:pPr>
              <a:t>22</a:t>
            </a:fld>
            <a:endParaRPr lang="en-US" altLang="en-US" smtClean="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421FE73-74C0-42CB-A173-8A388CFBE154}" type="slidenum">
              <a:rPr lang="en-US" altLang="en-US" smtClean="0"/>
              <a:pPr>
                <a:spcBef>
                  <a:spcPct val="0"/>
                </a:spcBef>
              </a:pPr>
              <a:t>2</a:t>
            </a:fld>
            <a:endParaRPr lang="en-US" altLang="en-US" smtClean="0"/>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A547C6B-4C83-46F5-B048-D6B906153DCD}" type="slidenum">
              <a:rPr lang="en-US" altLang="en-US" smtClean="0"/>
              <a:pPr>
                <a:spcBef>
                  <a:spcPct val="0"/>
                </a:spcBef>
              </a:pPr>
              <a:t>23</a:t>
            </a:fld>
            <a:endParaRPr lang="en-US" altLang="en-US" smtClean="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4C65BC7-81CF-496C-A0D2-4716B7AB6131}" type="slidenum">
              <a:rPr lang="en-US" altLang="en-US" smtClean="0"/>
              <a:pPr>
                <a:spcBef>
                  <a:spcPct val="0"/>
                </a:spcBef>
              </a:pPr>
              <a:t>24</a:t>
            </a:fld>
            <a:endParaRPr lang="en-US" altLang="en-US" smtClean="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r>
              <a:rPr lang="en-US" altLang="en-US" smtClean="0"/>
              <a:t>Source: Joel Adams, Calvin College, http://cs.calvin.edu/p/ComputingCareersMarket, via CSTA web site (http://blog.acm.org/archives/csta/points_of_interest/)</a:t>
            </a:r>
          </a:p>
          <a:p>
            <a:r>
              <a:rPr lang="en-US" altLang="en-US" smtClean="0"/>
              <a:t>There are lots of myths about computing careers. One of the most ridiculous is the myth that all the computing jobs are going overseas. By contrast, the U.S. Bureau of Labor Statistics (US-BLS) predicts that computing will be one of the fastest-growing U.S. job markets in science, technology, engineering, and mathematics (STEM) for the foreseeable future, as indicated on the following chart (on powerPoint chart).</a:t>
            </a:r>
          </a:p>
          <a:p>
            <a:r>
              <a:rPr lang="en-US" altLang="en-US" smtClean="0"/>
              <a:t>As you can see, the US government is predicting that the vast majority of the new STEM jobs will be in computing; only one other area (civil engineering) is expected to generate more than 5000 new jobs per year. By contrast, </a:t>
            </a:r>
            <a:r>
              <a:rPr lang="en-US" altLang="en-US" b="1" smtClean="0"/>
              <a:t>the US-BLS predicts there will be over 25,000 software engineering jobs each year, over 20,000 network specialist jobs each year, and over 10,000 systems analysts jobs each year.</a:t>
            </a:r>
            <a:r>
              <a:rPr lang="en-US" altLang="en-US" smtClean="0"/>
              <a:t>	</a:t>
            </a:r>
          </a:p>
          <a:p>
            <a:endParaRPr lang="en-US" altLang="en-US" smtClean="0"/>
          </a:p>
        </p:txBody>
      </p:sp>
      <p:sp>
        <p:nvSpPr>
          <p:cNvPr id="2970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62D1F61-A8CF-4879-8BC7-F18FBC46C95D}" type="slidenum">
              <a:rPr lang="en-US" altLang="en-US" smtClean="0"/>
              <a:pPr>
                <a:spcBef>
                  <a:spcPct val="0"/>
                </a:spcBef>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r>
              <a:rPr lang="en-US" altLang="en-US" smtClean="0"/>
              <a:t>For the foreseeable future, </a:t>
            </a:r>
            <a:r>
              <a:rPr lang="en-US" altLang="en-US" b="1" smtClean="0"/>
              <a:t>nearly 3 out of 4 new science or engineering jobs in the U.S. are going to be in computing! </a:t>
            </a:r>
            <a:r>
              <a:rPr lang="en-US" altLang="en-US" smtClean="0"/>
              <a:t>By contrast, just 16% will be traditional engineering jobs, and even fewer will be in the sciences or mathematics. </a:t>
            </a:r>
          </a:p>
          <a:p>
            <a:r>
              <a:rPr lang="en-US" altLang="en-US" smtClean="0"/>
              <a:t>What kind of “computing” jobs are these? The pie-chart on the right (PowerPoint chart) breaks the “computing” jobs down in the different career categories, and shows that the US-BLS is predicting: </a:t>
            </a:r>
          </a:p>
          <a:p>
            <a:r>
              <a:rPr lang="en-US" altLang="en-US" b="1" smtClean="0"/>
              <a:t>27% (295,200 jobs) of the new STEM jobs will be in software engineering alone as compared to 16% (178,400 jobs) in the rest of engineering combined!</a:t>
            </a:r>
            <a:r>
              <a:rPr lang="en-US" altLang="en-US" smtClean="0"/>
              <a:t> </a:t>
            </a:r>
          </a:p>
          <a:p>
            <a:r>
              <a:rPr lang="en-US" altLang="en-US" smtClean="0"/>
              <a:t>There will be far more new jobs in network analysis and administration (235,700) than in traditional engineering. </a:t>
            </a:r>
          </a:p>
          <a:p>
            <a:r>
              <a:rPr lang="en-US" altLang="en-US" smtClean="0"/>
              <a:t>Note that basic computer literacy (i.e., knowing Microsoft Word, Excel, or Powerpoint) or CAD-design will </a:t>
            </a:r>
            <a:r>
              <a:rPr lang="en-US" altLang="en-US" i="1" smtClean="0"/>
              <a:t>not</a:t>
            </a:r>
            <a:r>
              <a:rPr lang="en-US" altLang="en-US" smtClean="0"/>
              <a:t> qualify you for one of these jobs. These jobs require skills that you will only gain by studying computer science, information systems, and/or software engineering. </a:t>
            </a:r>
          </a:p>
          <a:p>
            <a:endParaRPr lang="en-US" altLang="en-US" smtClean="0"/>
          </a:p>
        </p:txBody>
      </p:sp>
      <p:sp>
        <p:nvSpPr>
          <p:cNvPr id="3072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2CB2F52-5274-4D0C-885C-C4085F446539}" type="slidenum">
              <a:rPr lang="en-US" altLang="en-US" smtClean="0"/>
              <a:pPr>
                <a:spcBef>
                  <a:spcPct val="0"/>
                </a:spcBef>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r>
              <a:rPr lang="en-US" altLang="en-US" smtClean="0"/>
              <a:t>(Source: CRA Taulbee Survey)</a:t>
            </a:r>
          </a:p>
          <a:p>
            <a:r>
              <a:rPr lang="en-US" altLang="en-US" smtClean="0"/>
              <a:t>With all of these jobs out there, you’d expect students to be flocking to computing. Unfortunately, the opposite is true, as the following chart shows (chart on PowerPoint slide).</a:t>
            </a:r>
          </a:p>
          <a:p>
            <a:r>
              <a:rPr lang="en-US" altLang="en-US" smtClean="0"/>
              <a:t>So demand for software engineers, network administrators, systems analysts, and other computing-related professionals is exploding, but fewer and fewer students are choosing to study what is needed to get these jobs. As a result, salaries for these professionals are climbing. </a:t>
            </a:r>
          </a:p>
        </p:txBody>
      </p:sp>
      <p:sp>
        <p:nvSpPr>
          <p:cNvPr id="3174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57A752C-1F68-45D6-BAF7-8ED9AB5051BC}" type="slidenum">
              <a:rPr lang="en-US" altLang="en-US" smtClean="0"/>
              <a:pPr>
                <a:spcBef>
                  <a:spcPct val="0"/>
                </a:spcBef>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r>
              <a:rPr lang="en-US" altLang="en-US" smtClean="0"/>
              <a:t>(Source: CRA Taulbee Survey, http://cra.org/govaffairs/blog/2013/03/taulbeereport/)</a:t>
            </a:r>
          </a:p>
        </p:txBody>
      </p:sp>
      <p:sp>
        <p:nvSpPr>
          <p:cNvPr id="3277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0377BD3-8DA8-4AC1-B3CD-331FBFF83E54}" type="slidenum">
              <a:rPr lang="en-US" altLang="en-US" smtClean="0"/>
              <a:pPr>
                <a:spcBef>
                  <a:spcPct val="0"/>
                </a:spcBef>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r>
              <a:rPr lang="en-US" altLang="en-US" smtClean="0"/>
              <a:t>(Source: CRA Taulbee Survey, http://archive2.cra.org/uploads/documents/resources/crndocs/issues/0515.pdf, p.24)</a:t>
            </a:r>
          </a:p>
        </p:txBody>
      </p:sp>
      <p:sp>
        <p:nvSpPr>
          <p:cNvPr id="3379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306B5E4-FA65-463C-BC5A-32F01841D8CF}" type="slidenum">
              <a:rPr lang="en-US" altLang="en-US" smtClean="0"/>
              <a:pPr>
                <a:spcBef>
                  <a:spcPct val="0"/>
                </a:spcBef>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r>
              <a:rPr lang="en-US" altLang="en-US" smtClean="0"/>
              <a:t>(Source: CRA Taulbee Survey, http://archive2.cra.org/uploads/documents/resources/crndocs/issues/0515.pdf, p.25)</a:t>
            </a:r>
          </a:p>
        </p:txBody>
      </p:sp>
      <p:sp>
        <p:nvSpPr>
          <p:cNvPr id="348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C91E58A-7DDF-47AC-AEE2-C27BAECBEDEE}" type="slidenum">
              <a:rPr lang="en-US" altLang="en-US" smtClean="0"/>
              <a:pPr>
                <a:spcBef>
                  <a:spcPct val="0"/>
                </a:spcBef>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endParaRPr lang="en-US" altLang="en-US" smtClean="0"/>
          </a:p>
        </p:txBody>
      </p:sp>
      <p:sp>
        <p:nvSpPr>
          <p:cNvPr id="3584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3F087A1-8417-4072-A755-3EF2D4E97092}" type="slidenum">
              <a:rPr lang="en-US" altLang="en-US" smtClean="0"/>
              <a:pPr>
                <a:spcBef>
                  <a:spcPct val="0"/>
                </a:spcBef>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7E1026-AF7B-4AB8-A3BC-74054D3C4E96}" type="slidenum">
              <a:rPr lang="en-US"/>
              <a:pPr>
                <a:defRPr/>
              </a:pPr>
              <a:t>‹#›</a:t>
            </a:fld>
            <a:endParaRPr lang="en-US"/>
          </a:p>
        </p:txBody>
      </p:sp>
    </p:spTree>
    <p:extLst>
      <p:ext uri="{BB962C8B-B14F-4D97-AF65-F5344CB8AC3E}">
        <p14:creationId xmlns:p14="http://schemas.microsoft.com/office/powerpoint/2010/main" val="1368016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F9C134-53AB-4606-B9D0-3D1A21CCA26D}" type="slidenum">
              <a:rPr lang="en-US"/>
              <a:pPr>
                <a:defRPr/>
              </a:pPr>
              <a:t>‹#›</a:t>
            </a:fld>
            <a:endParaRPr lang="en-US"/>
          </a:p>
        </p:txBody>
      </p:sp>
    </p:spTree>
    <p:extLst>
      <p:ext uri="{BB962C8B-B14F-4D97-AF65-F5344CB8AC3E}">
        <p14:creationId xmlns:p14="http://schemas.microsoft.com/office/powerpoint/2010/main" val="2034953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1F7809-7362-47E5-A87C-397E00F3AC72}" type="slidenum">
              <a:rPr lang="en-US"/>
              <a:pPr>
                <a:defRPr/>
              </a:pPr>
              <a:t>‹#›</a:t>
            </a:fld>
            <a:endParaRPr lang="en-US"/>
          </a:p>
        </p:txBody>
      </p:sp>
    </p:spTree>
    <p:extLst>
      <p:ext uri="{BB962C8B-B14F-4D97-AF65-F5344CB8AC3E}">
        <p14:creationId xmlns:p14="http://schemas.microsoft.com/office/powerpoint/2010/main" val="2827881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14FCC1-BF9B-4155-9B63-DC1348BA62DB}" type="slidenum">
              <a:rPr lang="en-US"/>
              <a:pPr>
                <a:defRPr/>
              </a:pPr>
              <a:t>‹#›</a:t>
            </a:fld>
            <a:endParaRPr lang="en-US"/>
          </a:p>
        </p:txBody>
      </p:sp>
    </p:spTree>
    <p:extLst>
      <p:ext uri="{BB962C8B-B14F-4D97-AF65-F5344CB8AC3E}">
        <p14:creationId xmlns:p14="http://schemas.microsoft.com/office/powerpoint/2010/main" val="186171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B67B22-788D-4584-8002-AF407E34494D}" type="slidenum">
              <a:rPr lang="en-US"/>
              <a:pPr>
                <a:defRPr/>
              </a:pPr>
              <a:t>‹#›</a:t>
            </a:fld>
            <a:endParaRPr lang="en-US"/>
          </a:p>
        </p:txBody>
      </p:sp>
    </p:spTree>
    <p:extLst>
      <p:ext uri="{BB962C8B-B14F-4D97-AF65-F5344CB8AC3E}">
        <p14:creationId xmlns:p14="http://schemas.microsoft.com/office/powerpoint/2010/main" val="1211798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517786-B8B2-4550-BA8B-63B3F5F29BCC}" type="slidenum">
              <a:rPr lang="en-US"/>
              <a:pPr>
                <a:defRPr/>
              </a:pPr>
              <a:t>‹#›</a:t>
            </a:fld>
            <a:endParaRPr lang="en-US"/>
          </a:p>
        </p:txBody>
      </p:sp>
    </p:spTree>
    <p:extLst>
      <p:ext uri="{BB962C8B-B14F-4D97-AF65-F5344CB8AC3E}">
        <p14:creationId xmlns:p14="http://schemas.microsoft.com/office/powerpoint/2010/main" val="1857836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2638CA7-9C0C-4DC4-BD82-0EE441E6C7F5}" type="slidenum">
              <a:rPr lang="en-US"/>
              <a:pPr>
                <a:defRPr/>
              </a:pPr>
              <a:t>‹#›</a:t>
            </a:fld>
            <a:endParaRPr lang="en-US"/>
          </a:p>
        </p:txBody>
      </p:sp>
    </p:spTree>
    <p:extLst>
      <p:ext uri="{BB962C8B-B14F-4D97-AF65-F5344CB8AC3E}">
        <p14:creationId xmlns:p14="http://schemas.microsoft.com/office/powerpoint/2010/main" val="1562901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635371A-0572-4D98-99C9-F8428CFBC13E}" type="slidenum">
              <a:rPr lang="en-US"/>
              <a:pPr>
                <a:defRPr/>
              </a:pPr>
              <a:t>‹#›</a:t>
            </a:fld>
            <a:endParaRPr lang="en-US"/>
          </a:p>
        </p:txBody>
      </p:sp>
    </p:spTree>
    <p:extLst>
      <p:ext uri="{BB962C8B-B14F-4D97-AF65-F5344CB8AC3E}">
        <p14:creationId xmlns:p14="http://schemas.microsoft.com/office/powerpoint/2010/main" val="3801495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BDADCC2-0B41-4C95-B6A7-E7CB4CB712D5}" type="slidenum">
              <a:rPr lang="en-US"/>
              <a:pPr>
                <a:defRPr/>
              </a:pPr>
              <a:t>‹#›</a:t>
            </a:fld>
            <a:endParaRPr lang="en-US"/>
          </a:p>
        </p:txBody>
      </p:sp>
    </p:spTree>
    <p:extLst>
      <p:ext uri="{BB962C8B-B14F-4D97-AF65-F5344CB8AC3E}">
        <p14:creationId xmlns:p14="http://schemas.microsoft.com/office/powerpoint/2010/main" val="1683415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AD9569-B6EA-4371-83CE-135E7021834C}" type="slidenum">
              <a:rPr lang="en-US"/>
              <a:pPr>
                <a:defRPr/>
              </a:pPr>
              <a:t>‹#›</a:t>
            </a:fld>
            <a:endParaRPr lang="en-US"/>
          </a:p>
        </p:txBody>
      </p:sp>
    </p:spTree>
    <p:extLst>
      <p:ext uri="{BB962C8B-B14F-4D97-AF65-F5344CB8AC3E}">
        <p14:creationId xmlns:p14="http://schemas.microsoft.com/office/powerpoint/2010/main" val="2919162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AD7D01-3566-4F86-BEB6-1BD0C3D2A2DE}" type="slidenum">
              <a:rPr lang="en-US"/>
              <a:pPr>
                <a:defRPr/>
              </a:pPr>
              <a:t>‹#›</a:t>
            </a:fld>
            <a:endParaRPr lang="en-US"/>
          </a:p>
        </p:txBody>
      </p:sp>
    </p:spTree>
    <p:extLst>
      <p:ext uri="{BB962C8B-B14F-4D97-AF65-F5344CB8AC3E}">
        <p14:creationId xmlns:p14="http://schemas.microsoft.com/office/powerpoint/2010/main" val="1285643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77FA9EA2-A19D-480A-A11F-26D6D8BB2C9B}" type="slidenum">
              <a:rPr lang="en-US"/>
              <a:pPr>
                <a:defRPr/>
              </a:pPr>
              <a:t>‹#›</a:t>
            </a:fld>
            <a:endParaRPr 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smtClean="0">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smtClean="0">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1037" name="Photo Editor Photo" r:id="rId15" imgW="2400635" imgH="3104762" progId="MSPhotoEd.3">
                  <p:embed/>
                </p:oleObj>
              </mc:Choice>
              <mc:Fallback>
                <p:oleObj name="Photo Editor Photo" r:id="rId15" imgW="2400635" imgH="3104762" progId="MSPhotoEd.3">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762000"/>
            <a:ext cx="7772400" cy="2971800"/>
          </a:xfrm>
        </p:spPr>
        <p:txBody>
          <a:bodyPr/>
          <a:lstStyle/>
          <a:p>
            <a:pPr eaLnBrk="1" hangingPunct="1"/>
            <a:r>
              <a:rPr lang="en-US" altLang="en-US" sz="4000" smtClean="0"/>
              <a:t>CSCE 190</a:t>
            </a:r>
            <a:br>
              <a:rPr lang="en-US" altLang="en-US" sz="4000" smtClean="0"/>
            </a:br>
            <a:r>
              <a:rPr lang="en-US" altLang="en-US" sz="4800" smtClean="0"/>
              <a:t>Careers in Computer Science, Computer Engineering, and Computer Information Systems</a:t>
            </a:r>
          </a:p>
        </p:txBody>
      </p:sp>
      <p:sp>
        <p:nvSpPr>
          <p:cNvPr id="2051" name="Rectangle 3"/>
          <p:cNvSpPr>
            <a:spLocks noGrp="1" noChangeArrowheads="1"/>
          </p:cNvSpPr>
          <p:nvPr>
            <p:ph type="subTitle" idx="1"/>
          </p:nvPr>
        </p:nvSpPr>
        <p:spPr>
          <a:xfrm>
            <a:off x="1295400" y="4191000"/>
            <a:ext cx="6400800" cy="1752600"/>
          </a:xfrm>
        </p:spPr>
        <p:txBody>
          <a:bodyPr/>
          <a:lstStyle/>
          <a:p>
            <a:pPr eaLnBrk="1" hangingPunct="1"/>
            <a:r>
              <a:rPr lang="en-US" altLang="en-US" smtClean="0"/>
              <a:t>Fall 2015</a:t>
            </a:r>
          </a:p>
          <a:p>
            <a:pPr eaLnBrk="1" hangingPunct="1"/>
            <a:r>
              <a:rPr lang="en-US" altLang="en-US" smtClean="0"/>
              <a:t>Marco Valtorta</a:t>
            </a:r>
          </a:p>
          <a:p>
            <a:pPr eaLnBrk="1" hangingPunct="1"/>
            <a:r>
              <a:rPr lang="en-US" altLang="en-US" smtClean="0"/>
              <a:t>mgv@cse.sc.edu</a:t>
            </a:r>
            <a:endParaRPr lang="en-US" altLang="en-US" smtClean="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3" y="152400"/>
            <a:ext cx="8929687"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5800" y="1676400"/>
            <a:ext cx="7772400" cy="1752600"/>
          </a:xfrm>
        </p:spPr>
        <p:txBody>
          <a:bodyPr/>
          <a:lstStyle/>
          <a:p>
            <a:pPr eaLnBrk="1" hangingPunct="1"/>
            <a:r>
              <a:rPr lang="en-US" altLang="en-US" sz="5400" smtClean="0"/>
              <a:t>Computing Careers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304800"/>
            <a:ext cx="7772400" cy="838200"/>
          </a:xfrm>
        </p:spPr>
        <p:txBody>
          <a:bodyPr/>
          <a:lstStyle/>
          <a:p>
            <a:r>
              <a:rPr lang="en-US" altLang="en-US" smtClean="0"/>
              <a:t>Computing Disciplines</a:t>
            </a:r>
          </a:p>
        </p:txBody>
      </p:sp>
      <p:sp>
        <p:nvSpPr>
          <p:cNvPr id="3" name="Content Placeholder 2"/>
          <p:cNvSpPr>
            <a:spLocks noGrp="1"/>
          </p:cNvSpPr>
          <p:nvPr>
            <p:ph idx="1"/>
          </p:nvPr>
        </p:nvSpPr>
        <p:spPr>
          <a:xfrm>
            <a:off x="304800" y="1066800"/>
            <a:ext cx="8610600" cy="5029200"/>
          </a:xfrm>
        </p:spPr>
        <p:txBody>
          <a:bodyPr/>
          <a:lstStyle/>
          <a:p>
            <a:pPr marL="0" indent="0">
              <a:buFontTx/>
              <a:buNone/>
              <a:defRPr/>
            </a:pPr>
            <a:r>
              <a:rPr lang="en-US" dirty="0" smtClean="0"/>
              <a:t>Computer Engineering</a:t>
            </a:r>
          </a:p>
          <a:p>
            <a:pPr>
              <a:defRPr/>
            </a:pPr>
            <a:r>
              <a:rPr lang="en-US" dirty="0" smtClean="0"/>
              <a:t>Typically involves software and hardware and the development of systems that involve software, hardware, and communications.</a:t>
            </a:r>
          </a:p>
          <a:p>
            <a:pPr marL="0" indent="0">
              <a:buFontTx/>
              <a:buNone/>
              <a:defRPr/>
            </a:pPr>
            <a:r>
              <a:rPr lang="en-US" dirty="0" smtClean="0"/>
              <a:t>Computer Science</a:t>
            </a:r>
          </a:p>
          <a:p>
            <a:pPr>
              <a:defRPr/>
            </a:pPr>
            <a:r>
              <a:rPr lang="en-US" dirty="0" smtClean="0"/>
              <a:t>Currently the most popular of the computing disciplines; tends to be relatively broad and with an emphasis on the underlying science aspects.</a:t>
            </a:r>
          </a:p>
          <a:p>
            <a:pPr marL="0" indent="0">
              <a:buFontTx/>
              <a:buNone/>
              <a:defRPr/>
            </a:pPr>
            <a:r>
              <a:rPr lang="en-US" dirty="0" smtClean="0"/>
              <a:t>(Computer) Information Systems</a:t>
            </a:r>
          </a:p>
          <a:p>
            <a:pPr>
              <a:defRPr/>
            </a:pPr>
            <a:r>
              <a:rPr lang="en-US" dirty="0" smtClean="0"/>
              <a:t>Essentially, this is computing in an organizational context, typically in businesses.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304800"/>
            <a:ext cx="7772400" cy="533400"/>
          </a:xfrm>
        </p:spPr>
        <p:txBody>
          <a:bodyPr/>
          <a:lstStyle/>
          <a:p>
            <a:r>
              <a:rPr lang="en-US" altLang="en-US" smtClean="0"/>
              <a:t>Computing Disciplines (ctd.)</a:t>
            </a:r>
          </a:p>
        </p:txBody>
      </p:sp>
      <p:sp>
        <p:nvSpPr>
          <p:cNvPr id="3" name="Content Placeholder 2"/>
          <p:cNvSpPr>
            <a:spLocks noGrp="1"/>
          </p:cNvSpPr>
          <p:nvPr>
            <p:ph idx="1"/>
          </p:nvPr>
        </p:nvSpPr>
        <p:spPr>
          <a:xfrm>
            <a:off x="3962400" y="1143000"/>
            <a:ext cx="5127625" cy="3276600"/>
          </a:xfrm>
        </p:spPr>
        <p:txBody>
          <a:bodyPr/>
          <a:lstStyle/>
          <a:p>
            <a:pPr marL="0" indent="0">
              <a:buFontTx/>
              <a:buNone/>
              <a:defRPr/>
            </a:pPr>
            <a:r>
              <a:rPr lang="en-US" sz="2400" dirty="0" smtClean="0"/>
              <a:t>Information Technology</a:t>
            </a:r>
          </a:p>
          <a:p>
            <a:pPr>
              <a:defRPr/>
            </a:pPr>
            <a:r>
              <a:rPr lang="en-US" sz="2400" dirty="0" smtClean="0"/>
              <a:t>Focuses on computing infrastructure and needs of individual users; tends to involve a study of systems (perhaps just software systems, but perhaps also systems in support of learning, of information dissemination, etc.).</a:t>
            </a:r>
          </a:p>
        </p:txBody>
      </p:sp>
      <p:pic>
        <p:nvPicPr>
          <p:cNvPr id="14340" name="Picture 3" descr="Integrated Information Technology - USC - Mozilla Firefox"/>
          <p:cNvPicPr>
            <a:picLocks noChangeAspect="1"/>
          </p:cNvPicPr>
          <p:nvPr/>
        </p:nvPicPr>
        <p:blipFill>
          <a:blip r:embed="rId3">
            <a:extLst>
              <a:ext uri="{28A0092B-C50C-407E-A947-70E740481C1C}">
                <a14:useLocalDpi xmlns:a14="http://schemas.microsoft.com/office/drawing/2010/main" val="0"/>
              </a:ext>
            </a:extLst>
          </a:blip>
          <a:srcRect l="27290" t="18222" r="8638" b="40889"/>
          <a:stretch>
            <a:fillRect/>
          </a:stretch>
        </p:blipFill>
        <p:spPr bwMode="auto">
          <a:xfrm>
            <a:off x="5084763" y="3962400"/>
            <a:ext cx="3983037"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4"/>
          <p:cNvSpPr txBox="1">
            <a:spLocks noChangeArrowheads="1"/>
          </p:cNvSpPr>
          <p:nvPr/>
        </p:nvSpPr>
        <p:spPr bwMode="auto">
          <a:xfrm>
            <a:off x="6599238" y="47244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7" name="Content Placeholder 2"/>
          <p:cNvSpPr txBox="1">
            <a:spLocks/>
          </p:cNvSpPr>
          <p:nvPr/>
        </p:nvSpPr>
        <p:spPr bwMode="auto">
          <a:xfrm>
            <a:off x="304800" y="1373188"/>
            <a:ext cx="4114800" cy="356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dirty="0" smtClean="0"/>
              <a:t>Software Engineering</a:t>
            </a:r>
          </a:p>
          <a:p>
            <a:pPr>
              <a:defRPr/>
            </a:pPr>
            <a:r>
              <a:rPr lang="en-US" dirty="0" smtClean="0"/>
              <a:t>Focuses on large-scale software systems; employs certain ideas from the world of engineering in building reliable software systems.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50963"/>
            <a:ext cx="8464550" cy="322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35113"/>
            <a:ext cx="8915400" cy="39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19225"/>
            <a:ext cx="882015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1676400"/>
            <a:ext cx="7772400" cy="1752600"/>
          </a:xfrm>
        </p:spPr>
        <p:txBody>
          <a:bodyPr/>
          <a:lstStyle/>
          <a:p>
            <a:pPr eaLnBrk="1" hangingPunct="1"/>
            <a:r>
              <a:rPr lang="en-US" altLang="en-US" sz="5400" smtClean="0"/>
              <a:t>CSE Curricula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z="4000" smtClean="0"/>
              <a:t>Curricula in the Computer Science and Engineering Department</a:t>
            </a:r>
          </a:p>
        </p:txBody>
      </p:sp>
      <p:sp>
        <p:nvSpPr>
          <p:cNvPr id="19459" name="Rectangle 3"/>
          <p:cNvSpPr>
            <a:spLocks noGrp="1" noChangeArrowheads="1"/>
          </p:cNvSpPr>
          <p:nvPr>
            <p:ph type="body" idx="1"/>
          </p:nvPr>
        </p:nvSpPr>
        <p:spPr/>
        <p:txBody>
          <a:bodyPr/>
          <a:lstStyle/>
          <a:p>
            <a:pPr eaLnBrk="1" hangingPunct="1"/>
            <a:r>
              <a:rPr lang="en-US" altLang="en-US" sz="2400" smtClean="0"/>
              <a:t>Major references are the departmental website (http://www.cse.sc.edu/) and the University Undergraduate Studies Bulletin (http://www.sc.edu/bulletin/)</a:t>
            </a:r>
          </a:p>
          <a:p>
            <a:pPr eaLnBrk="1" hangingPunct="1"/>
            <a:r>
              <a:rPr lang="en-US" altLang="en-US" sz="2400" smtClean="0"/>
              <a:t>The objectives of the Undergraduate Program of Computer Science and Engineering are to provide the student with a thorough grounding in mathematics, science, and computational subjects and to prepare the student for a professional career or graduate studies in computer science, computer engineering and other fields.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304800"/>
            <a:ext cx="7772400" cy="762000"/>
          </a:xfrm>
        </p:spPr>
        <p:txBody>
          <a:bodyPr/>
          <a:lstStyle/>
          <a:p>
            <a:r>
              <a:rPr lang="en-US" altLang="en-US" smtClean="0"/>
              <a:t>Minor in Computer Science</a:t>
            </a:r>
          </a:p>
        </p:txBody>
      </p:sp>
      <p:sp>
        <p:nvSpPr>
          <p:cNvPr id="20483" name="Content Placeholder 2"/>
          <p:cNvSpPr>
            <a:spLocks noGrp="1"/>
          </p:cNvSpPr>
          <p:nvPr>
            <p:ph idx="1"/>
          </p:nvPr>
        </p:nvSpPr>
        <p:spPr>
          <a:xfrm>
            <a:off x="685800" y="1143000"/>
            <a:ext cx="7772400" cy="5105400"/>
          </a:xfrm>
        </p:spPr>
        <p:txBody>
          <a:bodyPr/>
          <a:lstStyle/>
          <a:p>
            <a:r>
              <a:rPr lang="en-US" altLang="en-US" smtClean="0"/>
              <a:t>CSCE 145, 146 (Algorithmic Design I and II)</a:t>
            </a:r>
          </a:p>
          <a:p>
            <a:r>
              <a:rPr lang="en-US" altLang="en-US" smtClean="0"/>
              <a:t>CSCE 210 Computer Organization</a:t>
            </a:r>
          </a:p>
          <a:p>
            <a:r>
              <a:rPr lang="en-US" altLang="en-US" smtClean="0"/>
              <a:t>One of several tracks:</a:t>
            </a:r>
          </a:p>
          <a:p>
            <a:pPr lvl="1"/>
            <a:r>
              <a:rPr lang="en-US" altLang="en-US" smtClean="0"/>
              <a:t>Artificial Intelligence</a:t>
            </a:r>
          </a:p>
          <a:p>
            <a:pPr lvl="1"/>
            <a:r>
              <a:rPr lang="en-US" altLang="en-US" smtClean="0"/>
              <a:t>Database</a:t>
            </a:r>
          </a:p>
          <a:p>
            <a:pPr lvl="1"/>
            <a:r>
              <a:rPr lang="en-US" altLang="en-US" smtClean="0"/>
              <a:t>Hardware</a:t>
            </a:r>
          </a:p>
          <a:p>
            <a:pPr lvl="1"/>
            <a:r>
              <a:rPr lang="en-US" altLang="en-US" smtClean="0"/>
              <a:t>Programming Languages</a:t>
            </a:r>
          </a:p>
          <a:p>
            <a:pPr lvl="1"/>
            <a:r>
              <a:rPr lang="en-US" altLang="en-US" smtClean="0"/>
              <a:t>Scientific Computing</a:t>
            </a:r>
          </a:p>
          <a:p>
            <a:pPr lvl="1"/>
            <a:r>
              <a:rPr lang="en-US" altLang="en-US" smtClean="0"/>
              <a:t>Systems Programming</a:t>
            </a:r>
          </a:p>
          <a:p>
            <a:pPr lvl="1"/>
            <a:r>
              <a:rPr lang="en-US" altLang="en-US" smtClean="0"/>
              <a:t>Theory of Computationa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676400"/>
            <a:ext cx="7772400" cy="1752600"/>
          </a:xfrm>
        </p:spPr>
        <p:txBody>
          <a:bodyPr/>
          <a:lstStyle/>
          <a:p>
            <a:pPr eaLnBrk="1" hangingPunct="1"/>
            <a:r>
              <a:rPr lang="en-US" altLang="en-US" sz="5400" smtClean="0"/>
              <a:t>The Job Market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04800"/>
            <a:ext cx="7772400" cy="533400"/>
          </a:xfrm>
        </p:spPr>
        <p:txBody>
          <a:bodyPr/>
          <a:lstStyle/>
          <a:p>
            <a:pPr eaLnBrk="1" hangingPunct="1"/>
            <a:r>
              <a:rPr lang="en-US" altLang="en-US" sz="4000" smtClean="0"/>
              <a:t>Three Degrees: CS, CE, CIS</a:t>
            </a:r>
          </a:p>
        </p:txBody>
      </p:sp>
      <p:sp>
        <p:nvSpPr>
          <p:cNvPr id="21507" name="Rectangle 3"/>
          <p:cNvSpPr>
            <a:spLocks noGrp="1" noChangeArrowheads="1"/>
          </p:cNvSpPr>
          <p:nvPr>
            <p:ph type="body" idx="1"/>
          </p:nvPr>
        </p:nvSpPr>
        <p:spPr>
          <a:xfrm>
            <a:off x="381000" y="1143000"/>
            <a:ext cx="8305800" cy="5029200"/>
          </a:xfrm>
        </p:spPr>
        <p:txBody>
          <a:bodyPr/>
          <a:lstStyle/>
          <a:p>
            <a:pPr eaLnBrk="1" hangingPunct="1">
              <a:lnSpc>
                <a:spcPct val="80000"/>
              </a:lnSpc>
            </a:pPr>
            <a:r>
              <a:rPr lang="en-US" altLang="en-US" sz="2400" smtClean="0"/>
              <a:t>The Department of Computer Science and Engineering offers baccalaureate degrees with majors in computer engineering, computer information systems, and computer science. </a:t>
            </a:r>
          </a:p>
          <a:p>
            <a:pPr eaLnBrk="1" hangingPunct="1">
              <a:lnSpc>
                <a:spcPct val="80000"/>
              </a:lnSpc>
            </a:pPr>
            <a:r>
              <a:rPr lang="en-US" altLang="en-US" sz="2400" smtClean="0"/>
              <a:t>All three degrees provide students with the knowledge and skills needed to work as practitioners in all aspects of the computing and information processing industries. All majors include a common core of fundamental courses in computing. </a:t>
            </a:r>
          </a:p>
          <a:p>
            <a:pPr lvl="1" eaLnBrk="1" hangingPunct="1">
              <a:lnSpc>
                <a:spcPct val="80000"/>
              </a:lnSpc>
            </a:pPr>
            <a:r>
              <a:rPr lang="en-US" altLang="en-US" sz="2400" smtClean="0"/>
              <a:t>The major in computer engineering includes courses in electronics and computer hardware as well as software; </a:t>
            </a:r>
          </a:p>
          <a:p>
            <a:pPr lvl="1" eaLnBrk="1" hangingPunct="1">
              <a:lnSpc>
                <a:spcPct val="80000"/>
              </a:lnSpc>
            </a:pPr>
            <a:r>
              <a:rPr lang="en-US" altLang="en-US" sz="2400" smtClean="0"/>
              <a:t>the major in computer information systems includes courses in business and is designed for students who are primarily interested in business applications; </a:t>
            </a:r>
          </a:p>
          <a:p>
            <a:pPr lvl="1" eaLnBrk="1" hangingPunct="1">
              <a:lnSpc>
                <a:spcPct val="80000"/>
              </a:lnSpc>
            </a:pPr>
            <a:r>
              <a:rPr lang="en-US" altLang="en-US" sz="2400" smtClean="0"/>
              <a:t>the major in computer science allows students to focus primarily on the software aspects of computing and requires selection of an appropriate application area.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14400" y="457200"/>
            <a:ext cx="8001000" cy="685800"/>
          </a:xfrm>
        </p:spPr>
        <p:txBody>
          <a:bodyPr/>
          <a:lstStyle/>
          <a:p>
            <a:pPr eaLnBrk="1" hangingPunct="1"/>
            <a:r>
              <a:rPr lang="en-US" altLang="en-US" sz="4000" smtClean="0"/>
              <a:t>Computer Science Program Objectives</a:t>
            </a:r>
          </a:p>
        </p:txBody>
      </p:sp>
      <p:sp>
        <p:nvSpPr>
          <p:cNvPr id="22531" name="Rectangle 3"/>
          <p:cNvSpPr>
            <a:spLocks noGrp="1" noChangeArrowheads="1"/>
          </p:cNvSpPr>
          <p:nvPr>
            <p:ph type="body" idx="1"/>
          </p:nvPr>
        </p:nvSpPr>
        <p:spPr>
          <a:xfrm>
            <a:off x="685800" y="1295400"/>
            <a:ext cx="7772400" cy="4800600"/>
          </a:xfrm>
        </p:spPr>
        <p:txBody>
          <a:bodyPr/>
          <a:lstStyle/>
          <a:p>
            <a:pPr eaLnBrk="1" hangingPunct="1">
              <a:buFontTx/>
              <a:buNone/>
            </a:pPr>
            <a:r>
              <a:rPr lang="en-US" altLang="en-US" sz="2400" smtClean="0"/>
              <a:t>Five years after graduation, computer science graduates should be </a:t>
            </a:r>
          </a:p>
          <a:p>
            <a:pPr lvl="1" eaLnBrk="1" hangingPunct="1"/>
            <a:r>
              <a:rPr lang="en-US" altLang="en-US" sz="2400" smtClean="0"/>
              <a:t>contributing to economic development and society through the development and management of computer systems for industry and research</a:t>
            </a:r>
          </a:p>
          <a:p>
            <a:pPr lvl="1" eaLnBrk="1" hangingPunct="1"/>
            <a:r>
              <a:rPr lang="en-US" altLang="en-US" sz="2400" smtClean="0"/>
              <a:t>advancing in their careers through knowledge of computer science, communications skills, and understanding of computer systems and contemporary technological issues </a:t>
            </a:r>
          </a:p>
          <a:p>
            <a:pPr lvl="1" eaLnBrk="1" hangingPunct="1"/>
            <a:r>
              <a:rPr lang="en-US" altLang="en-US" sz="2400" smtClean="0"/>
              <a:t>continuing their professional development through professional study and research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14400" y="457200"/>
            <a:ext cx="8001000" cy="685800"/>
          </a:xfrm>
        </p:spPr>
        <p:txBody>
          <a:bodyPr/>
          <a:lstStyle/>
          <a:p>
            <a:pPr eaLnBrk="1" hangingPunct="1"/>
            <a:r>
              <a:rPr lang="en-US" altLang="en-US" sz="4000" smtClean="0"/>
              <a:t>Computer Engineering Program Objectives</a:t>
            </a:r>
          </a:p>
        </p:txBody>
      </p:sp>
      <p:sp>
        <p:nvSpPr>
          <p:cNvPr id="23555" name="Rectangle 3"/>
          <p:cNvSpPr>
            <a:spLocks noGrp="1" noChangeArrowheads="1"/>
          </p:cNvSpPr>
          <p:nvPr>
            <p:ph type="body" idx="1"/>
          </p:nvPr>
        </p:nvSpPr>
        <p:spPr>
          <a:xfrm>
            <a:off x="685800" y="1447800"/>
            <a:ext cx="7772400" cy="4800600"/>
          </a:xfrm>
        </p:spPr>
        <p:txBody>
          <a:bodyPr/>
          <a:lstStyle/>
          <a:p>
            <a:pPr eaLnBrk="1" hangingPunct="1">
              <a:buFontTx/>
              <a:buNone/>
            </a:pPr>
            <a:r>
              <a:rPr lang="en-US" altLang="en-US" sz="2400" smtClean="0"/>
              <a:t>Five years after graduation, computer engineering graduates should be </a:t>
            </a:r>
          </a:p>
          <a:p>
            <a:pPr lvl="1" eaLnBrk="1" hangingPunct="1"/>
            <a:r>
              <a:rPr lang="en-US" altLang="en-US" sz="2400" smtClean="0"/>
              <a:t>contributing to their communities and society with innovations in computer technology and applications and an understanding of contemporary technological issues</a:t>
            </a:r>
          </a:p>
          <a:p>
            <a:pPr lvl="1" eaLnBrk="1" hangingPunct="1"/>
            <a:r>
              <a:rPr lang="en-US" altLang="en-US" sz="2400" smtClean="0"/>
              <a:t>advancing in their careers through through their knowledge of computer engineering, by communication and working effectively as team members and by interacting responsibly with others in society </a:t>
            </a:r>
          </a:p>
          <a:p>
            <a:pPr lvl="1" eaLnBrk="1" hangingPunct="1"/>
            <a:r>
              <a:rPr lang="en-US" altLang="en-US" sz="2400" smtClean="0"/>
              <a:t>continuing their professional development through professional study and research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14400" y="457200"/>
            <a:ext cx="8001000" cy="685800"/>
          </a:xfrm>
        </p:spPr>
        <p:txBody>
          <a:bodyPr/>
          <a:lstStyle/>
          <a:p>
            <a:pPr eaLnBrk="1" hangingPunct="1"/>
            <a:r>
              <a:rPr lang="en-US" altLang="en-US" sz="4000" smtClean="0"/>
              <a:t>Computer Information Systems Program Objectives</a:t>
            </a:r>
          </a:p>
        </p:txBody>
      </p:sp>
      <p:sp>
        <p:nvSpPr>
          <p:cNvPr id="24579" name="Rectangle 3"/>
          <p:cNvSpPr>
            <a:spLocks noGrp="1" noChangeArrowheads="1"/>
          </p:cNvSpPr>
          <p:nvPr>
            <p:ph type="body" idx="1"/>
          </p:nvPr>
        </p:nvSpPr>
        <p:spPr>
          <a:xfrm>
            <a:off x="685800" y="1447800"/>
            <a:ext cx="7772400" cy="4800600"/>
          </a:xfrm>
        </p:spPr>
        <p:txBody>
          <a:bodyPr/>
          <a:lstStyle/>
          <a:p>
            <a:pPr eaLnBrk="1" hangingPunct="1">
              <a:buFontTx/>
              <a:buNone/>
            </a:pPr>
            <a:r>
              <a:rPr lang="en-US" altLang="en-US" sz="2400" smtClean="0"/>
              <a:t>Five years after graduation, computer information systems graduates should be </a:t>
            </a:r>
          </a:p>
          <a:p>
            <a:pPr lvl="1" eaLnBrk="1" hangingPunct="1"/>
            <a:r>
              <a:rPr lang="en-US" altLang="en-US" sz="2400" smtClean="0"/>
              <a:t>contributing to economic development and society through the development and management of computer information systems for business and research</a:t>
            </a:r>
          </a:p>
          <a:p>
            <a:pPr lvl="1" eaLnBrk="1" hangingPunct="1"/>
            <a:r>
              <a:rPr lang="en-US" altLang="en-US" sz="2400" smtClean="0"/>
              <a:t> advancing in their careers through their knowledge of computer information systems, communication skills and understanding of business and contemporary technological issues </a:t>
            </a:r>
          </a:p>
          <a:p>
            <a:pPr lvl="1" eaLnBrk="1" hangingPunct="1"/>
            <a:r>
              <a:rPr lang="en-US" altLang="en-US" sz="2400" smtClean="0"/>
              <a:t>continuing their professional development through professional study and research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90600" y="304800"/>
            <a:ext cx="8001000" cy="838200"/>
          </a:xfrm>
        </p:spPr>
        <p:txBody>
          <a:bodyPr/>
          <a:lstStyle/>
          <a:p>
            <a:pPr eaLnBrk="1" hangingPunct="1"/>
            <a:r>
              <a:rPr lang="en-US" altLang="en-US" sz="4000" smtClean="0"/>
              <a:t>Application Areas and Clusters for CS</a:t>
            </a:r>
          </a:p>
        </p:txBody>
      </p:sp>
      <p:sp>
        <p:nvSpPr>
          <p:cNvPr id="25603" name="Rectangle 3"/>
          <p:cNvSpPr>
            <a:spLocks noGrp="1" noChangeArrowheads="1"/>
          </p:cNvSpPr>
          <p:nvPr>
            <p:ph type="body" idx="1"/>
          </p:nvPr>
        </p:nvSpPr>
        <p:spPr>
          <a:xfrm>
            <a:off x="304800" y="1143000"/>
            <a:ext cx="8610600" cy="5105400"/>
          </a:xfrm>
        </p:spPr>
        <p:txBody>
          <a:bodyPr/>
          <a:lstStyle/>
          <a:p>
            <a:pPr eaLnBrk="1" hangingPunct="1"/>
            <a:r>
              <a:rPr lang="en-US" altLang="en-US" smtClean="0"/>
              <a:t>The major in Computer Science requires three advanced courses (nine hours) to be taken in an application area offered by another department. These courses should be related to the major courses taken. The combination of major courses and application area courses is referred to as a computing course cluster.  Examples:</a:t>
            </a:r>
          </a:p>
          <a:p>
            <a:pPr lvl="1" eaLnBrk="1" hangingPunct="1"/>
            <a:r>
              <a:rPr lang="en-US" altLang="en-US" smtClean="0"/>
              <a:t>Computer Game Design and Programming Cluster</a:t>
            </a:r>
          </a:p>
          <a:p>
            <a:pPr lvl="1" eaLnBrk="1" hangingPunct="1"/>
            <a:r>
              <a:rPr lang="en-US" altLang="en-US" smtClean="0"/>
              <a:t>Scientific Computing Cluster </a:t>
            </a:r>
          </a:p>
          <a:p>
            <a:pPr eaLnBrk="1" hangingPunct="1"/>
            <a:r>
              <a:rPr lang="en-US" altLang="en-US" smtClean="0"/>
              <a:t>A minor in Mathematics is easy to obtain.</a:t>
            </a:r>
          </a:p>
          <a:p>
            <a:pPr eaLnBrk="1" hangingPunct="1"/>
            <a:r>
              <a:rPr lang="en-US" altLang="en-US" smtClean="0"/>
              <a:t>There is a well-established path to obtaining a second major in Mathematics</a:t>
            </a:r>
          </a:p>
          <a:p>
            <a:pPr eaLnBrk="1" hangingPunct="1"/>
            <a:endParaRPr lang="en-US" alt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1371600"/>
            <a:ext cx="1447800" cy="4038600"/>
          </a:xfrm>
        </p:spPr>
        <p:txBody>
          <a:bodyPr/>
          <a:lstStyle/>
          <a:p>
            <a:r>
              <a:rPr lang="en-US" altLang="en-US" sz="2400" smtClean="0"/>
              <a:t>US Bureau of Labor Statistics:</a:t>
            </a:r>
            <a:br>
              <a:rPr lang="en-US" altLang="en-US" sz="2400" smtClean="0"/>
            </a:br>
            <a:r>
              <a:rPr lang="en-US" altLang="en-US" sz="2400" smtClean="0"/>
              <a:t/>
            </a:r>
            <a:br>
              <a:rPr lang="en-US" altLang="en-US" sz="2400" smtClean="0"/>
            </a:br>
            <a:r>
              <a:rPr lang="en-US" altLang="en-US" sz="2400" smtClean="0"/>
              <a:t> </a:t>
            </a:r>
            <a:r>
              <a:rPr lang="en-US" altLang="en-US" sz="2400" b="1" smtClean="0"/>
              <a:t>New US STEM Jobs per Year, 2008-2018</a:t>
            </a:r>
          </a:p>
        </p:txBody>
      </p:sp>
      <p:pic>
        <p:nvPicPr>
          <p:cNvPr id="4099" name="Picture 2"/>
          <p:cNvPicPr>
            <a:picLocks noChangeAspect="1" noChangeArrowheads="1"/>
          </p:cNvPicPr>
          <p:nvPr/>
        </p:nvPicPr>
        <p:blipFill>
          <a:blip r:embed="rId3">
            <a:extLst>
              <a:ext uri="{28A0092B-C50C-407E-A947-70E740481C1C}">
                <a14:useLocalDpi xmlns:a14="http://schemas.microsoft.com/office/drawing/2010/main" val="0"/>
              </a:ext>
            </a:extLst>
          </a:blip>
          <a:srcRect t="6577" r="10745" b="5309"/>
          <a:stretch>
            <a:fillRect/>
          </a:stretch>
        </p:blipFill>
        <p:spPr bwMode="auto">
          <a:xfrm>
            <a:off x="1676400" y="76200"/>
            <a:ext cx="73914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90600" y="304800"/>
            <a:ext cx="7772400" cy="1143000"/>
          </a:xfrm>
        </p:spPr>
        <p:txBody>
          <a:bodyPr/>
          <a:lstStyle/>
          <a:p>
            <a:r>
              <a:rPr lang="en-US" altLang="en-US" smtClean="0"/>
              <a:t>Percentage of New STEM Jobs by Area through 2018</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t="17885"/>
          <a:stretch>
            <a:fillRect/>
          </a:stretch>
        </p:blipFill>
        <p:spPr bwMode="auto">
          <a:xfrm>
            <a:off x="76200" y="1589088"/>
            <a:ext cx="9040813" cy="496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304800"/>
            <a:ext cx="7772400" cy="533400"/>
          </a:xfrm>
        </p:spPr>
        <p:txBody>
          <a:bodyPr/>
          <a:lstStyle/>
          <a:p>
            <a:r>
              <a:rPr lang="en-US" altLang="en-US" sz="3600" smtClean="0"/>
              <a:t>Undergraduate CS Degree Enrollment</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t="12659"/>
          <a:stretch>
            <a:fillRect/>
          </a:stretch>
        </p:blipFill>
        <p:spPr bwMode="auto">
          <a:xfrm>
            <a:off x="695325" y="979488"/>
            <a:ext cx="7762875" cy="564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304800"/>
            <a:ext cx="7772400" cy="533400"/>
          </a:xfrm>
        </p:spPr>
        <p:txBody>
          <a:bodyPr/>
          <a:lstStyle/>
          <a:p>
            <a:r>
              <a:rPr lang="en-US" altLang="en-US" sz="3600" smtClean="0"/>
              <a:t>Undergraduate CS Degree Enrollment</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90600"/>
            <a:ext cx="6781800" cy="510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304800"/>
            <a:ext cx="7772400" cy="533400"/>
          </a:xfrm>
        </p:spPr>
        <p:txBody>
          <a:bodyPr/>
          <a:lstStyle/>
          <a:p>
            <a:r>
              <a:rPr lang="en-US" altLang="en-US" sz="3600" smtClean="0"/>
              <a:t>Undergraduate CS Degree Enrollment</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15975"/>
            <a:ext cx="8939213" cy="4951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304800"/>
            <a:ext cx="7772400" cy="533400"/>
          </a:xfrm>
        </p:spPr>
        <p:txBody>
          <a:bodyPr/>
          <a:lstStyle/>
          <a:p>
            <a:r>
              <a:rPr lang="en-US" altLang="en-US" sz="3600" smtClean="0"/>
              <a:t>Undergraduate CS Degree Enrollment</a:t>
            </a:r>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1104900"/>
            <a:ext cx="8928100"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304800"/>
            <a:ext cx="7772400" cy="762000"/>
          </a:xfrm>
        </p:spPr>
        <p:txBody>
          <a:bodyPr/>
          <a:lstStyle/>
          <a:p>
            <a:r>
              <a:rPr lang="en-US" altLang="en-US" smtClean="0"/>
              <a:t>Starting Salaries</a:t>
            </a:r>
          </a:p>
        </p:txBody>
      </p:sp>
      <p:sp>
        <p:nvSpPr>
          <p:cNvPr id="10243" name="Content Placeholder 2"/>
          <p:cNvSpPr>
            <a:spLocks noGrp="1"/>
          </p:cNvSpPr>
          <p:nvPr>
            <p:ph idx="1"/>
          </p:nvPr>
        </p:nvSpPr>
        <p:spPr>
          <a:xfrm>
            <a:off x="685800" y="1219200"/>
            <a:ext cx="7772400" cy="4876800"/>
          </a:xfrm>
        </p:spPr>
        <p:txBody>
          <a:bodyPr/>
          <a:lstStyle/>
          <a:p>
            <a:r>
              <a:rPr lang="en-US" altLang="en-US" smtClean="0"/>
              <a:t>The winter 2011 yearly salary survey by the National Association of Colleges and Employers (NACE) reported that the average salary offer made to the class of 2011 graduates in computer engineering, information systems, and computer science increased to $59,298, $49,318, and $61,783, respectively.  All of these are among the top paid bachelor’s degrees.</a:t>
            </a:r>
          </a:p>
        </p:txBody>
      </p:sp>
    </p:spTree>
  </p:cSld>
  <p:clrMapOvr>
    <a:masterClrMapping/>
  </p:clrMapOvr>
</p:sld>
</file>

<file path=ppt/theme/theme1.xml><?xml version="1.0" encoding="utf-8"?>
<a:theme xmlns:a="http://schemas.openxmlformats.org/drawingml/2006/main" name="330Lect1">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1271</TotalTime>
  <Words>1698</Words>
  <Application>Microsoft Office PowerPoint</Application>
  <PresentationFormat>On-screen Show (4:3)</PresentationFormat>
  <Paragraphs>119</Paragraphs>
  <Slides>24</Slides>
  <Notes>21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Times New Roman</vt:lpstr>
      <vt:lpstr>Arial</vt:lpstr>
      <vt:lpstr>Tw Cen MT</vt:lpstr>
      <vt:lpstr>Baskerville Old Face</vt:lpstr>
      <vt:lpstr>330Lect1</vt:lpstr>
      <vt:lpstr>Microsoft Photo Editor 3.0 Photo</vt:lpstr>
      <vt:lpstr>CSCE 190 Careers in Computer Science, Computer Engineering, and Computer Information Systems</vt:lpstr>
      <vt:lpstr>The Job Market</vt:lpstr>
      <vt:lpstr>US Bureau of Labor Statistics:   New US STEM Jobs per Year, 2008-2018</vt:lpstr>
      <vt:lpstr>Percentage of New STEM Jobs by Area through 2018</vt:lpstr>
      <vt:lpstr>Undergraduate CS Degree Enrollment</vt:lpstr>
      <vt:lpstr>Undergraduate CS Degree Enrollment</vt:lpstr>
      <vt:lpstr>Undergraduate CS Degree Enrollment</vt:lpstr>
      <vt:lpstr>Undergraduate CS Degree Enrollment</vt:lpstr>
      <vt:lpstr>Starting Salaries</vt:lpstr>
      <vt:lpstr>PowerPoint Presentation</vt:lpstr>
      <vt:lpstr>Computing Careers</vt:lpstr>
      <vt:lpstr>Computing Disciplines</vt:lpstr>
      <vt:lpstr>Computing Disciplines (ctd.)</vt:lpstr>
      <vt:lpstr>PowerPoint Presentation</vt:lpstr>
      <vt:lpstr>PowerPoint Presentation</vt:lpstr>
      <vt:lpstr>PowerPoint Presentation</vt:lpstr>
      <vt:lpstr>CSE Curricula</vt:lpstr>
      <vt:lpstr>Curricula in the Computer Science and Engineering Department</vt:lpstr>
      <vt:lpstr>Minor in Computer Science</vt:lpstr>
      <vt:lpstr>Three Degrees: CS, CE, CIS</vt:lpstr>
      <vt:lpstr>Computer Science Program Objectives</vt:lpstr>
      <vt:lpstr>Computer Engineering Program Objectives</vt:lpstr>
      <vt:lpstr>Computer Information Systems Program Objectives</vt:lpstr>
      <vt:lpstr>Application Areas and Clusters for CS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Valtorta, Marco</cp:lastModifiedBy>
  <cp:revision>75</cp:revision>
  <cp:lastPrinted>2011-11-10T20:55:56Z</cp:lastPrinted>
  <dcterms:created xsi:type="dcterms:W3CDTF">2004-08-19T01:30:12Z</dcterms:created>
  <dcterms:modified xsi:type="dcterms:W3CDTF">2015-08-26T14:38:40Z</dcterms:modified>
</cp:coreProperties>
</file>