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60" r:id="rId2"/>
    <p:sldId id="261" r:id="rId3"/>
    <p:sldId id="723" r:id="rId4"/>
    <p:sldId id="724" r:id="rId5"/>
    <p:sldId id="725" r:id="rId6"/>
    <p:sldId id="661" r:id="rId7"/>
    <p:sldId id="651" r:id="rId8"/>
    <p:sldId id="652" r:id="rId9"/>
    <p:sldId id="653" r:id="rId10"/>
    <p:sldId id="655" r:id="rId11"/>
    <p:sldId id="722" r:id="rId12"/>
    <p:sldId id="677" r:id="rId13"/>
    <p:sldId id="649" r:id="rId14"/>
    <p:sldId id="638" r:id="rId15"/>
    <p:sldId id="550" r:id="rId16"/>
    <p:sldId id="526" r:id="rId17"/>
    <p:sldId id="529" r:id="rId18"/>
    <p:sldId id="616" r:id="rId19"/>
    <p:sldId id="531" r:id="rId20"/>
    <p:sldId id="617" r:id="rId21"/>
    <p:sldId id="532" r:id="rId22"/>
    <p:sldId id="679" r:id="rId23"/>
    <p:sldId id="681" r:id="rId24"/>
    <p:sldId id="683" r:id="rId25"/>
    <p:sldId id="685" r:id="rId26"/>
    <p:sldId id="686" r:id="rId27"/>
    <p:sldId id="687" r:id="rId28"/>
    <p:sldId id="717" r:id="rId29"/>
    <p:sldId id="718" r:id="rId30"/>
    <p:sldId id="719" r:id="rId31"/>
    <p:sldId id="691" r:id="rId32"/>
    <p:sldId id="678" r:id="rId33"/>
    <p:sldId id="666" r:id="rId34"/>
    <p:sldId id="669" r:id="rId35"/>
    <p:sldId id="670" r:id="rId36"/>
    <p:sldId id="671" r:id="rId37"/>
    <p:sldId id="672" r:id="rId38"/>
    <p:sldId id="673" r:id="rId39"/>
    <p:sldId id="708" r:id="rId40"/>
    <p:sldId id="709" r:id="rId41"/>
    <p:sldId id="321" r:id="rId4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A50021"/>
    <a:srgbClr val="FA1908"/>
    <a:srgbClr val="3F55A5"/>
    <a:srgbClr val="3C3CB6"/>
    <a:srgbClr val="A7A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2088" autoAdjust="0"/>
    <p:restoredTop sz="94605" autoAdjust="0"/>
  </p:normalViewPr>
  <p:slideViewPr>
    <p:cSldViewPr>
      <p:cViewPr>
        <p:scale>
          <a:sx n="75" d="100"/>
          <a:sy n="75" d="100"/>
        </p:scale>
        <p:origin x="-1416" y="-282"/>
      </p:cViewPr>
      <p:guideLst>
        <p:guide orient="horz" pos="4231"/>
        <p:guide pos="907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4.xml"/><Relationship Id="rId7" Type="http://schemas.openxmlformats.org/officeDocument/2006/relationships/slide" Target="slides/slide26.xml"/><Relationship Id="rId12" Type="http://schemas.openxmlformats.org/officeDocument/2006/relationships/slide" Target="slides/slide3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16.xml"/><Relationship Id="rId11" Type="http://schemas.openxmlformats.org/officeDocument/2006/relationships/slide" Target="slides/slide32.xml"/><Relationship Id="rId5" Type="http://schemas.openxmlformats.org/officeDocument/2006/relationships/slide" Target="slides/slide12.xml"/><Relationship Id="rId10" Type="http://schemas.openxmlformats.org/officeDocument/2006/relationships/slide" Target="slides/slide31.xml"/><Relationship Id="rId4" Type="http://schemas.openxmlformats.org/officeDocument/2006/relationships/slide" Target="slides/slide6.xml"/><Relationship Id="rId9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50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D2995A7-247E-431E-9572-05E4B837FD3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920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CAA997-584C-44F8-B6B3-743030079205}" type="slidenum">
              <a:rPr lang="de-DE"/>
              <a:pPr eaLnBrk="1" hangingPunct="1"/>
              <a:t>1</a:t>
            </a:fld>
            <a:endParaRPr lang="de-DE"/>
          </a:p>
        </p:txBody>
      </p:sp>
      <p:sp>
        <p:nvSpPr>
          <p:cNvPr id="46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4FE9E6-BD69-45E5-962A-5908B6904FC3}" type="slidenum">
              <a:rPr lang="de-DE"/>
              <a:pPr eaLnBrk="1" hangingPunct="1"/>
              <a:t>16</a:t>
            </a:fld>
            <a:endParaRPr lang="de-DE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5300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8F75800-DB54-4C48-890D-36A45EB68F35}" type="slidenum">
              <a:rPr lang="de-DE"/>
              <a:pPr eaLnBrk="1" hangingPunct="1"/>
              <a:t>17</a:t>
            </a:fld>
            <a:endParaRPr lang="de-DE"/>
          </a:p>
        </p:txBody>
      </p:sp>
      <p:sp>
        <p:nvSpPr>
          <p:cNvPr id="5632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4988"/>
            <a:ext cx="54864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D4A4AB3-1448-412D-BF6A-9E2E180E5CF5}" type="slidenum">
              <a:rPr lang="de-DE"/>
              <a:pPr eaLnBrk="1" hangingPunct="1"/>
              <a:t>20</a:t>
            </a:fld>
            <a:endParaRPr lang="de-DE"/>
          </a:p>
        </p:txBody>
      </p:sp>
      <p:sp>
        <p:nvSpPr>
          <p:cNvPr id="573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F118822-2B0F-46D0-90B3-2FD22E356FB0}" type="slidenum">
              <a:rPr lang="de-DE"/>
              <a:pPr eaLnBrk="1" hangingPunct="1"/>
              <a:t>23</a:t>
            </a:fld>
            <a:endParaRPr lang="de-DE"/>
          </a:p>
        </p:txBody>
      </p:sp>
      <p:sp>
        <p:nvSpPr>
          <p:cNvPr id="58371" name="Rectangle 16"/>
          <p:cNvSpPr txBox="1">
            <a:spLocks noGrp="1" noChangeArrowheads="1"/>
          </p:cNvSpPr>
          <p:nvPr/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86D1CD68-DC91-4304-8288-547E83B8A3A3}" type="slidenum">
              <a:rPr lang="pl-PL" sz="1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23</a:t>
            </a:fld>
            <a:endParaRPr lang="pl-PL" sz="120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8372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pl-PL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5837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72113" cy="4194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 eaLnBrk="1" hangingPunct="1"/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A3CC6A-EFF4-4A87-BB0F-936DDE03DF58}" type="slidenum">
              <a:rPr lang="de-DE"/>
              <a:pPr eaLnBrk="1" hangingPunct="1"/>
              <a:t>24</a:t>
            </a:fld>
            <a:endParaRPr lang="de-DE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noFill/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18910B4-A680-43E3-8F95-E4D0EB560DB5}" type="slidenum">
              <a:rPr lang="en-US" sz="1200">
                <a:latin typeface="+mn-lt"/>
                <a:cs typeface="+mn-cs"/>
              </a:rPr>
              <a:pPr algn="r">
                <a:defRPr/>
              </a:pPr>
              <a:t>24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DBA7564-17AA-46F2-95BE-626945484026}" type="slidenum">
              <a:rPr lang="de-DE"/>
              <a:pPr eaLnBrk="1" hangingPunct="1"/>
              <a:t>26</a:t>
            </a:fld>
            <a:endParaRPr lang="de-DE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730" tIns="44865" rIns="89730" bIns="44865"/>
          <a:lstStyle/>
          <a:p>
            <a:pPr eaLnBrk="1" hangingPunct="1"/>
            <a:r>
              <a:rPr lang="en-US" smtClean="0"/>
              <a:t>       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5E6C2F7-B4AB-4C95-A71E-57FC109AA7E8}" type="slidenum">
              <a:rPr lang="de-DE"/>
              <a:pPr eaLnBrk="1" hangingPunct="1"/>
              <a:t>27</a:t>
            </a:fld>
            <a:endParaRPr lang="de-DE"/>
          </a:p>
        </p:txBody>
      </p:sp>
      <p:sp>
        <p:nvSpPr>
          <p:cNvPr id="614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solidFill>
            <a:srgbClr val="FFFFFF"/>
          </a:solidFill>
          <a:ln/>
        </p:spPr>
      </p:sp>
      <p:sp>
        <p:nvSpPr>
          <p:cNvPr id="61444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2" tIns="45716" rIns="91432" bIns="45716"/>
          <a:lstStyle/>
          <a:p>
            <a:pPr eaLnBrk="1" hangingPunct="1"/>
            <a:r>
              <a:rPr lang="en-US" smtClean="0"/>
              <a:t>Performance studies might seem to confirm some part of the conventional wisdom.</a:t>
            </a:r>
          </a:p>
          <a:p>
            <a:pPr eaLnBrk="1" hangingPunct="1"/>
            <a:r>
              <a:rPr lang="en-US" smtClean="0"/>
              <a:t>Running 8 of the NAS parallel benchmarks on multiprocessor nodes—Amazon is slightly slower when running on single nodes, with OpenMP.</a:t>
            </a:r>
          </a:p>
          <a:p>
            <a:pPr eaLnBrk="1" hangingPunct="1"/>
            <a:endParaRPr lang="en-US" smtClean="0"/>
          </a:p>
        </p:txBody>
      </p:sp>
      <p:sp>
        <p:nvSpPr>
          <p:cNvPr id="6144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4D69BE27-BCB1-492D-B7DD-97A55A049C0C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27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6AC5533-2F2D-4CBF-B2CF-A8B321215714}" type="slidenum">
              <a:rPr lang="de-DE"/>
              <a:pPr eaLnBrk="1" hangingPunct="1"/>
              <a:t>31</a:t>
            </a:fld>
            <a:endParaRPr lang="de-DE"/>
          </a:p>
        </p:txBody>
      </p:sp>
      <p:sp>
        <p:nvSpPr>
          <p:cNvPr id="6246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04685-E747-4FD1-8F3C-C89190A5BD17}" type="slidenum">
              <a:rPr lang="de-DE"/>
              <a:pPr eaLnBrk="1" hangingPunct="1"/>
              <a:t>32</a:t>
            </a:fld>
            <a:endParaRPr lang="de-DE"/>
          </a:p>
        </p:txBody>
      </p:sp>
      <p:sp>
        <p:nvSpPr>
          <p:cNvPr id="634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63492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6493946-2EDC-4A97-AAD4-01154CE5828C}" type="slidenum">
              <a:rPr lang="de-DE"/>
              <a:pPr eaLnBrk="1" hangingPunct="1"/>
              <a:t>34</a:t>
            </a:fld>
            <a:endParaRPr lang="de-DE"/>
          </a:p>
        </p:txBody>
      </p:sp>
      <p:sp>
        <p:nvSpPr>
          <p:cNvPr id="6451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4408" tIns="42204" rIns="84408" bIns="42204"/>
          <a:lstStyle/>
          <a:p>
            <a:pPr eaLnBrk="1" hangingPunct="1"/>
            <a:r>
              <a:rPr lang="en-US" smtClean="0"/>
              <a:t>       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37626A-0609-46F0-B405-61B75325FAE2}" type="slidenum">
              <a:rPr lang="de-DE"/>
              <a:pPr eaLnBrk="1" hangingPunct="1"/>
              <a:t>2</a:t>
            </a:fld>
            <a:endParaRPr lang="de-DE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4467763-72CC-48AE-AE82-4E58850D9FB4}" type="slidenum">
              <a:rPr lang="de-DE"/>
              <a:pPr eaLnBrk="1" hangingPunct="1"/>
              <a:t>41</a:t>
            </a:fld>
            <a:endParaRPr lang="de-DE"/>
          </a:p>
        </p:txBody>
      </p:sp>
      <p:sp>
        <p:nvSpPr>
          <p:cNvPr id="6553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29" tIns="43215" rIns="86429" bIns="43215"/>
          <a:lstStyle/>
          <a:p>
            <a:pPr lvl="1" eaLnBrk="1" hangingPunct="1"/>
            <a:r>
              <a:rPr lang="de-DE" sz="1000" smtClean="0"/>
              <a:t>Scientists will work one year to fully analyse the result data </a:t>
            </a:r>
          </a:p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BA9F8A5-5B25-48F8-B212-85F5618FE949}" type="slidenum">
              <a:rPr lang="de-DE"/>
              <a:pPr eaLnBrk="1" hangingPunct="1"/>
              <a:t>3</a:t>
            </a:fld>
            <a:endParaRPr lang="de-DE"/>
          </a:p>
        </p:txBody>
      </p:sp>
      <p:sp>
        <p:nvSpPr>
          <p:cNvPr id="48131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8132" name="Rectangle 1027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4755E411-F831-4B55-83FC-C6863F412D74}" type="slidenum">
              <a:rPr lang="de-DE"/>
              <a:pPr eaLnBrk="1" hangingPunct="1"/>
              <a:t>6</a:t>
            </a:fld>
            <a:endParaRPr lang="de-DE"/>
          </a:p>
        </p:txBody>
      </p:sp>
      <p:sp>
        <p:nvSpPr>
          <p:cNvPr id="49155" name="Rectangle 1026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49156" name="Rectangle 1027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8F1900-FB0E-4BCB-B8E6-990B7AD043AF}" type="slidenum">
              <a:rPr lang="de-DE"/>
              <a:pPr eaLnBrk="1" hangingPunct="1"/>
              <a:t>7</a:t>
            </a:fld>
            <a:endParaRPr lang="de-DE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0180" name="Rectangle 3"/>
          <p:cNvSpPr txBox="1"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7938479-184F-4E30-9255-60562C4EC6A7}" type="slidenum">
              <a:rPr lang="de-DE"/>
              <a:pPr eaLnBrk="1" hangingPunct="1"/>
              <a:t>9</a:t>
            </a:fld>
            <a:endParaRPr lang="de-DE"/>
          </a:p>
        </p:txBody>
      </p:sp>
      <p:sp>
        <p:nvSpPr>
          <p:cNvPr id="512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D6AF74-6322-4C1F-BB57-0D69CD7ED3E7}" type="slidenum">
              <a:rPr lang="de-DE"/>
              <a:pPr eaLnBrk="1" hangingPunct="1"/>
              <a:t>12</a:t>
            </a:fld>
            <a:endParaRPr lang="de-DE"/>
          </a:p>
        </p:txBody>
      </p:sp>
      <p:sp>
        <p:nvSpPr>
          <p:cNvPr id="52227" name="Rectangle 3074"/>
          <p:cNvSpPr>
            <a:spLocks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</p:spPr>
      </p:sp>
      <p:sp>
        <p:nvSpPr>
          <p:cNvPr id="52228" name="Rectangle 3075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4813" cy="41132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C3300782-0AA7-433B-9634-8738E41813A8}" type="slidenum">
              <a:rPr lang="de-DE"/>
              <a:pPr eaLnBrk="1" hangingPunct="1"/>
              <a:t>13</a:t>
            </a:fld>
            <a:endParaRPr lang="de-DE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346B03F-2788-47BC-AF1F-5C1F8A925178}" type="slidenum">
              <a:rPr lang="de-DE" sz="1200"/>
              <a:pPr algn="r" eaLnBrk="1" hangingPunct="1"/>
              <a:t>13</a:t>
            </a:fld>
            <a:endParaRPr lang="de-DE" sz="1200"/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84C3F75-A2D0-4367-BFC3-EB0B697DBF50}" type="slidenum">
              <a:rPr lang="de-DE"/>
              <a:pPr eaLnBrk="1" hangingPunct="1"/>
              <a:t>14</a:t>
            </a:fld>
            <a:endParaRPr lang="de-DE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55763" y="952500"/>
            <a:ext cx="6192837" cy="1971675"/>
          </a:xfrm>
        </p:spPr>
        <p:txBody>
          <a:bodyPr/>
          <a:lstStyle>
            <a:lvl1pPr algn="l">
              <a:defRPr sz="3200"/>
            </a:lvl1pPr>
          </a:lstStyle>
          <a:p>
            <a:pPr lvl="0"/>
            <a:r>
              <a:rPr lang="en-US" noProof="0" smtClean="0"/>
              <a:t>Title of the presentation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55763" y="3176588"/>
            <a:ext cx="3529012" cy="2195512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Name</a:t>
            </a:r>
          </a:p>
          <a:p>
            <a:pPr lvl="0"/>
            <a:r>
              <a:rPr lang="fi-FI" noProof="0" smtClean="0"/>
              <a:t>Other information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56861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4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0663" y="274638"/>
            <a:ext cx="1709737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39863" y="274638"/>
            <a:ext cx="49784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4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274638"/>
            <a:ext cx="5688012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439863" y="1600200"/>
            <a:ext cx="6840537" cy="47085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8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274638"/>
            <a:ext cx="5688012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863" y="1600200"/>
            <a:ext cx="3343275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5538" y="1600200"/>
            <a:ext cx="3344862" cy="227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35538" y="4030663"/>
            <a:ext cx="3344862" cy="2278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4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39863" y="274638"/>
            <a:ext cx="5688012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39863" y="1600200"/>
            <a:ext cx="3343275" cy="227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35538" y="1600200"/>
            <a:ext cx="3344862" cy="2278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439863" y="4030663"/>
            <a:ext cx="3343275" cy="2278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5538" y="4030663"/>
            <a:ext cx="3344862" cy="2278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12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439863" y="274638"/>
            <a:ext cx="6840537" cy="60340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0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863" y="274638"/>
            <a:ext cx="5688012" cy="958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39863" y="1600200"/>
            <a:ext cx="3343275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344862" cy="4708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57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4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939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9863" y="1600200"/>
            <a:ext cx="3343275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5538" y="1600200"/>
            <a:ext cx="3344862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2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9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03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3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4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74638"/>
            <a:ext cx="5688012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600200"/>
            <a:ext cx="6840537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Example paragraph</a:t>
            </a:r>
          </a:p>
          <a:p>
            <a:pPr lvl="1"/>
            <a:r>
              <a:rPr lang="de-DE" smtClean="0"/>
              <a:t>Example paragraph</a:t>
            </a:r>
          </a:p>
          <a:p>
            <a:pPr lvl="2"/>
            <a:r>
              <a:rPr lang="de-DE" smtClean="0"/>
              <a:t>Example paragraph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6375" y="6373813"/>
            <a:ext cx="25558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373813"/>
            <a:ext cx="3203575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de-DE"/>
              <a:t>Wolfgang Gentzsch, DEISA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88238" y="6373813"/>
            <a:ext cx="90170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A7A64A"/>
          </a:solidFill>
          <a:latin typeface="Helvetica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3F55A5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yriad Pro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Myriad Pro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wmf"/><Relationship Id="rId1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8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www.grid.it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/Programme/PhET/sims/wave-on-a-string/wave-on-a-string_en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/Programme/PhET/sims/density-and-buoyancy/density_en.html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CY-LES-2005\Couplage_100_ite\t100_chipre.avi" TargetMode="External"/><Relationship Id="rId1" Type="http://schemas.openxmlformats.org/officeDocument/2006/relationships/video" Target="file:///E:\CY-LES-2005\Couplage_Sans\thot_chipre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200400"/>
            <a:ext cx="8459788" cy="11255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sz="4000" i="1" smtClean="0"/>
              <a:t>Building </a:t>
            </a:r>
            <a:br>
              <a:rPr lang="de-DE" sz="4000" i="1" smtClean="0"/>
            </a:br>
            <a:r>
              <a:rPr lang="de-DE" sz="4000" i="1" smtClean="0"/>
              <a:t>Sustainable e-Infrastructures for Research and Education</a:t>
            </a:r>
            <a:br>
              <a:rPr lang="de-DE" sz="4000" i="1" smtClean="0"/>
            </a:br>
            <a:r>
              <a:rPr lang="de-DE" sz="1000" i="1" smtClean="0"/>
              <a:t/>
            </a:r>
            <a:br>
              <a:rPr lang="de-DE" sz="1000" i="1" smtClean="0"/>
            </a:br>
            <a:r>
              <a:rPr lang="de-DE" sz="2800" i="1" smtClean="0"/>
              <a:t>HPC Clusters, Grids, and Clouds </a:t>
            </a:r>
            <a:r>
              <a:rPr lang="de-DE" sz="2800" smtClean="0"/>
              <a:t/>
            </a:r>
            <a:br>
              <a:rPr lang="de-DE" sz="28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953000"/>
            <a:ext cx="9144000" cy="457200"/>
          </a:xfrm>
        </p:spPr>
        <p:txBody>
          <a:bodyPr/>
          <a:lstStyle/>
          <a:p>
            <a:pPr marL="457200" lvl="1" indent="0" algn="ctr" defTabSz="457200" eaLnBrk="1" hangingPunct="1">
              <a:buFontTx/>
              <a:buNone/>
            </a:pPr>
            <a:r>
              <a:rPr lang="en-US" sz="1600" smtClean="0">
                <a:solidFill>
                  <a:schemeClr val="accent2"/>
                </a:solidFill>
              </a:rPr>
              <a:t>Wolfgang Gentzsch</a:t>
            </a:r>
          </a:p>
          <a:p>
            <a:pPr marL="457200" lvl="1" indent="0" algn="ctr" defTabSz="457200" eaLnBrk="1" hangingPunct="1">
              <a:buFontTx/>
              <a:buNone/>
            </a:pPr>
            <a:r>
              <a:rPr lang="en-US" sz="1600" smtClean="0">
                <a:solidFill>
                  <a:schemeClr val="accent2"/>
                </a:solidFill>
              </a:rPr>
              <a:t>The DEISA Project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404813"/>
            <a:ext cx="9144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58850"/>
          </a:xfrm>
        </p:spPr>
        <p:txBody>
          <a:bodyPr/>
          <a:lstStyle/>
          <a:p>
            <a:pPr eaLnBrk="1" hangingPunct="1"/>
            <a:r>
              <a:rPr lang="en-US" sz="3600" smtClean="0"/>
              <a:t>Environmental Application</a:t>
            </a:r>
          </a:p>
        </p:txBody>
      </p:sp>
      <p:sp>
        <p:nvSpPr>
          <p:cNvPr id="12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3897312" cy="4895850"/>
          </a:xfrm>
        </p:spPr>
        <p:txBody>
          <a:bodyPr/>
          <a:lstStyle/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Study the impact of water cycles of the hydrological and vegetation models on climate models 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Coupling area in West  Africa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Best performances with a vector and scalar platform 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Improve extensibility of the architecture and the coupling part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AMMA project, PhD thesis, 2 publ. and 2 comms.</a:t>
            </a:r>
          </a:p>
        </p:txBody>
      </p:sp>
      <p:grpSp>
        <p:nvGrpSpPr>
          <p:cNvPr id="12292" name="Group 1028"/>
          <p:cNvGrpSpPr>
            <a:grpSpLocks/>
          </p:cNvGrpSpPr>
          <p:nvPr/>
        </p:nvGrpSpPr>
        <p:grpSpPr bwMode="auto">
          <a:xfrm>
            <a:off x="4724400" y="3429000"/>
            <a:ext cx="4032250" cy="2474913"/>
            <a:chOff x="2971" y="2280"/>
            <a:chExt cx="2676" cy="1612"/>
          </a:xfrm>
        </p:grpSpPr>
        <p:sp>
          <p:nvSpPr>
            <p:cNvPr id="12294" name="Rectangle 1029"/>
            <p:cNvSpPr>
              <a:spLocks noChangeArrowheads="1"/>
            </p:cNvSpPr>
            <p:nvPr/>
          </p:nvSpPr>
          <p:spPr bwMode="auto">
            <a:xfrm>
              <a:off x="2971" y="2297"/>
              <a:ext cx="2631" cy="158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8358" name="Text Box 1030"/>
            <p:cNvSpPr txBox="1">
              <a:spLocks noChangeArrowheads="1"/>
            </p:cNvSpPr>
            <p:nvPr/>
          </p:nvSpPr>
          <p:spPr bwMode="auto">
            <a:xfrm>
              <a:off x="4287" y="3022"/>
              <a:ext cx="4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Sirba</a:t>
              </a:r>
            </a:p>
          </p:txBody>
        </p:sp>
        <p:sp>
          <p:nvSpPr>
            <p:cNvPr id="12296" name="Rectangle 1031"/>
            <p:cNvSpPr>
              <a:spLocks noChangeArrowheads="1"/>
            </p:cNvSpPr>
            <p:nvPr/>
          </p:nvSpPr>
          <p:spPr bwMode="auto">
            <a:xfrm>
              <a:off x="4014" y="3159"/>
              <a:ext cx="681" cy="182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297" name="Rectangle 1032"/>
            <p:cNvSpPr>
              <a:spLocks noChangeArrowheads="1"/>
            </p:cNvSpPr>
            <p:nvPr/>
          </p:nvSpPr>
          <p:spPr bwMode="auto">
            <a:xfrm>
              <a:off x="4116" y="2812"/>
              <a:ext cx="897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endParaRPr lang="fr-FR" sz="1600">
                <a:latin typeface="Garamond" pitchFamily="18" charset="0"/>
              </a:endParaRPr>
            </a:p>
          </p:txBody>
        </p:sp>
        <p:sp>
          <p:nvSpPr>
            <p:cNvPr id="12298" name="Text Box 1033"/>
            <p:cNvSpPr txBox="1">
              <a:spLocks noChangeArrowheads="1"/>
            </p:cNvSpPr>
            <p:nvPr/>
          </p:nvSpPr>
          <p:spPr bwMode="auto">
            <a:xfrm>
              <a:off x="3198" y="2343"/>
              <a:ext cx="816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Atmosphere</a:t>
              </a:r>
            </a:p>
          </p:txBody>
        </p:sp>
        <p:sp>
          <p:nvSpPr>
            <p:cNvPr id="12299" name="Text Box 1034"/>
            <p:cNvSpPr txBox="1">
              <a:spLocks noChangeArrowheads="1"/>
            </p:cNvSpPr>
            <p:nvPr/>
          </p:nvSpPr>
          <p:spPr bwMode="auto">
            <a:xfrm>
              <a:off x="4014" y="2343"/>
              <a:ext cx="77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200"/>
                <a:t>Vegetation</a:t>
              </a:r>
            </a:p>
          </p:txBody>
        </p:sp>
        <p:sp>
          <p:nvSpPr>
            <p:cNvPr id="12300" name="Text Box 1035"/>
            <p:cNvSpPr txBox="1">
              <a:spLocks noChangeArrowheads="1"/>
            </p:cNvSpPr>
            <p:nvPr/>
          </p:nvSpPr>
          <p:spPr bwMode="auto">
            <a:xfrm>
              <a:off x="4785" y="2343"/>
              <a:ext cx="862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/>
                <a:t>Hydrological</a:t>
              </a:r>
            </a:p>
          </p:txBody>
        </p:sp>
        <p:sp>
          <p:nvSpPr>
            <p:cNvPr id="12301" name="Line 1036"/>
            <p:cNvSpPr>
              <a:spLocks noChangeShapeType="1"/>
            </p:cNvSpPr>
            <p:nvPr/>
          </p:nvSpPr>
          <p:spPr bwMode="auto">
            <a:xfrm>
              <a:off x="3152" y="2978"/>
              <a:ext cx="235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Text Box 1037"/>
            <p:cNvSpPr txBox="1">
              <a:spLocks noChangeArrowheads="1"/>
            </p:cNvSpPr>
            <p:nvPr/>
          </p:nvSpPr>
          <p:spPr bwMode="auto">
            <a:xfrm rot="-5400000">
              <a:off x="2737" y="2533"/>
              <a:ext cx="762" cy="2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200" i="1"/>
                <a:t>Meteorological</a:t>
              </a:r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 i="1"/>
                <a:t>Mesh</a:t>
              </a:r>
            </a:p>
          </p:txBody>
        </p:sp>
        <p:sp>
          <p:nvSpPr>
            <p:cNvPr id="12303" name="Text Box 1038"/>
            <p:cNvSpPr txBox="1">
              <a:spLocks noChangeArrowheads="1"/>
            </p:cNvSpPr>
            <p:nvPr/>
          </p:nvSpPr>
          <p:spPr bwMode="auto">
            <a:xfrm rot="-5400000">
              <a:off x="2597" y="3335"/>
              <a:ext cx="933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1200" i="1"/>
                <a:t>Hydrological Mesh</a:t>
              </a:r>
            </a:p>
          </p:txBody>
        </p:sp>
        <p:sp>
          <p:nvSpPr>
            <p:cNvPr id="12304" name="Rectangle 1039"/>
            <p:cNvSpPr>
              <a:spLocks noChangeArrowheads="1"/>
            </p:cNvSpPr>
            <p:nvPr/>
          </p:nvSpPr>
          <p:spPr bwMode="auto">
            <a:xfrm>
              <a:off x="3243" y="2570"/>
              <a:ext cx="681" cy="227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5" name="Rectangle 1040"/>
            <p:cNvSpPr>
              <a:spLocks noChangeArrowheads="1"/>
            </p:cNvSpPr>
            <p:nvPr/>
          </p:nvSpPr>
          <p:spPr bwMode="auto">
            <a:xfrm>
              <a:off x="4014" y="2570"/>
              <a:ext cx="681" cy="227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6" name="Text Box 1041"/>
            <p:cNvSpPr txBox="1">
              <a:spLocks noChangeArrowheads="1"/>
            </p:cNvSpPr>
            <p:nvPr/>
          </p:nvSpPr>
          <p:spPr bwMode="auto">
            <a:xfrm>
              <a:off x="3969" y="2617"/>
              <a:ext cx="771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400"/>
                <a:t>SVAT_M</a:t>
              </a:r>
            </a:p>
          </p:txBody>
        </p:sp>
        <p:sp>
          <p:nvSpPr>
            <p:cNvPr id="12307" name="Text Box 1042"/>
            <p:cNvSpPr txBox="1">
              <a:spLocks noChangeArrowheads="1"/>
            </p:cNvSpPr>
            <p:nvPr/>
          </p:nvSpPr>
          <p:spPr bwMode="auto">
            <a:xfrm>
              <a:off x="3198" y="2570"/>
              <a:ext cx="771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105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400"/>
                <a:t>MAR</a:t>
              </a:r>
            </a:p>
          </p:txBody>
        </p:sp>
        <p:sp>
          <p:nvSpPr>
            <p:cNvPr id="12308" name="AutoShape 1043"/>
            <p:cNvSpPr>
              <a:spLocks noChangeArrowheads="1"/>
            </p:cNvSpPr>
            <p:nvPr/>
          </p:nvSpPr>
          <p:spPr bwMode="auto">
            <a:xfrm>
              <a:off x="3787" y="2616"/>
              <a:ext cx="363" cy="182"/>
            </a:xfrm>
            <a:prstGeom prst="leftRightArrow">
              <a:avLst>
                <a:gd name="adj1" fmla="val 50000"/>
                <a:gd name="adj2" fmla="val 3989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09" name="Rectangle 1044"/>
            <p:cNvSpPr>
              <a:spLocks noChangeArrowheads="1"/>
            </p:cNvSpPr>
            <p:nvPr/>
          </p:nvSpPr>
          <p:spPr bwMode="auto">
            <a:xfrm>
              <a:off x="4830" y="3159"/>
              <a:ext cx="681" cy="182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0" name="Text Box 1045"/>
            <p:cNvSpPr txBox="1">
              <a:spLocks noChangeArrowheads="1"/>
            </p:cNvSpPr>
            <p:nvPr/>
          </p:nvSpPr>
          <p:spPr bwMode="auto">
            <a:xfrm>
              <a:off x="4831" y="3205"/>
              <a:ext cx="724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400"/>
                <a:t>ABC</a:t>
              </a:r>
            </a:p>
          </p:txBody>
        </p:sp>
        <p:sp>
          <p:nvSpPr>
            <p:cNvPr id="12311" name="AutoShape 1046"/>
            <p:cNvSpPr>
              <a:spLocks noChangeArrowheads="1"/>
            </p:cNvSpPr>
            <p:nvPr/>
          </p:nvSpPr>
          <p:spPr bwMode="auto">
            <a:xfrm rot="5400000">
              <a:off x="3243" y="3204"/>
              <a:ext cx="1043" cy="137"/>
            </a:xfrm>
            <a:prstGeom prst="leftRightArrow">
              <a:avLst>
                <a:gd name="adj1" fmla="val 64713"/>
                <a:gd name="adj2" fmla="val 6203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2" name="Text Box 1047"/>
            <p:cNvSpPr txBox="1">
              <a:spLocks noChangeArrowheads="1"/>
            </p:cNvSpPr>
            <p:nvPr/>
          </p:nvSpPr>
          <p:spPr bwMode="auto">
            <a:xfrm>
              <a:off x="3969" y="3205"/>
              <a:ext cx="77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400"/>
                <a:t>SVAT_H_1</a:t>
              </a:r>
            </a:p>
          </p:txBody>
        </p:sp>
        <p:sp>
          <p:nvSpPr>
            <p:cNvPr id="12313" name="Rectangle 1048"/>
            <p:cNvSpPr>
              <a:spLocks noChangeArrowheads="1"/>
            </p:cNvSpPr>
            <p:nvPr/>
          </p:nvSpPr>
          <p:spPr bwMode="auto">
            <a:xfrm>
              <a:off x="4014" y="3522"/>
              <a:ext cx="681" cy="227"/>
            </a:xfrm>
            <a:prstGeom prst="rect">
              <a:avLst/>
            </a:prstGeom>
            <a:solidFill>
              <a:schemeClr val="hlink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4" name="Rectangle 1049"/>
            <p:cNvSpPr>
              <a:spLocks noChangeArrowheads="1"/>
            </p:cNvSpPr>
            <p:nvPr/>
          </p:nvSpPr>
          <p:spPr bwMode="auto">
            <a:xfrm>
              <a:off x="4830" y="3522"/>
              <a:ext cx="681" cy="227"/>
            </a:xfrm>
            <a:prstGeom prst="rect">
              <a:avLst/>
            </a:prstGeom>
            <a:solidFill>
              <a:srgbClr val="FF99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5" name="Text Box 1050"/>
            <p:cNvSpPr txBox="1">
              <a:spLocks noChangeArrowheads="1"/>
            </p:cNvSpPr>
            <p:nvPr/>
          </p:nvSpPr>
          <p:spPr bwMode="auto">
            <a:xfrm>
              <a:off x="3969" y="3567"/>
              <a:ext cx="771" cy="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prstDash val="dash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400"/>
                <a:t>SVAT_H_2</a:t>
              </a:r>
            </a:p>
          </p:txBody>
        </p:sp>
        <p:sp>
          <p:nvSpPr>
            <p:cNvPr id="12316" name="AutoShape 1051"/>
            <p:cNvSpPr>
              <a:spLocks noChangeArrowheads="1"/>
            </p:cNvSpPr>
            <p:nvPr/>
          </p:nvSpPr>
          <p:spPr bwMode="auto">
            <a:xfrm>
              <a:off x="4649" y="3567"/>
              <a:ext cx="227" cy="181"/>
            </a:xfrm>
            <a:prstGeom prst="leftRightArrow">
              <a:avLst>
                <a:gd name="adj1" fmla="val 50000"/>
                <a:gd name="adj2" fmla="val 2508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7" name="Text Box 1052"/>
            <p:cNvSpPr txBox="1">
              <a:spLocks noChangeArrowheads="1"/>
            </p:cNvSpPr>
            <p:nvPr/>
          </p:nvSpPr>
          <p:spPr bwMode="auto">
            <a:xfrm>
              <a:off x="4831" y="3567"/>
              <a:ext cx="724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3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fr-FR" sz="1600"/>
                <a:t>TopModel</a:t>
              </a:r>
            </a:p>
          </p:txBody>
        </p:sp>
        <p:sp>
          <p:nvSpPr>
            <p:cNvPr id="12318" name="AutoShape 1053"/>
            <p:cNvSpPr>
              <a:spLocks noChangeArrowheads="1"/>
            </p:cNvSpPr>
            <p:nvPr/>
          </p:nvSpPr>
          <p:spPr bwMode="auto">
            <a:xfrm>
              <a:off x="3787" y="3205"/>
              <a:ext cx="272" cy="181"/>
            </a:xfrm>
            <a:prstGeom prst="leftRightArrow">
              <a:avLst>
                <a:gd name="adj1" fmla="val 50000"/>
                <a:gd name="adj2" fmla="val 300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319" name="AutoShape 1054"/>
            <p:cNvSpPr>
              <a:spLocks noChangeArrowheads="1"/>
            </p:cNvSpPr>
            <p:nvPr/>
          </p:nvSpPr>
          <p:spPr bwMode="auto">
            <a:xfrm>
              <a:off x="3787" y="3522"/>
              <a:ext cx="272" cy="181"/>
            </a:xfrm>
            <a:prstGeom prst="leftRightArrow">
              <a:avLst>
                <a:gd name="adj1" fmla="val 50000"/>
                <a:gd name="adj2" fmla="val 3005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8383" name="Text Box 1055"/>
            <p:cNvSpPr txBox="1">
              <a:spLocks noChangeArrowheads="1"/>
            </p:cNvSpPr>
            <p:nvPr/>
          </p:nvSpPr>
          <p:spPr bwMode="auto">
            <a:xfrm>
              <a:off x="5103" y="3386"/>
              <a:ext cx="45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Ouémé</a:t>
              </a:r>
            </a:p>
          </p:txBody>
        </p:sp>
        <p:sp>
          <p:nvSpPr>
            <p:cNvPr id="868384" name="Text Box 1056"/>
            <p:cNvSpPr txBox="1">
              <a:spLocks noChangeArrowheads="1"/>
            </p:cNvSpPr>
            <p:nvPr/>
          </p:nvSpPr>
          <p:spPr bwMode="auto">
            <a:xfrm>
              <a:off x="5103" y="3023"/>
              <a:ext cx="4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Sirba</a:t>
              </a:r>
            </a:p>
          </p:txBody>
        </p:sp>
        <p:sp>
          <p:nvSpPr>
            <p:cNvPr id="12322" name="AutoShape 1057"/>
            <p:cNvSpPr>
              <a:spLocks noChangeArrowheads="1"/>
            </p:cNvSpPr>
            <p:nvPr/>
          </p:nvSpPr>
          <p:spPr bwMode="auto">
            <a:xfrm>
              <a:off x="4649" y="3159"/>
              <a:ext cx="227" cy="181"/>
            </a:xfrm>
            <a:prstGeom prst="leftRightArrow">
              <a:avLst>
                <a:gd name="adj1" fmla="val 50000"/>
                <a:gd name="adj2" fmla="val 25083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868386" name="Text Box 1058"/>
            <p:cNvSpPr txBox="1">
              <a:spLocks noChangeArrowheads="1"/>
            </p:cNvSpPr>
            <p:nvPr/>
          </p:nvSpPr>
          <p:spPr bwMode="auto">
            <a:xfrm>
              <a:off x="4287" y="3385"/>
              <a:ext cx="454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80000"/>
                </a:lnSpc>
                <a:spcBef>
                  <a:spcPct val="5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n-US" sz="12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Ouémé</a:t>
              </a:r>
            </a:p>
          </p:txBody>
        </p:sp>
      </p:grpSp>
      <p:pic>
        <p:nvPicPr>
          <p:cNvPr id="12293" name="Picture 1059" descr="Carte_AO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54901" r="1971"/>
          <a:stretch>
            <a:fillRect/>
          </a:stretch>
        </p:blipFill>
        <p:spPr bwMode="auto">
          <a:xfrm>
            <a:off x="4800600" y="1447800"/>
            <a:ext cx="3686175" cy="19685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3600" b="1">
                <a:solidFill>
                  <a:srgbClr val="A7A64A"/>
                </a:solidFill>
                <a:latin typeface="Helvetica" charset="0"/>
              </a:rPr>
              <a:t>Why are we building e-Infrastructures</a:t>
            </a:r>
          </a:p>
          <a:p>
            <a:pPr algn="ctr"/>
            <a:r>
              <a:rPr lang="de-DE" sz="3600" b="1">
                <a:solidFill>
                  <a:srgbClr val="A7A64A"/>
                </a:solidFill>
                <a:latin typeface="Helvetica" charset="0"/>
              </a:rPr>
              <a:t>for research &amp; education?</a:t>
            </a:r>
            <a:endParaRPr lang="en-GB" sz="3600" b="1">
              <a:solidFill>
                <a:srgbClr val="A7A64A"/>
              </a:solidFill>
              <a:latin typeface="Helvetica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371600" y="1828800"/>
            <a:ext cx="67278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3F55A5"/>
                </a:solidFill>
                <a:latin typeface="Helvetica" charset="0"/>
              </a:rPr>
              <a:t>  Transparent secure on-demand access to resources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3F55A5"/>
                </a:solidFill>
                <a:latin typeface="Helvetica" charset="0"/>
              </a:rPr>
              <a:t>  Enabling computation and collaboration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en-US" sz="2400">
                <a:solidFill>
                  <a:srgbClr val="3F55A5"/>
                </a:solidFill>
                <a:latin typeface="Helvetica" charset="0"/>
              </a:rPr>
              <a:t>  Increasing flexibility: capability versus capacity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de-DE" sz="2400">
                <a:solidFill>
                  <a:srgbClr val="3F55A5"/>
                </a:solidFill>
                <a:latin typeface="Helvetica" charset="0"/>
              </a:rPr>
              <a:t>  Making innovation real for research &amp; education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de-DE" sz="2400">
                <a:solidFill>
                  <a:srgbClr val="3F55A5"/>
                </a:solidFill>
                <a:latin typeface="Helvetica" charset="0"/>
              </a:rPr>
              <a:t>  Increasing productivity of the users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de-DE" sz="2400">
                <a:solidFill>
                  <a:srgbClr val="3F55A5"/>
                </a:solidFill>
                <a:latin typeface="Helvetica" charset="0"/>
              </a:rPr>
              <a:t>  Raising the ROI of IT – maximizing value/cost</a:t>
            </a:r>
          </a:p>
          <a:p>
            <a:pPr>
              <a:spcBef>
                <a:spcPct val="50000"/>
              </a:spcBef>
              <a:buClr>
                <a:srgbClr val="3C3CB6"/>
              </a:buClr>
              <a:buFont typeface="Wingdings" pitchFamily="2" charset="2"/>
              <a:buChar char="Ø"/>
            </a:pPr>
            <a:r>
              <a:rPr lang="de-DE" sz="2400">
                <a:solidFill>
                  <a:srgbClr val="3F55A5"/>
                </a:solidFill>
                <a:latin typeface="Helvetica" charset="0"/>
              </a:rPr>
              <a:t>  Expanding impact of IT on the organization</a:t>
            </a:r>
            <a:endParaRPr lang="en-GB" sz="2400">
              <a:solidFill>
                <a:srgbClr val="3F55A5"/>
              </a:solidFill>
              <a:latin typeface="Helvetica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8459788" cy="11255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sz="4000" i="1" smtClean="0"/>
              <a:t>Components of </a:t>
            </a:r>
            <a:br>
              <a:rPr lang="de-DE" sz="4000" i="1" smtClean="0"/>
            </a:br>
            <a:r>
              <a:rPr lang="de-DE" sz="4000" i="1" smtClean="0"/>
              <a:t>e-Infrastructures</a:t>
            </a:r>
            <a:br>
              <a:rPr lang="de-DE" sz="4000" i="1" smtClean="0"/>
            </a:br>
            <a:r>
              <a:rPr lang="de-DE" sz="1200" i="1" smtClean="0"/>
              <a:t/>
            </a:r>
            <a:br>
              <a:rPr lang="de-DE" sz="1200" i="1" smtClean="0"/>
            </a:br>
            <a:r>
              <a:rPr lang="de-DE" sz="4000" i="1" smtClean="0"/>
              <a:t>Networks, Clusters, Grids, Clouds </a:t>
            </a:r>
            <a:endParaRPr lang="en-US" sz="4000" smtClean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85"/>
          <p:cNvSpPr txBox="1">
            <a:spLocks noChangeArrowheads="1"/>
          </p:cNvSpPr>
          <p:nvPr/>
        </p:nvSpPr>
        <p:spPr bwMode="auto">
          <a:xfrm>
            <a:off x="7956550" y="4700588"/>
            <a:ext cx="11874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000" b="1"/>
              <a:t>Dedicated </a:t>
            </a:r>
          </a:p>
          <a:p>
            <a:pPr eaLnBrk="1" hangingPunct="1"/>
            <a:r>
              <a:rPr lang="de-DE" sz="1000" b="1"/>
              <a:t>10 Gb/s </a:t>
            </a:r>
          </a:p>
          <a:p>
            <a:pPr eaLnBrk="1" hangingPunct="1"/>
            <a:r>
              <a:rPr lang="de-DE" sz="1000" b="1"/>
              <a:t>Wavelength</a:t>
            </a:r>
          </a:p>
          <a:p>
            <a:pPr eaLnBrk="1" hangingPunct="1"/>
            <a:endParaRPr lang="de-DE" sz="1000" b="1"/>
          </a:p>
          <a:p>
            <a:pPr eaLnBrk="1" hangingPunct="1"/>
            <a:r>
              <a:rPr lang="de-DE" sz="1000" b="1"/>
              <a:t>10 Gb/s Ethernet / IP</a:t>
            </a:r>
          </a:p>
          <a:p>
            <a:pPr eaLnBrk="1" hangingPunct="1"/>
            <a:endParaRPr lang="de-DE" sz="1000" b="1"/>
          </a:p>
          <a:p>
            <a:pPr eaLnBrk="1" hangingPunct="1"/>
            <a:r>
              <a:rPr lang="de-DE" sz="1000" b="1"/>
              <a:t>1 Gb/s </a:t>
            </a:r>
          </a:p>
          <a:p>
            <a:pPr eaLnBrk="1" hangingPunct="1"/>
            <a:r>
              <a:rPr lang="de-DE" sz="1000" b="1"/>
              <a:t>GRE Tunnel</a:t>
            </a:r>
          </a:p>
        </p:txBody>
      </p:sp>
      <p:sp>
        <p:nvSpPr>
          <p:cNvPr id="15363" name="Rectangle 88"/>
          <p:cNvSpPr>
            <a:spLocks noChangeArrowheads="1"/>
          </p:cNvSpPr>
          <p:nvPr/>
        </p:nvSpPr>
        <p:spPr bwMode="auto">
          <a:xfrm>
            <a:off x="7251700" y="4652963"/>
            <a:ext cx="1728788" cy="16557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156"/>
          <p:cNvSpPr>
            <a:spLocks noChangeArrowheads="1"/>
          </p:cNvSpPr>
          <p:nvPr/>
        </p:nvSpPr>
        <p:spPr bwMode="auto">
          <a:xfrm>
            <a:off x="0" y="0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fi-FI" sz="3200" b="1">
                <a:solidFill>
                  <a:srgbClr val="A7A64A"/>
                </a:solidFill>
                <a:latin typeface="Helvetica" charset="0"/>
              </a:rPr>
              <a:t>Dedicated high speed network (10 Gb/s)</a:t>
            </a:r>
            <a:endParaRPr lang="en-US" sz="3200" b="1">
              <a:solidFill>
                <a:srgbClr val="A7A64A"/>
              </a:solidFill>
              <a:latin typeface="Helvetica" charset="0"/>
            </a:endParaRPr>
          </a:p>
        </p:txBody>
      </p:sp>
      <p:sp>
        <p:nvSpPr>
          <p:cNvPr id="15365" name="Slide Number Placeholder 201"/>
          <p:cNvSpPr txBox="1">
            <a:spLocks noGrp="1"/>
          </p:cNvSpPr>
          <p:nvPr/>
        </p:nvSpPr>
        <p:spPr bwMode="auto">
          <a:xfrm>
            <a:off x="7488238" y="6373813"/>
            <a:ext cx="9017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2A8E7398-6CC9-4D72-8958-4DDBE3A74E03}" type="slidenum">
              <a:rPr lang="de-DE" sz="1200">
                <a:solidFill>
                  <a:schemeClr val="bg2"/>
                </a:solidFill>
              </a:rPr>
              <a:pPr algn="r" eaLnBrk="1" hangingPunct="1"/>
              <a:t>13</a:t>
            </a:fld>
            <a:endParaRPr lang="de-DE" sz="1200">
              <a:solidFill>
                <a:schemeClr val="bg2"/>
              </a:solidFill>
            </a:endParaRPr>
          </a:p>
        </p:txBody>
      </p:sp>
      <p:sp>
        <p:nvSpPr>
          <p:cNvPr id="15366" name="Line 86"/>
          <p:cNvSpPr>
            <a:spLocks noChangeShapeType="1"/>
          </p:cNvSpPr>
          <p:nvPr/>
        </p:nvSpPr>
        <p:spPr bwMode="auto">
          <a:xfrm rot="10800000">
            <a:off x="7416800" y="5948363"/>
            <a:ext cx="503238" cy="0"/>
          </a:xfrm>
          <a:prstGeom prst="lin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514"/>
          <p:cNvSpPr>
            <a:spLocks noChangeShapeType="1"/>
          </p:cNvSpPr>
          <p:nvPr/>
        </p:nvSpPr>
        <p:spPr bwMode="auto">
          <a:xfrm rot="10800000">
            <a:off x="7416800" y="4940300"/>
            <a:ext cx="5032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7515"/>
          <p:cNvSpPr>
            <a:spLocks noChangeShapeType="1"/>
          </p:cNvSpPr>
          <p:nvPr/>
        </p:nvSpPr>
        <p:spPr bwMode="auto">
          <a:xfrm rot="10800000">
            <a:off x="7416800" y="5516563"/>
            <a:ext cx="503238" cy="0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9" name="Group 9"/>
          <p:cNvGrpSpPr>
            <a:grpSpLocks/>
          </p:cNvGrpSpPr>
          <p:nvPr/>
        </p:nvGrpSpPr>
        <p:grpSpPr bwMode="auto">
          <a:xfrm>
            <a:off x="215900" y="1016000"/>
            <a:ext cx="8035925" cy="5041900"/>
            <a:chOff x="136" y="640"/>
            <a:chExt cx="5062" cy="3176"/>
          </a:xfrm>
        </p:grpSpPr>
        <p:grpSp>
          <p:nvGrpSpPr>
            <p:cNvPr id="15370" name="Group 10"/>
            <p:cNvGrpSpPr>
              <a:grpSpLocks/>
            </p:cNvGrpSpPr>
            <p:nvPr/>
          </p:nvGrpSpPr>
          <p:grpSpPr bwMode="auto">
            <a:xfrm>
              <a:off x="1655" y="1684"/>
              <a:ext cx="1928" cy="1247"/>
              <a:chOff x="1655" y="1684"/>
              <a:chExt cx="1928" cy="1247"/>
            </a:xfrm>
          </p:grpSpPr>
          <p:grpSp>
            <p:nvGrpSpPr>
              <p:cNvPr id="15550" name="Group 11"/>
              <p:cNvGrpSpPr>
                <a:grpSpLocks/>
              </p:cNvGrpSpPr>
              <p:nvPr/>
            </p:nvGrpSpPr>
            <p:grpSpPr bwMode="auto">
              <a:xfrm>
                <a:off x="1655" y="1684"/>
                <a:ext cx="1928" cy="1247"/>
                <a:chOff x="1487" y="1797"/>
                <a:chExt cx="1620" cy="1366"/>
              </a:xfrm>
            </p:grpSpPr>
            <p:sp>
              <p:nvSpPr>
                <p:cNvPr id="15552" name="AutoShape 12"/>
                <p:cNvSpPr>
                  <a:spLocks noChangeArrowheads="1"/>
                </p:cNvSpPr>
                <p:nvPr/>
              </p:nvSpPr>
              <p:spPr bwMode="auto">
                <a:xfrm>
                  <a:off x="1487" y="1797"/>
                  <a:ext cx="1620" cy="1366"/>
                </a:xfrm>
                <a:prstGeom prst="cloudCallout">
                  <a:avLst>
                    <a:gd name="adj1" fmla="val -8042"/>
                    <a:gd name="adj2" fmla="val 4440"/>
                  </a:avLst>
                </a:prstGeom>
                <a:solidFill>
                  <a:srgbClr val="D6ECEE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nl-NL"/>
                </a:p>
              </p:txBody>
            </p:sp>
            <p:sp>
              <p:nvSpPr>
                <p:cNvPr id="15553" name="Oval 13"/>
                <p:cNvSpPr>
                  <a:spLocks noChangeArrowheads="1"/>
                </p:cNvSpPr>
                <p:nvPr/>
              </p:nvSpPr>
              <p:spPr bwMode="auto">
                <a:xfrm>
                  <a:off x="1606" y="2428"/>
                  <a:ext cx="790" cy="525"/>
                </a:xfrm>
                <a:prstGeom prst="ellipse">
                  <a:avLst/>
                </a:prstGeom>
                <a:solidFill>
                  <a:srgbClr val="D6EC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54" name="Oval 14"/>
                <p:cNvSpPr>
                  <a:spLocks noChangeArrowheads="1"/>
                </p:cNvSpPr>
                <p:nvPr/>
              </p:nvSpPr>
              <p:spPr bwMode="auto">
                <a:xfrm>
                  <a:off x="2109" y="2205"/>
                  <a:ext cx="733" cy="572"/>
                </a:xfrm>
                <a:prstGeom prst="ellipse">
                  <a:avLst/>
                </a:prstGeom>
                <a:solidFill>
                  <a:srgbClr val="D6ECEE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15551" name="Picture 15" descr="GEANT2-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2" y="1822"/>
                <a:ext cx="1112" cy="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1" name="AutoShape 11"/>
            <p:cNvSpPr>
              <a:spLocks noChangeArrowheads="1"/>
            </p:cNvSpPr>
            <p:nvPr/>
          </p:nvSpPr>
          <p:spPr bwMode="auto">
            <a:xfrm>
              <a:off x="1342" y="1351"/>
              <a:ext cx="771" cy="482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2" name="AutoShape 12"/>
            <p:cNvSpPr>
              <a:spLocks noChangeArrowheads="1"/>
            </p:cNvSpPr>
            <p:nvPr/>
          </p:nvSpPr>
          <p:spPr bwMode="auto">
            <a:xfrm>
              <a:off x="3746" y="1351"/>
              <a:ext cx="711" cy="482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3" name="Group 13"/>
            <p:cNvGrpSpPr>
              <a:grpSpLocks/>
            </p:cNvGrpSpPr>
            <p:nvPr/>
          </p:nvGrpSpPr>
          <p:grpSpPr bwMode="auto">
            <a:xfrm>
              <a:off x="4336" y="640"/>
              <a:ext cx="631" cy="498"/>
              <a:chOff x="4054" y="603"/>
              <a:chExt cx="631" cy="498"/>
            </a:xfrm>
          </p:grpSpPr>
          <p:sp>
            <p:nvSpPr>
              <p:cNvPr id="15548" name="AutoShape 14"/>
              <p:cNvSpPr>
                <a:spLocks noChangeArrowheads="1"/>
              </p:cNvSpPr>
              <p:nvPr/>
            </p:nvSpPr>
            <p:spPr bwMode="auto">
              <a:xfrm>
                <a:off x="4054" y="603"/>
                <a:ext cx="631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49" name="Picture 15" descr="cinec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8" y="743"/>
                <a:ext cx="567" cy="223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374" name="AutoShape 16"/>
            <p:cNvSpPr>
              <a:spLocks noChangeArrowheads="1"/>
            </p:cNvSpPr>
            <p:nvPr/>
          </p:nvSpPr>
          <p:spPr bwMode="auto">
            <a:xfrm>
              <a:off x="2964" y="1351"/>
              <a:ext cx="711" cy="482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5" name="Group 17"/>
            <p:cNvGrpSpPr>
              <a:grpSpLocks/>
            </p:cNvGrpSpPr>
            <p:nvPr/>
          </p:nvGrpSpPr>
          <p:grpSpPr bwMode="auto">
            <a:xfrm>
              <a:off x="2940" y="640"/>
              <a:ext cx="632" cy="498"/>
              <a:chOff x="3877" y="1435"/>
              <a:chExt cx="632" cy="498"/>
            </a:xfrm>
          </p:grpSpPr>
          <p:sp>
            <p:nvSpPr>
              <p:cNvPr id="15546" name="AutoShape 18"/>
              <p:cNvSpPr>
                <a:spLocks noChangeArrowheads="1"/>
              </p:cNvSpPr>
              <p:nvPr/>
            </p:nvSpPr>
            <p:spPr bwMode="auto">
              <a:xfrm>
                <a:off x="3877" y="1435"/>
                <a:ext cx="632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47" name="Picture 19" descr="idris-logo-0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568"/>
                <a:ext cx="564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6" name="AutoShape 20"/>
            <p:cNvSpPr>
              <a:spLocks noChangeArrowheads="1"/>
            </p:cNvSpPr>
            <p:nvPr/>
          </p:nvSpPr>
          <p:spPr bwMode="auto">
            <a:xfrm>
              <a:off x="2183" y="1351"/>
              <a:ext cx="711" cy="482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77" name="Group 21"/>
            <p:cNvGrpSpPr>
              <a:grpSpLocks/>
            </p:cNvGrpSpPr>
            <p:nvPr/>
          </p:nvGrpSpPr>
          <p:grpSpPr bwMode="auto">
            <a:xfrm>
              <a:off x="2241" y="640"/>
              <a:ext cx="632" cy="498"/>
              <a:chOff x="1850" y="890"/>
              <a:chExt cx="632" cy="498"/>
            </a:xfrm>
          </p:grpSpPr>
          <p:sp>
            <p:nvSpPr>
              <p:cNvPr id="15544" name="AutoShape 22"/>
              <p:cNvSpPr>
                <a:spLocks noChangeArrowheads="1"/>
              </p:cNvSpPr>
              <p:nvPr/>
            </p:nvSpPr>
            <p:spPr bwMode="auto">
              <a:xfrm>
                <a:off x="1850" y="890"/>
                <a:ext cx="632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45" name="Picture 23" descr="csc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4" y="954"/>
                <a:ext cx="588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378" name="Group 24"/>
            <p:cNvGrpSpPr>
              <a:grpSpLocks/>
            </p:cNvGrpSpPr>
            <p:nvPr/>
          </p:nvGrpSpPr>
          <p:grpSpPr bwMode="auto">
            <a:xfrm>
              <a:off x="136" y="1072"/>
              <a:ext cx="631" cy="498"/>
              <a:chOff x="480" y="890"/>
              <a:chExt cx="631" cy="498"/>
            </a:xfrm>
          </p:grpSpPr>
          <p:sp>
            <p:nvSpPr>
              <p:cNvPr id="15542" name="AutoShape 25"/>
              <p:cNvSpPr>
                <a:spLocks noChangeArrowheads="1"/>
              </p:cNvSpPr>
              <p:nvPr/>
            </p:nvSpPr>
            <p:spPr bwMode="auto">
              <a:xfrm>
                <a:off x="480" y="890"/>
                <a:ext cx="631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43" name="Picture 26" descr="ecmwf-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" y="960"/>
                <a:ext cx="470" cy="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79" name="AutoShape 27"/>
            <p:cNvSpPr>
              <a:spLocks noChangeArrowheads="1"/>
            </p:cNvSpPr>
            <p:nvPr/>
          </p:nvSpPr>
          <p:spPr bwMode="auto">
            <a:xfrm>
              <a:off x="2058" y="2893"/>
              <a:ext cx="1134" cy="848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0" name="AutoShape 28"/>
            <p:cNvSpPr>
              <a:spLocks noChangeArrowheads="1"/>
            </p:cNvSpPr>
            <p:nvPr/>
          </p:nvSpPr>
          <p:spPr bwMode="auto">
            <a:xfrm>
              <a:off x="3625" y="2086"/>
              <a:ext cx="711" cy="453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81" name="Group 29"/>
            <p:cNvGrpSpPr>
              <a:grpSpLocks/>
            </p:cNvGrpSpPr>
            <p:nvPr/>
          </p:nvGrpSpPr>
          <p:grpSpPr bwMode="auto">
            <a:xfrm>
              <a:off x="4566" y="1632"/>
              <a:ext cx="632" cy="498"/>
              <a:chOff x="3514" y="2205"/>
              <a:chExt cx="632" cy="498"/>
            </a:xfrm>
          </p:grpSpPr>
          <p:sp>
            <p:nvSpPr>
              <p:cNvPr id="15540" name="AutoShape 30"/>
              <p:cNvSpPr>
                <a:spLocks noChangeArrowheads="1"/>
              </p:cNvSpPr>
              <p:nvPr/>
            </p:nvSpPr>
            <p:spPr bwMode="auto">
              <a:xfrm>
                <a:off x="3514" y="2205"/>
                <a:ext cx="632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41" name="Picture 31" descr="logo_sara-s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7" y="2279"/>
                <a:ext cx="521" cy="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82" name="Text Box 32"/>
            <p:cNvSpPr txBox="1">
              <a:spLocks noChangeArrowheads="1"/>
            </p:cNvSpPr>
            <p:nvPr/>
          </p:nvSpPr>
          <p:spPr bwMode="auto">
            <a:xfrm>
              <a:off x="3635" y="2366"/>
              <a:ext cx="69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SURFnet</a:t>
              </a:r>
            </a:p>
          </p:txBody>
        </p:sp>
        <p:sp>
          <p:nvSpPr>
            <p:cNvPr id="15383" name="AutoShape 33"/>
            <p:cNvSpPr>
              <a:spLocks noChangeArrowheads="1"/>
            </p:cNvSpPr>
            <p:nvPr/>
          </p:nvSpPr>
          <p:spPr bwMode="auto">
            <a:xfrm>
              <a:off x="890" y="2086"/>
              <a:ext cx="711" cy="453"/>
            </a:xfrm>
            <a:prstGeom prst="roundRect">
              <a:avLst>
                <a:gd name="adj" fmla="val 16667"/>
              </a:avLst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Line 34"/>
            <p:cNvSpPr>
              <a:spLocks noChangeShapeType="1"/>
            </p:cNvSpPr>
            <p:nvPr/>
          </p:nvSpPr>
          <p:spPr bwMode="auto">
            <a:xfrm rot="10800000" flipH="1" flipV="1">
              <a:off x="2086" y="2546"/>
              <a:ext cx="386" cy="385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5" name="Text Box 35"/>
            <p:cNvSpPr txBox="1">
              <a:spLocks noChangeArrowheads="1"/>
            </p:cNvSpPr>
            <p:nvPr/>
          </p:nvSpPr>
          <p:spPr bwMode="auto">
            <a:xfrm>
              <a:off x="1388" y="1546"/>
              <a:ext cx="69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UKERNA</a:t>
              </a:r>
            </a:p>
          </p:txBody>
        </p:sp>
        <p:sp>
          <p:nvSpPr>
            <p:cNvPr id="15386" name="Text Box 36"/>
            <p:cNvSpPr txBox="1">
              <a:spLocks noChangeArrowheads="1"/>
            </p:cNvSpPr>
            <p:nvPr/>
          </p:nvSpPr>
          <p:spPr bwMode="auto">
            <a:xfrm>
              <a:off x="2023" y="1545"/>
              <a:ext cx="7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FUNET</a:t>
              </a:r>
            </a:p>
          </p:txBody>
        </p:sp>
        <p:sp>
          <p:nvSpPr>
            <p:cNvPr id="15387" name="Text Box 37"/>
            <p:cNvSpPr txBox="1">
              <a:spLocks noChangeArrowheads="1"/>
            </p:cNvSpPr>
            <p:nvPr/>
          </p:nvSpPr>
          <p:spPr bwMode="auto">
            <a:xfrm>
              <a:off x="839" y="2364"/>
              <a:ext cx="7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RedIris</a:t>
              </a:r>
            </a:p>
          </p:txBody>
        </p:sp>
        <p:sp>
          <p:nvSpPr>
            <p:cNvPr id="15388" name="Text Box 38"/>
            <p:cNvSpPr txBox="1">
              <a:spLocks noChangeArrowheads="1"/>
            </p:cNvSpPr>
            <p:nvPr/>
          </p:nvSpPr>
          <p:spPr bwMode="auto">
            <a:xfrm>
              <a:off x="3701" y="1655"/>
              <a:ext cx="7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GARR</a:t>
              </a:r>
            </a:p>
          </p:txBody>
        </p:sp>
        <p:sp>
          <p:nvSpPr>
            <p:cNvPr id="15389" name="Line 39"/>
            <p:cNvSpPr>
              <a:spLocks noChangeShapeType="1"/>
            </p:cNvSpPr>
            <p:nvPr/>
          </p:nvSpPr>
          <p:spPr bwMode="auto">
            <a:xfrm>
              <a:off x="1791" y="2138"/>
              <a:ext cx="295" cy="453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40"/>
            <p:cNvSpPr>
              <a:spLocks noChangeShapeType="1"/>
            </p:cNvSpPr>
            <p:nvPr/>
          </p:nvSpPr>
          <p:spPr bwMode="auto">
            <a:xfrm flipH="1">
              <a:off x="2607" y="1208"/>
              <a:ext cx="1815" cy="16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91" name="Group 41"/>
            <p:cNvGrpSpPr>
              <a:grpSpLocks/>
            </p:cNvGrpSpPr>
            <p:nvPr/>
          </p:nvGrpSpPr>
          <p:grpSpPr bwMode="auto">
            <a:xfrm>
              <a:off x="136" y="1632"/>
              <a:ext cx="631" cy="498"/>
              <a:chOff x="385" y="2252"/>
              <a:chExt cx="631" cy="498"/>
            </a:xfrm>
          </p:grpSpPr>
          <p:pic>
            <p:nvPicPr>
              <p:cNvPr id="15537" name="Picture 42"/>
              <p:cNvPicPr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" y="2280"/>
                <a:ext cx="277" cy="163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538" name="AutoShape 43"/>
              <p:cNvSpPr>
                <a:spLocks noChangeArrowheads="1"/>
              </p:cNvSpPr>
              <p:nvPr/>
            </p:nvSpPr>
            <p:spPr bwMode="auto">
              <a:xfrm>
                <a:off x="385" y="2252"/>
                <a:ext cx="631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39" name="Picture 44" descr="logo_bsc_short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" y="2314"/>
                <a:ext cx="393" cy="3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92" name="Line 45"/>
            <p:cNvSpPr>
              <a:spLocks noChangeShapeType="1"/>
            </p:cNvSpPr>
            <p:nvPr/>
          </p:nvSpPr>
          <p:spPr bwMode="auto">
            <a:xfrm flipH="1">
              <a:off x="2653" y="1995"/>
              <a:ext cx="1864" cy="9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3" name="Text Box 46"/>
            <p:cNvSpPr txBox="1">
              <a:spLocks noChangeArrowheads="1"/>
            </p:cNvSpPr>
            <p:nvPr/>
          </p:nvSpPr>
          <p:spPr bwMode="auto">
            <a:xfrm>
              <a:off x="3066" y="1655"/>
              <a:ext cx="7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RENATER</a:t>
              </a:r>
            </a:p>
          </p:txBody>
        </p:sp>
        <p:sp>
          <p:nvSpPr>
            <p:cNvPr id="15394" name="Line 47"/>
            <p:cNvSpPr>
              <a:spLocks noChangeShapeType="1"/>
            </p:cNvSpPr>
            <p:nvPr/>
          </p:nvSpPr>
          <p:spPr bwMode="auto">
            <a:xfrm rot="10800000" flipV="1">
              <a:off x="3282" y="2985"/>
              <a:ext cx="408" cy="27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48"/>
            <p:cNvSpPr>
              <a:spLocks noChangeShapeType="1"/>
            </p:cNvSpPr>
            <p:nvPr/>
          </p:nvSpPr>
          <p:spPr bwMode="auto">
            <a:xfrm rot="10800000">
              <a:off x="3237" y="3257"/>
              <a:ext cx="408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49"/>
            <p:cNvSpPr>
              <a:spLocks noChangeShapeType="1"/>
            </p:cNvSpPr>
            <p:nvPr/>
          </p:nvSpPr>
          <p:spPr bwMode="auto">
            <a:xfrm rot="10800000">
              <a:off x="2612" y="3294"/>
              <a:ext cx="681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7" name="AutoShape 51"/>
            <p:cNvSpPr>
              <a:spLocks noChangeArrowheads="1"/>
            </p:cNvSpPr>
            <p:nvPr/>
          </p:nvSpPr>
          <p:spPr bwMode="auto">
            <a:xfrm>
              <a:off x="3646" y="2698"/>
              <a:ext cx="631" cy="4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398" name="Group 53"/>
            <p:cNvGrpSpPr>
              <a:grpSpLocks/>
            </p:cNvGrpSpPr>
            <p:nvPr/>
          </p:nvGrpSpPr>
          <p:grpSpPr bwMode="auto">
            <a:xfrm>
              <a:off x="3646" y="3273"/>
              <a:ext cx="631" cy="498"/>
              <a:chOff x="3193" y="3461"/>
              <a:chExt cx="631" cy="498"/>
            </a:xfrm>
          </p:grpSpPr>
          <p:sp>
            <p:nvSpPr>
              <p:cNvPr id="15535" name="AutoShape 54"/>
              <p:cNvSpPr>
                <a:spLocks noChangeArrowheads="1"/>
              </p:cNvSpPr>
              <p:nvPr/>
            </p:nvSpPr>
            <p:spPr bwMode="auto">
              <a:xfrm>
                <a:off x="3193" y="3461"/>
                <a:ext cx="631" cy="49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5536" name="Picture 55" descr="logo-lrz-kl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" y="3502"/>
                <a:ext cx="383" cy="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5399" name="Line 56"/>
            <p:cNvSpPr>
              <a:spLocks noChangeShapeType="1"/>
            </p:cNvSpPr>
            <p:nvPr/>
          </p:nvSpPr>
          <p:spPr bwMode="auto">
            <a:xfrm rot="10800000" flipV="1">
              <a:off x="1383" y="3573"/>
              <a:ext cx="10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AutoShape 58"/>
            <p:cNvSpPr>
              <a:spLocks noChangeArrowheads="1"/>
            </p:cNvSpPr>
            <p:nvPr/>
          </p:nvSpPr>
          <p:spPr bwMode="auto">
            <a:xfrm>
              <a:off x="970" y="3317"/>
              <a:ext cx="631" cy="49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1" name="Text Box 60"/>
            <p:cNvSpPr txBox="1">
              <a:spLocks noChangeArrowheads="1"/>
            </p:cNvSpPr>
            <p:nvPr/>
          </p:nvSpPr>
          <p:spPr bwMode="auto">
            <a:xfrm>
              <a:off x="2693" y="3567"/>
              <a:ext cx="37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de-DE" sz="1200" b="1"/>
                <a:t>DFN</a:t>
              </a:r>
            </a:p>
          </p:txBody>
        </p:sp>
        <p:sp>
          <p:nvSpPr>
            <p:cNvPr id="15402" name="Line 61"/>
            <p:cNvSpPr>
              <a:spLocks noChangeShapeType="1"/>
            </p:cNvSpPr>
            <p:nvPr/>
          </p:nvSpPr>
          <p:spPr bwMode="auto">
            <a:xfrm>
              <a:off x="2462" y="2893"/>
              <a:ext cx="5" cy="68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Line 62"/>
            <p:cNvSpPr>
              <a:spLocks noChangeShapeType="1"/>
            </p:cNvSpPr>
            <p:nvPr/>
          </p:nvSpPr>
          <p:spPr bwMode="auto">
            <a:xfrm rot="10800000" flipV="1">
              <a:off x="1383" y="3103"/>
              <a:ext cx="1034" cy="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AutoShape 64"/>
            <p:cNvSpPr>
              <a:spLocks noChangeArrowheads="1"/>
            </p:cNvSpPr>
            <p:nvPr/>
          </p:nvSpPr>
          <p:spPr bwMode="auto">
            <a:xfrm>
              <a:off x="979" y="2743"/>
              <a:ext cx="631" cy="4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405" name="Picture 65" descr="hlrs_bi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2880"/>
              <a:ext cx="577" cy="231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406" name="Line 66"/>
            <p:cNvSpPr>
              <a:spLocks noChangeShapeType="1"/>
            </p:cNvSpPr>
            <p:nvPr/>
          </p:nvSpPr>
          <p:spPr bwMode="auto">
            <a:xfrm flipH="1">
              <a:off x="2413" y="2891"/>
              <a:ext cx="2" cy="21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7"/>
            <p:cNvSpPr>
              <a:spLocks noChangeShapeType="1"/>
            </p:cNvSpPr>
            <p:nvPr/>
          </p:nvSpPr>
          <p:spPr bwMode="auto">
            <a:xfrm>
              <a:off x="1202" y="2296"/>
              <a:ext cx="1088" cy="56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8"/>
            <p:cNvSpPr>
              <a:spLocks noChangeShapeType="1"/>
            </p:cNvSpPr>
            <p:nvPr/>
          </p:nvSpPr>
          <p:spPr bwMode="auto">
            <a:xfrm>
              <a:off x="862" y="1480"/>
              <a:ext cx="662" cy="288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70"/>
            <p:cNvSpPr>
              <a:spLocks noChangeShapeType="1"/>
            </p:cNvSpPr>
            <p:nvPr/>
          </p:nvSpPr>
          <p:spPr bwMode="auto">
            <a:xfrm>
              <a:off x="1859" y="1185"/>
              <a:ext cx="658" cy="161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Text Box 71"/>
            <p:cNvSpPr txBox="1">
              <a:spLocks noChangeArrowheads="1"/>
            </p:cNvSpPr>
            <p:nvPr/>
          </p:nvSpPr>
          <p:spPr bwMode="auto">
            <a:xfrm>
              <a:off x="2699" y="2886"/>
              <a:ext cx="86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sz="1200" b="1"/>
                <a:t>Frankfurt</a:t>
              </a:r>
            </a:p>
          </p:txBody>
        </p:sp>
        <p:sp>
          <p:nvSpPr>
            <p:cNvPr id="15411" name="Line 72"/>
            <p:cNvSpPr>
              <a:spLocks noChangeShapeType="1"/>
            </p:cNvSpPr>
            <p:nvPr/>
          </p:nvSpPr>
          <p:spPr bwMode="auto">
            <a:xfrm flipH="1">
              <a:off x="2540" y="1179"/>
              <a:ext cx="27" cy="1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73"/>
            <p:cNvSpPr>
              <a:spLocks noChangeShapeType="1"/>
            </p:cNvSpPr>
            <p:nvPr/>
          </p:nvSpPr>
          <p:spPr bwMode="auto">
            <a:xfrm flipH="1">
              <a:off x="2540" y="1480"/>
              <a:ext cx="748" cy="14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74"/>
            <p:cNvSpPr>
              <a:spLocks noChangeShapeType="1"/>
            </p:cNvSpPr>
            <p:nvPr/>
          </p:nvSpPr>
          <p:spPr bwMode="auto">
            <a:xfrm>
              <a:off x="1524" y="1768"/>
              <a:ext cx="290" cy="370"/>
            </a:xfrm>
            <a:prstGeom prst="line">
              <a:avLst/>
            </a:prstGeom>
            <a:noFill/>
            <a:ln w="28575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14" name="Picture 75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108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5" name="Picture 76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" y="1108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6" name="Picture 7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389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7" name="Picture 78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1723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8" name="Picture 79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138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9" name="Picture 8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" y="1904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0" name="Picture 81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3499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1" name="Picture 82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" y="3032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2" name="Picture 89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" y="3204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3" name="Picture 9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542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24" name="Picture 91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52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25" name="AutoShape 93"/>
            <p:cNvSpPr>
              <a:spLocks noChangeArrowheads="1"/>
            </p:cNvSpPr>
            <p:nvPr/>
          </p:nvSpPr>
          <p:spPr bwMode="auto">
            <a:xfrm>
              <a:off x="3638" y="640"/>
              <a:ext cx="631" cy="49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26" name="Group 95"/>
            <p:cNvGrpSpPr>
              <a:grpSpLocks/>
            </p:cNvGrpSpPr>
            <p:nvPr/>
          </p:nvGrpSpPr>
          <p:grpSpPr bwMode="auto">
            <a:xfrm>
              <a:off x="1517" y="640"/>
              <a:ext cx="658" cy="498"/>
              <a:chOff x="634" y="640"/>
              <a:chExt cx="658" cy="498"/>
            </a:xfrm>
          </p:grpSpPr>
          <p:grpSp>
            <p:nvGrpSpPr>
              <p:cNvPr id="15531" name="Group 96"/>
              <p:cNvGrpSpPr>
                <a:grpSpLocks/>
              </p:cNvGrpSpPr>
              <p:nvPr/>
            </p:nvGrpSpPr>
            <p:grpSpPr bwMode="auto">
              <a:xfrm>
                <a:off x="635" y="640"/>
                <a:ext cx="631" cy="498"/>
                <a:chOff x="1070" y="890"/>
                <a:chExt cx="631" cy="498"/>
              </a:xfrm>
            </p:grpSpPr>
            <p:sp>
              <p:nvSpPr>
                <p:cNvPr id="15533" name="AutoShape 97"/>
                <p:cNvSpPr>
                  <a:spLocks noChangeArrowheads="1"/>
                </p:cNvSpPr>
                <p:nvPr/>
              </p:nvSpPr>
              <p:spPr bwMode="auto">
                <a:xfrm>
                  <a:off x="1070" y="890"/>
                  <a:ext cx="631" cy="49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534" name="Picture 98" descr="epcc-transparent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003"/>
                  <a:ext cx="458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532" name="Text Box 99"/>
              <p:cNvSpPr txBox="1">
                <a:spLocks noChangeArrowheads="1"/>
              </p:cNvSpPr>
              <p:nvPr/>
            </p:nvSpPr>
            <p:spPr bwMode="auto">
              <a:xfrm>
                <a:off x="634" y="640"/>
                <a:ext cx="65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000"/>
                  <a:t>Edinburgh</a:t>
                </a:r>
              </a:p>
            </p:txBody>
          </p:sp>
        </p:grpSp>
        <p:grpSp>
          <p:nvGrpSpPr>
            <p:cNvPr id="15427" name="Group 7517"/>
            <p:cNvGrpSpPr>
              <a:grpSpLocks/>
            </p:cNvGrpSpPr>
            <p:nvPr/>
          </p:nvGrpSpPr>
          <p:grpSpPr bwMode="auto">
            <a:xfrm>
              <a:off x="781" y="640"/>
              <a:ext cx="658" cy="498"/>
              <a:chOff x="781" y="640"/>
              <a:chExt cx="658" cy="498"/>
            </a:xfrm>
          </p:grpSpPr>
          <p:grpSp>
            <p:nvGrpSpPr>
              <p:cNvPr id="15527" name="Group 101"/>
              <p:cNvGrpSpPr>
                <a:grpSpLocks/>
              </p:cNvGrpSpPr>
              <p:nvPr/>
            </p:nvGrpSpPr>
            <p:grpSpPr bwMode="auto">
              <a:xfrm>
                <a:off x="794" y="640"/>
                <a:ext cx="631" cy="498"/>
                <a:chOff x="1070" y="890"/>
                <a:chExt cx="631" cy="498"/>
              </a:xfrm>
            </p:grpSpPr>
            <p:sp>
              <p:nvSpPr>
                <p:cNvPr id="15529" name="AutoShape 102"/>
                <p:cNvSpPr>
                  <a:spLocks noChangeArrowheads="1"/>
                </p:cNvSpPr>
                <p:nvPr/>
              </p:nvSpPr>
              <p:spPr bwMode="auto">
                <a:xfrm>
                  <a:off x="1070" y="890"/>
                  <a:ext cx="631" cy="498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38100">
                  <a:solidFill>
                    <a:schemeClr val="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15530" name="Picture 103" descr="epcc-transparent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1003"/>
                  <a:ext cx="458" cy="26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5528" name="Text Box 104"/>
              <p:cNvSpPr txBox="1">
                <a:spLocks noChangeArrowheads="1"/>
              </p:cNvSpPr>
              <p:nvPr/>
            </p:nvSpPr>
            <p:spPr bwMode="auto">
              <a:xfrm>
                <a:off x="781" y="644"/>
                <a:ext cx="658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de-DE" sz="1000"/>
                  <a:t>Daresbury</a:t>
                </a:r>
              </a:p>
            </p:txBody>
          </p:sp>
        </p:grpSp>
        <p:sp>
          <p:nvSpPr>
            <p:cNvPr id="15428" name="Line 105"/>
            <p:cNvSpPr>
              <a:spLocks noChangeShapeType="1"/>
            </p:cNvSpPr>
            <p:nvPr/>
          </p:nvSpPr>
          <p:spPr bwMode="auto">
            <a:xfrm>
              <a:off x="1360" y="1162"/>
              <a:ext cx="1089" cy="17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29" name="Picture 106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1108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0" name="Picture 107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" y="1108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1" name="Line 108"/>
            <p:cNvSpPr>
              <a:spLocks noChangeShapeType="1"/>
            </p:cNvSpPr>
            <p:nvPr/>
          </p:nvSpPr>
          <p:spPr bwMode="auto">
            <a:xfrm flipH="1" flipV="1">
              <a:off x="3266" y="1162"/>
              <a:ext cx="0" cy="31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109"/>
            <p:cNvSpPr>
              <a:spLocks noChangeShapeType="1"/>
            </p:cNvSpPr>
            <p:nvPr/>
          </p:nvSpPr>
          <p:spPr bwMode="auto">
            <a:xfrm flipH="1">
              <a:off x="3288" y="1185"/>
              <a:ext cx="522" cy="295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33" name="Picture 11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107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34" name="Picture 111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4" y="1107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35" name="Line 112"/>
            <p:cNvSpPr>
              <a:spLocks noChangeShapeType="1"/>
            </p:cNvSpPr>
            <p:nvPr/>
          </p:nvSpPr>
          <p:spPr bwMode="auto">
            <a:xfrm>
              <a:off x="2608" y="2931"/>
              <a:ext cx="0" cy="36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36" name="Picture 11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2750"/>
              <a:ext cx="63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37" name="Group 114"/>
            <p:cNvGrpSpPr>
              <a:grpSpLocks/>
            </p:cNvGrpSpPr>
            <p:nvPr/>
          </p:nvGrpSpPr>
          <p:grpSpPr bwMode="auto">
            <a:xfrm>
              <a:off x="3129" y="1421"/>
              <a:ext cx="222" cy="218"/>
              <a:chOff x="4526" y="1968"/>
              <a:chExt cx="418" cy="410"/>
            </a:xfrm>
          </p:grpSpPr>
          <p:sp>
            <p:nvSpPr>
              <p:cNvPr id="15486" name="Rectangle 115"/>
              <p:cNvSpPr>
                <a:spLocks noChangeArrowheads="1"/>
              </p:cNvSpPr>
              <p:nvPr/>
            </p:nvSpPr>
            <p:spPr bwMode="auto">
              <a:xfrm>
                <a:off x="4526" y="2012"/>
                <a:ext cx="371" cy="36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Rectangle 116"/>
              <p:cNvSpPr>
                <a:spLocks noChangeArrowheads="1"/>
              </p:cNvSpPr>
              <p:nvPr/>
            </p:nvSpPr>
            <p:spPr bwMode="auto">
              <a:xfrm>
                <a:off x="4527" y="2013"/>
                <a:ext cx="369" cy="364"/>
              </a:xfrm>
              <a:prstGeom prst="rect">
                <a:avLst/>
              </a:prstGeom>
              <a:solidFill>
                <a:srgbClr val="0096D5"/>
              </a:solidFill>
              <a:ln w="7938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Freeform 117"/>
              <p:cNvSpPr>
                <a:spLocks/>
              </p:cNvSpPr>
              <p:nvPr/>
            </p:nvSpPr>
            <p:spPr bwMode="auto">
              <a:xfrm>
                <a:off x="4526" y="1968"/>
                <a:ext cx="418" cy="44"/>
              </a:xfrm>
              <a:custGeom>
                <a:avLst/>
                <a:gdLst>
                  <a:gd name="T0" fmla="*/ 0 w 562"/>
                  <a:gd name="T1" fmla="*/ 5 h 59"/>
                  <a:gd name="T2" fmla="*/ 6 w 562"/>
                  <a:gd name="T3" fmla="*/ 0 h 59"/>
                  <a:gd name="T4" fmla="*/ 53 w 562"/>
                  <a:gd name="T5" fmla="*/ 0 h 59"/>
                  <a:gd name="T6" fmla="*/ 46 w 562"/>
                  <a:gd name="T7" fmla="*/ 5 h 59"/>
                  <a:gd name="T8" fmla="*/ 0 w 562"/>
                  <a:gd name="T9" fmla="*/ 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59"/>
                  <a:gd name="T17" fmla="*/ 562 w 5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59">
                    <a:moveTo>
                      <a:pt x="0" y="59"/>
                    </a:moveTo>
                    <a:lnTo>
                      <a:pt x="64" y="0"/>
                    </a:lnTo>
                    <a:lnTo>
                      <a:pt x="562" y="0"/>
                    </a:lnTo>
                    <a:lnTo>
                      <a:pt x="499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Freeform 118"/>
              <p:cNvSpPr>
                <a:spLocks/>
              </p:cNvSpPr>
              <p:nvPr/>
            </p:nvSpPr>
            <p:spPr bwMode="auto">
              <a:xfrm>
                <a:off x="4526" y="1968"/>
                <a:ext cx="418" cy="44"/>
              </a:xfrm>
              <a:custGeom>
                <a:avLst/>
                <a:gdLst>
                  <a:gd name="T0" fmla="*/ 0 w 562"/>
                  <a:gd name="T1" fmla="*/ 5 h 59"/>
                  <a:gd name="T2" fmla="*/ 6 w 562"/>
                  <a:gd name="T3" fmla="*/ 0 h 59"/>
                  <a:gd name="T4" fmla="*/ 53 w 562"/>
                  <a:gd name="T5" fmla="*/ 0 h 59"/>
                  <a:gd name="T6" fmla="*/ 46 w 562"/>
                  <a:gd name="T7" fmla="*/ 5 h 59"/>
                  <a:gd name="T8" fmla="*/ 0 w 562"/>
                  <a:gd name="T9" fmla="*/ 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59"/>
                  <a:gd name="T17" fmla="*/ 562 w 5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59">
                    <a:moveTo>
                      <a:pt x="0" y="59"/>
                    </a:moveTo>
                    <a:lnTo>
                      <a:pt x="64" y="0"/>
                    </a:lnTo>
                    <a:lnTo>
                      <a:pt x="562" y="0"/>
                    </a:lnTo>
                    <a:lnTo>
                      <a:pt x="499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B4FF"/>
              </a:solidFill>
              <a:ln w="7938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Freeform 119"/>
              <p:cNvSpPr>
                <a:spLocks/>
              </p:cNvSpPr>
              <p:nvPr/>
            </p:nvSpPr>
            <p:spPr bwMode="auto">
              <a:xfrm>
                <a:off x="4897" y="1968"/>
                <a:ext cx="47" cy="407"/>
              </a:xfrm>
              <a:custGeom>
                <a:avLst/>
                <a:gdLst>
                  <a:gd name="T0" fmla="*/ 0 w 63"/>
                  <a:gd name="T1" fmla="*/ 5 h 550"/>
                  <a:gd name="T2" fmla="*/ 5 w 63"/>
                  <a:gd name="T3" fmla="*/ 0 h 550"/>
                  <a:gd name="T4" fmla="*/ 5 w 63"/>
                  <a:gd name="T5" fmla="*/ 44 h 550"/>
                  <a:gd name="T6" fmla="*/ 0 w 63"/>
                  <a:gd name="T7" fmla="*/ 50 h 550"/>
                  <a:gd name="T8" fmla="*/ 0 w 63"/>
                  <a:gd name="T9" fmla="*/ 5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50"/>
                  <a:gd name="T17" fmla="*/ 63 w 63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50">
                    <a:moveTo>
                      <a:pt x="0" y="59"/>
                    </a:moveTo>
                    <a:lnTo>
                      <a:pt x="63" y="0"/>
                    </a:lnTo>
                    <a:lnTo>
                      <a:pt x="63" y="491"/>
                    </a:lnTo>
                    <a:lnTo>
                      <a:pt x="0" y="5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Freeform 120"/>
              <p:cNvSpPr>
                <a:spLocks/>
              </p:cNvSpPr>
              <p:nvPr/>
            </p:nvSpPr>
            <p:spPr bwMode="auto">
              <a:xfrm>
                <a:off x="4897" y="1968"/>
                <a:ext cx="47" cy="407"/>
              </a:xfrm>
              <a:custGeom>
                <a:avLst/>
                <a:gdLst>
                  <a:gd name="T0" fmla="*/ 0 w 63"/>
                  <a:gd name="T1" fmla="*/ 5 h 550"/>
                  <a:gd name="T2" fmla="*/ 5 w 63"/>
                  <a:gd name="T3" fmla="*/ 0 h 550"/>
                  <a:gd name="T4" fmla="*/ 5 w 63"/>
                  <a:gd name="T5" fmla="*/ 44 h 550"/>
                  <a:gd name="T6" fmla="*/ 0 w 63"/>
                  <a:gd name="T7" fmla="*/ 50 h 550"/>
                  <a:gd name="T8" fmla="*/ 0 w 63"/>
                  <a:gd name="T9" fmla="*/ 5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50"/>
                  <a:gd name="T17" fmla="*/ 63 w 63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50">
                    <a:moveTo>
                      <a:pt x="0" y="59"/>
                    </a:moveTo>
                    <a:lnTo>
                      <a:pt x="63" y="0"/>
                    </a:lnTo>
                    <a:lnTo>
                      <a:pt x="63" y="491"/>
                    </a:lnTo>
                    <a:lnTo>
                      <a:pt x="0" y="5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5A80"/>
              </a:solidFill>
              <a:ln w="7938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2" name="Freeform 121"/>
              <p:cNvSpPr>
                <a:spLocks/>
              </p:cNvSpPr>
              <p:nvPr/>
            </p:nvSpPr>
            <p:spPr bwMode="auto">
              <a:xfrm>
                <a:off x="4543" y="2163"/>
                <a:ext cx="128" cy="57"/>
              </a:xfrm>
              <a:custGeom>
                <a:avLst/>
                <a:gdLst>
                  <a:gd name="T0" fmla="*/ 16 w 172"/>
                  <a:gd name="T1" fmla="*/ 1 h 77"/>
                  <a:gd name="T2" fmla="*/ 4 w 172"/>
                  <a:gd name="T3" fmla="*/ 1 h 77"/>
                  <a:gd name="T4" fmla="*/ 4 w 172"/>
                  <a:gd name="T5" fmla="*/ 0 h 77"/>
                  <a:gd name="T6" fmla="*/ 0 w 172"/>
                  <a:gd name="T7" fmla="*/ 3 h 77"/>
                  <a:gd name="T8" fmla="*/ 4 w 172"/>
                  <a:gd name="T9" fmla="*/ 7 h 77"/>
                  <a:gd name="T10" fmla="*/ 4 w 172"/>
                  <a:gd name="T11" fmla="*/ 5 h 77"/>
                  <a:gd name="T12" fmla="*/ 16 w 172"/>
                  <a:gd name="T13" fmla="*/ 5 h 77"/>
                  <a:gd name="T14" fmla="*/ 16 w 172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172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2" y="59"/>
                    </a:lnTo>
                    <a:lnTo>
                      <a:pt x="1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Freeform 122"/>
              <p:cNvSpPr>
                <a:spLocks/>
              </p:cNvSpPr>
              <p:nvPr/>
            </p:nvSpPr>
            <p:spPr bwMode="auto">
              <a:xfrm>
                <a:off x="4543" y="2163"/>
                <a:ext cx="128" cy="57"/>
              </a:xfrm>
              <a:custGeom>
                <a:avLst/>
                <a:gdLst>
                  <a:gd name="T0" fmla="*/ 16 w 172"/>
                  <a:gd name="T1" fmla="*/ 1 h 77"/>
                  <a:gd name="T2" fmla="*/ 4 w 172"/>
                  <a:gd name="T3" fmla="*/ 1 h 77"/>
                  <a:gd name="T4" fmla="*/ 4 w 172"/>
                  <a:gd name="T5" fmla="*/ 0 h 77"/>
                  <a:gd name="T6" fmla="*/ 0 w 172"/>
                  <a:gd name="T7" fmla="*/ 3 h 77"/>
                  <a:gd name="T8" fmla="*/ 4 w 172"/>
                  <a:gd name="T9" fmla="*/ 7 h 77"/>
                  <a:gd name="T10" fmla="*/ 4 w 172"/>
                  <a:gd name="T11" fmla="*/ 5 h 77"/>
                  <a:gd name="T12" fmla="*/ 16 w 172"/>
                  <a:gd name="T13" fmla="*/ 5 h 77"/>
                  <a:gd name="T14" fmla="*/ 16 w 172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172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2" y="59"/>
                    </a:lnTo>
                    <a:lnTo>
                      <a:pt x="1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Freeform 123"/>
              <p:cNvSpPr>
                <a:spLocks/>
              </p:cNvSpPr>
              <p:nvPr/>
            </p:nvSpPr>
            <p:spPr bwMode="auto">
              <a:xfrm>
                <a:off x="4590" y="2075"/>
                <a:ext cx="101" cy="102"/>
              </a:xfrm>
              <a:custGeom>
                <a:avLst/>
                <a:gdLst>
                  <a:gd name="T0" fmla="*/ 13 w 136"/>
                  <a:gd name="T1" fmla="*/ 10 h 137"/>
                  <a:gd name="T2" fmla="*/ 4 w 136"/>
                  <a:gd name="T3" fmla="*/ 1 h 137"/>
                  <a:gd name="T4" fmla="*/ 5 w 136"/>
                  <a:gd name="T5" fmla="*/ 0 h 137"/>
                  <a:gd name="T6" fmla="*/ 0 w 136"/>
                  <a:gd name="T7" fmla="*/ 0 h 137"/>
                  <a:gd name="T8" fmla="*/ 0 w 136"/>
                  <a:gd name="T9" fmla="*/ 5 h 137"/>
                  <a:gd name="T10" fmla="*/ 1 w 136"/>
                  <a:gd name="T11" fmla="*/ 4 h 137"/>
                  <a:gd name="T12" fmla="*/ 10 w 136"/>
                  <a:gd name="T13" fmla="*/ 13 h 137"/>
                  <a:gd name="T14" fmla="*/ 13 w 136"/>
                  <a:gd name="T15" fmla="*/ 1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36" y="110"/>
                    </a:moveTo>
                    <a:lnTo>
                      <a:pt x="41" y="14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4" y="41"/>
                    </a:lnTo>
                    <a:lnTo>
                      <a:pt x="109" y="137"/>
                    </a:lnTo>
                    <a:lnTo>
                      <a:pt x="13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Freeform 124"/>
              <p:cNvSpPr>
                <a:spLocks/>
              </p:cNvSpPr>
              <p:nvPr/>
            </p:nvSpPr>
            <p:spPr bwMode="auto">
              <a:xfrm>
                <a:off x="4590" y="2075"/>
                <a:ext cx="101" cy="102"/>
              </a:xfrm>
              <a:custGeom>
                <a:avLst/>
                <a:gdLst>
                  <a:gd name="T0" fmla="*/ 13 w 136"/>
                  <a:gd name="T1" fmla="*/ 10 h 137"/>
                  <a:gd name="T2" fmla="*/ 4 w 136"/>
                  <a:gd name="T3" fmla="*/ 1 h 137"/>
                  <a:gd name="T4" fmla="*/ 5 w 136"/>
                  <a:gd name="T5" fmla="*/ 0 h 137"/>
                  <a:gd name="T6" fmla="*/ 0 w 136"/>
                  <a:gd name="T7" fmla="*/ 0 h 137"/>
                  <a:gd name="T8" fmla="*/ 0 w 136"/>
                  <a:gd name="T9" fmla="*/ 5 h 137"/>
                  <a:gd name="T10" fmla="*/ 1 w 136"/>
                  <a:gd name="T11" fmla="*/ 4 h 137"/>
                  <a:gd name="T12" fmla="*/ 10 w 136"/>
                  <a:gd name="T13" fmla="*/ 13 h 137"/>
                  <a:gd name="T14" fmla="*/ 13 w 136"/>
                  <a:gd name="T15" fmla="*/ 1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36" y="110"/>
                    </a:moveTo>
                    <a:lnTo>
                      <a:pt x="41" y="14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4" y="41"/>
                    </a:lnTo>
                    <a:lnTo>
                      <a:pt x="109" y="137"/>
                    </a:lnTo>
                    <a:lnTo>
                      <a:pt x="13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Freeform 125"/>
              <p:cNvSpPr>
                <a:spLocks/>
              </p:cNvSpPr>
              <p:nvPr/>
            </p:nvSpPr>
            <p:spPr bwMode="auto">
              <a:xfrm>
                <a:off x="4678" y="2029"/>
                <a:ext cx="57" cy="128"/>
              </a:xfrm>
              <a:custGeom>
                <a:avLst/>
                <a:gdLst>
                  <a:gd name="T0" fmla="*/ 5 w 77"/>
                  <a:gd name="T1" fmla="*/ 16 h 173"/>
                  <a:gd name="T2" fmla="*/ 5 w 77"/>
                  <a:gd name="T3" fmla="*/ 3 h 173"/>
                  <a:gd name="T4" fmla="*/ 7 w 77"/>
                  <a:gd name="T5" fmla="*/ 3 h 173"/>
                  <a:gd name="T6" fmla="*/ 4 w 77"/>
                  <a:gd name="T7" fmla="*/ 0 h 173"/>
                  <a:gd name="T8" fmla="*/ 0 w 77"/>
                  <a:gd name="T9" fmla="*/ 3 h 173"/>
                  <a:gd name="T10" fmla="*/ 1 w 77"/>
                  <a:gd name="T11" fmla="*/ 3 h 173"/>
                  <a:gd name="T12" fmla="*/ 1 w 77"/>
                  <a:gd name="T13" fmla="*/ 16 h 173"/>
                  <a:gd name="T14" fmla="*/ 5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6"/>
                    </a:lnTo>
                    <a:lnTo>
                      <a:pt x="77" y="36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Freeform 126"/>
              <p:cNvSpPr>
                <a:spLocks/>
              </p:cNvSpPr>
              <p:nvPr/>
            </p:nvSpPr>
            <p:spPr bwMode="auto">
              <a:xfrm>
                <a:off x="4678" y="2029"/>
                <a:ext cx="57" cy="128"/>
              </a:xfrm>
              <a:custGeom>
                <a:avLst/>
                <a:gdLst>
                  <a:gd name="T0" fmla="*/ 5 w 77"/>
                  <a:gd name="T1" fmla="*/ 16 h 173"/>
                  <a:gd name="T2" fmla="*/ 5 w 77"/>
                  <a:gd name="T3" fmla="*/ 3 h 173"/>
                  <a:gd name="T4" fmla="*/ 7 w 77"/>
                  <a:gd name="T5" fmla="*/ 3 h 173"/>
                  <a:gd name="T6" fmla="*/ 4 w 77"/>
                  <a:gd name="T7" fmla="*/ 0 h 173"/>
                  <a:gd name="T8" fmla="*/ 0 w 77"/>
                  <a:gd name="T9" fmla="*/ 3 h 173"/>
                  <a:gd name="T10" fmla="*/ 1 w 77"/>
                  <a:gd name="T11" fmla="*/ 3 h 173"/>
                  <a:gd name="T12" fmla="*/ 1 w 77"/>
                  <a:gd name="T13" fmla="*/ 16 h 173"/>
                  <a:gd name="T14" fmla="*/ 5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6"/>
                    </a:lnTo>
                    <a:lnTo>
                      <a:pt x="77" y="36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Freeform 127"/>
              <p:cNvSpPr>
                <a:spLocks/>
              </p:cNvSpPr>
              <p:nvPr/>
            </p:nvSpPr>
            <p:spPr bwMode="auto">
              <a:xfrm>
                <a:off x="4722" y="2075"/>
                <a:ext cx="101" cy="102"/>
              </a:xfrm>
              <a:custGeom>
                <a:avLst/>
                <a:gdLst>
                  <a:gd name="T0" fmla="*/ 2 w 136"/>
                  <a:gd name="T1" fmla="*/ 13 h 137"/>
                  <a:gd name="T2" fmla="*/ 12 w 136"/>
                  <a:gd name="T3" fmla="*/ 4 h 137"/>
                  <a:gd name="T4" fmla="*/ 13 w 136"/>
                  <a:gd name="T5" fmla="*/ 5 h 137"/>
                  <a:gd name="T6" fmla="*/ 13 w 136"/>
                  <a:gd name="T7" fmla="*/ 0 h 137"/>
                  <a:gd name="T8" fmla="*/ 7 w 136"/>
                  <a:gd name="T9" fmla="*/ 0 h 137"/>
                  <a:gd name="T10" fmla="*/ 9 w 136"/>
                  <a:gd name="T11" fmla="*/ 1 h 137"/>
                  <a:gd name="T12" fmla="*/ 0 w 136"/>
                  <a:gd name="T13" fmla="*/ 10 h 137"/>
                  <a:gd name="T14" fmla="*/ 2 w 136"/>
                  <a:gd name="T15" fmla="*/ 13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27" y="137"/>
                    </a:moveTo>
                    <a:lnTo>
                      <a:pt x="123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2" y="0"/>
                    </a:lnTo>
                    <a:lnTo>
                      <a:pt x="95" y="14"/>
                    </a:lnTo>
                    <a:lnTo>
                      <a:pt x="0" y="110"/>
                    </a:lnTo>
                    <a:lnTo>
                      <a:pt x="27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Freeform 128"/>
              <p:cNvSpPr>
                <a:spLocks/>
              </p:cNvSpPr>
              <p:nvPr/>
            </p:nvSpPr>
            <p:spPr bwMode="auto">
              <a:xfrm>
                <a:off x="4722" y="2075"/>
                <a:ext cx="101" cy="102"/>
              </a:xfrm>
              <a:custGeom>
                <a:avLst/>
                <a:gdLst>
                  <a:gd name="T0" fmla="*/ 2 w 136"/>
                  <a:gd name="T1" fmla="*/ 13 h 137"/>
                  <a:gd name="T2" fmla="*/ 12 w 136"/>
                  <a:gd name="T3" fmla="*/ 4 h 137"/>
                  <a:gd name="T4" fmla="*/ 13 w 136"/>
                  <a:gd name="T5" fmla="*/ 5 h 137"/>
                  <a:gd name="T6" fmla="*/ 13 w 136"/>
                  <a:gd name="T7" fmla="*/ 0 h 137"/>
                  <a:gd name="T8" fmla="*/ 7 w 136"/>
                  <a:gd name="T9" fmla="*/ 0 h 137"/>
                  <a:gd name="T10" fmla="*/ 9 w 136"/>
                  <a:gd name="T11" fmla="*/ 1 h 137"/>
                  <a:gd name="T12" fmla="*/ 0 w 136"/>
                  <a:gd name="T13" fmla="*/ 10 h 137"/>
                  <a:gd name="T14" fmla="*/ 2 w 136"/>
                  <a:gd name="T15" fmla="*/ 13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27" y="137"/>
                    </a:moveTo>
                    <a:lnTo>
                      <a:pt x="123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2" y="0"/>
                    </a:lnTo>
                    <a:lnTo>
                      <a:pt x="95" y="14"/>
                    </a:lnTo>
                    <a:lnTo>
                      <a:pt x="0" y="110"/>
                    </a:lnTo>
                    <a:lnTo>
                      <a:pt x="27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Freeform 129"/>
              <p:cNvSpPr>
                <a:spLocks/>
              </p:cNvSpPr>
              <p:nvPr/>
            </p:nvSpPr>
            <p:spPr bwMode="auto">
              <a:xfrm>
                <a:off x="4742" y="2163"/>
                <a:ext cx="128" cy="57"/>
              </a:xfrm>
              <a:custGeom>
                <a:avLst/>
                <a:gdLst>
                  <a:gd name="T0" fmla="*/ 0 w 173"/>
                  <a:gd name="T1" fmla="*/ 5 h 77"/>
                  <a:gd name="T2" fmla="*/ 12 w 173"/>
                  <a:gd name="T3" fmla="*/ 5 h 77"/>
                  <a:gd name="T4" fmla="*/ 12 w 173"/>
                  <a:gd name="T5" fmla="*/ 7 h 77"/>
                  <a:gd name="T6" fmla="*/ 16 w 173"/>
                  <a:gd name="T7" fmla="*/ 3 h 77"/>
                  <a:gd name="T8" fmla="*/ 12 w 173"/>
                  <a:gd name="T9" fmla="*/ 0 h 77"/>
                  <a:gd name="T10" fmla="*/ 12 w 173"/>
                  <a:gd name="T11" fmla="*/ 1 h 77"/>
                  <a:gd name="T12" fmla="*/ 0 w 173"/>
                  <a:gd name="T13" fmla="*/ 1 h 77"/>
                  <a:gd name="T14" fmla="*/ 0 w 173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3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Freeform 130"/>
              <p:cNvSpPr>
                <a:spLocks/>
              </p:cNvSpPr>
              <p:nvPr/>
            </p:nvSpPr>
            <p:spPr bwMode="auto">
              <a:xfrm>
                <a:off x="4742" y="2163"/>
                <a:ext cx="128" cy="57"/>
              </a:xfrm>
              <a:custGeom>
                <a:avLst/>
                <a:gdLst>
                  <a:gd name="T0" fmla="*/ 0 w 173"/>
                  <a:gd name="T1" fmla="*/ 5 h 77"/>
                  <a:gd name="T2" fmla="*/ 12 w 173"/>
                  <a:gd name="T3" fmla="*/ 5 h 77"/>
                  <a:gd name="T4" fmla="*/ 12 w 173"/>
                  <a:gd name="T5" fmla="*/ 7 h 77"/>
                  <a:gd name="T6" fmla="*/ 16 w 173"/>
                  <a:gd name="T7" fmla="*/ 3 h 77"/>
                  <a:gd name="T8" fmla="*/ 12 w 173"/>
                  <a:gd name="T9" fmla="*/ 0 h 77"/>
                  <a:gd name="T10" fmla="*/ 12 w 173"/>
                  <a:gd name="T11" fmla="*/ 1 h 77"/>
                  <a:gd name="T12" fmla="*/ 0 w 173"/>
                  <a:gd name="T13" fmla="*/ 1 h 77"/>
                  <a:gd name="T14" fmla="*/ 0 w 173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3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Freeform 131"/>
              <p:cNvSpPr>
                <a:spLocks/>
              </p:cNvSpPr>
              <p:nvPr/>
            </p:nvSpPr>
            <p:spPr bwMode="auto">
              <a:xfrm>
                <a:off x="4722" y="2207"/>
                <a:ext cx="101" cy="101"/>
              </a:xfrm>
              <a:custGeom>
                <a:avLst/>
                <a:gdLst>
                  <a:gd name="T0" fmla="*/ 0 w 136"/>
                  <a:gd name="T1" fmla="*/ 2 h 136"/>
                  <a:gd name="T2" fmla="*/ 9 w 136"/>
                  <a:gd name="T3" fmla="*/ 12 h 136"/>
                  <a:gd name="T4" fmla="*/ 7 w 136"/>
                  <a:gd name="T5" fmla="*/ 13 h 136"/>
                  <a:gd name="T6" fmla="*/ 13 w 136"/>
                  <a:gd name="T7" fmla="*/ 12 h 136"/>
                  <a:gd name="T8" fmla="*/ 13 w 136"/>
                  <a:gd name="T9" fmla="*/ 7 h 136"/>
                  <a:gd name="T10" fmla="*/ 12 w 136"/>
                  <a:gd name="T11" fmla="*/ 9 h 136"/>
                  <a:gd name="T12" fmla="*/ 2 w 136"/>
                  <a:gd name="T13" fmla="*/ 0 h 136"/>
                  <a:gd name="T14" fmla="*/ 0 w 136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0" y="27"/>
                    </a:moveTo>
                    <a:lnTo>
                      <a:pt x="95" y="122"/>
                    </a:lnTo>
                    <a:lnTo>
                      <a:pt x="82" y="136"/>
                    </a:lnTo>
                    <a:lnTo>
                      <a:pt x="136" y="131"/>
                    </a:lnTo>
                    <a:lnTo>
                      <a:pt x="136" y="81"/>
                    </a:lnTo>
                    <a:lnTo>
                      <a:pt x="123" y="95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3" name="Freeform 132"/>
              <p:cNvSpPr>
                <a:spLocks/>
              </p:cNvSpPr>
              <p:nvPr/>
            </p:nvSpPr>
            <p:spPr bwMode="auto">
              <a:xfrm>
                <a:off x="4722" y="2207"/>
                <a:ext cx="101" cy="101"/>
              </a:xfrm>
              <a:custGeom>
                <a:avLst/>
                <a:gdLst>
                  <a:gd name="T0" fmla="*/ 0 w 136"/>
                  <a:gd name="T1" fmla="*/ 2 h 136"/>
                  <a:gd name="T2" fmla="*/ 9 w 136"/>
                  <a:gd name="T3" fmla="*/ 12 h 136"/>
                  <a:gd name="T4" fmla="*/ 7 w 136"/>
                  <a:gd name="T5" fmla="*/ 13 h 136"/>
                  <a:gd name="T6" fmla="*/ 13 w 136"/>
                  <a:gd name="T7" fmla="*/ 12 h 136"/>
                  <a:gd name="T8" fmla="*/ 13 w 136"/>
                  <a:gd name="T9" fmla="*/ 7 h 136"/>
                  <a:gd name="T10" fmla="*/ 12 w 136"/>
                  <a:gd name="T11" fmla="*/ 9 h 136"/>
                  <a:gd name="T12" fmla="*/ 2 w 136"/>
                  <a:gd name="T13" fmla="*/ 0 h 136"/>
                  <a:gd name="T14" fmla="*/ 0 w 136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0" y="27"/>
                    </a:moveTo>
                    <a:lnTo>
                      <a:pt x="95" y="122"/>
                    </a:lnTo>
                    <a:lnTo>
                      <a:pt x="82" y="136"/>
                    </a:lnTo>
                    <a:lnTo>
                      <a:pt x="136" y="131"/>
                    </a:lnTo>
                    <a:lnTo>
                      <a:pt x="136" y="81"/>
                    </a:lnTo>
                    <a:lnTo>
                      <a:pt x="123" y="95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Freeform 133"/>
              <p:cNvSpPr>
                <a:spLocks/>
              </p:cNvSpPr>
              <p:nvPr/>
            </p:nvSpPr>
            <p:spPr bwMode="auto">
              <a:xfrm>
                <a:off x="4678" y="2227"/>
                <a:ext cx="57" cy="128"/>
              </a:xfrm>
              <a:custGeom>
                <a:avLst/>
                <a:gdLst>
                  <a:gd name="T0" fmla="*/ 1 w 77"/>
                  <a:gd name="T1" fmla="*/ 0 h 173"/>
                  <a:gd name="T2" fmla="*/ 1 w 77"/>
                  <a:gd name="T3" fmla="*/ 12 h 173"/>
                  <a:gd name="T4" fmla="*/ 0 w 77"/>
                  <a:gd name="T5" fmla="*/ 12 h 173"/>
                  <a:gd name="T6" fmla="*/ 4 w 77"/>
                  <a:gd name="T7" fmla="*/ 16 h 173"/>
                  <a:gd name="T8" fmla="*/ 7 w 77"/>
                  <a:gd name="T9" fmla="*/ 12 h 173"/>
                  <a:gd name="T10" fmla="*/ 5 w 77"/>
                  <a:gd name="T11" fmla="*/ 12 h 173"/>
                  <a:gd name="T12" fmla="*/ 5 w 77"/>
                  <a:gd name="T13" fmla="*/ 0 h 173"/>
                  <a:gd name="T14" fmla="*/ 1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6"/>
                    </a:lnTo>
                    <a:lnTo>
                      <a:pt x="0" y="136"/>
                    </a:lnTo>
                    <a:lnTo>
                      <a:pt x="41" y="173"/>
                    </a:lnTo>
                    <a:lnTo>
                      <a:pt x="77" y="136"/>
                    </a:lnTo>
                    <a:lnTo>
                      <a:pt x="59" y="136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Freeform 134"/>
              <p:cNvSpPr>
                <a:spLocks/>
              </p:cNvSpPr>
              <p:nvPr/>
            </p:nvSpPr>
            <p:spPr bwMode="auto">
              <a:xfrm>
                <a:off x="4678" y="2227"/>
                <a:ext cx="57" cy="128"/>
              </a:xfrm>
              <a:custGeom>
                <a:avLst/>
                <a:gdLst>
                  <a:gd name="T0" fmla="*/ 1 w 77"/>
                  <a:gd name="T1" fmla="*/ 0 h 173"/>
                  <a:gd name="T2" fmla="*/ 1 w 77"/>
                  <a:gd name="T3" fmla="*/ 12 h 173"/>
                  <a:gd name="T4" fmla="*/ 0 w 77"/>
                  <a:gd name="T5" fmla="*/ 12 h 173"/>
                  <a:gd name="T6" fmla="*/ 4 w 77"/>
                  <a:gd name="T7" fmla="*/ 16 h 173"/>
                  <a:gd name="T8" fmla="*/ 7 w 77"/>
                  <a:gd name="T9" fmla="*/ 12 h 173"/>
                  <a:gd name="T10" fmla="*/ 5 w 77"/>
                  <a:gd name="T11" fmla="*/ 12 h 173"/>
                  <a:gd name="T12" fmla="*/ 5 w 77"/>
                  <a:gd name="T13" fmla="*/ 0 h 173"/>
                  <a:gd name="T14" fmla="*/ 1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6"/>
                    </a:lnTo>
                    <a:lnTo>
                      <a:pt x="0" y="136"/>
                    </a:lnTo>
                    <a:lnTo>
                      <a:pt x="41" y="173"/>
                    </a:lnTo>
                    <a:lnTo>
                      <a:pt x="77" y="136"/>
                    </a:lnTo>
                    <a:lnTo>
                      <a:pt x="59" y="136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Freeform 135"/>
              <p:cNvSpPr>
                <a:spLocks/>
              </p:cNvSpPr>
              <p:nvPr/>
            </p:nvSpPr>
            <p:spPr bwMode="auto">
              <a:xfrm>
                <a:off x="4590" y="2207"/>
                <a:ext cx="101" cy="101"/>
              </a:xfrm>
              <a:custGeom>
                <a:avLst/>
                <a:gdLst>
                  <a:gd name="T0" fmla="*/ 10 w 136"/>
                  <a:gd name="T1" fmla="*/ 0 h 136"/>
                  <a:gd name="T2" fmla="*/ 1 w 136"/>
                  <a:gd name="T3" fmla="*/ 9 h 136"/>
                  <a:gd name="T4" fmla="*/ 0 w 136"/>
                  <a:gd name="T5" fmla="*/ 7 h 136"/>
                  <a:gd name="T6" fmla="*/ 0 w 136"/>
                  <a:gd name="T7" fmla="*/ 13 h 136"/>
                  <a:gd name="T8" fmla="*/ 5 w 136"/>
                  <a:gd name="T9" fmla="*/ 13 h 136"/>
                  <a:gd name="T10" fmla="*/ 4 w 136"/>
                  <a:gd name="T11" fmla="*/ 12 h 136"/>
                  <a:gd name="T12" fmla="*/ 13 w 136"/>
                  <a:gd name="T13" fmla="*/ 2 h 136"/>
                  <a:gd name="T14" fmla="*/ 10 w 136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09" y="0"/>
                    </a:moveTo>
                    <a:lnTo>
                      <a:pt x="14" y="95"/>
                    </a:lnTo>
                    <a:lnTo>
                      <a:pt x="0" y="81"/>
                    </a:lnTo>
                    <a:lnTo>
                      <a:pt x="0" y="136"/>
                    </a:lnTo>
                    <a:lnTo>
                      <a:pt x="55" y="136"/>
                    </a:lnTo>
                    <a:lnTo>
                      <a:pt x="41" y="122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Freeform 136"/>
              <p:cNvSpPr>
                <a:spLocks/>
              </p:cNvSpPr>
              <p:nvPr/>
            </p:nvSpPr>
            <p:spPr bwMode="auto">
              <a:xfrm>
                <a:off x="4590" y="2207"/>
                <a:ext cx="101" cy="101"/>
              </a:xfrm>
              <a:custGeom>
                <a:avLst/>
                <a:gdLst>
                  <a:gd name="T0" fmla="*/ 10 w 136"/>
                  <a:gd name="T1" fmla="*/ 0 h 136"/>
                  <a:gd name="T2" fmla="*/ 1 w 136"/>
                  <a:gd name="T3" fmla="*/ 9 h 136"/>
                  <a:gd name="T4" fmla="*/ 0 w 136"/>
                  <a:gd name="T5" fmla="*/ 7 h 136"/>
                  <a:gd name="T6" fmla="*/ 0 w 136"/>
                  <a:gd name="T7" fmla="*/ 13 h 136"/>
                  <a:gd name="T8" fmla="*/ 5 w 136"/>
                  <a:gd name="T9" fmla="*/ 13 h 136"/>
                  <a:gd name="T10" fmla="*/ 4 w 136"/>
                  <a:gd name="T11" fmla="*/ 12 h 136"/>
                  <a:gd name="T12" fmla="*/ 13 w 136"/>
                  <a:gd name="T13" fmla="*/ 2 h 136"/>
                  <a:gd name="T14" fmla="*/ 10 w 136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09" y="0"/>
                    </a:moveTo>
                    <a:lnTo>
                      <a:pt x="14" y="95"/>
                    </a:lnTo>
                    <a:lnTo>
                      <a:pt x="0" y="81"/>
                    </a:lnTo>
                    <a:lnTo>
                      <a:pt x="0" y="136"/>
                    </a:lnTo>
                    <a:lnTo>
                      <a:pt x="55" y="136"/>
                    </a:lnTo>
                    <a:lnTo>
                      <a:pt x="41" y="122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Freeform 137"/>
              <p:cNvSpPr>
                <a:spLocks/>
              </p:cNvSpPr>
              <p:nvPr/>
            </p:nvSpPr>
            <p:spPr bwMode="auto">
              <a:xfrm>
                <a:off x="4546" y="2166"/>
                <a:ext cx="129" cy="57"/>
              </a:xfrm>
              <a:custGeom>
                <a:avLst/>
                <a:gdLst>
                  <a:gd name="T0" fmla="*/ 16 w 173"/>
                  <a:gd name="T1" fmla="*/ 1 h 77"/>
                  <a:gd name="T2" fmla="*/ 4 w 173"/>
                  <a:gd name="T3" fmla="*/ 1 h 77"/>
                  <a:gd name="T4" fmla="*/ 4 w 173"/>
                  <a:gd name="T5" fmla="*/ 0 h 77"/>
                  <a:gd name="T6" fmla="*/ 0 w 173"/>
                  <a:gd name="T7" fmla="*/ 3 h 77"/>
                  <a:gd name="T8" fmla="*/ 4 w 173"/>
                  <a:gd name="T9" fmla="*/ 7 h 77"/>
                  <a:gd name="T10" fmla="*/ 4 w 173"/>
                  <a:gd name="T11" fmla="*/ 5 h 77"/>
                  <a:gd name="T12" fmla="*/ 16 w 173"/>
                  <a:gd name="T13" fmla="*/ 5 h 77"/>
                  <a:gd name="T14" fmla="*/ 16 w 173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173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3" y="59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Freeform 138"/>
              <p:cNvSpPr>
                <a:spLocks/>
              </p:cNvSpPr>
              <p:nvPr/>
            </p:nvSpPr>
            <p:spPr bwMode="auto">
              <a:xfrm>
                <a:off x="4546" y="2166"/>
                <a:ext cx="129" cy="57"/>
              </a:xfrm>
              <a:custGeom>
                <a:avLst/>
                <a:gdLst>
                  <a:gd name="T0" fmla="*/ 16 w 173"/>
                  <a:gd name="T1" fmla="*/ 1 h 77"/>
                  <a:gd name="T2" fmla="*/ 4 w 173"/>
                  <a:gd name="T3" fmla="*/ 1 h 77"/>
                  <a:gd name="T4" fmla="*/ 4 w 173"/>
                  <a:gd name="T5" fmla="*/ 0 h 77"/>
                  <a:gd name="T6" fmla="*/ 0 w 173"/>
                  <a:gd name="T7" fmla="*/ 3 h 77"/>
                  <a:gd name="T8" fmla="*/ 4 w 173"/>
                  <a:gd name="T9" fmla="*/ 7 h 77"/>
                  <a:gd name="T10" fmla="*/ 4 w 173"/>
                  <a:gd name="T11" fmla="*/ 5 h 77"/>
                  <a:gd name="T12" fmla="*/ 16 w 173"/>
                  <a:gd name="T13" fmla="*/ 5 h 77"/>
                  <a:gd name="T14" fmla="*/ 16 w 173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173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3" y="59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Freeform 139"/>
              <p:cNvSpPr>
                <a:spLocks/>
              </p:cNvSpPr>
              <p:nvPr/>
            </p:nvSpPr>
            <p:spPr bwMode="auto">
              <a:xfrm>
                <a:off x="4594" y="2079"/>
                <a:ext cx="101" cy="101"/>
              </a:xfrm>
              <a:custGeom>
                <a:avLst/>
                <a:gdLst>
                  <a:gd name="T0" fmla="*/ 13 w 136"/>
                  <a:gd name="T1" fmla="*/ 10 h 136"/>
                  <a:gd name="T2" fmla="*/ 4 w 136"/>
                  <a:gd name="T3" fmla="*/ 1 h 136"/>
                  <a:gd name="T4" fmla="*/ 5 w 136"/>
                  <a:gd name="T5" fmla="*/ 0 h 136"/>
                  <a:gd name="T6" fmla="*/ 0 w 136"/>
                  <a:gd name="T7" fmla="*/ 0 h 136"/>
                  <a:gd name="T8" fmla="*/ 0 w 136"/>
                  <a:gd name="T9" fmla="*/ 5 h 136"/>
                  <a:gd name="T10" fmla="*/ 1 w 136"/>
                  <a:gd name="T11" fmla="*/ 4 h 136"/>
                  <a:gd name="T12" fmla="*/ 10 w 136"/>
                  <a:gd name="T13" fmla="*/ 13 h 136"/>
                  <a:gd name="T14" fmla="*/ 13 w 136"/>
                  <a:gd name="T15" fmla="*/ 1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36" y="109"/>
                    </a:moveTo>
                    <a:lnTo>
                      <a:pt x="41" y="14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3" y="41"/>
                    </a:lnTo>
                    <a:lnTo>
                      <a:pt x="109" y="136"/>
                    </a:lnTo>
                    <a:lnTo>
                      <a:pt x="136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Freeform 140"/>
              <p:cNvSpPr>
                <a:spLocks/>
              </p:cNvSpPr>
              <p:nvPr/>
            </p:nvSpPr>
            <p:spPr bwMode="auto">
              <a:xfrm>
                <a:off x="4594" y="2079"/>
                <a:ext cx="101" cy="101"/>
              </a:xfrm>
              <a:custGeom>
                <a:avLst/>
                <a:gdLst>
                  <a:gd name="T0" fmla="*/ 13 w 136"/>
                  <a:gd name="T1" fmla="*/ 10 h 136"/>
                  <a:gd name="T2" fmla="*/ 4 w 136"/>
                  <a:gd name="T3" fmla="*/ 1 h 136"/>
                  <a:gd name="T4" fmla="*/ 5 w 136"/>
                  <a:gd name="T5" fmla="*/ 0 h 136"/>
                  <a:gd name="T6" fmla="*/ 0 w 136"/>
                  <a:gd name="T7" fmla="*/ 0 h 136"/>
                  <a:gd name="T8" fmla="*/ 0 w 136"/>
                  <a:gd name="T9" fmla="*/ 5 h 136"/>
                  <a:gd name="T10" fmla="*/ 1 w 136"/>
                  <a:gd name="T11" fmla="*/ 4 h 136"/>
                  <a:gd name="T12" fmla="*/ 10 w 136"/>
                  <a:gd name="T13" fmla="*/ 13 h 136"/>
                  <a:gd name="T14" fmla="*/ 13 w 136"/>
                  <a:gd name="T15" fmla="*/ 1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36" y="109"/>
                    </a:moveTo>
                    <a:lnTo>
                      <a:pt x="41" y="14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3" y="41"/>
                    </a:lnTo>
                    <a:lnTo>
                      <a:pt x="109" y="136"/>
                    </a:lnTo>
                    <a:lnTo>
                      <a:pt x="136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Freeform 141"/>
              <p:cNvSpPr>
                <a:spLocks/>
              </p:cNvSpPr>
              <p:nvPr/>
            </p:nvSpPr>
            <p:spPr bwMode="auto">
              <a:xfrm>
                <a:off x="4681" y="2032"/>
                <a:ext cx="58" cy="128"/>
              </a:xfrm>
              <a:custGeom>
                <a:avLst/>
                <a:gdLst>
                  <a:gd name="T0" fmla="*/ 6 w 77"/>
                  <a:gd name="T1" fmla="*/ 16 h 173"/>
                  <a:gd name="T2" fmla="*/ 6 w 77"/>
                  <a:gd name="T3" fmla="*/ 3 h 173"/>
                  <a:gd name="T4" fmla="*/ 8 w 77"/>
                  <a:gd name="T5" fmla="*/ 3 h 173"/>
                  <a:gd name="T6" fmla="*/ 5 w 77"/>
                  <a:gd name="T7" fmla="*/ 0 h 173"/>
                  <a:gd name="T8" fmla="*/ 0 w 77"/>
                  <a:gd name="T9" fmla="*/ 3 h 173"/>
                  <a:gd name="T10" fmla="*/ 2 w 77"/>
                  <a:gd name="T11" fmla="*/ 3 h 173"/>
                  <a:gd name="T12" fmla="*/ 2 w 77"/>
                  <a:gd name="T13" fmla="*/ 16 h 173"/>
                  <a:gd name="T14" fmla="*/ 6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7"/>
                    </a:lnTo>
                    <a:lnTo>
                      <a:pt x="77" y="37"/>
                    </a:lnTo>
                    <a:lnTo>
                      <a:pt x="40" y="0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Freeform 142"/>
              <p:cNvSpPr>
                <a:spLocks/>
              </p:cNvSpPr>
              <p:nvPr/>
            </p:nvSpPr>
            <p:spPr bwMode="auto">
              <a:xfrm>
                <a:off x="4681" y="2032"/>
                <a:ext cx="58" cy="128"/>
              </a:xfrm>
              <a:custGeom>
                <a:avLst/>
                <a:gdLst>
                  <a:gd name="T0" fmla="*/ 6 w 77"/>
                  <a:gd name="T1" fmla="*/ 16 h 173"/>
                  <a:gd name="T2" fmla="*/ 6 w 77"/>
                  <a:gd name="T3" fmla="*/ 3 h 173"/>
                  <a:gd name="T4" fmla="*/ 8 w 77"/>
                  <a:gd name="T5" fmla="*/ 3 h 173"/>
                  <a:gd name="T6" fmla="*/ 5 w 77"/>
                  <a:gd name="T7" fmla="*/ 0 h 173"/>
                  <a:gd name="T8" fmla="*/ 0 w 77"/>
                  <a:gd name="T9" fmla="*/ 3 h 173"/>
                  <a:gd name="T10" fmla="*/ 2 w 77"/>
                  <a:gd name="T11" fmla="*/ 3 h 173"/>
                  <a:gd name="T12" fmla="*/ 2 w 77"/>
                  <a:gd name="T13" fmla="*/ 16 h 173"/>
                  <a:gd name="T14" fmla="*/ 6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7"/>
                    </a:lnTo>
                    <a:lnTo>
                      <a:pt x="77" y="37"/>
                    </a:lnTo>
                    <a:lnTo>
                      <a:pt x="40" y="0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4" name="Freeform 143"/>
              <p:cNvSpPr>
                <a:spLocks/>
              </p:cNvSpPr>
              <p:nvPr/>
            </p:nvSpPr>
            <p:spPr bwMode="auto">
              <a:xfrm>
                <a:off x="4725" y="2079"/>
                <a:ext cx="101" cy="101"/>
              </a:xfrm>
              <a:custGeom>
                <a:avLst/>
                <a:gdLst>
                  <a:gd name="T0" fmla="*/ 2 w 136"/>
                  <a:gd name="T1" fmla="*/ 13 h 136"/>
                  <a:gd name="T2" fmla="*/ 12 w 136"/>
                  <a:gd name="T3" fmla="*/ 4 h 136"/>
                  <a:gd name="T4" fmla="*/ 13 w 136"/>
                  <a:gd name="T5" fmla="*/ 5 h 136"/>
                  <a:gd name="T6" fmla="*/ 13 w 136"/>
                  <a:gd name="T7" fmla="*/ 0 h 136"/>
                  <a:gd name="T8" fmla="*/ 7 w 136"/>
                  <a:gd name="T9" fmla="*/ 0 h 136"/>
                  <a:gd name="T10" fmla="*/ 9 w 136"/>
                  <a:gd name="T11" fmla="*/ 1 h 136"/>
                  <a:gd name="T12" fmla="*/ 0 w 136"/>
                  <a:gd name="T13" fmla="*/ 10 h 136"/>
                  <a:gd name="T14" fmla="*/ 2 w 136"/>
                  <a:gd name="T15" fmla="*/ 13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27" y="136"/>
                    </a:moveTo>
                    <a:lnTo>
                      <a:pt x="122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1" y="0"/>
                    </a:lnTo>
                    <a:lnTo>
                      <a:pt x="95" y="14"/>
                    </a:lnTo>
                    <a:lnTo>
                      <a:pt x="0" y="109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5" name="Freeform 144"/>
              <p:cNvSpPr>
                <a:spLocks/>
              </p:cNvSpPr>
              <p:nvPr/>
            </p:nvSpPr>
            <p:spPr bwMode="auto">
              <a:xfrm>
                <a:off x="4725" y="2079"/>
                <a:ext cx="101" cy="101"/>
              </a:xfrm>
              <a:custGeom>
                <a:avLst/>
                <a:gdLst>
                  <a:gd name="T0" fmla="*/ 2 w 136"/>
                  <a:gd name="T1" fmla="*/ 13 h 136"/>
                  <a:gd name="T2" fmla="*/ 12 w 136"/>
                  <a:gd name="T3" fmla="*/ 4 h 136"/>
                  <a:gd name="T4" fmla="*/ 13 w 136"/>
                  <a:gd name="T5" fmla="*/ 5 h 136"/>
                  <a:gd name="T6" fmla="*/ 13 w 136"/>
                  <a:gd name="T7" fmla="*/ 0 h 136"/>
                  <a:gd name="T8" fmla="*/ 7 w 136"/>
                  <a:gd name="T9" fmla="*/ 0 h 136"/>
                  <a:gd name="T10" fmla="*/ 9 w 136"/>
                  <a:gd name="T11" fmla="*/ 1 h 136"/>
                  <a:gd name="T12" fmla="*/ 0 w 136"/>
                  <a:gd name="T13" fmla="*/ 10 h 136"/>
                  <a:gd name="T14" fmla="*/ 2 w 136"/>
                  <a:gd name="T15" fmla="*/ 13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27" y="136"/>
                    </a:moveTo>
                    <a:lnTo>
                      <a:pt x="122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1" y="0"/>
                    </a:lnTo>
                    <a:lnTo>
                      <a:pt x="95" y="14"/>
                    </a:lnTo>
                    <a:lnTo>
                      <a:pt x="0" y="109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6" name="Freeform 145"/>
              <p:cNvSpPr>
                <a:spLocks/>
              </p:cNvSpPr>
              <p:nvPr/>
            </p:nvSpPr>
            <p:spPr bwMode="auto">
              <a:xfrm>
                <a:off x="4745" y="2166"/>
                <a:ext cx="128" cy="57"/>
              </a:xfrm>
              <a:custGeom>
                <a:avLst/>
                <a:gdLst>
                  <a:gd name="T0" fmla="*/ 0 w 172"/>
                  <a:gd name="T1" fmla="*/ 5 h 77"/>
                  <a:gd name="T2" fmla="*/ 13 w 172"/>
                  <a:gd name="T3" fmla="*/ 5 h 77"/>
                  <a:gd name="T4" fmla="*/ 13 w 172"/>
                  <a:gd name="T5" fmla="*/ 7 h 77"/>
                  <a:gd name="T6" fmla="*/ 16 w 172"/>
                  <a:gd name="T7" fmla="*/ 3 h 77"/>
                  <a:gd name="T8" fmla="*/ 13 w 172"/>
                  <a:gd name="T9" fmla="*/ 0 h 77"/>
                  <a:gd name="T10" fmla="*/ 13 w 172"/>
                  <a:gd name="T11" fmla="*/ 1 h 77"/>
                  <a:gd name="T12" fmla="*/ 0 w 172"/>
                  <a:gd name="T13" fmla="*/ 1 h 77"/>
                  <a:gd name="T14" fmla="*/ 0 w 172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2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7" name="Freeform 146"/>
              <p:cNvSpPr>
                <a:spLocks/>
              </p:cNvSpPr>
              <p:nvPr/>
            </p:nvSpPr>
            <p:spPr bwMode="auto">
              <a:xfrm>
                <a:off x="4745" y="2166"/>
                <a:ext cx="128" cy="57"/>
              </a:xfrm>
              <a:custGeom>
                <a:avLst/>
                <a:gdLst>
                  <a:gd name="T0" fmla="*/ 0 w 172"/>
                  <a:gd name="T1" fmla="*/ 5 h 77"/>
                  <a:gd name="T2" fmla="*/ 13 w 172"/>
                  <a:gd name="T3" fmla="*/ 5 h 77"/>
                  <a:gd name="T4" fmla="*/ 13 w 172"/>
                  <a:gd name="T5" fmla="*/ 7 h 77"/>
                  <a:gd name="T6" fmla="*/ 16 w 172"/>
                  <a:gd name="T7" fmla="*/ 3 h 77"/>
                  <a:gd name="T8" fmla="*/ 13 w 172"/>
                  <a:gd name="T9" fmla="*/ 0 h 77"/>
                  <a:gd name="T10" fmla="*/ 13 w 172"/>
                  <a:gd name="T11" fmla="*/ 1 h 77"/>
                  <a:gd name="T12" fmla="*/ 0 w 172"/>
                  <a:gd name="T13" fmla="*/ 1 h 77"/>
                  <a:gd name="T14" fmla="*/ 0 w 172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2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8" name="Freeform 147"/>
              <p:cNvSpPr>
                <a:spLocks/>
              </p:cNvSpPr>
              <p:nvPr/>
            </p:nvSpPr>
            <p:spPr bwMode="auto">
              <a:xfrm>
                <a:off x="4725" y="2210"/>
                <a:ext cx="101" cy="101"/>
              </a:xfrm>
              <a:custGeom>
                <a:avLst/>
                <a:gdLst>
                  <a:gd name="T0" fmla="*/ 0 w 136"/>
                  <a:gd name="T1" fmla="*/ 2 h 137"/>
                  <a:gd name="T2" fmla="*/ 9 w 136"/>
                  <a:gd name="T3" fmla="*/ 11 h 137"/>
                  <a:gd name="T4" fmla="*/ 7 w 136"/>
                  <a:gd name="T5" fmla="*/ 12 h 137"/>
                  <a:gd name="T6" fmla="*/ 13 w 136"/>
                  <a:gd name="T7" fmla="*/ 11 h 137"/>
                  <a:gd name="T8" fmla="*/ 13 w 136"/>
                  <a:gd name="T9" fmla="*/ 7 h 137"/>
                  <a:gd name="T10" fmla="*/ 12 w 136"/>
                  <a:gd name="T11" fmla="*/ 8 h 137"/>
                  <a:gd name="T12" fmla="*/ 2 w 136"/>
                  <a:gd name="T13" fmla="*/ 0 h 137"/>
                  <a:gd name="T14" fmla="*/ 0 w 136"/>
                  <a:gd name="T15" fmla="*/ 2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0" y="27"/>
                    </a:moveTo>
                    <a:lnTo>
                      <a:pt x="95" y="123"/>
                    </a:lnTo>
                    <a:lnTo>
                      <a:pt x="81" y="137"/>
                    </a:lnTo>
                    <a:lnTo>
                      <a:pt x="136" y="132"/>
                    </a:lnTo>
                    <a:lnTo>
                      <a:pt x="136" y="82"/>
                    </a:lnTo>
                    <a:lnTo>
                      <a:pt x="122" y="96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9" name="Freeform 148"/>
              <p:cNvSpPr>
                <a:spLocks/>
              </p:cNvSpPr>
              <p:nvPr/>
            </p:nvSpPr>
            <p:spPr bwMode="auto">
              <a:xfrm>
                <a:off x="4725" y="2210"/>
                <a:ext cx="101" cy="101"/>
              </a:xfrm>
              <a:custGeom>
                <a:avLst/>
                <a:gdLst>
                  <a:gd name="T0" fmla="*/ 0 w 136"/>
                  <a:gd name="T1" fmla="*/ 2 h 137"/>
                  <a:gd name="T2" fmla="*/ 9 w 136"/>
                  <a:gd name="T3" fmla="*/ 11 h 137"/>
                  <a:gd name="T4" fmla="*/ 7 w 136"/>
                  <a:gd name="T5" fmla="*/ 12 h 137"/>
                  <a:gd name="T6" fmla="*/ 13 w 136"/>
                  <a:gd name="T7" fmla="*/ 11 h 137"/>
                  <a:gd name="T8" fmla="*/ 13 w 136"/>
                  <a:gd name="T9" fmla="*/ 7 h 137"/>
                  <a:gd name="T10" fmla="*/ 12 w 136"/>
                  <a:gd name="T11" fmla="*/ 8 h 137"/>
                  <a:gd name="T12" fmla="*/ 2 w 136"/>
                  <a:gd name="T13" fmla="*/ 0 h 137"/>
                  <a:gd name="T14" fmla="*/ 0 w 136"/>
                  <a:gd name="T15" fmla="*/ 2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0" y="27"/>
                    </a:moveTo>
                    <a:lnTo>
                      <a:pt x="95" y="123"/>
                    </a:lnTo>
                    <a:lnTo>
                      <a:pt x="81" y="137"/>
                    </a:lnTo>
                    <a:lnTo>
                      <a:pt x="136" y="132"/>
                    </a:lnTo>
                    <a:lnTo>
                      <a:pt x="136" y="82"/>
                    </a:lnTo>
                    <a:lnTo>
                      <a:pt x="122" y="96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0" name="Freeform 149"/>
              <p:cNvSpPr>
                <a:spLocks/>
              </p:cNvSpPr>
              <p:nvPr/>
            </p:nvSpPr>
            <p:spPr bwMode="auto">
              <a:xfrm>
                <a:off x="4681" y="2230"/>
                <a:ext cx="58" cy="128"/>
              </a:xfrm>
              <a:custGeom>
                <a:avLst/>
                <a:gdLst>
                  <a:gd name="T0" fmla="*/ 2 w 77"/>
                  <a:gd name="T1" fmla="*/ 0 h 173"/>
                  <a:gd name="T2" fmla="*/ 2 w 77"/>
                  <a:gd name="T3" fmla="*/ 12 h 173"/>
                  <a:gd name="T4" fmla="*/ 0 w 77"/>
                  <a:gd name="T5" fmla="*/ 12 h 173"/>
                  <a:gd name="T6" fmla="*/ 5 w 77"/>
                  <a:gd name="T7" fmla="*/ 16 h 173"/>
                  <a:gd name="T8" fmla="*/ 8 w 77"/>
                  <a:gd name="T9" fmla="*/ 12 h 173"/>
                  <a:gd name="T10" fmla="*/ 6 w 77"/>
                  <a:gd name="T11" fmla="*/ 12 h 173"/>
                  <a:gd name="T12" fmla="*/ 6 w 77"/>
                  <a:gd name="T13" fmla="*/ 0 h 173"/>
                  <a:gd name="T14" fmla="*/ 2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7"/>
                    </a:lnTo>
                    <a:lnTo>
                      <a:pt x="0" y="137"/>
                    </a:lnTo>
                    <a:lnTo>
                      <a:pt x="40" y="173"/>
                    </a:lnTo>
                    <a:lnTo>
                      <a:pt x="77" y="137"/>
                    </a:lnTo>
                    <a:lnTo>
                      <a:pt x="59" y="137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1" name="Freeform 150"/>
              <p:cNvSpPr>
                <a:spLocks/>
              </p:cNvSpPr>
              <p:nvPr/>
            </p:nvSpPr>
            <p:spPr bwMode="auto">
              <a:xfrm>
                <a:off x="4681" y="2230"/>
                <a:ext cx="58" cy="128"/>
              </a:xfrm>
              <a:custGeom>
                <a:avLst/>
                <a:gdLst>
                  <a:gd name="T0" fmla="*/ 2 w 77"/>
                  <a:gd name="T1" fmla="*/ 0 h 173"/>
                  <a:gd name="T2" fmla="*/ 2 w 77"/>
                  <a:gd name="T3" fmla="*/ 12 h 173"/>
                  <a:gd name="T4" fmla="*/ 0 w 77"/>
                  <a:gd name="T5" fmla="*/ 12 h 173"/>
                  <a:gd name="T6" fmla="*/ 5 w 77"/>
                  <a:gd name="T7" fmla="*/ 16 h 173"/>
                  <a:gd name="T8" fmla="*/ 8 w 77"/>
                  <a:gd name="T9" fmla="*/ 12 h 173"/>
                  <a:gd name="T10" fmla="*/ 6 w 77"/>
                  <a:gd name="T11" fmla="*/ 12 h 173"/>
                  <a:gd name="T12" fmla="*/ 6 w 77"/>
                  <a:gd name="T13" fmla="*/ 0 h 173"/>
                  <a:gd name="T14" fmla="*/ 2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7"/>
                    </a:lnTo>
                    <a:lnTo>
                      <a:pt x="0" y="137"/>
                    </a:lnTo>
                    <a:lnTo>
                      <a:pt x="40" y="173"/>
                    </a:lnTo>
                    <a:lnTo>
                      <a:pt x="77" y="137"/>
                    </a:lnTo>
                    <a:lnTo>
                      <a:pt x="59" y="137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2" name="Freeform 151"/>
              <p:cNvSpPr>
                <a:spLocks/>
              </p:cNvSpPr>
              <p:nvPr/>
            </p:nvSpPr>
            <p:spPr bwMode="auto">
              <a:xfrm>
                <a:off x="4594" y="2210"/>
                <a:ext cx="101" cy="101"/>
              </a:xfrm>
              <a:custGeom>
                <a:avLst/>
                <a:gdLst>
                  <a:gd name="T0" fmla="*/ 10 w 136"/>
                  <a:gd name="T1" fmla="*/ 0 h 137"/>
                  <a:gd name="T2" fmla="*/ 1 w 136"/>
                  <a:gd name="T3" fmla="*/ 8 h 137"/>
                  <a:gd name="T4" fmla="*/ 0 w 136"/>
                  <a:gd name="T5" fmla="*/ 7 h 137"/>
                  <a:gd name="T6" fmla="*/ 0 w 136"/>
                  <a:gd name="T7" fmla="*/ 12 h 137"/>
                  <a:gd name="T8" fmla="*/ 5 w 136"/>
                  <a:gd name="T9" fmla="*/ 12 h 137"/>
                  <a:gd name="T10" fmla="*/ 4 w 136"/>
                  <a:gd name="T11" fmla="*/ 11 h 137"/>
                  <a:gd name="T12" fmla="*/ 13 w 136"/>
                  <a:gd name="T13" fmla="*/ 2 h 137"/>
                  <a:gd name="T14" fmla="*/ 10 w 136"/>
                  <a:gd name="T15" fmla="*/ 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09" y="0"/>
                    </a:moveTo>
                    <a:lnTo>
                      <a:pt x="13" y="96"/>
                    </a:lnTo>
                    <a:lnTo>
                      <a:pt x="0" y="82"/>
                    </a:lnTo>
                    <a:lnTo>
                      <a:pt x="0" y="137"/>
                    </a:lnTo>
                    <a:lnTo>
                      <a:pt x="54" y="137"/>
                    </a:lnTo>
                    <a:lnTo>
                      <a:pt x="41" y="123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3" name="Freeform 152"/>
              <p:cNvSpPr>
                <a:spLocks/>
              </p:cNvSpPr>
              <p:nvPr/>
            </p:nvSpPr>
            <p:spPr bwMode="auto">
              <a:xfrm>
                <a:off x="4594" y="2210"/>
                <a:ext cx="101" cy="101"/>
              </a:xfrm>
              <a:custGeom>
                <a:avLst/>
                <a:gdLst>
                  <a:gd name="T0" fmla="*/ 10 w 136"/>
                  <a:gd name="T1" fmla="*/ 0 h 137"/>
                  <a:gd name="T2" fmla="*/ 1 w 136"/>
                  <a:gd name="T3" fmla="*/ 8 h 137"/>
                  <a:gd name="T4" fmla="*/ 0 w 136"/>
                  <a:gd name="T5" fmla="*/ 7 h 137"/>
                  <a:gd name="T6" fmla="*/ 0 w 136"/>
                  <a:gd name="T7" fmla="*/ 12 h 137"/>
                  <a:gd name="T8" fmla="*/ 5 w 136"/>
                  <a:gd name="T9" fmla="*/ 12 h 137"/>
                  <a:gd name="T10" fmla="*/ 4 w 136"/>
                  <a:gd name="T11" fmla="*/ 11 h 137"/>
                  <a:gd name="T12" fmla="*/ 13 w 136"/>
                  <a:gd name="T13" fmla="*/ 2 h 137"/>
                  <a:gd name="T14" fmla="*/ 10 w 136"/>
                  <a:gd name="T15" fmla="*/ 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09" y="0"/>
                    </a:moveTo>
                    <a:lnTo>
                      <a:pt x="13" y="96"/>
                    </a:lnTo>
                    <a:lnTo>
                      <a:pt x="0" y="82"/>
                    </a:lnTo>
                    <a:lnTo>
                      <a:pt x="0" y="137"/>
                    </a:lnTo>
                    <a:lnTo>
                      <a:pt x="54" y="137"/>
                    </a:lnTo>
                    <a:lnTo>
                      <a:pt x="41" y="123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4" name="Oval 153"/>
              <p:cNvSpPr>
                <a:spLocks noChangeArrowheads="1"/>
              </p:cNvSpPr>
              <p:nvPr/>
            </p:nvSpPr>
            <p:spPr bwMode="auto">
              <a:xfrm>
                <a:off x="4651" y="2140"/>
                <a:ext cx="112" cy="1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5" name="Oval 154"/>
              <p:cNvSpPr>
                <a:spLocks noChangeArrowheads="1"/>
              </p:cNvSpPr>
              <p:nvPr/>
            </p:nvSpPr>
            <p:spPr bwMode="auto">
              <a:xfrm>
                <a:off x="4658" y="2146"/>
                <a:ext cx="111" cy="1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6" name="Oval 155"/>
              <p:cNvSpPr>
                <a:spLocks noChangeArrowheads="1"/>
              </p:cNvSpPr>
              <p:nvPr/>
            </p:nvSpPr>
            <p:spPr bwMode="auto">
              <a:xfrm>
                <a:off x="4654" y="2143"/>
                <a:ext cx="111" cy="111"/>
              </a:xfrm>
              <a:prstGeom prst="ellipse">
                <a:avLst/>
              </a:prstGeom>
              <a:solidFill>
                <a:srgbClr val="E5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38" name="Line 157"/>
            <p:cNvSpPr>
              <a:spLocks noChangeShapeType="1"/>
            </p:cNvSpPr>
            <p:nvPr/>
          </p:nvSpPr>
          <p:spPr bwMode="auto">
            <a:xfrm flipH="1" flipV="1">
              <a:off x="839" y="1956"/>
              <a:ext cx="340" cy="34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39" name="Group 158"/>
            <p:cNvGrpSpPr>
              <a:grpSpLocks/>
            </p:cNvGrpSpPr>
            <p:nvPr/>
          </p:nvGrpSpPr>
          <p:grpSpPr bwMode="auto">
            <a:xfrm>
              <a:off x="1066" y="2160"/>
              <a:ext cx="222" cy="218"/>
              <a:chOff x="4526" y="1968"/>
              <a:chExt cx="418" cy="410"/>
            </a:xfrm>
          </p:grpSpPr>
          <p:sp>
            <p:nvSpPr>
              <p:cNvPr id="15445" name="Rectangle 159"/>
              <p:cNvSpPr>
                <a:spLocks noChangeArrowheads="1"/>
              </p:cNvSpPr>
              <p:nvPr/>
            </p:nvSpPr>
            <p:spPr bwMode="auto">
              <a:xfrm>
                <a:off x="4526" y="2012"/>
                <a:ext cx="371" cy="366"/>
              </a:xfrm>
              <a:prstGeom prst="rect">
                <a:avLst/>
              </a:prstGeom>
              <a:solidFill>
                <a:srgbClr val="0096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Rectangle 160"/>
              <p:cNvSpPr>
                <a:spLocks noChangeArrowheads="1"/>
              </p:cNvSpPr>
              <p:nvPr/>
            </p:nvSpPr>
            <p:spPr bwMode="auto">
              <a:xfrm>
                <a:off x="4527" y="2013"/>
                <a:ext cx="369" cy="364"/>
              </a:xfrm>
              <a:prstGeom prst="rect">
                <a:avLst/>
              </a:prstGeom>
              <a:solidFill>
                <a:srgbClr val="0096D5"/>
              </a:solidFill>
              <a:ln w="7938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Freeform 161"/>
              <p:cNvSpPr>
                <a:spLocks/>
              </p:cNvSpPr>
              <p:nvPr/>
            </p:nvSpPr>
            <p:spPr bwMode="auto">
              <a:xfrm>
                <a:off x="4526" y="1968"/>
                <a:ext cx="418" cy="44"/>
              </a:xfrm>
              <a:custGeom>
                <a:avLst/>
                <a:gdLst>
                  <a:gd name="T0" fmla="*/ 0 w 562"/>
                  <a:gd name="T1" fmla="*/ 5 h 59"/>
                  <a:gd name="T2" fmla="*/ 6 w 562"/>
                  <a:gd name="T3" fmla="*/ 0 h 59"/>
                  <a:gd name="T4" fmla="*/ 53 w 562"/>
                  <a:gd name="T5" fmla="*/ 0 h 59"/>
                  <a:gd name="T6" fmla="*/ 46 w 562"/>
                  <a:gd name="T7" fmla="*/ 5 h 59"/>
                  <a:gd name="T8" fmla="*/ 0 w 562"/>
                  <a:gd name="T9" fmla="*/ 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59"/>
                  <a:gd name="T17" fmla="*/ 562 w 5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59">
                    <a:moveTo>
                      <a:pt x="0" y="59"/>
                    </a:moveTo>
                    <a:lnTo>
                      <a:pt x="64" y="0"/>
                    </a:lnTo>
                    <a:lnTo>
                      <a:pt x="562" y="0"/>
                    </a:lnTo>
                    <a:lnTo>
                      <a:pt x="499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B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8" name="Freeform 162"/>
              <p:cNvSpPr>
                <a:spLocks/>
              </p:cNvSpPr>
              <p:nvPr/>
            </p:nvSpPr>
            <p:spPr bwMode="auto">
              <a:xfrm>
                <a:off x="4526" y="1968"/>
                <a:ext cx="418" cy="44"/>
              </a:xfrm>
              <a:custGeom>
                <a:avLst/>
                <a:gdLst>
                  <a:gd name="T0" fmla="*/ 0 w 562"/>
                  <a:gd name="T1" fmla="*/ 5 h 59"/>
                  <a:gd name="T2" fmla="*/ 6 w 562"/>
                  <a:gd name="T3" fmla="*/ 0 h 59"/>
                  <a:gd name="T4" fmla="*/ 53 w 562"/>
                  <a:gd name="T5" fmla="*/ 0 h 59"/>
                  <a:gd name="T6" fmla="*/ 46 w 562"/>
                  <a:gd name="T7" fmla="*/ 5 h 59"/>
                  <a:gd name="T8" fmla="*/ 0 w 562"/>
                  <a:gd name="T9" fmla="*/ 5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2"/>
                  <a:gd name="T16" fmla="*/ 0 h 59"/>
                  <a:gd name="T17" fmla="*/ 562 w 562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2" h="59">
                    <a:moveTo>
                      <a:pt x="0" y="59"/>
                    </a:moveTo>
                    <a:lnTo>
                      <a:pt x="64" y="0"/>
                    </a:lnTo>
                    <a:lnTo>
                      <a:pt x="562" y="0"/>
                    </a:lnTo>
                    <a:lnTo>
                      <a:pt x="499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B4FF"/>
              </a:solidFill>
              <a:ln w="7938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Freeform 163"/>
              <p:cNvSpPr>
                <a:spLocks/>
              </p:cNvSpPr>
              <p:nvPr/>
            </p:nvSpPr>
            <p:spPr bwMode="auto">
              <a:xfrm>
                <a:off x="4897" y="1968"/>
                <a:ext cx="47" cy="407"/>
              </a:xfrm>
              <a:custGeom>
                <a:avLst/>
                <a:gdLst>
                  <a:gd name="T0" fmla="*/ 0 w 63"/>
                  <a:gd name="T1" fmla="*/ 5 h 550"/>
                  <a:gd name="T2" fmla="*/ 5 w 63"/>
                  <a:gd name="T3" fmla="*/ 0 h 550"/>
                  <a:gd name="T4" fmla="*/ 5 w 63"/>
                  <a:gd name="T5" fmla="*/ 44 h 550"/>
                  <a:gd name="T6" fmla="*/ 0 w 63"/>
                  <a:gd name="T7" fmla="*/ 50 h 550"/>
                  <a:gd name="T8" fmla="*/ 0 w 63"/>
                  <a:gd name="T9" fmla="*/ 5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50"/>
                  <a:gd name="T17" fmla="*/ 63 w 63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50">
                    <a:moveTo>
                      <a:pt x="0" y="59"/>
                    </a:moveTo>
                    <a:lnTo>
                      <a:pt x="63" y="0"/>
                    </a:lnTo>
                    <a:lnTo>
                      <a:pt x="63" y="491"/>
                    </a:lnTo>
                    <a:lnTo>
                      <a:pt x="0" y="5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5A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Freeform 164"/>
              <p:cNvSpPr>
                <a:spLocks/>
              </p:cNvSpPr>
              <p:nvPr/>
            </p:nvSpPr>
            <p:spPr bwMode="auto">
              <a:xfrm>
                <a:off x="4897" y="1968"/>
                <a:ext cx="47" cy="407"/>
              </a:xfrm>
              <a:custGeom>
                <a:avLst/>
                <a:gdLst>
                  <a:gd name="T0" fmla="*/ 0 w 63"/>
                  <a:gd name="T1" fmla="*/ 5 h 550"/>
                  <a:gd name="T2" fmla="*/ 5 w 63"/>
                  <a:gd name="T3" fmla="*/ 0 h 550"/>
                  <a:gd name="T4" fmla="*/ 5 w 63"/>
                  <a:gd name="T5" fmla="*/ 44 h 550"/>
                  <a:gd name="T6" fmla="*/ 0 w 63"/>
                  <a:gd name="T7" fmla="*/ 50 h 550"/>
                  <a:gd name="T8" fmla="*/ 0 w 63"/>
                  <a:gd name="T9" fmla="*/ 5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"/>
                  <a:gd name="T16" fmla="*/ 0 h 550"/>
                  <a:gd name="T17" fmla="*/ 63 w 63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" h="550">
                    <a:moveTo>
                      <a:pt x="0" y="59"/>
                    </a:moveTo>
                    <a:lnTo>
                      <a:pt x="63" y="0"/>
                    </a:lnTo>
                    <a:lnTo>
                      <a:pt x="63" y="491"/>
                    </a:lnTo>
                    <a:lnTo>
                      <a:pt x="0" y="550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5A80"/>
              </a:solidFill>
              <a:ln w="7938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Freeform 165"/>
              <p:cNvSpPr>
                <a:spLocks/>
              </p:cNvSpPr>
              <p:nvPr/>
            </p:nvSpPr>
            <p:spPr bwMode="auto">
              <a:xfrm>
                <a:off x="4543" y="2163"/>
                <a:ext cx="128" cy="57"/>
              </a:xfrm>
              <a:custGeom>
                <a:avLst/>
                <a:gdLst>
                  <a:gd name="T0" fmla="*/ 16 w 172"/>
                  <a:gd name="T1" fmla="*/ 1 h 77"/>
                  <a:gd name="T2" fmla="*/ 4 w 172"/>
                  <a:gd name="T3" fmla="*/ 1 h 77"/>
                  <a:gd name="T4" fmla="*/ 4 w 172"/>
                  <a:gd name="T5" fmla="*/ 0 h 77"/>
                  <a:gd name="T6" fmla="*/ 0 w 172"/>
                  <a:gd name="T7" fmla="*/ 3 h 77"/>
                  <a:gd name="T8" fmla="*/ 4 w 172"/>
                  <a:gd name="T9" fmla="*/ 7 h 77"/>
                  <a:gd name="T10" fmla="*/ 4 w 172"/>
                  <a:gd name="T11" fmla="*/ 5 h 77"/>
                  <a:gd name="T12" fmla="*/ 16 w 172"/>
                  <a:gd name="T13" fmla="*/ 5 h 77"/>
                  <a:gd name="T14" fmla="*/ 16 w 172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172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2" y="59"/>
                    </a:lnTo>
                    <a:lnTo>
                      <a:pt x="1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Freeform 166"/>
              <p:cNvSpPr>
                <a:spLocks/>
              </p:cNvSpPr>
              <p:nvPr/>
            </p:nvSpPr>
            <p:spPr bwMode="auto">
              <a:xfrm>
                <a:off x="4543" y="2163"/>
                <a:ext cx="128" cy="57"/>
              </a:xfrm>
              <a:custGeom>
                <a:avLst/>
                <a:gdLst>
                  <a:gd name="T0" fmla="*/ 16 w 172"/>
                  <a:gd name="T1" fmla="*/ 1 h 77"/>
                  <a:gd name="T2" fmla="*/ 4 w 172"/>
                  <a:gd name="T3" fmla="*/ 1 h 77"/>
                  <a:gd name="T4" fmla="*/ 4 w 172"/>
                  <a:gd name="T5" fmla="*/ 0 h 77"/>
                  <a:gd name="T6" fmla="*/ 0 w 172"/>
                  <a:gd name="T7" fmla="*/ 3 h 77"/>
                  <a:gd name="T8" fmla="*/ 4 w 172"/>
                  <a:gd name="T9" fmla="*/ 7 h 77"/>
                  <a:gd name="T10" fmla="*/ 4 w 172"/>
                  <a:gd name="T11" fmla="*/ 5 h 77"/>
                  <a:gd name="T12" fmla="*/ 16 w 172"/>
                  <a:gd name="T13" fmla="*/ 5 h 77"/>
                  <a:gd name="T14" fmla="*/ 16 w 172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172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2" y="59"/>
                    </a:lnTo>
                    <a:lnTo>
                      <a:pt x="172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Freeform 167"/>
              <p:cNvSpPr>
                <a:spLocks/>
              </p:cNvSpPr>
              <p:nvPr/>
            </p:nvSpPr>
            <p:spPr bwMode="auto">
              <a:xfrm>
                <a:off x="4590" y="2075"/>
                <a:ext cx="101" cy="102"/>
              </a:xfrm>
              <a:custGeom>
                <a:avLst/>
                <a:gdLst>
                  <a:gd name="T0" fmla="*/ 13 w 136"/>
                  <a:gd name="T1" fmla="*/ 10 h 137"/>
                  <a:gd name="T2" fmla="*/ 4 w 136"/>
                  <a:gd name="T3" fmla="*/ 1 h 137"/>
                  <a:gd name="T4" fmla="*/ 5 w 136"/>
                  <a:gd name="T5" fmla="*/ 0 h 137"/>
                  <a:gd name="T6" fmla="*/ 0 w 136"/>
                  <a:gd name="T7" fmla="*/ 0 h 137"/>
                  <a:gd name="T8" fmla="*/ 0 w 136"/>
                  <a:gd name="T9" fmla="*/ 5 h 137"/>
                  <a:gd name="T10" fmla="*/ 1 w 136"/>
                  <a:gd name="T11" fmla="*/ 4 h 137"/>
                  <a:gd name="T12" fmla="*/ 10 w 136"/>
                  <a:gd name="T13" fmla="*/ 13 h 137"/>
                  <a:gd name="T14" fmla="*/ 13 w 136"/>
                  <a:gd name="T15" fmla="*/ 1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36" y="110"/>
                    </a:moveTo>
                    <a:lnTo>
                      <a:pt x="41" y="14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4" y="41"/>
                    </a:lnTo>
                    <a:lnTo>
                      <a:pt x="109" y="137"/>
                    </a:lnTo>
                    <a:lnTo>
                      <a:pt x="13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Freeform 168"/>
              <p:cNvSpPr>
                <a:spLocks/>
              </p:cNvSpPr>
              <p:nvPr/>
            </p:nvSpPr>
            <p:spPr bwMode="auto">
              <a:xfrm>
                <a:off x="4590" y="2075"/>
                <a:ext cx="101" cy="102"/>
              </a:xfrm>
              <a:custGeom>
                <a:avLst/>
                <a:gdLst>
                  <a:gd name="T0" fmla="*/ 13 w 136"/>
                  <a:gd name="T1" fmla="*/ 10 h 137"/>
                  <a:gd name="T2" fmla="*/ 4 w 136"/>
                  <a:gd name="T3" fmla="*/ 1 h 137"/>
                  <a:gd name="T4" fmla="*/ 5 w 136"/>
                  <a:gd name="T5" fmla="*/ 0 h 137"/>
                  <a:gd name="T6" fmla="*/ 0 w 136"/>
                  <a:gd name="T7" fmla="*/ 0 h 137"/>
                  <a:gd name="T8" fmla="*/ 0 w 136"/>
                  <a:gd name="T9" fmla="*/ 5 h 137"/>
                  <a:gd name="T10" fmla="*/ 1 w 136"/>
                  <a:gd name="T11" fmla="*/ 4 h 137"/>
                  <a:gd name="T12" fmla="*/ 10 w 136"/>
                  <a:gd name="T13" fmla="*/ 13 h 137"/>
                  <a:gd name="T14" fmla="*/ 13 w 136"/>
                  <a:gd name="T15" fmla="*/ 1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36" y="110"/>
                    </a:moveTo>
                    <a:lnTo>
                      <a:pt x="41" y="14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4" y="41"/>
                    </a:lnTo>
                    <a:lnTo>
                      <a:pt x="109" y="137"/>
                    </a:lnTo>
                    <a:lnTo>
                      <a:pt x="136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Freeform 169"/>
              <p:cNvSpPr>
                <a:spLocks/>
              </p:cNvSpPr>
              <p:nvPr/>
            </p:nvSpPr>
            <p:spPr bwMode="auto">
              <a:xfrm>
                <a:off x="4678" y="2029"/>
                <a:ext cx="57" cy="128"/>
              </a:xfrm>
              <a:custGeom>
                <a:avLst/>
                <a:gdLst>
                  <a:gd name="T0" fmla="*/ 5 w 77"/>
                  <a:gd name="T1" fmla="*/ 16 h 173"/>
                  <a:gd name="T2" fmla="*/ 5 w 77"/>
                  <a:gd name="T3" fmla="*/ 3 h 173"/>
                  <a:gd name="T4" fmla="*/ 7 w 77"/>
                  <a:gd name="T5" fmla="*/ 3 h 173"/>
                  <a:gd name="T6" fmla="*/ 4 w 77"/>
                  <a:gd name="T7" fmla="*/ 0 h 173"/>
                  <a:gd name="T8" fmla="*/ 0 w 77"/>
                  <a:gd name="T9" fmla="*/ 3 h 173"/>
                  <a:gd name="T10" fmla="*/ 1 w 77"/>
                  <a:gd name="T11" fmla="*/ 3 h 173"/>
                  <a:gd name="T12" fmla="*/ 1 w 77"/>
                  <a:gd name="T13" fmla="*/ 16 h 173"/>
                  <a:gd name="T14" fmla="*/ 5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6"/>
                    </a:lnTo>
                    <a:lnTo>
                      <a:pt x="77" y="36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Freeform 170"/>
              <p:cNvSpPr>
                <a:spLocks/>
              </p:cNvSpPr>
              <p:nvPr/>
            </p:nvSpPr>
            <p:spPr bwMode="auto">
              <a:xfrm>
                <a:off x="4678" y="2029"/>
                <a:ext cx="57" cy="128"/>
              </a:xfrm>
              <a:custGeom>
                <a:avLst/>
                <a:gdLst>
                  <a:gd name="T0" fmla="*/ 5 w 77"/>
                  <a:gd name="T1" fmla="*/ 16 h 173"/>
                  <a:gd name="T2" fmla="*/ 5 w 77"/>
                  <a:gd name="T3" fmla="*/ 3 h 173"/>
                  <a:gd name="T4" fmla="*/ 7 w 77"/>
                  <a:gd name="T5" fmla="*/ 3 h 173"/>
                  <a:gd name="T6" fmla="*/ 4 w 77"/>
                  <a:gd name="T7" fmla="*/ 0 h 173"/>
                  <a:gd name="T8" fmla="*/ 0 w 77"/>
                  <a:gd name="T9" fmla="*/ 3 h 173"/>
                  <a:gd name="T10" fmla="*/ 1 w 77"/>
                  <a:gd name="T11" fmla="*/ 3 h 173"/>
                  <a:gd name="T12" fmla="*/ 1 w 77"/>
                  <a:gd name="T13" fmla="*/ 16 h 173"/>
                  <a:gd name="T14" fmla="*/ 5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6"/>
                    </a:lnTo>
                    <a:lnTo>
                      <a:pt x="77" y="36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18" y="36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Freeform 171"/>
              <p:cNvSpPr>
                <a:spLocks/>
              </p:cNvSpPr>
              <p:nvPr/>
            </p:nvSpPr>
            <p:spPr bwMode="auto">
              <a:xfrm>
                <a:off x="4722" y="2075"/>
                <a:ext cx="101" cy="102"/>
              </a:xfrm>
              <a:custGeom>
                <a:avLst/>
                <a:gdLst>
                  <a:gd name="T0" fmla="*/ 2 w 136"/>
                  <a:gd name="T1" fmla="*/ 13 h 137"/>
                  <a:gd name="T2" fmla="*/ 12 w 136"/>
                  <a:gd name="T3" fmla="*/ 4 h 137"/>
                  <a:gd name="T4" fmla="*/ 13 w 136"/>
                  <a:gd name="T5" fmla="*/ 5 h 137"/>
                  <a:gd name="T6" fmla="*/ 13 w 136"/>
                  <a:gd name="T7" fmla="*/ 0 h 137"/>
                  <a:gd name="T8" fmla="*/ 7 w 136"/>
                  <a:gd name="T9" fmla="*/ 0 h 137"/>
                  <a:gd name="T10" fmla="*/ 9 w 136"/>
                  <a:gd name="T11" fmla="*/ 1 h 137"/>
                  <a:gd name="T12" fmla="*/ 0 w 136"/>
                  <a:gd name="T13" fmla="*/ 10 h 137"/>
                  <a:gd name="T14" fmla="*/ 2 w 136"/>
                  <a:gd name="T15" fmla="*/ 13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27" y="137"/>
                    </a:moveTo>
                    <a:lnTo>
                      <a:pt x="123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2" y="0"/>
                    </a:lnTo>
                    <a:lnTo>
                      <a:pt x="95" y="14"/>
                    </a:lnTo>
                    <a:lnTo>
                      <a:pt x="0" y="110"/>
                    </a:lnTo>
                    <a:lnTo>
                      <a:pt x="27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Freeform 172"/>
              <p:cNvSpPr>
                <a:spLocks/>
              </p:cNvSpPr>
              <p:nvPr/>
            </p:nvSpPr>
            <p:spPr bwMode="auto">
              <a:xfrm>
                <a:off x="4722" y="2075"/>
                <a:ext cx="101" cy="102"/>
              </a:xfrm>
              <a:custGeom>
                <a:avLst/>
                <a:gdLst>
                  <a:gd name="T0" fmla="*/ 2 w 136"/>
                  <a:gd name="T1" fmla="*/ 13 h 137"/>
                  <a:gd name="T2" fmla="*/ 12 w 136"/>
                  <a:gd name="T3" fmla="*/ 4 h 137"/>
                  <a:gd name="T4" fmla="*/ 13 w 136"/>
                  <a:gd name="T5" fmla="*/ 5 h 137"/>
                  <a:gd name="T6" fmla="*/ 13 w 136"/>
                  <a:gd name="T7" fmla="*/ 0 h 137"/>
                  <a:gd name="T8" fmla="*/ 7 w 136"/>
                  <a:gd name="T9" fmla="*/ 0 h 137"/>
                  <a:gd name="T10" fmla="*/ 9 w 136"/>
                  <a:gd name="T11" fmla="*/ 1 h 137"/>
                  <a:gd name="T12" fmla="*/ 0 w 136"/>
                  <a:gd name="T13" fmla="*/ 10 h 137"/>
                  <a:gd name="T14" fmla="*/ 2 w 136"/>
                  <a:gd name="T15" fmla="*/ 13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27" y="137"/>
                    </a:moveTo>
                    <a:lnTo>
                      <a:pt x="123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2" y="0"/>
                    </a:lnTo>
                    <a:lnTo>
                      <a:pt x="95" y="14"/>
                    </a:lnTo>
                    <a:lnTo>
                      <a:pt x="0" y="110"/>
                    </a:lnTo>
                    <a:lnTo>
                      <a:pt x="27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9" name="Freeform 173"/>
              <p:cNvSpPr>
                <a:spLocks/>
              </p:cNvSpPr>
              <p:nvPr/>
            </p:nvSpPr>
            <p:spPr bwMode="auto">
              <a:xfrm>
                <a:off x="4742" y="2163"/>
                <a:ext cx="128" cy="57"/>
              </a:xfrm>
              <a:custGeom>
                <a:avLst/>
                <a:gdLst>
                  <a:gd name="T0" fmla="*/ 0 w 173"/>
                  <a:gd name="T1" fmla="*/ 5 h 77"/>
                  <a:gd name="T2" fmla="*/ 12 w 173"/>
                  <a:gd name="T3" fmla="*/ 5 h 77"/>
                  <a:gd name="T4" fmla="*/ 12 w 173"/>
                  <a:gd name="T5" fmla="*/ 7 h 77"/>
                  <a:gd name="T6" fmla="*/ 16 w 173"/>
                  <a:gd name="T7" fmla="*/ 3 h 77"/>
                  <a:gd name="T8" fmla="*/ 12 w 173"/>
                  <a:gd name="T9" fmla="*/ 0 h 77"/>
                  <a:gd name="T10" fmla="*/ 12 w 173"/>
                  <a:gd name="T11" fmla="*/ 1 h 77"/>
                  <a:gd name="T12" fmla="*/ 0 w 173"/>
                  <a:gd name="T13" fmla="*/ 1 h 77"/>
                  <a:gd name="T14" fmla="*/ 0 w 173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3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Freeform 174"/>
              <p:cNvSpPr>
                <a:spLocks/>
              </p:cNvSpPr>
              <p:nvPr/>
            </p:nvSpPr>
            <p:spPr bwMode="auto">
              <a:xfrm>
                <a:off x="4742" y="2163"/>
                <a:ext cx="128" cy="57"/>
              </a:xfrm>
              <a:custGeom>
                <a:avLst/>
                <a:gdLst>
                  <a:gd name="T0" fmla="*/ 0 w 173"/>
                  <a:gd name="T1" fmla="*/ 5 h 77"/>
                  <a:gd name="T2" fmla="*/ 12 w 173"/>
                  <a:gd name="T3" fmla="*/ 5 h 77"/>
                  <a:gd name="T4" fmla="*/ 12 w 173"/>
                  <a:gd name="T5" fmla="*/ 7 h 77"/>
                  <a:gd name="T6" fmla="*/ 16 w 173"/>
                  <a:gd name="T7" fmla="*/ 3 h 77"/>
                  <a:gd name="T8" fmla="*/ 12 w 173"/>
                  <a:gd name="T9" fmla="*/ 0 h 77"/>
                  <a:gd name="T10" fmla="*/ 12 w 173"/>
                  <a:gd name="T11" fmla="*/ 1 h 77"/>
                  <a:gd name="T12" fmla="*/ 0 w 173"/>
                  <a:gd name="T13" fmla="*/ 1 h 77"/>
                  <a:gd name="T14" fmla="*/ 0 w 173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3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Freeform 175"/>
              <p:cNvSpPr>
                <a:spLocks/>
              </p:cNvSpPr>
              <p:nvPr/>
            </p:nvSpPr>
            <p:spPr bwMode="auto">
              <a:xfrm>
                <a:off x="4722" y="2207"/>
                <a:ext cx="101" cy="101"/>
              </a:xfrm>
              <a:custGeom>
                <a:avLst/>
                <a:gdLst>
                  <a:gd name="T0" fmla="*/ 0 w 136"/>
                  <a:gd name="T1" fmla="*/ 2 h 136"/>
                  <a:gd name="T2" fmla="*/ 9 w 136"/>
                  <a:gd name="T3" fmla="*/ 12 h 136"/>
                  <a:gd name="T4" fmla="*/ 7 w 136"/>
                  <a:gd name="T5" fmla="*/ 13 h 136"/>
                  <a:gd name="T6" fmla="*/ 13 w 136"/>
                  <a:gd name="T7" fmla="*/ 12 h 136"/>
                  <a:gd name="T8" fmla="*/ 13 w 136"/>
                  <a:gd name="T9" fmla="*/ 7 h 136"/>
                  <a:gd name="T10" fmla="*/ 12 w 136"/>
                  <a:gd name="T11" fmla="*/ 9 h 136"/>
                  <a:gd name="T12" fmla="*/ 2 w 136"/>
                  <a:gd name="T13" fmla="*/ 0 h 136"/>
                  <a:gd name="T14" fmla="*/ 0 w 136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0" y="27"/>
                    </a:moveTo>
                    <a:lnTo>
                      <a:pt x="95" y="122"/>
                    </a:lnTo>
                    <a:lnTo>
                      <a:pt x="82" y="136"/>
                    </a:lnTo>
                    <a:lnTo>
                      <a:pt x="136" y="131"/>
                    </a:lnTo>
                    <a:lnTo>
                      <a:pt x="136" y="81"/>
                    </a:lnTo>
                    <a:lnTo>
                      <a:pt x="123" y="95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Freeform 176"/>
              <p:cNvSpPr>
                <a:spLocks/>
              </p:cNvSpPr>
              <p:nvPr/>
            </p:nvSpPr>
            <p:spPr bwMode="auto">
              <a:xfrm>
                <a:off x="4722" y="2207"/>
                <a:ext cx="101" cy="101"/>
              </a:xfrm>
              <a:custGeom>
                <a:avLst/>
                <a:gdLst>
                  <a:gd name="T0" fmla="*/ 0 w 136"/>
                  <a:gd name="T1" fmla="*/ 2 h 136"/>
                  <a:gd name="T2" fmla="*/ 9 w 136"/>
                  <a:gd name="T3" fmla="*/ 12 h 136"/>
                  <a:gd name="T4" fmla="*/ 7 w 136"/>
                  <a:gd name="T5" fmla="*/ 13 h 136"/>
                  <a:gd name="T6" fmla="*/ 13 w 136"/>
                  <a:gd name="T7" fmla="*/ 12 h 136"/>
                  <a:gd name="T8" fmla="*/ 13 w 136"/>
                  <a:gd name="T9" fmla="*/ 7 h 136"/>
                  <a:gd name="T10" fmla="*/ 12 w 136"/>
                  <a:gd name="T11" fmla="*/ 9 h 136"/>
                  <a:gd name="T12" fmla="*/ 2 w 136"/>
                  <a:gd name="T13" fmla="*/ 0 h 136"/>
                  <a:gd name="T14" fmla="*/ 0 w 136"/>
                  <a:gd name="T15" fmla="*/ 2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0" y="27"/>
                    </a:moveTo>
                    <a:lnTo>
                      <a:pt x="95" y="122"/>
                    </a:lnTo>
                    <a:lnTo>
                      <a:pt x="82" y="136"/>
                    </a:lnTo>
                    <a:lnTo>
                      <a:pt x="136" y="131"/>
                    </a:lnTo>
                    <a:lnTo>
                      <a:pt x="136" y="81"/>
                    </a:lnTo>
                    <a:lnTo>
                      <a:pt x="123" y="95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Freeform 177"/>
              <p:cNvSpPr>
                <a:spLocks/>
              </p:cNvSpPr>
              <p:nvPr/>
            </p:nvSpPr>
            <p:spPr bwMode="auto">
              <a:xfrm>
                <a:off x="4678" y="2227"/>
                <a:ext cx="57" cy="128"/>
              </a:xfrm>
              <a:custGeom>
                <a:avLst/>
                <a:gdLst>
                  <a:gd name="T0" fmla="*/ 1 w 77"/>
                  <a:gd name="T1" fmla="*/ 0 h 173"/>
                  <a:gd name="T2" fmla="*/ 1 w 77"/>
                  <a:gd name="T3" fmla="*/ 12 h 173"/>
                  <a:gd name="T4" fmla="*/ 0 w 77"/>
                  <a:gd name="T5" fmla="*/ 12 h 173"/>
                  <a:gd name="T6" fmla="*/ 4 w 77"/>
                  <a:gd name="T7" fmla="*/ 16 h 173"/>
                  <a:gd name="T8" fmla="*/ 7 w 77"/>
                  <a:gd name="T9" fmla="*/ 12 h 173"/>
                  <a:gd name="T10" fmla="*/ 5 w 77"/>
                  <a:gd name="T11" fmla="*/ 12 h 173"/>
                  <a:gd name="T12" fmla="*/ 5 w 77"/>
                  <a:gd name="T13" fmla="*/ 0 h 173"/>
                  <a:gd name="T14" fmla="*/ 1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6"/>
                    </a:lnTo>
                    <a:lnTo>
                      <a:pt x="0" y="136"/>
                    </a:lnTo>
                    <a:lnTo>
                      <a:pt x="41" y="173"/>
                    </a:lnTo>
                    <a:lnTo>
                      <a:pt x="77" y="136"/>
                    </a:lnTo>
                    <a:lnTo>
                      <a:pt x="59" y="136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Freeform 178"/>
              <p:cNvSpPr>
                <a:spLocks/>
              </p:cNvSpPr>
              <p:nvPr/>
            </p:nvSpPr>
            <p:spPr bwMode="auto">
              <a:xfrm>
                <a:off x="4678" y="2227"/>
                <a:ext cx="57" cy="128"/>
              </a:xfrm>
              <a:custGeom>
                <a:avLst/>
                <a:gdLst>
                  <a:gd name="T0" fmla="*/ 1 w 77"/>
                  <a:gd name="T1" fmla="*/ 0 h 173"/>
                  <a:gd name="T2" fmla="*/ 1 w 77"/>
                  <a:gd name="T3" fmla="*/ 12 h 173"/>
                  <a:gd name="T4" fmla="*/ 0 w 77"/>
                  <a:gd name="T5" fmla="*/ 12 h 173"/>
                  <a:gd name="T6" fmla="*/ 4 w 77"/>
                  <a:gd name="T7" fmla="*/ 16 h 173"/>
                  <a:gd name="T8" fmla="*/ 7 w 77"/>
                  <a:gd name="T9" fmla="*/ 12 h 173"/>
                  <a:gd name="T10" fmla="*/ 5 w 77"/>
                  <a:gd name="T11" fmla="*/ 12 h 173"/>
                  <a:gd name="T12" fmla="*/ 5 w 77"/>
                  <a:gd name="T13" fmla="*/ 0 h 173"/>
                  <a:gd name="T14" fmla="*/ 1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6"/>
                    </a:lnTo>
                    <a:lnTo>
                      <a:pt x="0" y="136"/>
                    </a:lnTo>
                    <a:lnTo>
                      <a:pt x="41" y="173"/>
                    </a:lnTo>
                    <a:lnTo>
                      <a:pt x="77" y="136"/>
                    </a:lnTo>
                    <a:lnTo>
                      <a:pt x="59" y="136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Freeform 179"/>
              <p:cNvSpPr>
                <a:spLocks/>
              </p:cNvSpPr>
              <p:nvPr/>
            </p:nvSpPr>
            <p:spPr bwMode="auto">
              <a:xfrm>
                <a:off x="4590" y="2207"/>
                <a:ext cx="101" cy="101"/>
              </a:xfrm>
              <a:custGeom>
                <a:avLst/>
                <a:gdLst>
                  <a:gd name="T0" fmla="*/ 10 w 136"/>
                  <a:gd name="T1" fmla="*/ 0 h 136"/>
                  <a:gd name="T2" fmla="*/ 1 w 136"/>
                  <a:gd name="T3" fmla="*/ 9 h 136"/>
                  <a:gd name="T4" fmla="*/ 0 w 136"/>
                  <a:gd name="T5" fmla="*/ 7 h 136"/>
                  <a:gd name="T6" fmla="*/ 0 w 136"/>
                  <a:gd name="T7" fmla="*/ 13 h 136"/>
                  <a:gd name="T8" fmla="*/ 5 w 136"/>
                  <a:gd name="T9" fmla="*/ 13 h 136"/>
                  <a:gd name="T10" fmla="*/ 4 w 136"/>
                  <a:gd name="T11" fmla="*/ 12 h 136"/>
                  <a:gd name="T12" fmla="*/ 13 w 136"/>
                  <a:gd name="T13" fmla="*/ 2 h 136"/>
                  <a:gd name="T14" fmla="*/ 10 w 136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09" y="0"/>
                    </a:moveTo>
                    <a:lnTo>
                      <a:pt x="14" y="95"/>
                    </a:lnTo>
                    <a:lnTo>
                      <a:pt x="0" y="81"/>
                    </a:lnTo>
                    <a:lnTo>
                      <a:pt x="0" y="136"/>
                    </a:lnTo>
                    <a:lnTo>
                      <a:pt x="55" y="136"/>
                    </a:lnTo>
                    <a:lnTo>
                      <a:pt x="41" y="122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Freeform 180"/>
              <p:cNvSpPr>
                <a:spLocks/>
              </p:cNvSpPr>
              <p:nvPr/>
            </p:nvSpPr>
            <p:spPr bwMode="auto">
              <a:xfrm>
                <a:off x="4590" y="2207"/>
                <a:ext cx="101" cy="101"/>
              </a:xfrm>
              <a:custGeom>
                <a:avLst/>
                <a:gdLst>
                  <a:gd name="T0" fmla="*/ 10 w 136"/>
                  <a:gd name="T1" fmla="*/ 0 h 136"/>
                  <a:gd name="T2" fmla="*/ 1 w 136"/>
                  <a:gd name="T3" fmla="*/ 9 h 136"/>
                  <a:gd name="T4" fmla="*/ 0 w 136"/>
                  <a:gd name="T5" fmla="*/ 7 h 136"/>
                  <a:gd name="T6" fmla="*/ 0 w 136"/>
                  <a:gd name="T7" fmla="*/ 13 h 136"/>
                  <a:gd name="T8" fmla="*/ 5 w 136"/>
                  <a:gd name="T9" fmla="*/ 13 h 136"/>
                  <a:gd name="T10" fmla="*/ 4 w 136"/>
                  <a:gd name="T11" fmla="*/ 12 h 136"/>
                  <a:gd name="T12" fmla="*/ 13 w 136"/>
                  <a:gd name="T13" fmla="*/ 2 h 136"/>
                  <a:gd name="T14" fmla="*/ 10 w 136"/>
                  <a:gd name="T15" fmla="*/ 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09" y="0"/>
                    </a:moveTo>
                    <a:lnTo>
                      <a:pt x="14" y="95"/>
                    </a:lnTo>
                    <a:lnTo>
                      <a:pt x="0" y="81"/>
                    </a:lnTo>
                    <a:lnTo>
                      <a:pt x="0" y="136"/>
                    </a:lnTo>
                    <a:lnTo>
                      <a:pt x="55" y="136"/>
                    </a:lnTo>
                    <a:lnTo>
                      <a:pt x="41" y="122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Freeform 181"/>
              <p:cNvSpPr>
                <a:spLocks/>
              </p:cNvSpPr>
              <p:nvPr/>
            </p:nvSpPr>
            <p:spPr bwMode="auto">
              <a:xfrm>
                <a:off x="4546" y="2166"/>
                <a:ext cx="129" cy="57"/>
              </a:xfrm>
              <a:custGeom>
                <a:avLst/>
                <a:gdLst>
                  <a:gd name="T0" fmla="*/ 16 w 173"/>
                  <a:gd name="T1" fmla="*/ 1 h 77"/>
                  <a:gd name="T2" fmla="*/ 4 w 173"/>
                  <a:gd name="T3" fmla="*/ 1 h 77"/>
                  <a:gd name="T4" fmla="*/ 4 w 173"/>
                  <a:gd name="T5" fmla="*/ 0 h 77"/>
                  <a:gd name="T6" fmla="*/ 0 w 173"/>
                  <a:gd name="T7" fmla="*/ 3 h 77"/>
                  <a:gd name="T8" fmla="*/ 4 w 173"/>
                  <a:gd name="T9" fmla="*/ 7 h 77"/>
                  <a:gd name="T10" fmla="*/ 4 w 173"/>
                  <a:gd name="T11" fmla="*/ 5 h 77"/>
                  <a:gd name="T12" fmla="*/ 16 w 173"/>
                  <a:gd name="T13" fmla="*/ 5 h 77"/>
                  <a:gd name="T14" fmla="*/ 16 w 173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173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3" y="59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Freeform 182"/>
              <p:cNvSpPr>
                <a:spLocks/>
              </p:cNvSpPr>
              <p:nvPr/>
            </p:nvSpPr>
            <p:spPr bwMode="auto">
              <a:xfrm>
                <a:off x="4546" y="2166"/>
                <a:ext cx="129" cy="57"/>
              </a:xfrm>
              <a:custGeom>
                <a:avLst/>
                <a:gdLst>
                  <a:gd name="T0" fmla="*/ 16 w 173"/>
                  <a:gd name="T1" fmla="*/ 1 h 77"/>
                  <a:gd name="T2" fmla="*/ 4 w 173"/>
                  <a:gd name="T3" fmla="*/ 1 h 77"/>
                  <a:gd name="T4" fmla="*/ 4 w 173"/>
                  <a:gd name="T5" fmla="*/ 0 h 77"/>
                  <a:gd name="T6" fmla="*/ 0 w 173"/>
                  <a:gd name="T7" fmla="*/ 3 h 77"/>
                  <a:gd name="T8" fmla="*/ 4 w 173"/>
                  <a:gd name="T9" fmla="*/ 7 h 77"/>
                  <a:gd name="T10" fmla="*/ 4 w 173"/>
                  <a:gd name="T11" fmla="*/ 5 h 77"/>
                  <a:gd name="T12" fmla="*/ 16 w 173"/>
                  <a:gd name="T13" fmla="*/ 5 h 77"/>
                  <a:gd name="T14" fmla="*/ 16 w 173"/>
                  <a:gd name="T15" fmla="*/ 1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3"/>
                  <a:gd name="T25" fmla="*/ 0 h 77"/>
                  <a:gd name="T26" fmla="*/ 173 w 173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3" h="77">
                    <a:moveTo>
                      <a:pt x="173" y="18"/>
                    </a:moveTo>
                    <a:lnTo>
                      <a:pt x="41" y="18"/>
                    </a:lnTo>
                    <a:lnTo>
                      <a:pt x="41" y="0"/>
                    </a:lnTo>
                    <a:lnTo>
                      <a:pt x="0" y="36"/>
                    </a:lnTo>
                    <a:lnTo>
                      <a:pt x="41" y="77"/>
                    </a:lnTo>
                    <a:lnTo>
                      <a:pt x="41" y="59"/>
                    </a:lnTo>
                    <a:lnTo>
                      <a:pt x="173" y="59"/>
                    </a:lnTo>
                    <a:lnTo>
                      <a:pt x="173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Freeform 183"/>
              <p:cNvSpPr>
                <a:spLocks/>
              </p:cNvSpPr>
              <p:nvPr/>
            </p:nvSpPr>
            <p:spPr bwMode="auto">
              <a:xfrm>
                <a:off x="4594" y="2079"/>
                <a:ext cx="101" cy="101"/>
              </a:xfrm>
              <a:custGeom>
                <a:avLst/>
                <a:gdLst>
                  <a:gd name="T0" fmla="*/ 13 w 136"/>
                  <a:gd name="T1" fmla="*/ 10 h 136"/>
                  <a:gd name="T2" fmla="*/ 4 w 136"/>
                  <a:gd name="T3" fmla="*/ 1 h 136"/>
                  <a:gd name="T4" fmla="*/ 5 w 136"/>
                  <a:gd name="T5" fmla="*/ 0 h 136"/>
                  <a:gd name="T6" fmla="*/ 0 w 136"/>
                  <a:gd name="T7" fmla="*/ 0 h 136"/>
                  <a:gd name="T8" fmla="*/ 0 w 136"/>
                  <a:gd name="T9" fmla="*/ 5 h 136"/>
                  <a:gd name="T10" fmla="*/ 1 w 136"/>
                  <a:gd name="T11" fmla="*/ 4 h 136"/>
                  <a:gd name="T12" fmla="*/ 10 w 136"/>
                  <a:gd name="T13" fmla="*/ 13 h 136"/>
                  <a:gd name="T14" fmla="*/ 13 w 136"/>
                  <a:gd name="T15" fmla="*/ 1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36" y="109"/>
                    </a:moveTo>
                    <a:lnTo>
                      <a:pt x="41" y="14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3" y="41"/>
                    </a:lnTo>
                    <a:lnTo>
                      <a:pt x="109" y="136"/>
                    </a:lnTo>
                    <a:lnTo>
                      <a:pt x="136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0" name="Freeform 184"/>
              <p:cNvSpPr>
                <a:spLocks/>
              </p:cNvSpPr>
              <p:nvPr/>
            </p:nvSpPr>
            <p:spPr bwMode="auto">
              <a:xfrm>
                <a:off x="4594" y="2079"/>
                <a:ext cx="101" cy="101"/>
              </a:xfrm>
              <a:custGeom>
                <a:avLst/>
                <a:gdLst>
                  <a:gd name="T0" fmla="*/ 13 w 136"/>
                  <a:gd name="T1" fmla="*/ 10 h 136"/>
                  <a:gd name="T2" fmla="*/ 4 w 136"/>
                  <a:gd name="T3" fmla="*/ 1 h 136"/>
                  <a:gd name="T4" fmla="*/ 5 w 136"/>
                  <a:gd name="T5" fmla="*/ 0 h 136"/>
                  <a:gd name="T6" fmla="*/ 0 w 136"/>
                  <a:gd name="T7" fmla="*/ 0 h 136"/>
                  <a:gd name="T8" fmla="*/ 0 w 136"/>
                  <a:gd name="T9" fmla="*/ 5 h 136"/>
                  <a:gd name="T10" fmla="*/ 1 w 136"/>
                  <a:gd name="T11" fmla="*/ 4 h 136"/>
                  <a:gd name="T12" fmla="*/ 10 w 136"/>
                  <a:gd name="T13" fmla="*/ 13 h 136"/>
                  <a:gd name="T14" fmla="*/ 13 w 136"/>
                  <a:gd name="T15" fmla="*/ 10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136" y="109"/>
                    </a:moveTo>
                    <a:lnTo>
                      <a:pt x="41" y="14"/>
                    </a:lnTo>
                    <a:lnTo>
                      <a:pt x="54" y="0"/>
                    </a:lnTo>
                    <a:lnTo>
                      <a:pt x="0" y="0"/>
                    </a:lnTo>
                    <a:lnTo>
                      <a:pt x="0" y="55"/>
                    </a:lnTo>
                    <a:lnTo>
                      <a:pt x="13" y="41"/>
                    </a:lnTo>
                    <a:lnTo>
                      <a:pt x="109" y="136"/>
                    </a:lnTo>
                    <a:lnTo>
                      <a:pt x="136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Freeform 185"/>
              <p:cNvSpPr>
                <a:spLocks/>
              </p:cNvSpPr>
              <p:nvPr/>
            </p:nvSpPr>
            <p:spPr bwMode="auto">
              <a:xfrm>
                <a:off x="4681" y="2032"/>
                <a:ext cx="58" cy="128"/>
              </a:xfrm>
              <a:custGeom>
                <a:avLst/>
                <a:gdLst>
                  <a:gd name="T0" fmla="*/ 6 w 77"/>
                  <a:gd name="T1" fmla="*/ 16 h 173"/>
                  <a:gd name="T2" fmla="*/ 6 w 77"/>
                  <a:gd name="T3" fmla="*/ 3 h 173"/>
                  <a:gd name="T4" fmla="*/ 8 w 77"/>
                  <a:gd name="T5" fmla="*/ 3 h 173"/>
                  <a:gd name="T6" fmla="*/ 5 w 77"/>
                  <a:gd name="T7" fmla="*/ 0 h 173"/>
                  <a:gd name="T8" fmla="*/ 0 w 77"/>
                  <a:gd name="T9" fmla="*/ 3 h 173"/>
                  <a:gd name="T10" fmla="*/ 2 w 77"/>
                  <a:gd name="T11" fmla="*/ 3 h 173"/>
                  <a:gd name="T12" fmla="*/ 2 w 77"/>
                  <a:gd name="T13" fmla="*/ 16 h 173"/>
                  <a:gd name="T14" fmla="*/ 6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7"/>
                    </a:lnTo>
                    <a:lnTo>
                      <a:pt x="77" y="37"/>
                    </a:lnTo>
                    <a:lnTo>
                      <a:pt x="40" y="0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Freeform 186"/>
              <p:cNvSpPr>
                <a:spLocks/>
              </p:cNvSpPr>
              <p:nvPr/>
            </p:nvSpPr>
            <p:spPr bwMode="auto">
              <a:xfrm>
                <a:off x="4681" y="2032"/>
                <a:ext cx="58" cy="128"/>
              </a:xfrm>
              <a:custGeom>
                <a:avLst/>
                <a:gdLst>
                  <a:gd name="T0" fmla="*/ 6 w 77"/>
                  <a:gd name="T1" fmla="*/ 16 h 173"/>
                  <a:gd name="T2" fmla="*/ 6 w 77"/>
                  <a:gd name="T3" fmla="*/ 3 h 173"/>
                  <a:gd name="T4" fmla="*/ 8 w 77"/>
                  <a:gd name="T5" fmla="*/ 3 h 173"/>
                  <a:gd name="T6" fmla="*/ 5 w 77"/>
                  <a:gd name="T7" fmla="*/ 0 h 173"/>
                  <a:gd name="T8" fmla="*/ 0 w 77"/>
                  <a:gd name="T9" fmla="*/ 3 h 173"/>
                  <a:gd name="T10" fmla="*/ 2 w 77"/>
                  <a:gd name="T11" fmla="*/ 3 h 173"/>
                  <a:gd name="T12" fmla="*/ 2 w 77"/>
                  <a:gd name="T13" fmla="*/ 16 h 173"/>
                  <a:gd name="T14" fmla="*/ 6 w 77"/>
                  <a:gd name="T15" fmla="*/ 16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59" y="173"/>
                    </a:moveTo>
                    <a:lnTo>
                      <a:pt x="59" y="37"/>
                    </a:lnTo>
                    <a:lnTo>
                      <a:pt x="77" y="37"/>
                    </a:lnTo>
                    <a:lnTo>
                      <a:pt x="40" y="0"/>
                    </a:lnTo>
                    <a:lnTo>
                      <a:pt x="0" y="37"/>
                    </a:lnTo>
                    <a:lnTo>
                      <a:pt x="18" y="37"/>
                    </a:lnTo>
                    <a:lnTo>
                      <a:pt x="18" y="173"/>
                    </a:lnTo>
                    <a:lnTo>
                      <a:pt x="59" y="1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Freeform 187"/>
              <p:cNvSpPr>
                <a:spLocks/>
              </p:cNvSpPr>
              <p:nvPr/>
            </p:nvSpPr>
            <p:spPr bwMode="auto">
              <a:xfrm>
                <a:off x="4725" y="2079"/>
                <a:ext cx="101" cy="101"/>
              </a:xfrm>
              <a:custGeom>
                <a:avLst/>
                <a:gdLst>
                  <a:gd name="T0" fmla="*/ 2 w 136"/>
                  <a:gd name="T1" fmla="*/ 13 h 136"/>
                  <a:gd name="T2" fmla="*/ 12 w 136"/>
                  <a:gd name="T3" fmla="*/ 4 h 136"/>
                  <a:gd name="T4" fmla="*/ 13 w 136"/>
                  <a:gd name="T5" fmla="*/ 5 h 136"/>
                  <a:gd name="T6" fmla="*/ 13 w 136"/>
                  <a:gd name="T7" fmla="*/ 0 h 136"/>
                  <a:gd name="T8" fmla="*/ 7 w 136"/>
                  <a:gd name="T9" fmla="*/ 0 h 136"/>
                  <a:gd name="T10" fmla="*/ 9 w 136"/>
                  <a:gd name="T11" fmla="*/ 1 h 136"/>
                  <a:gd name="T12" fmla="*/ 0 w 136"/>
                  <a:gd name="T13" fmla="*/ 10 h 136"/>
                  <a:gd name="T14" fmla="*/ 2 w 136"/>
                  <a:gd name="T15" fmla="*/ 13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27" y="136"/>
                    </a:moveTo>
                    <a:lnTo>
                      <a:pt x="122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1" y="0"/>
                    </a:lnTo>
                    <a:lnTo>
                      <a:pt x="95" y="14"/>
                    </a:lnTo>
                    <a:lnTo>
                      <a:pt x="0" y="109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Freeform 188"/>
              <p:cNvSpPr>
                <a:spLocks/>
              </p:cNvSpPr>
              <p:nvPr/>
            </p:nvSpPr>
            <p:spPr bwMode="auto">
              <a:xfrm>
                <a:off x="4725" y="2079"/>
                <a:ext cx="101" cy="101"/>
              </a:xfrm>
              <a:custGeom>
                <a:avLst/>
                <a:gdLst>
                  <a:gd name="T0" fmla="*/ 2 w 136"/>
                  <a:gd name="T1" fmla="*/ 13 h 136"/>
                  <a:gd name="T2" fmla="*/ 12 w 136"/>
                  <a:gd name="T3" fmla="*/ 4 h 136"/>
                  <a:gd name="T4" fmla="*/ 13 w 136"/>
                  <a:gd name="T5" fmla="*/ 5 h 136"/>
                  <a:gd name="T6" fmla="*/ 13 w 136"/>
                  <a:gd name="T7" fmla="*/ 0 h 136"/>
                  <a:gd name="T8" fmla="*/ 7 w 136"/>
                  <a:gd name="T9" fmla="*/ 0 h 136"/>
                  <a:gd name="T10" fmla="*/ 9 w 136"/>
                  <a:gd name="T11" fmla="*/ 1 h 136"/>
                  <a:gd name="T12" fmla="*/ 0 w 136"/>
                  <a:gd name="T13" fmla="*/ 10 h 136"/>
                  <a:gd name="T14" fmla="*/ 2 w 136"/>
                  <a:gd name="T15" fmla="*/ 13 h 1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6"/>
                  <a:gd name="T26" fmla="*/ 136 w 136"/>
                  <a:gd name="T27" fmla="*/ 136 h 1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6">
                    <a:moveTo>
                      <a:pt x="27" y="136"/>
                    </a:moveTo>
                    <a:lnTo>
                      <a:pt x="122" y="41"/>
                    </a:lnTo>
                    <a:lnTo>
                      <a:pt x="136" y="55"/>
                    </a:lnTo>
                    <a:lnTo>
                      <a:pt x="136" y="0"/>
                    </a:lnTo>
                    <a:lnTo>
                      <a:pt x="81" y="0"/>
                    </a:lnTo>
                    <a:lnTo>
                      <a:pt x="95" y="14"/>
                    </a:lnTo>
                    <a:lnTo>
                      <a:pt x="0" y="109"/>
                    </a:lnTo>
                    <a:lnTo>
                      <a:pt x="27" y="13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Freeform 189"/>
              <p:cNvSpPr>
                <a:spLocks/>
              </p:cNvSpPr>
              <p:nvPr/>
            </p:nvSpPr>
            <p:spPr bwMode="auto">
              <a:xfrm>
                <a:off x="4745" y="2166"/>
                <a:ext cx="128" cy="57"/>
              </a:xfrm>
              <a:custGeom>
                <a:avLst/>
                <a:gdLst>
                  <a:gd name="T0" fmla="*/ 0 w 172"/>
                  <a:gd name="T1" fmla="*/ 5 h 77"/>
                  <a:gd name="T2" fmla="*/ 13 w 172"/>
                  <a:gd name="T3" fmla="*/ 5 h 77"/>
                  <a:gd name="T4" fmla="*/ 13 w 172"/>
                  <a:gd name="T5" fmla="*/ 7 h 77"/>
                  <a:gd name="T6" fmla="*/ 16 w 172"/>
                  <a:gd name="T7" fmla="*/ 3 h 77"/>
                  <a:gd name="T8" fmla="*/ 13 w 172"/>
                  <a:gd name="T9" fmla="*/ 0 h 77"/>
                  <a:gd name="T10" fmla="*/ 13 w 172"/>
                  <a:gd name="T11" fmla="*/ 1 h 77"/>
                  <a:gd name="T12" fmla="*/ 0 w 172"/>
                  <a:gd name="T13" fmla="*/ 1 h 77"/>
                  <a:gd name="T14" fmla="*/ 0 w 172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2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Freeform 190"/>
              <p:cNvSpPr>
                <a:spLocks/>
              </p:cNvSpPr>
              <p:nvPr/>
            </p:nvSpPr>
            <p:spPr bwMode="auto">
              <a:xfrm>
                <a:off x="4745" y="2166"/>
                <a:ext cx="128" cy="57"/>
              </a:xfrm>
              <a:custGeom>
                <a:avLst/>
                <a:gdLst>
                  <a:gd name="T0" fmla="*/ 0 w 172"/>
                  <a:gd name="T1" fmla="*/ 5 h 77"/>
                  <a:gd name="T2" fmla="*/ 13 w 172"/>
                  <a:gd name="T3" fmla="*/ 5 h 77"/>
                  <a:gd name="T4" fmla="*/ 13 w 172"/>
                  <a:gd name="T5" fmla="*/ 7 h 77"/>
                  <a:gd name="T6" fmla="*/ 16 w 172"/>
                  <a:gd name="T7" fmla="*/ 3 h 77"/>
                  <a:gd name="T8" fmla="*/ 13 w 172"/>
                  <a:gd name="T9" fmla="*/ 0 h 77"/>
                  <a:gd name="T10" fmla="*/ 13 w 172"/>
                  <a:gd name="T11" fmla="*/ 1 h 77"/>
                  <a:gd name="T12" fmla="*/ 0 w 172"/>
                  <a:gd name="T13" fmla="*/ 1 h 77"/>
                  <a:gd name="T14" fmla="*/ 0 w 172"/>
                  <a:gd name="T15" fmla="*/ 5 h 7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2"/>
                  <a:gd name="T25" fmla="*/ 0 h 77"/>
                  <a:gd name="T26" fmla="*/ 172 w 172"/>
                  <a:gd name="T27" fmla="*/ 77 h 7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2" h="77">
                    <a:moveTo>
                      <a:pt x="0" y="59"/>
                    </a:moveTo>
                    <a:lnTo>
                      <a:pt x="136" y="59"/>
                    </a:lnTo>
                    <a:lnTo>
                      <a:pt x="136" y="77"/>
                    </a:lnTo>
                    <a:lnTo>
                      <a:pt x="172" y="36"/>
                    </a:lnTo>
                    <a:lnTo>
                      <a:pt x="136" y="0"/>
                    </a:lnTo>
                    <a:lnTo>
                      <a:pt x="136" y="18"/>
                    </a:lnTo>
                    <a:lnTo>
                      <a:pt x="0" y="18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Freeform 191"/>
              <p:cNvSpPr>
                <a:spLocks/>
              </p:cNvSpPr>
              <p:nvPr/>
            </p:nvSpPr>
            <p:spPr bwMode="auto">
              <a:xfrm>
                <a:off x="4725" y="2210"/>
                <a:ext cx="101" cy="101"/>
              </a:xfrm>
              <a:custGeom>
                <a:avLst/>
                <a:gdLst>
                  <a:gd name="T0" fmla="*/ 0 w 136"/>
                  <a:gd name="T1" fmla="*/ 2 h 137"/>
                  <a:gd name="T2" fmla="*/ 9 w 136"/>
                  <a:gd name="T3" fmla="*/ 11 h 137"/>
                  <a:gd name="T4" fmla="*/ 7 w 136"/>
                  <a:gd name="T5" fmla="*/ 12 h 137"/>
                  <a:gd name="T6" fmla="*/ 13 w 136"/>
                  <a:gd name="T7" fmla="*/ 11 h 137"/>
                  <a:gd name="T8" fmla="*/ 13 w 136"/>
                  <a:gd name="T9" fmla="*/ 7 h 137"/>
                  <a:gd name="T10" fmla="*/ 12 w 136"/>
                  <a:gd name="T11" fmla="*/ 8 h 137"/>
                  <a:gd name="T12" fmla="*/ 2 w 136"/>
                  <a:gd name="T13" fmla="*/ 0 h 137"/>
                  <a:gd name="T14" fmla="*/ 0 w 136"/>
                  <a:gd name="T15" fmla="*/ 2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0" y="27"/>
                    </a:moveTo>
                    <a:lnTo>
                      <a:pt x="95" y="123"/>
                    </a:lnTo>
                    <a:lnTo>
                      <a:pt x="81" y="137"/>
                    </a:lnTo>
                    <a:lnTo>
                      <a:pt x="136" y="132"/>
                    </a:lnTo>
                    <a:lnTo>
                      <a:pt x="136" y="82"/>
                    </a:lnTo>
                    <a:lnTo>
                      <a:pt x="122" y="96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Freeform 192"/>
              <p:cNvSpPr>
                <a:spLocks/>
              </p:cNvSpPr>
              <p:nvPr/>
            </p:nvSpPr>
            <p:spPr bwMode="auto">
              <a:xfrm>
                <a:off x="4725" y="2210"/>
                <a:ext cx="101" cy="101"/>
              </a:xfrm>
              <a:custGeom>
                <a:avLst/>
                <a:gdLst>
                  <a:gd name="T0" fmla="*/ 0 w 136"/>
                  <a:gd name="T1" fmla="*/ 2 h 137"/>
                  <a:gd name="T2" fmla="*/ 9 w 136"/>
                  <a:gd name="T3" fmla="*/ 11 h 137"/>
                  <a:gd name="T4" fmla="*/ 7 w 136"/>
                  <a:gd name="T5" fmla="*/ 12 h 137"/>
                  <a:gd name="T6" fmla="*/ 13 w 136"/>
                  <a:gd name="T7" fmla="*/ 11 h 137"/>
                  <a:gd name="T8" fmla="*/ 13 w 136"/>
                  <a:gd name="T9" fmla="*/ 7 h 137"/>
                  <a:gd name="T10" fmla="*/ 12 w 136"/>
                  <a:gd name="T11" fmla="*/ 8 h 137"/>
                  <a:gd name="T12" fmla="*/ 2 w 136"/>
                  <a:gd name="T13" fmla="*/ 0 h 137"/>
                  <a:gd name="T14" fmla="*/ 0 w 136"/>
                  <a:gd name="T15" fmla="*/ 2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0" y="27"/>
                    </a:moveTo>
                    <a:lnTo>
                      <a:pt x="95" y="123"/>
                    </a:lnTo>
                    <a:lnTo>
                      <a:pt x="81" y="137"/>
                    </a:lnTo>
                    <a:lnTo>
                      <a:pt x="136" y="132"/>
                    </a:lnTo>
                    <a:lnTo>
                      <a:pt x="136" y="82"/>
                    </a:lnTo>
                    <a:lnTo>
                      <a:pt x="122" y="96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Freeform 193"/>
              <p:cNvSpPr>
                <a:spLocks/>
              </p:cNvSpPr>
              <p:nvPr/>
            </p:nvSpPr>
            <p:spPr bwMode="auto">
              <a:xfrm>
                <a:off x="4681" y="2230"/>
                <a:ext cx="58" cy="128"/>
              </a:xfrm>
              <a:custGeom>
                <a:avLst/>
                <a:gdLst>
                  <a:gd name="T0" fmla="*/ 2 w 77"/>
                  <a:gd name="T1" fmla="*/ 0 h 173"/>
                  <a:gd name="T2" fmla="*/ 2 w 77"/>
                  <a:gd name="T3" fmla="*/ 12 h 173"/>
                  <a:gd name="T4" fmla="*/ 0 w 77"/>
                  <a:gd name="T5" fmla="*/ 12 h 173"/>
                  <a:gd name="T6" fmla="*/ 5 w 77"/>
                  <a:gd name="T7" fmla="*/ 16 h 173"/>
                  <a:gd name="T8" fmla="*/ 8 w 77"/>
                  <a:gd name="T9" fmla="*/ 12 h 173"/>
                  <a:gd name="T10" fmla="*/ 6 w 77"/>
                  <a:gd name="T11" fmla="*/ 12 h 173"/>
                  <a:gd name="T12" fmla="*/ 6 w 77"/>
                  <a:gd name="T13" fmla="*/ 0 h 173"/>
                  <a:gd name="T14" fmla="*/ 2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7"/>
                    </a:lnTo>
                    <a:lnTo>
                      <a:pt x="0" y="137"/>
                    </a:lnTo>
                    <a:lnTo>
                      <a:pt x="40" y="173"/>
                    </a:lnTo>
                    <a:lnTo>
                      <a:pt x="77" y="137"/>
                    </a:lnTo>
                    <a:lnTo>
                      <a:pt x="59" y="137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Freeform 194"/>
              <p:cNvSpPr>
                <a:spLocks/>
              </p:cNvSpPr>
              <p:nvPr/>
            </p:nvSpPr>
            <p:spPr bwMode="auto">
              <a:xfrm>
                <a:off x="4681" y="2230"/>
                <a:ext cx="58" cy="128"/>
              </a:xfrm>
              <a:custGeom>
                <a:avLst/>
                <a:gdLst>
                  <a:gd name="T0" fmla="*/ 2 w 77"/>
                  <a:gd name="T1" fmla="*/ 0 h 173"/>
                  <a:gd name="T2" fmla="*/ 2 w 77"/>
                  <a:gd name="T3" fmla="*/ 12 h 173"/>
                  <a:gd name="T4" fmla="*/ 0 w 77"/>
                  <a:gd name="T5" fmla="*/ 12 h 173"/>
                  <a:gd name="T6" fmla="*/ 5 w 77"/>
                  <a:gd name="T7" fmla="*/ 16 h 173"/>
                  <a:gd name="T8" fmla="*/ 8 w 77"/>
                  <a:gd name="T9" fmla="*/ 12 h 173"/>
                  <a:gd name="T10" fmla="*/ 6 w 77"/>
                  <a:gd name="T11" fmla="*/ 12 h 173"/>
                  <a:gd name="T12" fmla="*/ 6 w 77"/>
                  <a:gd name="T13" fmla="*/ 0 h 173"/>
                  <a:gd name="T14" fmla="*/ 2 w 77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173"/>
                  <a:gd name="T26" fmla="*/ 77 w 77"/>
                  <a:gd name="T27" fmla="*/ 173 h 1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173">
                    <a:moveTo>
                      <a:pt x="18" y="0"/>
                    </a:moveTo>
                    <a:lnTo>
                      <a:pt x="18" y="137"/>
                    </a:lnTo>
                    <a:lnTo>
                      <a:pt x="0" y="137"/>
                    </a:lnTo>
                    <a:lnTo>
                      <a:pt x="40" y="173"/>
                    </a:lnTo>
                    <a:lnTo>
                      <a:pt x="77" y="137"/>
                    </a:lnTo>
                    <a:lnTo>
                      <a:pt x="59" y="137"/>
                    </a:lnTo>
                    <a:lnTo>
                      <a:pt x="5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1" name="Freeform 195"/>
              <p:cNvSpPr>
                <a:spLocks/>
              </p:cNvSpPr>
              <p:nvPr/>
            </p:nvSpPr>
            <p:spPr bwMode="auto">
              <a:xfrm>
                <a:off x="4594" y="2210"/>
                <a:ext cx="101" cy="101"/>
              </a:xfrm>
              <a:custGeom>
                <a:avLst/>
                <a:gdLst>
                  <a:gd name="T0" fmla="*/ 10 w 136"/>
                  <a:gd name="T1" fmla="*/ 0 h 137"/>
                  <a:gd name="T2" fmla="*/ 1 w 136"/>
                  <a:gd name="T3" fmla="*/ 8 h 137"/>
                  <a:gd name="T4" fmla="*/ 0 w 136"/>
                  <a:gd name="T5" fmla="*/ 7 h 137"/>
                  <a:gd name="T6" fmla="*/ 0 w 136"/>
                  <a:gd name="T7" fmla="*/ 12 h 137"/>
                  <a:gd name="T8" fmla="*/ 5 w 136"/>
                  <a:gd name="T9" fmla="*/ 12 h 137"/>
                  <a:gd name="T10" fmla="*/ 4 w 136"/>
                  <a:gd name="T11" fmla="*/ 11 h 137"/>
                  <a:gd name="T12" fmla="*/ 13 w 136"/>
                  <a:gd name="T13" fmla="*/ 2 h 137"/>
                  <a:gd name="T14" fmla="*/ 10 w 136"/>
                  <a:gd name="T15" fmla="*/ 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09" y="0"/>
                    </a:moveTo>
                    <a:lnTo>
                      <a:pt x="13" y="96"/>
                    </a:lnTo>
                    <a:lnTo>
                      <a:pt x="0" y="82"/>
                    </a:lnTo>
                    <a:lnTo>
                      <a:pt x="0" y="137"/>
                    </a:lnTo>
                    <a:lnTo>
                      <a:pt x="54" y="137"/>
                    </a:lnTo>
                    <a:lnTo>
                      <a:pt x="41" y="123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Freeform 196"/>
              <p:cNvSpPr>
                <a:spLocks/>
              </p:cNvSpPr>
              <p:nvPr/>
            </p:nvSpPr>
            <p:spPr bwMode="auto">
              <a:xfrm>
                <a:off x="4594" y="2210"/>
                <a:ext cx="101" cy="101"/>
              </a:xfrm>
              <a:custGeom>
                <a:avLst/>
                <a:gdLst>
                  <a:gd name="T0" fmla="*/ 10 w 136"/>
                  <a:gd name="T1" fmla="*/ 0 h 137"/>
                  <a:gd name="T2" fmla="*/ 1 w 136"/>
                  <a:gd name="T3" fmla="*/ 8 h 137"/>
                  <a:gd name="T4" fmla="*/ 0 w 136"/>
                  <a:gd name="T5" fmla="*/ 7 h 137"/>
                  <a:gd name="T6" fmla="*/ 0 w 136"/>
                  <a:gd name="T7" fmla="*/ 12 h 137"/>
                  <a:gd name="T8" fmla="*/ 5 w 136"/>
                  <a:gd name="T9" fmla="*/ 12 h 137"/>
                  <a:gd name="T10" fmla="*/ 4 w 136"/>
                  <a:gd name="T11" fmla="*/ 11 h 137"/>
                  <a:gd name="T12" fmla="*/ 13 w 136"/>
                  <a:gd name="T13" fmla="*/ 2 h 137"/>
                  <a:gd name="T14" fmla="*/ 10 w 136"/>
                  <a:gd name="T15" fmla="*/ 0 h 13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6"/>
                  <a:gd name="T25" fmla="*/ 0 h 137"/>
                  <a:gd name="T26" fmla="*/ 136 w 136"/>
                  <a:gd name="T27" fmla="*/ 137 h 13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6" h="137">
                    <a:moveTo>
                      <a:pt x="109" y="0"/>
                    </a:moveTo>
                    <a:lnTo>
                      <a:pt x="13" y="96"/>
                    </a:lnTo>
                    <a:lnTo>
                      <a:pt x="0" y="82"/>
                    </a:lnTo>
                    <a:lnTo>
                      <a:pt x="0" y="137"/>
                    </a:lnTo>
                    <a:lnTo>
                      <a:pt x="54" y="137"/>
                    </a:lnTo>
                    <a:lnTo>
                      <a:pt x="41" y="123"/>
                    </a:lnTo>
                    <a:lnTo>
                      <a:pt x="136" y="27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Oval 197"/>
              <p:cNvSpPr>
                <a:spLocks noChangeArrowheads="1"/>
              </p:cNvSpPr>
              <p:nvPr/>
            </p:nvSpPr>
            <p:spPr bwMode="auto">
              <a:xfrm>
                <a:off x="4651" y="2140"/>
                <a:ext cx="112" cy="11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Oval 198"/>
              <p:cNvSpPr>
                <a:spLocks noChangeArrowheads="1"/>
              </p:cNvSpPr>
              <p:nvPr/>
            </p:nvSpPr>
            <p:spPr bwMode="auto">
              <a:xfrm>
                <a:off x="4658" y="2146"/>
                <a:ext cx="111" cy="11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Oval 199"/>
              <p:cNvSpPr>
                <a:spLocks noChangeArrowheads="1"/>
              </p:cNvSpPr>
              <p:nvPr/>
            </p:nvSpPr>
            <p:spPr bwMode="auto">
              <a:xfrm>
                <a:off x="4654" y="2143"/>
                <a:ext cx="111" cy="111"/>
              </a:xfrm>
              <a:prstGeom prst="ellipse">
                <a:avLst/>
              </a:prstGeom>
              <a:solidFill>
                <a:srgbClr val="E540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5440" name="Picture 200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1904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1" name="Picture 201"/>
            <p:cNvPicPr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430"/>
              <a:ext cx="277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2" name="Picture 192" descr="logo4-15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0" r="3789"/>
            <a:stretch>
              <a:fillRect/>
            </a:stretch>
          </p:blipFill>
          <p:spPr bwMode="auto">
            <a:xfrm>
              <a:off x="3660" y="2780"/>
              <a:ext cx="599" cy="3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443" name="Picture 193" descr="logo_juelich_41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3470"/>
              <a:ext cx="604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44" name="Picture 194" descr="logo-cea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4" y="686"/>
              <a:ext cx="409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696200" cy="958850"/>
          </a:xfrm>
        </p:spPr>
        <p:txBody>
          <a:bodyPr/>
          <a:lstStyle/>
          <a:p>
            <a:pPr eaLnBrk="1" hangingPunct="1">
              <a:spcBef>
                <a:spcPct val="30000"/>
              </a:spcBef>
            </a:pPr>
            <a:r>
              <a:rPr lang="en-US" smtClean="0"/>
              <a:t>HPC Centers</a:t>
            </a:r>
            <a:r>
              <a:rPr lang="de-DE" smtClean="0"/>
              <a:t> and Clusters</a:t>
            </a:r>
            <a:br>
              <a:rPr lang="de-DE" smtClean="0"/>
            </a:br>
            <a:r>
              <a:rPr lang="de-DE" smtClean="0"/>
              <a:t>- still our bread &amp; butter -</a:t>
            </a:r>
            <a:endParaRPr lang="en-US" sz="1400" smtClean="0"/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01000" cy="4191000"/>
          </a:xfrm>
        </p:spPr>
        <p:txBody>
          <a:bodyPr/>
          <a:lstStyle/>
          <a:p>
            <a:pPr marL="381000" indent="-381000" eaLnBrk="1" hangingPunct="1">
              <a:spcBef>
                <a:spcPct val="25000"/>
              </a:spcBef>
              <a:buSzPct val="130000"/>
            </a:pPr>
            <a:r>
              <a:rPr lang="en-US" sz="2400" smtClean="0"/>
              <a:t>HPC Centers are </a:t>
            </a:r>
            <a:r>
              <a:rPr lang="en-US" sz="2400" b="1" smtClean="0"/>
              <a:t>service</a:t>
            </a:r>
            <a:r>
              <a:rPr lang="en-US" sz="2400" smtClean="0"/>
              <a:t> </a:t>
            </a:r>
            <a:r>
              <a:rPr lang="en-US" sz="2400" b="1" smtClean="0"/>
              <a:t>providers</a:t>
            </a:r>
            <a:r>
              <a:rPr lang="en-US" sz="2400" smtClean="0"/>
              <a:t>, for the past 40 years</a:t>
            </a:r>
          </a:p>
          <a:p>
            <a:pPr marL="381000" indent="-381000" eaLnBrk="1" hangingPunct="1">
              <a:spcBef>
                <a:spcPct val="25000"/>
              </a:spcBef>
              <a:buSzPct val="130000"/>
            </a:pPr>
            <a:r>
              <a:rPr lang="en-US" sz="2400" smtClean="0"/>
              <a:t>IT Services:  Computing, storage, applications, data, etc </a:t>
            </a:r>
          </a:p>
          <a:p>
            <a:pPr marL="381000" indent="-381000" eaLnBrk="1" hangingPunct="1">
              <a:spcBef>
                <a:spcPct val="25000"/>
              </a:spcBef>
              <a:buSzPct val="130000"/>
            </a:pPr>
            <a:r>
              <a:rPr lang="en-US" sz="2400" smtClean="0"/>
              <a:t>Professional:  to end-users, they look (almost) like Cloud services. </a:t>
            </a:r>
          </a:p>
          <a:p>
            <a:pPr marL="381000" indent="-381000" eaLnBrk="1" hangingPunct="1">
              <a:spcBef>
                <a:spcPct val="25000"/>
              </a:spcBef>
              <a:buSzPct val="130000"/>
            </a:pPr>
            <a:r>
              <a:rPr lang="en-US" sz="2400" smtClean="0"/>
              <a:t>Amazon Cloud definition: … easy, secure, flexible, on demand, self serve,…</a:t>
            </a:r>
            <a:endParaRPr lang="de-DE" sz="2400" smtClean="0"/>
          </a:p>
          <a:p>
            <a:pPr marL="381000" indent="-381000" eaLnBrk="1" hangingPunct="1">
              <a:spcBef>
                <a:spcPct val="25000"/>
              </a:spcBef>
              <a:buSzPct val="130000"/>
            </a:pPr>
            <a:r>
              <a:rPr lang="de-DE" sz="2400" smtClean="0"/>
              <a:t>Challenges: peta/exa, software, scalability, multicore, GPUs, Green Computing, connected to Grids &amp; Clouds,...</a:t>
            </a:r>
            <a:endParaRPr lang="en-US" sz="2400" smtClean="0"/>
          </a:p>
        </p:txBody>
      </p:sp>
      <p:pic>
        <p:nvPicPr>
          <p:cNvPr id="834564" name="Picture 4" descr="picture003_BS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1943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5" name="Picture 5" descr="Supercomputer_neu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/>
          <a:stretch>
            <a:fillRect/>
          </a:stretch>
        </p:blipFill>
        <p:spPr bwMode="auto">
          <a:xfrm>
            <a:off x="6172200" y="4648200"/>
            <a:ext cx="19446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4566" name="Picture 6" descr="HPCx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48200"/>
            <a:ext cx="19446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4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3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4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5688013" cy="685800"/>
          </a:xfrm>
        </p:spPr>
        <p:txBody>
          <a:bodyPr/>
          <a:lstStyle/>
          <a:p>
            <a:pPr eaLnBrk="1" hangingPunct="1"/>
            <a:r>
              <a:rPr lang="de-DE" sz="3200" smtClean="0"/>
              <a:t>Remember Grids</a:t>
            </a:r>
            <a:endParaRPr lang="en-US" sz="3200" smtClean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5943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828800" y="2971800"/>
            <a:ext cx="5943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000" b="1">
                <a:solidFill>
                  <a:srgbClr val="A7A64A"/>
                </a:solidFill>
                <a:latin typeface="Helvetica" charset="0"/>
              </a:rPr>
              <a:t>Departmental          Enterprise           Global</a:t>
            </a:r>
          </a:p>
          <a:p>
            <a:r>
              <a:rPr lang="de-DE" sz="2000" b="1">
                <a:solidFill>
                  <a:srgbClr val="A7A64A"/>
                </a:solidFill>
                <a:latin typeface="Helvetica" charset="0"/>
              </a:rPr>
              <a:t>       Grids	          Grids 	      Grids</a:t>
            </a:r>
            <a:endParaRPr lang="en-US" sz="2000" b="1">
              <a:solidFill>
                <a:srgbClr val="A7A64A"/>
              </a:solidFill>
              <a:latin typeface="Helvetica" charset="0"/>
            </a:endParaRP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371600" y="3810000"/>
            <a:ext cx="7772400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                                     1998</a:t>
            </a: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:  </a:t>
            </a:r>
          </a:p>
          <a:p>
            <a:pPr>
              <a:spcBef>
                <a:spcPct val="10000"/>
              </a:spcBef>
            </a:pP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“</a:t>
            </a: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Dependable, consistent, pervasive, inexpensive 	  	    </a:t>
            </a:r>
          </a:p>
          <a:p>
            <a:pPr>
              <a:spcBef>
                <a:spcPct val="10000"/>
              </a:spcBef>
            </a:pP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 access</a:t>
            </a: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to high-end computational capabilities.”</a:t>
            </a:r>
          </a:p>
          <a:p>
            <a:pPr>
              <a:spcBef>
                <a:spcPct val="10000"/>
              </a:spcBef>
            </a:pP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                                     2002</a:t>
            </a: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:  </a:t>
            </a:r>
          </a:p>
          <a:p>
            <a:pPr>
              <a:spcBef>
                <a:spcPct val="10000"/>
              </a:spcBef>
            </a:pP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”Coordinated resource </a:t>
            </a: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sharing</a:t>
            </a: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and problem solving in 	 </a:t>
            </a:r>
          </a:p>
          <a:p>
            <a:pPr>
              <a:spcBef>
                <a:spcPct val="10000"/>
              </a:spcBef>
            </a:pP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  dynamic, multi-institutional </a:t>
            </a:r>
            <a:r>
              <a:rPr lang="de-DE" sz="2400" b="1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virtual organizations</a:t>
            </a:r>
            <a:r>
              <a:rPr lang="de-DE" sz="24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.”</a:t>
            </a:r>
          </a:p>
          <a:p>
            <a:pPr>
              <a:spcBef>
                <a:spcPct val="50000"/>
              </a:spcBef>
            </a:pPr>
            <a:r>
              <a:rPr lang="de-DE" sz="1600">
                <a:solidFill>
                  <a:srgbClr val="3F55A5"/>
                </a:solidFill>
                <a:latin typeface="Helvetica" charset="0"/>
                <a:cs typeface="Times New Roman" pitchFamily="18" charset="0"/>
              </a:rPr>
              <a:t>					                Ian Foster et 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600200"/>
            <a:ext cx="9144000" cy="1470025"/>
          </a:xfrm>
        </p:spPr>
        <p:txBody>
          <a:bodyPr/>
          <a:lstStyle/>
          <a:p>
            <a:pPr algn="ctr" eaLnBrk="1" hangingPunct="1"/>
            <a:r>
              <a:rPr lang="de-DE" smtClean="0"/>
              <a:t>  Example :</a:t>
            </a:r>
            <a:br>
              <a:rPr lang="de-DE" smtClean="0"/>
            </a:br>
            <a:r>
              <a:rPr lang="de-DE" smtClean="0"/>
              <a:t/>
            </a:r>
            <a:br>
              <a:rPr lang="de-DE" smtClean="0"/>
            </a:br>
            <a:r>
              <a:rPr lang="en-US" sz="4000" smtClean="0"/>
              <a:t>The DEISA Ecosystem for</a:t>
            </a:r>
            <a:br>
              <a:rPr lang="en-US" sz="4000" smtClean="0"/>
            </a:br>
            <a:r>
              <a:rPr lang="en-US" sz="4000" smtClean="0"/>
              <a:t>HPC </a:t>
            </a:r>
            <a:r>
              <a:rPr lang="de-DE" sz="4000" smtClean="0"/>
              <a:t>Grand-Challenge </a:t>
            </a:r>
            <a:r>
              <a:rPr lang="en-US" sz="4000" smtClean="0"/>
              <a:t>Applications</a:t>
            </a:r>
            <a:r>
              <a:rPr lang="en-US" smtClean="0"/>
              <a:t/>
            </a:r>
            <a:br>
              <a:rPr lang="en-US" smtClean="0"/>
            </a:br>
            <a:r>
              <a:rPr lang="de-DE" smtClean="0"/>
              <a:t/>
            </a:r>
            <a:br>
              <a:rPr lang="de-DE" smtClean="0"/>
            </a:br>
            <a:r>
              <a:rPr lang="de-DE" smtClean="0"/>
              <a:t>HPC Centers in the Grid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8435" name="Picture 3" descr="deisa-glob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7013"/>
            <a:ext cx="50292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2971800" y="3124200"/>
            <a:ext cx="33480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endParaRPr lang="en-GB" sz="1000">
              <a:latin typeface="Helvetica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1066800" y="4495800"/>
            <a:ext cx="42513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000" b="1">
                <a:solidFill>
                  <a:srgbClr val="A7A64A"/>
                </a:solidFill>
                <a:latin typeface="Helvetica" charset="0"/>
              </a:rPr>
              <a:t>DEISA:</a:t>
            </a:r>
          </a:p>
          <a:p>
            <a:r>
              <a:rPr lang="en-US" sz="2000" b="1">
                <a:solidFill>
                  <a:srgbClr val="A7A64A"/>
                </a:solidFill>
                <a:latin typeface="Helvetica" charset="0"/>
              </a:rPr>
              <a:t>Distributed European Infrastructure </a:t>
            </a:r>
            <a:endParaRPr lang="de-DE" sz="2000" b="1">
              <a:solidFill>
                <a:srgbClr val="A7A64A"/>
              </a:solidFill>
              <a:latin typeface="Helvetica" charset="0"/>
            </a:endParaRPr>
          </a:p>
          <a:p>
            <a:r>
              <a:rPr lang="en-US" sz="2000" b="1">
                <a:solidFill>
                  <a:srgbClr val="A7A64A"/>
                </a:solidFill>
                <a:latin typeface="Helvetica" charset="0"/>
              </a:rPr>
              <a:t>for</a:t>
            </a:r>
            <a:r>
              <a:rPr lang="de-DE" sz="2000" b="1">
                <a:solidFill>
                  <a:srgbClr val="A7A64A"/>
                </a:solidFill>
                <a:latin typeface="Helvetica" charset="0"/>
              </a:rPr>
              <a:t> </a:t>
            </a:r>
            <a:r>
              <a:rPr lang="en-US" sz="2000" b="1">
                <a:solidFill>
                  <a:srgbClr val="A7A64A"/>
                </a:solidFill>
                <a:latin typeface="Helvetica" charset="0"/>
              </a:rPr>
              <a:t>Supercomputing Applications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267200"/>
          </a:xfrm>
        </p:spPr>
        <p:txBody>
          <a:bodyPr/>
          <a:lstStyle/>
          <a:p>
            <a:pPr algn="ctr" eaLnBrk="1" hangingPunct="1">
              <a:lnSpc>
                <a:spcPct val="94000"/>
              </a:lnSpc>
              <a:spcBef>
                <a:spcPct val="90000"/>
              </a:spcBef>
              <a:buFontTx/>
              <a:buNone/>
            </a:pPr>
            <a:r>
              <a:rPr lang="en-US" sz="2800" b="1" smtClean="0"/>
              <a:t>Vision:</a:t>
            </a:r>
            <a:r>
              <a:rPr lang="en-US" sz="2800" smtClean="0"/>
              <a:t> </a:t>
            </a:r>
            <a:br>
              <a:rPr lang="en-US" sz="2800" smtClean="0"/>
            </a:br>
            <a:r>
              <a:rPr lang="en-GB" sz="2400" smtClean="0"/>
              <a:t>Persistent European </a:t>
            </a:r>
            <a:r>
              <a:rPr lang="en-GB" sz="2400" b="1" smtClean="0"/>
              <a:t>HPC ecosystem</a:t>
            </a:r>
            <a:r>
              <a:rPr lang="en-GB" sz="2400" smtClean="0"/>
              <a:t> integrating </a:t>
            </a:r>
            <a:r>
              <a:rPr lang="de-DE" sz="2400" smtClean="0"/>
              <a:t>European </a:t>
            </a:r>
            <a:r>
              <a:rPr lang="en-GB" sz="2400" smtClean="0"/>
              <a:t>Tier-1 (Tflop/s) and Tier-0 (Pflop/s) cent</a:t>
            </a:r>
            <a:r>
              <a:rPr lang="de-DE" sz="2400" smtClean="0"/>
              <a:t>er</a:t>
            </a:r>
            <a:r>
              <a:rPr lang="en-GB" sz="2400" smtClean="0"/>
              <a:t>s.</a:t>
            </a:r>
          </a:p>
          <a:p>
            <a:pPr algn="ctr" eaLnBrk="1" hangingPunct="1">
              <a:lnSpc>
                <a:spcPct val="94000"/>
              </a:lnSpc>
              <a:buFontTx/>
              <a:buNone/>
            </a:pPr>
            <a:endParaRPr lang="de-DE" sz="1000" b="1" smtClean="0"/>
          </a:p>
          <a:p>
            <a:pPr algn="ctr" eaLnBrk="1" hangingPunct="1">
              <a:lnSpc>
                <a:spcPct val="94000"/>
              </a:lnSpc>
              <a:buFontTx/>
              <a:buNone/>
            </a:pPr>
            <a:endParaRPr lang="en-GB" sz="1000" b="1" smtClean="0"/>
          </a:p>
          <a:p>
            <a:pPr algn="ctr" eaLnBrk="1" hangingPunct="1">
              <a:lnSpc>
                <a:spcPct val="94000"/>
              </a:lnSpc>
              <a:buFontTx/>
              <a:buNone/>
            </a:pPr>
            <a:r>
              <a:rPr lang="en-GB" sz="2800" b="1" smtClean="0"/>
              <a:t>Mission:</a:t>
            </a:r>
            <a:r>
              <a:rPr lang="en-GB" sz="2800" smtClean="0"/>
              <a:t/>
            </a:r>
            <a:br>
              <a:rPr lang="en-GB" sz="2800" smtClean="0"/>
            </a:br>
            <a:r>
              <a:rPr lang="en-US" sz="2400" b="1" smtClean="0"/>
              <a:t>By integrating the</a:t>
            </a:r>
            <a:r>
              <a:rPr lang="de-DE" sz="2400" b="1" smtClean="0"/>
              <a:t> </a:t>
            </a:r>
            <a:r>
              <a:rPr lang="en-US" sz="2400" b="1" smtClean="0"/>
              <a:t>most powerful supercomputers</a:t>
            </a:r>
            <a:r>
              <a:rPr lang="en-US" sz="2400" smtClean="0"/>
              <a:t> into a European HPC e-infrastructure</a:t>
            </a:r>
            <a:r>
              <a:rPr lang="de-DE" sz="2400" smtClean="0"/>
              <a:t>.</a:t>
            </a:r>
            <a:r>
              <a:rPr lang="en-US" sz="2400" smtClean="0"/>
              <a:t/>
            </a:r>
            <a:br>
              <a:rPr lang="en-US" sz="2400" smtClean="0"/>
            </a:br>
            <a:endParaRPr lang="de-DE" sz="1000" smtClean="0"/>
          </a:p>
          <a:p>
            <a:pPr algn="ctr" eaLnBrk="1" hangingPunct="1">
              <a:lnSpc>
                <a:spcPct val="94000"/>
              </a:lnSpc>
              <a:buFontTx/>
              <a:buNone/>
            </a:pPr>
            <a:r>
              <a:rPr lang="de-DE" sz="2400" smtClean="0"/>
              <a:t>	</a:t>
            </a:r>
            <a:r>
              <a:rPr lang="en-US" sz="2400" b="1" smtClean="0"/>
              <a:t>On top of existing national services,</a:t>
            </a:r>
            <a:r>
              <a:rPr lang="en-US" sz="2400" smtClean="0"/>
              <a:t> deployment and operation of a persistent, production quality, distributed supercomputing environment with continental scope</a:t>
            </a:r>
            <a:r>
              <a:rPr lang="de-DE" sz="2400" smtClean="0"/>
              <a:t>.</a:t>
            </a:r>
            <a:endParaRPr lang="en-US" sz="24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075488" cy="6461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/>
            <a:r>
              <a:rPr lang="en-GB" sz="3200" smtClean="0"/>
              <a:t>DEISA:  Vision and Mission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57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857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build="p" bldLvl="2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484438" y="296863"/>
            <a:ext cx="3492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7675" eaLnBrk="0" hangingPunct="0"/>
            <a:r>
              <a:rPr lang="en-GB" altLang="zh-CN" sz="2800" b="1">
                <a:solidFill>
                  <a:srgbClr val="ACA442"/>
                </a:solidFill>
                <a:latin typeface="Helvetica" charset="0"/>
                <a:ea typeface="SimSun" pitchFamily="2" charset="-122"/>
              </a:rPr>
              <a:t>DEISA Evolution</a:t>
            </a:r>
          </a:p>
        </p:txBody>
      </p:sp>
      <p:pic>
        <p:nvPicPr>
          <p:cNvPr id="20483" name="Picture 3" descr="deisa-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0"/>
            <a:ext cx="1908175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E-GPF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67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832475" y="3284538"/>
            <a:ext cx="374332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Grand Challenge </a:t>
            </a:r>
          </a:p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projects performed </a:t>
            </a:r>
          </a:p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on a regular basis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895850" y="2024063"/>
            <a:ext cx="47529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Most powerful</a:t>
            </a:r>
          </a:p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 European Supercomputers  </a:t>
            </a:r>
          </a:p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for most challenging projects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5759450" y="4616450"/>
            <a:ext cx="29511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Top-level Europe-wide application enabling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5184775" y="5481638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Virtual Science Community Support</a:t>
            </a: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4787900" y="441325"/>
            <a:ext cx="29178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47675" eaLnBrk="0" hangingPunct="0"/>
            <a:r>
              <a:rPr lang="en-GB" altLang="zh-CN" sz="5400" b="1">
                <a:solidFill>
                  <a:srgbClr val="ACA442"/>
                </a:solidFill>
                <a:latin typeface="Helvetica" charset="0"/>
                <a:ea typeface="SimSun" pitchFamily="2" charset="-122"/>
              </a:rPr>
              <a:t>DEISA 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4572000" y="1219200"/>
            <a:ext cx="3743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2005 – 2011</a:t>
            </a:r>
          </a:p>
          <a:p>
            <a:pPr algn="ctr"/>
            <a:r>
              <a:rPr lang="en-US" b="1" i="1">
                <a:solidFill>
                  <a:srgbClr val="3F55A5"/>
                </a:solidFill>
                <a:latin typeface="Helvetica" charset="0"/>
              </a:rPr>
              <a:t>six years of operation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295400" y="1219200"/>
            <a:ext cx="6916738" cy="5181600"/>
            <a:chOff x="508" y="673"/>
            <a:chExt cx="4357" cy="3264"/>
          </a:xfrm>
        </p:grpSpPr>
        <p:sp>
          <p:nvSpPr>
            <p:cNvPr id="21508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8" y="673"/>
              <a:ext cx="4357" cy="3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09" name="Group 4"/>
            <p:cNvGrpSpPr>
              <a:grpSpLocks/>
            </p:cNvGrpSpPr>
            <p:nvPr/>
          </p:nvGrpSpPr>
          <p:grpSpPr bwMode="auto">
            <a:xfrm>
              <a:off x="730" y="1001"/>
              <a:ext cx="3878" cy="2333"/>
              <a:chOff x="730" y="1001"/>
              <a:chExt cx="3878" cy="2333"/>
            </a:xfrm>
          </p:grpSpPr>
          <p:grpSp>
            <p:nvGrpSpPr>
              <p:cNvPr id="21510" name="Group 5"/>
              <p:cNvGrpSpPr>
                <a:grpSpLocks/>
              </p:cNvGrpSpPr>
              <p:nvPr/>
            </p:nvGrpSpPr>
            <p:grpSpPr bwMode="auto">
              <a:xfrm>
                <a:off x="730" y="2886"/>
                <a:ext cx="1270" cy="446"/>
                <a:chOff x="730" y="2886"/>
                <a:chExt cx="1270" cy="446"/>
              </a:xfrm>
            </p:grpSpPr>
            <p:sp>
              <p:nvSpPr>
                <p:cNvPr id="21538" name="Rectangle 6"/>
                <p:cNvSpPr>
                  <a:spLocks noChangeArrowheads="1"/>
                </p:cNvSpPr>
                <p:nvPr/>
              </p:nvSpPr>
              <p:spPr bwMode="auto">
                <a:xfrm>
                  <a:off x="730" y="2886"/>
                  <a:ext cx="1270" cy="446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Rectangle 7"/>
                <p:cNvSpPr>
                  <a:spLocks noChangeArrowheads="1"/>
                </p:cNvSpPr>
                <p:nvPr/>
              </p:nvSpPr>
              <p:spPr bwMode="auto">
                <a:xfrm>
                  <a:off x="730" y="2886"/>
                  <a:ext cx="1270" cy="446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1" name="Rectangle 8"/>
              <p:cNvSpPr>
                <a:spLocks noChangeArrowheads="1"/>
              </p:cNvSpPr>
              <p:nvPr/>
            </p:nvSpPr>
            <p:spPr bwMode="auto">
              <a:xfrm>
                <a:off x="899" y="3031"/>
                <a:ext cx="1032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2000" b="1">
                    <a:solidFill>
                      <a:srgbClr val="000000"/>
                    </a:solidFill>
                  </a:rPr>
                  <a:t>Technologies</a:t>
                </a:r>
                <a:endParaRPr lang="de-DE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12" name="Freeform 9"/>
              <p:cNvSpPr>
                <a:spLocks noEditPoints="1"/>
              </p:cNvSpPr>
              <p:nvPr/>
            </p:nvSpPr>
            <p:spPr bwMode="auto">
              <a:xfrm>
                <a:off x="1176" y="1477"/>
                <a:ext cx="1069" cy="1375"/>
              </a:xfrm>
              <a:custGeom>
                <a:avLst/>
                <a:gdLst>
                  <a:gd name="T0" fmla="*/ 1069 w 1069"/>
                  <a:gd name="T1" fmla="*/ 7 h 1375"/>
                  <a:gd name="T2" fmla="*/ 38 w 1069"/>
                  <a:gd name="T3" fmla="*/ 1336 h 1375"/>
                  <a:gd name="T4" fmla="*/ 29 w 1069"/>
                  <a:gd name="T5" fmla="*/ 1328 h 1375"/>
                  <a:gd name="T6" fmla="*/ 1059 w 1069"/>
                  <a:gd name="T7" fmla="*/ 0 h 1375"/>
                  <a:gd name="T8" fmla="*/ 1069 w 1069"/>
                  <a:gd name="T9" fmla="*/ 7 h 1375"/>
                  <a:gd name="T10" fmla="*/ 61 w 1069"/>
                  <a:gd name="T11" fmla="*/ 1346 h 1375"/>
                  <a:gd name="T12" fmla="*/ 0 w 1069"/>
                  <a:gd name="T13" fmla="*/ 1375 h 1375"/>
                  <a:gd name="T14" fmla="*/ 13 w 1069"/>
                  <a:gd name="T15" fmla="*/ 1309 h 1375"/>
                  <a:gd name="T16" fmla="*/ 61 w 1069"/>
                  <a:gd name="T17" fmla="*/ 1346 h 13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69" h="1375">
                    <a:moveTo>
                      <a:pt x="1069" y="7"/>
                    </a:moveTo>
                    <a:lnTo>
                      <a:pt x="38" y="1336"/>
                    </a:lnTo>
                    <a:lnTo>
                      <a:pt x="29" y="1328"/>
                    </a:lnTo>
                    <a:lnTo>
                      <a:pt x="1059" y="0"/>
                    </a:lnTo>
                    <a:lnTo>
                      <a:pt x="1069" y="7"/>
                    </a:lnTo>
                    <a:close/>
                    <a:moveTo>
                      <a:pt x="61" y="1346"/>
                    </a:moveTo>
                    <a:lnTo>
                      <a:pt x="0" y="1375"/>
                    </a:lnTo>
                    <a:lnTo>
                      <a:pt x="13" y="1309"/>
                    </a:lnTo>
                    <a:lnTo>
                      <a:pt x="61" y="1346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3" name="Freeform 10"/>
              <p:cNvSpPr>
                <a:spLocks/>
              </p:cNvSpPr>
              <p:nvPr/>
            </p:nvSpPr>
            <p:spPr bwMode="auto">
              <a:xfrm>
                <a:off x="1400" y="1735"/>
                <a:ext cx="639" cy="766"/>
              </a:xfrm>
              <a:custGeom>
                <a:avLst/>
                <a:gdLst>
                  <a:gd name="T0" fmla="*/ 0 w 639"/>
                  <a:gd name="T1" fmla="*/ 669 h 766"/>
                  <a:gd name="T2" fmla="*/ 128 w 639"/>
                  <a:gd name="T3" fmla="*/ 766 h 766"/>
                  <a:gd name="T4" fmla="*/ 639 w 639"/>
                  <a:gd name="T5" fmla="*/ 98 h 766"/>
                  <a:gd name="T6" fmla="*/ 511 w 639"/>
                  <a:gd name="T7" fmla="*/ 0 h 766"/>
                  <a:gd name="T8" fmla="*/ 0 w 639"/>
                  <a:gd name="T9" fmla="*/ 669 h 7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9" h="766">
                    <a:moveTo>
                      <a:pt x="0" y="669"/>
                    </a:moveTo>
                    <a:lnTo>
                      <a:pt x="128" y="766"/>
                    </a:lnTo>
                    <a:lnTo>
                      <a:pt x="639" y="98"/>
                    </a:lnTo>
                    <a:lnTo>
                      <a:pt x="511" y="0"/>
                    </a:lnTo>
                    <a:lnTo>
                      <a:pt x="0" y="6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Rectangle 11"/>
              <p:cNvSpPr>
                <a:spLocks noChangeArrowheads="1"/>
              </p:cNvSpPr>
              <p:nvPr/>
            </p:nvSpPr>
            <p:spPr bwMode="auto">
              <a:xfrm rot="-3180000">
                <a:off x="1315" y="2058"/>
                <a:ext cx="78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requests support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515" name="Group 12"/>
              <p:cNvGrpSpPr>
                <a:grpSpLocks/>
              </p:cNvGrpSpPr>
              <p:nvPr/>
            </p:nvGrpSpPr>
            <p:grpSpPr bwMode="auto">
              <a:xfrm>
                <a:off x="3338" y="2886"/>
                <a:ext cx="1270" cy="446"/>
                <a:chOff x="3338" y="2886"/>
                <a:chExt cx="1270" cy="446"/>
              </a:xfrm>
            </p:grpSpPr>
            <p:sp>
              <p:nvSpPr>
                <p:cNvPr id="21536" name="Rectangle 13"/>
                <p:cNvSpPr>
                  <a:spLocks noChangeArrowheads="1"/>
                </p:cNvSpPr>
                <p:nvPr/>
              </p:nvSpPr>
              <p:spPr bwMode="auto">
                <a:xfrm>
                  <a:off x="3338" y="2886"/>
                  <a:ext cx="1270" cy="446"/>
                </a:xfrm>
                <a:prstGeom prst="rect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Rectangle 14"/>
                <p:cNvSpPr>
                  <a:spLocks noChangeArrowheads="1"/>
                </p:cNvSpPr>
                <p:nvPr/>
              </p:nvSpPr>
              <p:spPr bwMode="auto">
                <a:xfrm>
                  <a:off x="3338" y="2886"/>
                  <a:ext cx="1270" cy="446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6" name="Rectangle 15"/>
              <p:cNvSpPr>
                <a:spLocks noChangeArrowheads="1"/>
              </p:cNvSpPr>
              <p:nvPr/>
            </p:nvSpPr>
            <p:spPr bwMode="auto">
              <a:xfrm>
                <a:off x="3538" y="3031"/>
                <a:ext cx="960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2000" b="1">
                    <a:solidFill>
                      <a:srgbClr val="000000"/>
                    </a:solidFill>
                  </a:rPr>
                  <a:t>Applications</a:t>
                </a:r>
                <a:endParaRPr lang="de-DE" sz="200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1517" name="Group 16"/>
              <p:cNvGrpSpPr>
                <a:grpSpLocks/>
              </p:cNvGrpSpPr>
              <p:nvPr/>
            </p:nvGrpSpPr>
            <p:grpSpPr bwMode="auto">
              <a:xfrm>
                <a:off x="2034" y="1001"/>
                <a:ext cx="1270" cy="446"/>
                <a:chOff x="2034" y="1001"/>
                <a:chExt cx="1270" cy="446"/>
              </a:xfrm>
            </p:grpSpPr>
            <p:sp>
              <p:nvSpPr>
                <p:cNvPr id="21534" name="Rectangle 17"/>
                <p:cNvSpPr>
                  <a:spLocks noChangeArrowheads="1"/>
                </p:cNvSpPr>
                <p:nvPr/>
              </p:nvSpPr>
              <p:spPr bwMode="auto">
                <a:xfrm>
                  <a:off x="2034" y="1001"/>
                  <a:ext cx="1270" cy="446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Rectangle 18"/>
                <p:cNvSpPr>
                  <a:spLocks noChangeArrowheads="1"/>
                </p:cNvSpPr>
                <p:nvPr/>
              </p:nvSpPr>
              <p:spPr bwMode="auto">
                <a:xfrm>
                  <a:off x="2034" y="1001"/>
                  <a:ext cx="1270" cy="446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18" name="Rectangle 19"/>
              <p:cNvSpPr>
                <a:spLocks noChangeArrowheads="1"/>
              </p:cNvSpPr>
              <p:nvPr/>
            </p:nvSpPr>
            <p:spPr bwMode="auto">
              <a:xfrm>
                <a:off x="2284" y="1145"/>
                <a:ext cx="844" cy="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2000" b="1">
                    <a:solidFill>
                      <a:srgbClr val="000000"/>
                    </a:solidFill>
                  </a:rPr>
                  <a:t>Operations</a:t>
                </a:r>
                <a:endParaRPr lang="de-DE"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21519" name="Freeform 20"/>
              <p:cNvSpPr>
                <a:spLocks noEditPoints="1"/>
              </p:cNvSpPr>
              <p:nvPr/>
            </p:nvSpPr>
            <p:spPr bwMode="auto">
              <a:xfrm>
                <a:off x="1446" y="1481"/>
                <a:ext cx="1034" cy="1375"/>
              </a:xfrm>
              <a:custGeom>
                <a:avLst/>
                <a:gdLst>
                  <a:gd name="T0" fmla="*/ 0 w 1034"/>
                  <a:gd name="T1" fmla="*/ 1367 h 1375"/>
                  <a:gd name="T2" fmla="*/ 997 w 1034"/>
                  <a:gd name="T3" fmla="*/ 40 h 1375"/>
                  <a:gd name="T4" fmla="*/ 1007 w 1034"/>
                  <a:gd name="T5" fmla="*/ 47 h 1375"/>
                  <a:gd name="T6" fmla="*/ 10 w 1034"/>
                  <a:gd name="T7" fmla="*/ 1375 h 1375"/>
                  <a:gd name="T8" fmla="*/ 0 w 1034"/>
                  <a:gd name="T9" fmla="*/ 1367 h 1375"/>
                  <a:gd name="T10" fmla="*/ 974 w 1034"/>
                  <a:gd name="T11" fmla="*/ 30 h 1375"/>
                  <a:gd name="T12" fmla="*/ 1034 w 1034"/>
                  <a:gd name="T13" fmla="*/ 0 h 1375"/>
                  <a:gd name="T14" fmla="*/ 1022 w 1034"/>
                  <a:gd name="T15" fmla="*/ 66 h 1375"/>
                  <a:gd name="T16" fmla="*/ 974 w 1034"/>
                  <a:gd name="T17" fmla="*/ 30 h 13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34" h="1375">
                    <a:moveTo>
                      <a:pt x="0" y="1367"/>
                    </a:moveTo>
                    <a:lnTo>
                      <a:pt x="997" y="40"/>
                    </a:lnTo>
                    <a:lnTo>
                      <a:pt x="1007" y="47"/>
                    </a:lnTo>
                    <a:lnTo>
                      <a:pt x="10" y="1375"/>
                    </a:lnTo>
                    <a:lnTo>
                      <a:pt x="0" y="1367"/>
                    </a:lnTo>
                    <a:close/>
                    <a:moveTo>
                      <a:pt x="974" y="30"/>
                    </a:moveTo>
                    <a:lnTo>
                      <a:pt x="1034" y="0"/>
                    </a:lnTo>
                    <a:lnTo>
                      <a:pt x="1022" y="66"/>
                    </a:lnTo>
                    <a:lnTo>
                      <a:pt x="974" y="3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21"/>
              <p:cNvSpPr>
                <a:spLocks/>
              </p:cNvSpPr>
              <p:nvPr/>
            </p:nvSpPr>
            <p:spPr bwMode="auto">
              <a:xfrm>
                <a:off x="1660" y="1882"/>
                <a:ext cx="541" cy="668"/>
              </a:xfrm>
              <a:custGeom>
                <a:avLst/>
                <a:gdLst>
                  <a:gd name="T0" fmla="*/ 0 w 541"/>
                  <a:gd name="T1" fmla="*/ 575 h 668"/>
                  <a:gd name="T2" fmla="*/ 130 w 541"/>
                  <a:gd name="T3" fmla="*/ 668 h 668"/>
                  <a:gd name="T4" fmla="*/ 541 w 541"/>
                  <a:gd name="T5" fmla="*/ 93 h 668"/>
                  <a:gd name="T6" fmla="*/ 411 w 541"/>
                  <a:gd name="T7" fmla="*/ 0 h 668"/>
                  <a:gd name="T8" fmla="*/ 0 w 541"/>
                  <a:gd name="T9" fmla="*/ 575 h 6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1" h="668">
                    <a:moveTo>
                      <a:pt x="0" y="575"/>
                    </a:moveTo>
                    <a:lnTo>
                      <a:pt x="130" y="668"/>
                    </a:lnTo>
                    <a:lnTo>
                      <a:pt x="541" y="93"/>
                    </a:lnTo>
                    <a:lnTo>
                      <a:pt x="411" y="0"/>
                    </a:lnTo>
                    <a:lnTo>
                      <a:pt x="0" y="5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1" name="Rectangle 22"/>
              <p:cNvSpPr>
                <a:spLocks noChangeArrowheads="1"/>
              </p:cNvSpPr>
              <p:nvPr/>
            </p:nvSpPr>
            <p:spPr bwMode="auto">
              <a:xfrm rot="-3300000">
                <a:off x="1595" y="2154"/>
                <a:ext cx="65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offers product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1522" name="Freeform 23"/>
              <p:cNvSpPr>
                <a:spLocks noEditPoints="1"/>
              </p:cNvSpPr>
              <p:nvPr/>
            </p:nvSpPr>
            <p:spPr bwMode="auto">
              <a:xfrm>
                <a:off x="3098" y="1481"/>
                <a:ext cx="932" cy="1408"/>
              </a:xfrm>
              <a:custGeom>
                <a:avLst/>
                <a:gdLst>
                  <a:gd name="T0" fmla="*/ 922 w 932"/>
                  <a:gd name="T1" fmla="*/ 1408 h 1408"/>
                  <a:gd name="T2" fmla="*/ 25 w 932"/>
                  <a:gd name="T3" fmla="*/ 49 h 1408"/>
                  <a:gd name="T4" fmla="*/ 35 w 932"/>
                  <a:gd name="T5" fmla="*/ 42 h 1408"/>
                  <a:gd name="T6" fmla="*/ 932 w 932"/>
                  <a:gd name="T7" fmla="*/ 1402 h 1408"/>
                  <a:gd name="T8" fmla="*/ 922 w 932"/>
                  <a:gd name="T9" fmla="*/ 1408 h 1408"/>
                  <a:gd name="T10" fmla="*/ 8 w 932"/>
                  <a:gd name="T11" fmla="*/ 67 h 1408"/>
                  <a:gd name="T12" fmla="*/ 0 w 932"/>
                  <a:gd name="T13" fmla="*/ 0 h 1408"/>
                  <a:gd name="T14" fmla="*/ 58 w 932"/>
                  <a:gd name="T15" fmla="*/ 34 h 1408"/>
                  <a:gd name="T16" fmla="*/ 8 w 932"/>
                  <a:gd name="T17" fmla="*/ 67 h 14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32" h="1408">
                    <a:moveTo>
                      <a:pt x="922" y="1408"/>
                    </a:moveTo>
                    <a:lnTo>
                      <a:pt x="25" y="49"/>
                    </a:lnTo>
                    <a:lnTo>
                      <a:pt x="35" y="42"/>
                    </a:lnTo>
                    <a:lnTo>
                      <a:pt x="932" y="1402"/>
                    </a:lnTo>
                    <a:lnTo>
                      <a:pt x="922" y="1408"/>
                    </a:lnTo>
                    <a:close/>
                    <a:moveTo>
                      <a:pt x="8" y="67"/>
                    </a:moveTo>
                    <a:lnTo>
                      <a:pt x="0" y="0"/>
                    </a:lnTo>
                    <a:lnTo>
                      <a:pt x="58" y="34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3" name="Freeform 24"/>
              <p:cNvSpPr>
                <a:spLocks/>
              </p:cNvSpPr>
              <p:nvPr/>
            </p:nvSpPr>
            <p:spPr bwMode="auto">
              <a:xfrm>
                <a:off x="3209" y="1666"/>
                <a:ext cx="748" cy="1001"/>
              </a:xfrm>
              <a:custGeom>
                <a:avLst/>
                <a:gdLst>
                  <a:gd name="T0" fmla="*/ 133 w 748"/>
                  <a:gd name="T1" fmla="*/ 0 h 1001"/>
                  <a:gd name="T2" fmla="*/ 0 w 748"/>
                  <a:gd name="T3" fmla="*/ 89 h 1001"/>
                  <a:gd name="T4" fmla="*/ 615 w 748"/>
                  <a:gd name="T5" fmla="*/ 1001 h 1001"/>
                  <a:gd name="T6" fmla="*/ 748 w 748"/>
                  <a:gd name="T7" fmla="*/ 911 h 1001"/>
                  <a:gd name="T8" fmla="*/ 133 w 748"/>
                  <a:gd name="T9" fmla="*/ 0 h 10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48" h="1001">
                    <a:moveTo>
                      <a:pt x="133" y="0"/>
                    </a:moveTo>
                    <a:lnTo>
                      <a:pt x="0" y="89"/>
                    </a:lnTo>
                    <a:lnTo>
                      <a:pt x="615" y="1001"/>
                    </a:lnTo>
                    <a:lnTo>
                      <a:pt x="748" y="911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4" name="Rectangle 25"/>
              <p:cNvSpPr>
                <a:spLocks noChangeArrowheads="1"/>
              </p:cNvSpPr>
              <p:nvPr/>
            </p:nvSpPr>
            <p:spPr bwMode="auto">
              <a:xfrm rot="3360000">
                <a:off x="3068" y="2104"/>
                <a:ext cx="1041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requests configuration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1525" name="Freeform 26"/>
              <p:cNvSpPr>
                <a:spLocks noEditPoints="1"/>
              </p:cNvSpPr>
              <p:nvPr/>
            </p:nvSpPr>
            <p:spPr bwMode="auto">
              <a:xfrm>
                <a:off x="2853" y="1512"/>
                <a:ext cx="897" cy="1374"/>
              </a:xfrm>
              <a:custGeom>
                <a:avLst/>
                <a:gdLst>
                  <a:gd name="T0" fmla="*/ 10 w 897"/>
                  <a:gd name="T1" fmla="*/ 0 h 1374"/>
                  <a:gd name="T2" fmla="*/ 872 w 897"/>
                  <a:gd name="T3" fmla="*/ 1325 h 1374"/>
                  <a:gd name="T4" fmla="*/ 862 w 897"/>
                  <a:gd name="T5" fmla="*/ 1332 h 1374"/>
                  <a:gd name="T6" fmla="*/ 0 w 897"/>
                  <a:gd name="T7" fmla="*/ 7 h 1374"/>
                  <a:gd name="T8" fmla="*/ 10 w 897"/>
                  <a:gd name="T9" fmla="*/ 0 h 1374"/>
                  <a:gd name="T10" fmla="*/ 889 w 897"/>
                  <a:gd name="T11" fmla="*/ 1307 h 1374"/>
                  <a:gd name="T12" fmla="*/ 897 w 897"/>
                  <a:gd name="T13" fmla="*/ 1374 h 1374"/>
                  <a:gd name="T14" fmla="*/ 839 w 897"/>
                  <a:gd name="T15" fmla="*/ 1340 h 1374"/>
                  <a:gd name="T16" fmla="*/ 889 w 897"/>
                  <a:gd name="T17" fmla="*/ 1307 h 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97" h="1374">
                    <a:moveTo>
                      <a:pt x="10" y="0"/>
                    </a:moveTo>
                    <a:lnTo>
                      <a:pt x="872" y="1325"/>
                    </a:lnTo>
                    <a:lnTo>
                      <a:pt x="862" y="1332"/>
                    </a:lnTo>
                    <a:lnTo>
                      <a:pt x="0" y="7"/>
                    </a:lnTo>
                    <a:lnTo>
                      <a:pt x="10" y="0"/>
                    </a:lnTo>
                    <a:close/>
                    <a:moveTo>
                      <a:pt x="889" y="1307"/>
                    </a:moveTo>
                    <a:lnTo>
                      <a:pt x="897" y="1374"/>
                    </a:lnTo>
                    <a:lnTo>
                      <a:pt x="839" y="1340"/>
                    </a:lnTo>
                    <a:lnTo>
                      <a:pt x="889" y="1307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6" name="Freeform 27"/>
              <p:cNvSpPr>
                <a:spLocks/>
              </p:cNvSpPr>
              <p:nvPr/>
            </p:nvSpPr>
            <p:spPr bwMode="auto">
              <a:xfrm>
                <a:off x="3093" y="1896"/>
                <a:ext cx="514" cy="654"/>
              </a:xfrm>
              <a:custGeom>
                <a:avLst/>
                <a:gdLst>
                  <a:gd name="T0" fmla="*/ 133 w 514"/>
                  <a:gd name="T1" fmla="*/ 0 h 654"/>
                  <a:gd name="T2" fmla="*/ 0 w 514"/>
                  <a:gd name="T3" fmla="*/ 90 h 654"/>
                  <a:gd name="T4" fmla="*/ 381 w 514"/>
                  <a:gd name="T5" fmla="*/ 654 h 654"/>
                  <a:gd name="T6" fmla="*/ 514 w 514"/>
                  <a:gd name="T7" fmla="*/ 565 h 654"/>
                  <a:gd name="T8" fmla="*/ 133 w 514"/>
                  <a:gd name="T9" fmla="*/ 0 h 6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4" h="654">
                    <a:moveTo>
                      <a:pt x="133" y="0"/>
                    </a:moveTo>
                    <a:lnTo>
                      <a:pt x="0" y="90"/>
                    </a:lnTo>
                    <a:lnTo>
                      <a:pt x="381" y="654"/>
                    </a:lnTo>
                    <a:lnTo>
                      <a:pt x="514" y="56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7" name="Rectangle 28"/>
              <p:cNvSpPr>
                <a:spLocks noChangeArrowheads="1"/>
              </p:cNvSpPr>
              <p:nvPr/>
            </p:nvSpPr>
            <p:spPr bwMode="auto">
              <a:xfrm rot="3360000">
                <a:off x="3049" y="2162"/>
                <a:ext cx="622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offers service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1528" name="Freeform 29"/>
              <p:cNvSpPr>
                <a:spLocks noEditPoints="1"/>
              </p:cNvSpPr>
              <p:nvPr/>
            </p:nvSpPr>
            <p:spPr bwMode="auto">
              <a:xfrm>
                <a:off x="2046" y="3225"/>
                <a:ext cx="1282" cy="60"/>
              </a:xfrm>
              <a:custGeom>
                <a:avLst/>
                <a:gdLst>
                  <a:gd name="T0" fmla="*/ 0 w 1282"/>
                  <a:gd name="T1" fmla="*/ 25 h 60"/>
                  <a:gd name="T2" fmla="*/ 1227 w 1282"/>
                  <a:gd name="T3" fmla="*/ 24 h 60"/>
                  <a:gd name="T4" fmla="*/ 1227 w 1282"/>
                  <a:gd name="T5" fmla="*/ 36 h 60"/>
                  <a:gd name="T6" fmla="*/ 0 w 1282"/>
                  <a:gd name="T7" fmla="*/ 37 h 60"/>
                  <a:gd name="T8" fmla="*/ 0 w 1282"/>
                  <a:gd name="T9" fmla="*/ 25 h 60"/>
                  <a:gd name="T10" fmla="*/ 1221 w 1282"/>
                  <a:gd name="T11" fmla="*/ 0 h 60"/>
                  <a:gd name="T12" fmla="*/ 1282 w 1282"/>
                  <a:gd name="T13" fmla="*/ 30 h 60"/>
                  <a:gd name="T14" fmla="*/ 1221 w 1282"/>
                  <a:gd name="T15" fmla="*/ 60 h 60"/>
                  <a:gd name="T16" fmla="*/ 1221 w 1282"/>
                  <a:gd name="T17" fmla="*/ 0 h 6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82" h="60">
                    <a:moveTo>
                      <a:pt x="0" y="25"/>
                    </a:moveTo>
                    <a:lnTo>
                      <a:pt x="1227" y="24"/>
                    </a:lnTo>
                    <a:lnTo>
                      <a:pt x="1227" y="36"/>
                    </a:lnTo>
                    <a:lnTo>
                      <a:pt x="0" y="37"/>
                    </a:lnTo>
                    <a:lnTo>
                      <a:pt x="0" y="25"/>
                    </a:lnTo>
                    <a:close/>
                    <a:moveTo>
                      <a:pt x="1221" y="0"/>
                    </a:moveTo>
                    <a:lnTo>
                      <a:pt x="1282" y="30"/>
                    </a:lnTo>
                    <a:lnTo>
                      <a:pt x="1221" y="60"/>
                    </a:lnTo>
                    <a:lnTo>
                      <a:pt x="12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Rectangle 30"/>
              <p:cNvSpPr>
                <a:spLocks noChangeArrowheads="1"/>
              </p:cNvSpPr>
              <p:nvPr/>
            </p:nvSpPr>
            <p:spPr bwMode="auto">
              <a:xfrm>
                <a:off x="2206" y="3174"/>
                <a:ext cx="864" cy="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Rectangle 31"/>
              <p:cNvSpPr>
                <a:spLocks noChangeArrowheads="1"/>
              </p:cNvSpPr>
              <p:nvPr/>
            </p:nvSpPr>
            <p:spPr bwMode="auto">
              <a:xfrm>
                <a:off x="2233" y="3205"/>
                <a:ext cx="806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offers technology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  <p:sp>
            <p:nvSpPr>
              <p:cNvPr id="21531" name="Freeform 32"/>
              <p:cNvSpPr>
                <a:spLocks noEditPoints="1"/>
              </p:cNvSpPr>
              <p:nvPr/>
            </p:nvSpPr>
            <p:spPr bwMode="auto">
              <a:xfrm>
                <a:off x="2048" y="3018"/>
                <a:ext cx="1252" cy="61"/>
              </a:xfrm>
              <a:custGeom>
                <a:avLst/>
                <a:gdLst>
                  <a:gd name="T0" fmla="*/ 1252 w 1252"/>
                  <a:gd name="T1" fmla="*/ 33 h 61"/>
                  <a:gd name="T2" fmla="*/ 55 w 1252"/>
                  <a:gd name="T3" fmla="*/ 37 h 61"/>
                  <a:gd name="T4" fmla="*/ 55 w 1252"/>
                  <a:gd name="T5" fmla="*/ 24 h 61"/>
                  <a:gd name="T6" fmla="*/ 1252 w 1252"/>
                  <a:gd name="T7" fmla="*/ 21 h 61"/>
                  <a:gd name="T8" fmla="*/ 1252 w 1252"/>
                  <a:gd name="T9" fmla="*/ 33 h 61"/>
                  <a:gd name="T10" fmla="*/ 61 w 1252"/>
                  <a:gd name="T11" fmla="*/ 61 h 61"/>
                  <a:gd name="T12" fmla="*/ 0 w 1252"/>
                  <a:gd name="T13" fmla="*/ 31 h 61"/>
                  <a:gd name="T14" fmla="*/ 60 w 1252"/>
                  <a:gd name="T15" fmla="*/ 0 h 61"/>
                  <a:gd name="T16" fmla="*/ 61 w 1252"/>
                  <a:gd name="T17" fmla="*/ 61 h 6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52" h="61">
                    <a:moveTo>
                      <a:pt x="1252" y="33"/>
                    </a:moveTo>
                    <a:lnTo>
                      <a:pt x="55" y="37"/>
                    </a:lnTo>
                    <a:lnTo>
                      <a:pt x="55" y="24"/>
                    </a:lnTo>
                    <a:lnTo>
                      <a:pt x="1252" y="21"/>
                    </a:lnTo>
                    <a:lnTo>
                      <a:pt x="1252" y="33"/>
                    </a:lnTo>
                    <a:close/>
                    <a:moveTo>
                      <a:pt x="61" y="61"/>
                    </a:moveTo>
                    <a:lnTo>
                      <a:pt x="0" y="31"/>
                    </a:lnTo>
                    <a:lnTo>
                      <a:pt x="60" y="0"/>
                    </a:lnTo>
                    <a:lnTo>
                      <a:pt x="61" y="61"/>
                    </a:lnTo>
                    <a:close/>
                  </a:path>
                </a:pathLst>
              </a:custGeom>
              <a:solidFill>
                <a:srgbClr val="000000"/>
              </a:solidFill>
              <a:ln w="4763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2" name="Rectangle 33"/>
              <p:cNvSpPr>
                <a:spLocks noChangeArrowheads="1"/>
              </p:cNvSpPr>
              <p:nvPr/>
            </p:nvSpPr>
            <p:spPr bwMode="auto">
              <a:xfrm>
                <a:off x="2146" y="2944"/>
                <a:ext cx="1079" cy="16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Rectangle 34"/>
              <p:cNvSpPr>
                <a:spLocks noChangeArrowheads="1"/>
              </p:cNvSpPr>
              <p:nvPr/>
            </p:nvSpPr>
            <p:spPr bwMode="auto">
              <a:xfrm>
                <a:off x="2174" y="2973"/>
                <a:ext cx="1018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Arial" pitchFamily="34" charset="0"/>
                  <a:buNone/>
                </a:pPr>
                <a:r>
                  <a:rPr lang="de-DE" sz="1200" b="1">
                    <a:solidFill>
                      <a:srgbClr val="000000"/>
                    </a:solidFill>
                  </a:rPr>
                  <a:t>requests development</a:t>
                </a:r>
                <a:endParaRPr lang="de-DE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21507" name="Rectangle 35"/>
          <p:cNvSpPr>
            <a:spLocks noChangeArrowheads="1"/>
          </p:cNvSpPr>
          <p:nvPr/>
        </p:nvSpPr>
        <p:spPr bwMode="auto">
          <a:xfrm>
            <a:off x="0" y="565150"/>
            <a:ext cx="9144000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GB" sz="3200" b="1">
                <a:solidFill>
                  <a:srgbClr val="A7A64A"/>
                </a:solidFill>
                <a:latin typeface="Helvetica" charset="0"/>
              </a:rPr>
              <a:t>Categories of DEISA services</a:t>
            </a:r>
            <a:endParaRPr lang="de-DE" sz="3200" b="1">
              <a:solidFill>
                <a:srgbClr val="A7A64A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459788" cy="1143000"/>
          </a:xfrm>
        </p:spPr>
        <p:txBody>
          <a:bodyPr/>
          <a:lstStyle/>
          <a:p>
            <a:pPr algn="ctr" eaLnBrk="1" hangingPunct="1"/>
            <a:r>
              <a:rPr lang="en-US" sz="3600" smtClean="0"/>
              <a:t>Content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219200"/>
            <a:ext cx="7391400" cy="3276600"/>
          </a:xfrm>
        </p:spPr>
        <p:txBody>
          <a:bodyPr/>
          <a:lstStyle/>
          <a:p>
            <a:pPr marL="457200" lvl="1" indent="0" eaLnBrk="1" hangingPunct="1">
              <a:buFontTx/>
              <a:buNone/>
            </a:pPr>
            <a:endParaRPr lang="en-US" sz="800" smtClean="0">
              <a:solidFill>
                <a:schemeClr val="accent2"/>
              </a:solidFill>
            </a:endParaRP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Infrastructure =&gt;  e-Infrastructure</a:t>
            </a: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Why are we building e-Infrastructures ?</a:t>
            </a: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Paradigms:  </a:t>
            </a:r>
            <a:r>
              <a:rPr lang="en-US" sz="2400" smtClean="0">
                <a:solidFill>
                  <a:schemeClr val="accent2"/>
                </a:solidFill>
              </a:rPr>
              <a:t>Cluster, Grid, </a:t>
            </a:r>
            <a:r>
              <a:rPr lang="de-DE" sz="2400" smtClean="0">
                <a:solidFill>
                  <a:schemeClr val="accent2"/>
                </a:solidFill>
              </a:rPr>
              <a:t>&amp; </a:t>
            </a:r>
            <a:r>
              <a:rPr lang="en-US" sz="2400" smtClean="0">
                <a:solidFill>
                  <a:schemeClr val="accent2"/>
                </a:solidFill>
              </a:rPr>
              <a:t>Clouds Computing</a:t>
            </a: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</a:t>
            </a:r>
            <a:r>
              <a:rPr lang="en-US" sz="2400" smtClean="0">
                <a:solidFill>
                  <a:schemeClr val="accent2"/>
                </a:solidFill>
              </a:rPr>
              <a:t>The DEISA Ecosystem for HPC Applications</a:t>
            </a: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400" smtClean="0">
                <a:solidFill>
                  <a:schemeClr val="accent2"/>
                </a:solidFill>
              </a:rPr>
              <a:t>  HPC in the Cloud</a:t>
            </a:r>
            <a:endParaRPr lang="de-DE" sz="2400" smtClean="0">
              <a:solidFill>
                <a:schemeClr val="accent2"/>
              </a:solidFill>
            </a:endParaRP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Killer Application:  e-School / e-University</a:t>
            </a:r>
          </a:p>
          <a:p>
            <a:pPr marL="457200" lvl="1" indent="0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400" smtClean="0">
                <a:solidFill>
                  <a:schemeClr val="accent2"/>
                </a:solidFill>
              </a:rPr>
              <a:t>  Conclusions</a:t>
            </a:r>
            <a:endParaRPr lang="en-US" sz="24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Oval 2"/>
          <p:cNvSpPr>
            <a:spLocks noChangeArrowheads="1"/>
          </p:cNvSpPr>
          <p:nvPr/>
        </p:nvSpPr>
        <p:spPr bwMode="auto">
          <a:xfrm>
            <a:off x="250825" y="5516563"/>
            <a:ext cx="8497888" cy="86518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rgbClr val="5F5F5F"/>
                </a:solidFill>
              </a:rPr>
              <a:t>DEISA highly performant continental global file system</a:t>
            </a:r>
            <a:r>
              <a:rPr lang="de-DE"/>
              <a:t> </a:t>
            </a:r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287338" y="4292600"/>
            <a:ext cx="8164512" cy="1728788"/>
            <a:chOff x="181" y="2704"/>
            <a:chExt cx="5143" cy="1089"/>
          </a:xfrm>
        </p:grpSpPr>
        <p:grpSp>
          <p:nvGrpSpPr>
            <p:cNvPr id="22575" name="Group 4"/>
            <p:cNvGrpSpPr>
              <a:grpSpLocks/>
            </p:cNvGrpSpPr>
            <p:nvPr/>
          </p:nvGrpSpPr>
          <p:grpSpPr bwMode="auto">
            <a:xfrm>
              <a:off x="181" y="3410"/>
              <a:ext cx="448" cy="383"/>
              <a:chOff x="641" y="3339"/>
              <a:chExt cx="448" cy="198"/>
            </a:xfrm>
          </p:grpSpPr>
          <p:sp>
            <p:nvSpPr>
              <p:cNvPr id="22607" name="AutoShape 5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8" name="AutoShape 6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9" name="AutoShape 7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76" name="Group 8"/>
            <p:cNvGrpSpPr>
              <a:grpSpLocks/>
            </p:cNvGrpSpPr>
            <p:nvPr/>
          </p:nvGrpSpPr>
          <p:grpSpPr bwMode="auto">
            <a:xfrm>
              <a:off x="816" y="3320"/>
              <a:ext cx="448" cy="383"/>
              <a:chOff x="641" y="3339"/>
              <a:chExt cx="448" cy="198"/>
            </a:xfrm>
          </p:grpSpPr>
          <p:sp>
            <p:nvSpPr>
              <p:cNvPr id="22604" name="AutoShape 9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5" name="AutoShape 10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6" name="AutoShape 11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77" name="Group 12"/>
            <p:cNvGrpSpPr>
              <a:grpSpLocks/>
            </p:cNvGrpSpPr>
            <p:nvPr/>
          </p:nvGrpSpPr>
          <p:grpSpPr bwMode="auto">
            <a:xfrm>
              <a:off x="1497" y="3294"/>
              <a:ext cx="448" cy="384"/>
              <a:chOff x="641" y="3339"/>
              <a:chExt cx="448" cy="198"/>
            </a:xfrm>
          </p:grpSpPr>
          <p:sp>
            <p:nvSpPr>
              <p:cNvPr id="22601" name="AutoShape 13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2" name="AutoShape 14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3" name="AutoShape 15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78" name="Group 16"/>
            <p:cNvGrpSpPr>
              <a:grpSpLocks/>
            </p:cNvGrpSpPr>
            <p:nvPr/>
          </p:nvGrpSpPr>
          <p:grpSpPr bwMode="auto">
            <a:xfrm>
              <a:off x="2222" y="3271"/>
              <a:ext cx="448" cy="383"/>
              <a:chOff x="641" y="3339"/>
              <a:chExt cx="448" cy="198"/>
            </a:xfrm>
          </p:grpSpPr>
          <p:sp>
            <p:nvSpPr>
              <p:cNvPr id="22598" name="AutoShape 17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9" name="AutoShape 18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600" name="AutoShape 19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79" name="Group 20"/>
            <p:cNvGrpSpPr>
              <a:grpSpLocks/>
            </p:cNvGrpSpPr>
            <p:nvPr/>
          </p:nvGrpSpPr>
          <p:grpSpPr bwMode="auto">
            <a:xfrm>
              <a:off x="3583" y="3297"/>
              <a:ext cx="448" cy="383"/>
              <a:chOff x="641" y="3339"/>
              <a:chExt cx="448" cy="198"/>
            </a:xfrm>
          </p:grpSpPr>
          <p:sp>
            <p:nvSpPr>
              <p:cNvPr id="22595" name="AutoShape 21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6" name="AutoShape 22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7" name="AutoShape 23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80" name="Group 24"/>
            <p:cNvGrpSpPr>
              <a:grpSpLocks/>
            </p:cNvGrpSpPr>
            <p:nvPr/>
          </p:nvGrpSpPr>
          <p:grpSpPr bwMode="auto">
            <a:xfrm>
              <a:off x="4263" y="3273"/>
              <a:ext cx="448" cy="384"/>
              <a:chOff x="641" y="3339"/>
              <a:chExt cx="448" cy="198"/>
            </a:xfrm>
          </p:grpSpPr>
          <p:sp>
            <p:nvSpPr>
              <p:cNvPr id="22592" name="AutoShape 25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3" name="AutoShape 26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4" name="AutoShape 27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81" name="Group 28"/>
            <p:cNvGrpSpPr>
              <a:grpSpLocks/>
            </p:cNvGrpSpPr>
            <p:nvPr/>
          </p:nvGrpSpPr>
          <p:grpSpPr bwMode="auto">
            <a:xfrm>
              <a:off x="4876" y="3410"/>
              <a:ext cx="448" cy="383"/>
              <a:chOff x="641" y="3339"/>
              <a:chExt cx="448" cy="198"/>
            </a:xfrm>
          </p:grpSpPr>
          <p:sp>
            <p:nvSpPr>
              <p:cNvPr id="22589" name="AutoShape 29"/>
              <p:cNvSpPr>
                <a:spLocks noChangeArrowheads="1"/>
              </p:cNvSpPr>
              <p:nvPr/>
            </p:nvSpPr>
            <p:spPr bwMode="auto">
              <a:xfrm rot="-298185">
                <a:off x="641" y="3431"/>
                <a:ext cx="198" cy="106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0" name="AutoShape 30"/>
              <p:cNvSpPr>
                <a:spLocks noChangeArrowheads="1"/>
              </p:cNvSpPr>
              <p:nvPr/>
            </p:nvSpPr>
            <p:spPr bwMode="auto">
              <a:xfrm rot="-298185">
                <a:off x="783" y="3384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91" name="AutoShape 31"/>
              <p:cNvSpPr>
                <a:spLocks noChangeArrowheads="1"/>
              </p:cNvSpPr>
              <p:nvPr/>
            </p:nvSpPr>
            <p:spPr bwMode="auto">
              <a:xfrm rot="-298185">
                <a:off x="907" y="3339"/>
                <a:ext cx="182" cy="92"/>
              </a:xfrm>
              <a:prstGeom prst="can">
                <a:avLst>
                  <a:gd name="adj" fmla="val 50000"/>
                </a:avLst>
              </a:prstGeom>
              <a:solidFill>
                <a:srgbClr val="B2B2B2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82" name="Line 32"/>
            <p:cNvSpPr>
              <a:spLocks noChangeShapeType="1"/>
            </p:cNvSpPr>
            <p:nvPr/>
          </p:nvSpPr>
          <p:spPr bwMode="auto">
            <a:xfrm>
              <a:off x="408" y="2749"/>
              <a:ext cx="0" cy="76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3" name="Line 33"/>
            <p:cNvSpPr>
              <a:spLocks noChangeShapeType="1"/>
            </p:cNvSpPr>
            <p:nvPr/>
          </p:nvSpPr>
          <p:spPr bwMode="auto">
            <a:xfrm>
              <a:off x="1043" y="2704"/>
              <a:ext cx="6" cy="74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4" name="Line 34"/>
            <p:cNvSpPr>
              <a:spLocks noChangeShapeType="1"/>
            </p:cNvSpPr>
            <p:nvPr/>
          </p:nvSpPr>
          <p:spPr bwMode="auto">
            <a:xfrm flipH="1">
              <a:off x="1717" y="2727"/>
              <a:ext cx="6" cy="68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5" name="Line 35"/>
            <p:cNvSpPr>
              <a:spLocks noChangeShapeType="1"/>
            </p:cNvSpPr>
            <p:nvPr/>
          </p:nvSpPr>
          <p:spPr bwMode="auto">
            <a:xfrm>
              <a:off x="2426" y="2727"/>
              <a:ext cx="12" cy="653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6" name="Line 36"/>
            <p:cNvSpPr>
              <a:spLocks noChangeShapeType="1"/>
            </p:cNvSpPr>
            <p:nvPr/>
          </p:nvSpPr>
          <p:spPr bwMode="auto">
            <a:xfrm>
              <a:off x="3787" y="2749"/>
              <a:ext cx="0" cy="65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7" name="Line 37"/>
            <p:cNvSpPr>
              <a:spLocks noChangeShapeType="1"/>
            </p:cNvSpPr>
            <p:nvPr/>
          </p:nvSpPr>
          <p:spPr bwMode="auto">
            <a:xfrm>
              <a:off x="4490" y="2704"/>
              <a:ext cx="0" cy="689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8" name="Line 38"/>
            <p:cNvSpPr>
              <a:spLocks noChangeShapeType="1"/>
            </p:cNvSpPr>
            <p:nvPr/>
          </p:nvSpPr>
          <p:spPr bwMode="auto">
            <a:xfrm>
              <a:off x="5103" y="2749"/>
              <a:ext cx="0" cy="796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/>
          </p:cNvGrpSpPr>
          <p:nvPr/>
        </p:nvGrpSpPr>
        <p:grpSpPr bwMode="auto">
          <a:xfrm>
            <a:off x="250825" y="2744788"/>
            <a:ext cx="8421688" cy="900112"/>
            <a:chOff x="158" y="1729"/>
            <a:chExt cx="5305" cy="567"/>
          </a:xfrm>
        </p:grpSpPr>
        <p:grpSp>
          <p:nvGrpSpPr>
            <p:cNvPr id="22565" name="Group 40"/>
            <p:cNvGrpSpPr>
              <a:grpSpLocks/>
            </p:cNvGrpSpPr>
            <p:nvPr/>
          </p:nvGrpSpPr>
          <p:grpSpPr bwMode="auto">
            <a:xfrm>
              <a:off x="158" y="2024"/>
              <a:ext cx="5305" cy="272"/>
              <a:chOff x="158" y="2024"/>
              <a:chExt cx="5305" cy="272"/>
            </a:xfrm>
          </p:grpSpPr>
          <p:sp>
            <p:nvSpPr>
              <p:cNvPr id="22567" name="Rectangle 41"/>
              <p:cNvSpPr>
                <a:spLocks noChangeArrowheads="1"/>
              </p:cNvSpPr>
              <p:nvPr/>
            </p:nvSpPr>
            <p:spPr bwMode="auto">
              <a:xfrm>
                <a:off x="158" y="2024"/>
                <a:ext cx="544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A1</a:t>
                </a:r>
              </a:p>
            </p:txBody>
          </p:sp>
          <p:sp>
            <p:nvSpPr>
              <p:cNvPr id="22568" name="Rectangle 42"/>
              <p:cNvSpPr>
                <a:spLocks noChangeArrowheads="1"/>
              </p:cNvSpPr>
              <p:nvPr/>
            </p:nvSpPr>
            <p:spPr bwMode="auto">
              <a:xfrm>
                <a:off x="839" y="2024"/>
                <a:ext cx="544" cy="27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B1</a:t>
                </a:r>
              </a:p>
            </p:txBody>
          </p:sp>
          <p:sp>
            <p:nvSpPr>
              <p:cNvPr id="22569" name="Rectangle 43"/>
              <p:cNvSpPr>
                <a:spLocks noChangeArrowheads="1"/>
              </p:cNvSpPr>
              <p:nvPr/>
            </p:nvSpPr>
            <p:spPr bwMode="auto">
              <a:xfrm>
                <a:off x="1519" y="2024"/>
                <a:ext cx="544" cy="272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C1</a:t>
                </a:r>
              </a:p>
            </p:txBody>
          </p:sp>
          <p:sp>
            <p:nvSpPr>
              <p:cNvPr id="22570" name="Rectangle 44"/>
              <p:cNvSpPr>
                <a:spLocks noChangeArrowheads="1"/>
              </p:cNvSpPr>
              <p:nvPr/>
            </p:nvSpPr>
            <p:spPr bwMode="auto">
              <a:xfrm>
                <a:off x="2199" y="2024"/>
                <a:ext cx="544" cy="27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>
                    <a:solidFill>
                      <a:schemeClr val="bg1"/>
                    </a:solidFill>
                  </a:rPr>
                  <a:t>SE D1</a:t>
                </a:r>
              </a:p>
            </p:txBody>
          </p:sp>
          <p:sp>
            <p:nvSpPr>
              <p:cNvPr id="22571" name="Rectangle 45"/>
              <p:cNvSpPr>
                <a:spLocks noChangeArrowheads="1"/>
              </p:cNvSpPr>
              <p:nvPr/>
            </p:nvSpPr>
            <p:spPr bwMode="auto">
              <a:xfrm>
                <a:off x="3559" y="2024"/>
                <a:ext cx="544" cy="272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E1</a:t>
                </a:r>
              </a:p>
            </p:txBody>
          </p:sp>
          <p:sp>
            <p:nvSpPr>
              <p:cNvPr id="22572" name="Rectangle 46"/>
              <p:cNvSpPr>
                <a:spLocks noChangeArrowheads="1"/>
              </p:cNvSpPr>
              <p:nvPr/>
            </p:nvSpPr>
            <p:spPr bwMode="auto">
              <a:xfrm>
                <a:off x="4239" y="2024"/>
                <a:ext cx="544" cy="272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B2</a:t>
                </a:r>
              </a:p>
            </p:txBody>
          </p:sp>
          <p:sp>
            <p:nvSpPr>
              <p:cNvPr id="22573" name="Rectangle 47"/>
              <p:cNvSpPr>
                <a:spLocks noChangeArrowheads="1"/>
              </p:cNvSpPr>
              <p:nvPr/>
            </p:nvSpPr>
            <p:spPr bwMode="auto">
              <a:xfrm>
                <a:off x="4919" y="2024"/>
                <a:ext cx="544" cy="272"/>
              </a:xfrm>
              <a:prstGeom prst="rect">
                <a:avLst/>
              </a:prstGeom>
              <a:solidFill>
                <a:srgbClr val="66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de-DE"/>
                  <a:t>SE C2</a:t>
                </a:r>
              </a:p>
            </p:txBody>
          </p:sp>
          <p:sp>
            <p:nvSpPr>
              <p:cNvPr id="22574" name="Line 48"/>
              <p:cNvSpPr>
                <a:spLocks noChangeShapeType="1"/>
              </p:cNvSpPr>
              <p:nvPr/>
            </p:nvSpPr>
            <p:spPr bwMode="auto">
              <a:xfrm>
                <a:off x="2880" y="2160"/>
                <a:ext cx="5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6" name="Text Box 49"/>
            <p:cNvSpPr txBox="1">
              <a:spLocks noChangeArrowheads="1"/>
            </p:cNvSpPr>
            <p:nvPr/>
          </p:nvSpPr>
          <p:spPr bwMode="auto">
            <a:xfrm>
              <a:off x="1950" y="1729"/>
              <a:ext cx="2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 i="1"/>
                <a:t>Different Software Environments</a:t>
              </a:r>
            </a:p>
          </p:txBody>
        </p:sp>
      </p:grpSp>
      <p:sp>
        <p:nvSpPr>
          <p:cNvPr id="777266" name="Rectangle 50"/>
          <p:cNvSpPr>
            <a:spLocks noChangeArrowheads="1"/>
          </p:cNvSpPr>
          <p:nvPr/>
        </p:nvSpPr>
        <p:spPr bwMode="auto">
          <a:xfrm>
            <a:off x="250825" y="2384425"/>
            <a:ext cx="8459788" cy="3238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>
                <a:solidFill>
                  <a:schemeClr val="bg1"/>
                </a:solidFill>
              </a:rPr>
              <a:t>DEISA Common Production Environment</a:t>
            </a:r>
          </a:p>
        </p:txBody>
      </p:sp>
      <p:grpSp>
        <p:nvGrpSpPr>
          <p:cNvPr id="777267" name="Group 51"/>
          <p:cNvGrpSpPr>
            <a:grpSpLocks/>
          </p:cNvGrpSpPr>
          <p:nvPr/>
        </p:nvGrpSpPr>
        <p:grpSpPr bwMode="auto">
          <a:xfrm>
            <a:off x="3059113" y="801688"/>
            <a:ext cx="2089150" cy="1439862"/>
            <a:chOff x="1882" y="164"/>
            <a:chExt cx="1520" cy="1202"/>
          </a:xfrm>
        </p:grpSpPr>
        <p:sp>
          <p:nvSpPr>
            <p:cNvPr id="22563" name="Oval 52"/>
            <p:cNvSpPr>
              <a:spLocks noChangeArrowheads="1"/>
            </p:cNvSpPr>
            <p:nvPr/>
          </p:nvSpPr>
          <p:spPr bwMode="auto">
            <a:xfrm>
              <a:off x="1882" y="164"/>
              <a:ext cx="1520" cy="3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de-DE"/>
                <a:t>Access via Internet</a:t>
              </a:r>
            </a:p>
          </p:txBody>
        </p:sp>
        <p:sp>
          <p:nvSpPr>
            <p:cNvPr id="22564" name="Line 53"/>
            <p:cNvSpPr>
              <a:spLocks noChangeShapeType="1"/>
            </p:cNvSpPr>
            <p:nvPr/>
          </p:nvSpPr>
          <p:spPr bwMode="auto">
            <a:xfrm>
              <a:off x="2290" y="550"/>
              <a:ext cx="0" cy="816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7270" name="Group 54"/>
          <p:cNvGrpSpPr>
            <a:grpSpLocks/>
          </p:cNvGrpSpPr>
          <p:nvPr/>
        </p:nvGrpSpPr>
        <p:grpSpPr bwMode="auto">
          <a:xfrm>
            <a:off x="576263" y="4581525"/>
            <a:ext cx="7778750" cy="719138"/>
            <a:chOff x="363" y="2886"/>
            <a:chExt cx="4900" cy="453"/>
          </a:xfrm>
        </p:grpSpPr>
        <p:sp>
          <p:nvSpPr>
            <p:cNvPr id="22561" name="Freeform 55"/>
            <p:cNvSpPr>
              <a:spLocks/>
            </p:cNvSpPr>
            <p:nvPr/>
          </p:nvSpPr>
          <p:spPr bwMode="auto">
            <a:xfrm>
              <a:off x="363" y="2886"/>
              <a:ext cx="4900" cy="453"/>
            </a:xfrm>
            <a:custGeom>
              <a:avLst/>
              <a:gdLst>
                <a:gd name="T0" fmla="*/ 313 w 4900"/>
                <a:gd name="T1" fmla="*/ 58 h 889"/>
                <a:gd name="T2" fmla="*/ 465 w 4900"/>
                <a:gd name="T3" fmla="*/ 135 h 889"/>
                <a:gd name="T4" fmla="*/ 625 w 4900"/>
                <a:gd name="T5" fmla="*/ 70 h 889"/>
                <a:gd name="T6" fmla="*/ 769 w 4900"/>
                <a:gd name="T7" fmla="*/ 212 h 889"/>
                <a:gd name="T8" fmla="*/ 913 w 4900"/>
                <a:gd name="T9" fmla="*/ 86 h 889"/>
                <a:gd name="T10" fmla="*/ 1105 w 4900"/>
                <a:gd name="T11" fmla="*/ 131 h 889"/>
                <a:gd name="T12" fmla="*/ 1161 w 4900"/>
                <a:gd name="T13" fmla="*/ 168 h 889"/>
                <a:gd name="T14" fmla="*/ 1177 w 4900"/>
                <a:gd name="T15" fmla="*/ 180 h 889"/>
                <a:gd name="T16" fmla="*/ 1249 w 4900"/>
                <a:gd name="T17" fmla="*/ 111 h 889"/>
                <a:gd name="T18" fmla="*/ 1345 w 4900"/>
                <a:gd name="T19" fmla="*/ 54 h 889"/>
                <a:gd name="T20" fmla="*/ 1537 w 4900"/>
                <a:gd name="T21" fmla="*/ 102 h 889"/>
                <a:gd name="T22" fmla="*/ 1609 w 4900"/>
                <a:gd name="T23" fmla="*/ 135 h 889"/>
                <a:gd name="T24" fmla="*/ 1649 w 4900"/>
                <a:gd name="T25" fmla="*/ 188 h 889"/>
                <a:gd name="T26" fmla="*/ 1697 w 4900"/>
                <a:gd name="T27" fmla="*/ 147 h 889"/>
                <a:gd name="T28" fmla="*/ 1801 w 4900"/>
                <a:gd name="T29" fmla="*/ 102 h 889"/>
                <a:gd name="T30" fmla="*/ 1913 w 4900"/>
                <a:gd name="T31" fmla="*/ 90 h 889"/>
                <a:gd name="T32" fmla="*/ 2129 w 4900"/>
                <a:gd name="T33" fmla="*/ 208 h 889"/>
                <a:gd name="T34" fmla="*/ 2145 w 4900"/>
                <a:gd name="T35" fmla="*/ 229 h 889"/>
                <a:gd name="T36" fmla="*/ 2353 w 4900"/>
                <a:gd name="T37" fmla="*/ 106 h 889"/>
                <a:gd name="T38" fmla="*/ 2609 w 4900"/>
                <a:gd name="T39" fmla="*/ 208 h 889"/>
                <a:gd name="T40" fmla="*/ 2809 w 4900"/>
                <a:gd name="T41" fmla="*/ 25 h 889"/>
                <a:gd name="T42" fmla="*/ 3097 w 4900"/>
                <a:gd name="T43" fmla="*/ 70 h 889"/>
                <a:gd name="T44" fmla="*/ 3281 w 4900"/>
                <a:gd name="T45" fmla="*/ 159 h 889"/>
                <a:gd name="T46" fmla="*/ 3473 w 4900"/>
                <a:gd name="T47" fmla="*/ 94 h 889"/>
                <a:gd name="T48" fmla="*/ 3641 w 4900"/>
                <a:gd name="T49" fmla="*/ 90 h 889"/>
                <a:gd name="T50" fmla="*/ 3753 w 4900"/>
                <a:gd name="T51" fmla="*/ 143 h 889"/>
                <a:gd name="T52" fmla="*/ 4193 w 4900"/>
                <a:gd name="T53" fmla="*/ 1 h 889"/>
                <a:gd name="T54" fmla="*/ 4305 w 4900"/>
                <a:gd name="T55" fmla="*/ 33 h 889"/>
                <a:gd name="T56" fmla="*/ 4425 w 4900"/>
                <a:gd name="T57" fmla="*/ 168 h 889"/>
                <a:gd name="T58" fmla="*/ 4593 w 4900"/>
                <a:gd name="T59" fmla="*/ 131 h 889"/>
                <a:gd name="T60" fmla="*/ 4881 w 4900"/>
                <a:gd name="T61" fmla="*/ 135 h 889"/>
                <a:gd name="T62" fmla="*/ 4785 w 4900"/>
                <a:gd name="T63" fmla="*/ 188 h 889"/>
                <a:gd name="T64" fmla="*/ 4889 w 4900"/>
                <a:gd name="T65" fmla="*/ 208 h 889"/>
                <a:gd name="T66" fmla="*/ 4705 w 4900"/>
                <a:gd name="T67" fmla="*/ 318 h 889"/>
                <a:gd name="T68" fmla="*/ 4633 w 4900"/>
                <a:gd name="T69" fmla="*/ 347 h 889"/>
                <a:gd name="T70" fmla="*/ 4401 w 4900"/>
                <a:gd name="T71" fmla="*/ 265 h 889"/>
                <a:gd name="T72" fmla="*/ 4345 w 4900"/>
                <a:gd name="T73" fmla="*/ 298 h 889"/>
                <a:gd name="T74" fmla="*/ 4201 w 4900"/>
                <a:gd name="T75" fmla="*/ 245 h 889"/>
                <a:gd name="T76" fmla="*/ 4073 w 4900"/>
                <a:gd name="T77" fmla="*/ 359 h 889"/>
                <a:gd name="T78" fmla="*/ 3929 w 4900"/>
                <a:gd name="T79" fmla="*/ 388 h 889"/>
                <a:gd name="T80" fmla="*/ 3665 w 4900"/>
                <a:gd name="T81" fmla="*/ 294 h 889"/>
                <a:gd name="T82" fmla="*/ 3601 w 4900"/>
                <a:gd name="T83" fmla="*/ 384 h 889"/>
                <a:gd name="T84" fmla="*/ 3401 w 4900"/>
                <a:gd name="T85" fmla="*/ 412 h 889"/>
                <a:gd name="T86" fmla="*/ 3249 w 4900"/>
                <a:gd name="T87" fmla="*/ 367 h 889"/>
                <a:gd name="T88" fmla="*/ 3097 w 4900"/>
                <a:gd name="T89" fmla="*/ 327 h 889"/>
                <a:gd name="T90" fmla="*/ 2825 w 4900"/>
                <a:gd name="T91" fmla="*/ 380 h 889"/>
                <a:gd name="T92" fmla="*/ 2305 w 4900"/>
                <a:gd name="T93" fmla="*/ 355 h 889"/>
                <a:gd name="T94" fmla="*/ 2105 w 4900"/>
                <a:gd name="T95" fmla="*/ 323 h 889"/>
                <a:gd name="T96" fmla="*/ 1937 w 4900"/>
                <a:gd name="T97" fmla="*/ 351 h 889"/>
                <a:gd name="T98" fmla="*/ 1825 w 4900"/>
                <a:gd name="T99" fmla="*/ 323 h 889"/>
                <a:gd name="T100" fmla="*/ 1665 w 4900"/>
                <a:gd name="T101" fmla="*/ 363 h 889"/>
                <a:gd name="T102" fmla="*/ 1345 w 4900"/>
                <a:gd name="T103" fmla="*/ 420 h 889"/>
                <a:gd name="T104" fmla="*/ 1217 w 4900"/>
                <a:gd name="T105" fmla="*/ 355 h 889"/>
                <a:gd name="T106" fmla="*/ 1065 w 4900"/>
                <a:gd name="T107" fmla="*/ 408 h 889"/>
                <a:gd name="T108" fmla="*/ 905 w 4900"/>
                <a:gd name="T109" fmla="*/ 314 h 889"/>
                <a:gd name="T110" fmla="*/ 481 w 4900"/>
                <a:gd name="T111" fmla="*/ 453 h 889"/>
                <a:gd name="T112" fmla="*/ 225 w 4900"/>
                <a:gd name="T113" fmla="*/ 331 h 889"/>
                <a:gd name="T114" fmla="*/ 177 w 4900"/>
                <a:gd name="T115" fmla="*/ 335 h 889"/>
                <a:gd name="T116" fmla="*/ 113 w 4900"/>
                <a:gd name="T117" fmla="*/ 355 h 889"/>
                <a:gd name="T118" fmla="*/ 41 w 4900"/>
                <a:gd name="T119" fmla="*/ 196 h 889"/>
                <a:gd name="T120" fmla="*/ 257 w 4900"/>
                <a:gd name="T121" fmla="*/ 115 h 8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900" h="889">
                  <a:moveTo>
                    <a:pt x="265" y="201"/>
                  </a:moveTo>
                  <a:cubicBezTo>
                    <a:pt x="273" y="153"/>
                    <a:pt x="274" y="139"/>
                    <a:pt x="313" y="113"/>
                  </a:cubicBezTo>
                  <a:cubicBezTo>
                    <a:pt x="340" y="116"/>
                    <a:pt x="369" y="109"/>
                    <a:pt x="393" y="121"/>
                  </a:cubicBezTo>
                  <a:cubicBezTo>
                    <a:pt x="427" y="138"/>
                    <a:pt x="441" y="230"/>
                    <a:pt x="465" y="265"/>
                  </a:cubicBezTo>
                  <a:cubicBezTo>
                    <a:pt x="480" y="205"/>
                    <a:pt x="504" y="157"/>
                    <a:pt x="561" y="129"/>
                  </a:cubicBezTo>
                  <a:cubicBezTo>
                    <a:pt x="582" y="132"/>
                    <a:pt x="605" y="129"/>
                    <a:pt x="625" y="137"/>
                  </a:cubicBezTo>
                  <a:cubicBezTo>
                    <a:pt x="667" y="154"/>
                    <a:pt x="715" y="284"/>
                    <a:pt x="737" y="321"/>
                  </a:cubicBezTo>
                  <a:cubicBezTo>
                    <a:pt x="745" y="355"/>
                    <a:pt x="761" y="383"/>
                    <a:pt x="769" y="417"/>
                  </a:cubicBezTo>
                  <a:cubicBezTo>
                    <a:pt x="789" y="357"/>
                    <a:pt x="803" y="308"/>
                    <a:pt x="841" y="257"/>
                  </a:cubicBezTo>
                  <a:cubicBezTo>
                    <a:pt x="853" y="220"/>
                    <a:pt x="876" y="181"/>
                    <a:pt x="913" y="169"/>
                  </a:cubicBezTo>
                  <a:cubicBezTo>
                    <a:pt x="931" y="173"/>
                    <a:pt x="981" y="185"/>
                    <a:pt x="993" y="193"/>
                  </a:cubicBezTo>
                  <a:cubicBezTo>
                    <a:pt x="1030" y="218"/>
                    <a:pt x="1062" y="246"/>
                    <a:pt x="1105" y="257"/>
                  </a:cubicBezTo>
                  <a:cubicBezTo>
                    <a:pt x="1113" y="265"/>
                    <a:pt x="1122" y="272"/>
                    <a:pt x="1129" y="281"/>
                  </a:cubicBezTo>
                  <a:cubicBezTo>
                    <a:pt x="1141" y="296"/>
                    <a:pt x="1161" y="329"/>
                    <a:pt x="1161" y="329"/>
                  </a:cubicBezTo>
                  <a:cubicBezTo>
                    <a:pt x="1164" y="345"/>
                    <a:pt x="1160" y="364"/>
                    <a:pt x="1169" y="377"/>
                  </a:cubicBezTo>
                  <a:cubicBezTo>
                    <a:pt x="1174" y="384"/>
                    <a:pt x="1173" y="361"/>
                    <a:pt x="1177" y="353"/>
                  </a:cubicBezTo>
                  <a:cubicBezTo>
                    <a:pt x="1189" y="329"/>
                    <a:pt x="1202" y="304"/>
                    <a:pt x="1217" y="281"/>
                  </a:cubicBezTo>
                  <a:cubicBezTo>
                    <a:pt x="1237" y="183"/>
                    <a:pt x="1208" y="289"/>
                    <a:pt x="1249" y="217"/>
                  </a:cubicBezTo>
                  <a:cubicBezTo>
                    <a:pt x="1254" y="207"/>
                    <a:pt x="1252" y="195"/>
                    <a:pt x="1257" y="185"/>
                  </a:cubicBezTo>
                  <a:cubicBezTo>
                    <a:pt x="1278" y="142"/>
                    <a:pt x="1300" y="116"/>
                    <a:pt x="1345" y="105"/>
                  </a:cubicBezTo>
                  <a:cubicBezTo>
                    <a:pt x="1390" y="116"/>
                    <a:pt x="1429" y="138"/>
                    <a:pt x="1473" y="153"/>
                  </a:cubicBezTo>
                  <a:cubicBezTo>
                    <a:pt x="1494" y="169"/>
                    <a:pt x="1516" y="185"/>
                    <a:pt x="1537" y="201"/>
                  </a:cubicBezTo>
                  <a:cubicBezTo>
                    <a:pt x="1548" y="209"/>
                    <a:pt x="1562" y="214"/>
                    <a:pt x="1569" y="225"/>
                  </a:cubicBezTo>
                  <a:cubicBezTo>
                    <a:pt x="1590" y="257"/>
                    <a:pt x="1577" y="244"/>
                    <a:pt x="1609" y="265"/>
                  </a:cubicBezTo>
                  <a:cubicBezTo>
                    <a:pt x="1633" y="312"/>
                    <a:pt x="1621" y="286"/>
                    <a:pt x="1641" y="345"/>
                  </a:cubicBezTo>
                  <a:cubicBezTo>
                    <a:pt x="1644" y="353"/>
                    <a:pt x="1649" y="369"/>
                    <a:pt x="1649" y="369"/>
                  </a:cubicBezTo>
                  <a:cubicBezTo>
                    <a:pt x="1694" y="257"/>
                    <a:pt x="1636" y="379"/>
                    <a:pt x="1689" y="313"/>
                  </a:cubicBezTo>
                  <a:cubicBezTo>
                    <a:pt x="1694" y="306"/>
                    <a:pt x="1691" y="295"/>
                    <a:pt x="1697" y="289"/>
                  </a:cubicBezTo>
                  <a:cubicBezTo>
                    <a:pt x="1721" y="265"/>
                    <a:pt x="1750" y="246"/>
                    <a:pt x="1777" y="225"/>
                  </a:cubicBezTo>
                  <a:cubicBezTo>
                    <a:pt x="1786" y="218"/>
                    <a:pt x="1792" y="208"/>
                    <a:pt x="1801" y="201"/>
                  </a:cubicBezTo>
                  <a:cubicBezTo>
                    <a:pt x="1816" y="189"/>
                    <a:pt x="1849" y="169"/>
                    <a:pt x="1849" y="169"/>
                  </a:cubicBezTo>
                  <a:cubicBezTo>
                    <a:pt x="1870" y="172"/>
                    <a:pt x="1892" y="172"/>
                    <a:pt x="1913" y="177"/>
                  </a:cubicBezTo>
                  <a:cubicBezTo>
                    <a:pt x="1976" y="193"/>
                    <a:pt x="2017" y="261"/>
                    <a:pt x="2065" y="297"/>
                  </a:cubicBezTo>
                  <a:cubicBezTo>
                    <a:pt x="2084" y="335"/>
                    <a:pt x="2105" y="373"/>
                    <a:pt x="2129" y="409"/>
                  </a:cubicBezTo>
                  <a:cubicBezTo>
                    <a:pt x="2132" y="430"/>
                    <a:pt x="2129" y="453"/>
                    <a:pt x="2137" y="473"/>
                  </a:cubicBezTo>
                  <a:cubicBezTo>
                    <a:pt x="2140" y="481"/>
                    <a:pt x="2143" y="457"/>
                    <a:pt x="2145" y="449"/>
                  </a:cubicBezTo>
                  <a:cubicBezTo>
                    <a:pt x="2154" y="419"/>
                    <a:pt x="2158" y="387"/>
                    <a:pt x="2177" y="361"/>
                  </a:cubicBezTo>
                  <a:cubicBezTo>
                    <a:pt x="2221" y="299"/>
                    <a:pt x="2278" y="228"/>
                    <a:pt x="2353" y="209"/>
                  </a:cubicBezTo>
                  <a:cubicBezTo>
                    <a:pt x="2457" y="232"/>
                    <a:pt x="2435" y="238"/>
                    <a:pt x="2513" y="297"/>
                  </a:cubicBezTo>
                  <a:cubicBezTo>
                    <a:pt x="2535" y="342"/>
                    <a:pt x="2578" y="368"/>
                    <a:pt x="2609" y="409"/>
                  </a:cubicBezTo>
                  <a:cubicBezTo>
                    <a:pt x="2631" y="322"/>
                    <a:pt x="2665" y="236"/>
                    <a:pt x="2713" y="161"/>
                  </a:cubicBezTo>
                  <a:cubicBezTo>
                    <a:pt x="2730" y="134"/>
                    <a:pt x="2775" y="66"/>
                    <a:pt x="2809" y="49"/>
                  </a:cubicBezTo>
                  <a:cubicBezTo>
                    <a:pt x="2826" y="40"/>
                    <a:pt x="2847" y="39"/>
                    <a:pt x="2865" y="33"/>
                  </a:cubicBezTo>
                  <a:cubicBezTo>
                    <a:pt x="2985" y="46"/>
                    <a:pt x="2987" y="61"/>
                    <a:pt x="3097" y="137"/>
                  </a:cubicBezTo>
                  <a:cubicBezTo>
                    <a:pt x="3131" y="161"/>
                    <a:pt x="3165" y="185"/>
                    <a:pt x="3193" y="217"/>
                  </a:cubicBezTo>
                  <a:cubicBezTo>
                    <a:pt x="3278" y="314"/>
                    <a:pt x="3157" y="189"/>
                    <a:pt x="3281" y="313"/>
                  </a:cubicBezTo>
                  <a:cubicBezTo>
                    <a:pt x="3295" y="327"/>
                    <a:pt x="3313" y="361"/>
                    <a:pt x="3313" y="361"/>
                  </a:cubicBezTo>
                  <a:cubicBezTo>
                    <a:pt x="3351" y="304"/>
                    <a:pt x="3418" y="222"/>
                    <a:pt x="3473" y="185"/>
                  </a:cubicBezTo>
                  <a:cubicBezTo>
                    <a:pt x="3489" y="174"/>
                    <a:pt x="3521" y="153"/>
                    <a:pt x="3521" y="153"/>
                  </a:cubicBezTo>
                  <a:cubicBezTo>
                    <a:pt x="3625" y="170"/>
                    <a:pt x="3586" y="159"/>
                    <a:pt x="3641" y="177"/>
                  </a:cubicBezTo>
                  <a:cubicBezTo>
                    <a:pt x="3661" y="192"/>
                    <a:pt x="3687" y="199"/>
                    <a:pt x="3705" y="217"/>
                  </a:cubicBezTo>
                  <a:cubicBezTo>
                    <a:pt x="3724" y="236"/>
                    <a:pt x="3753" y="281"/>
                    <a:pt x="3753" y="281"/>
                  </a:cubicBezTo>
                  <a:cubicBezTo>
                    <a:pt x="3816" y="265"/>
                    <a:pt x="3830" y="226"/>
                    <a:pt x="3881" y="209"/>
                  </a:cubicBezTo>
                  <a:cubicBezTo>
                    <a:pt x="3959" y="112"/>
                    <a:pt x="4084" y="56"/>
                    <a:pt x="4193" y="1"/>
                  </a:cubicBezTo>
                  <a:cubicBezTo>
                    <a:pt x="4217" y="4"/>
                    <a:pt x="4243" y="0"/>
                    <a:pt x="4265" y="9"/>
                  </a:cubicBezTo>
                  <a:cubicBezTo>
                    <a:pt x="4269" y="11"/>
                    <a:pt x="4300" y="57"/>
                    <a:pt x="4305" y="65"/>
                  </a:cubicBezTo>
                  <a:cubicBezTo>
                    <a:pt x="4336" y="114"/>
                    <a:pt x="4369" y="144"/>
                    <a:pt x="4385" y="201"/>
                  </a:cubicBezTo>
                  <a:cubicBezTo>
                    <a:pt x="4390" y="218"/>
                    <a:pt x="4412" y="313"/>
                    <a:pt x="4425" y="329"/>
                  </a:cubicBezTo>
                  <a:cubicBezTo>
                    <a:pt x="4430" y="336"/>
                    <a:pt x="4441" y="334"/>
                    <a:pt x="4449" y="337"/>
                  </a:cubicBezTo>
                  <a:cubicBezTo>
                    <a:pt x="4498" y="313"/>
                    <a:pt x="4542" y="276"/>
                    <a:pt x="4593" y="257"/>
                  </a:cubicBezTo>
                  <a:cubicBezTo>
                    <a:pt x="4652" y="235"/>
                    <a:pt x="4715" y="219"/>
                    <a:pt x="4777" y="209"/>
                  </a:cubicBezTo>
                  <a:cubicBezTo>
                    <a:pt x="4854" y="217"/>
                    <a:pt x="4860" y="203"/>
                    <a:pt x="4881" y="265"/>
                  </a:cubicBezTo>
                  <a:cubicBezTo>
                    <a:pt x="4874" y="298"/>
                    <a:pt x="4866" y="334"/>
                    <a:pt x="4833" y="353"/>
                  </a:cubicBezTo>
                  <a:cubicBezTo>
                    <a:pt x="4818" y="361"/>
                    <a:pt x="4785" y="369"/>
                    <a:pt x="4785" y="369"/>
                  </a:cubicBezTo>
                  <a:cubicBezTo>
                    <a:pt x="4823" y="394"/>
                    <a:pt x="4794" y="379"/>
                    <a:pt x="4841" y="393"/>
                  </a:cubicBezTo>
                  <a:cubicBezTo>
                    <a:pt x="4857" y="398"/>
                    <a:pt x="4889" y="409"/>
                    <a:pt x="4889" y="409"/>
                  </a:cubicBezTo>
                  <a:cubicBezTo>
                    <a:pt x="4879" y="562"/>
                    <a:pt x="4900" y="548"/>
                    <a:pt x="4753" y="537"/>
                  </a:cubicBezTo>
                  <a:cubicBezTo>
                    <a:pt x="4771" y="592"/>
                    <a:pt x="4743" y="598"/>
                    <a:pt x="4705" y="625"/>
                  </a:cubicBezTo>
                  <a:cubicBezTo>
                    <a:pt x="4696" y="632"/>
                    <a:pt x="4690" y="642"/>
                    <a:pt x="4681" y="649"/>
                  </a:cubicBezTo>
                  <a:cubicBezTo>
                    <a:pt x="4666" y="661"/>
                    <a:pt x="4633" y="681"/>
                    <a:pt x="4633" y="681"/>
                  </a:cubicBezTo>
                  <a:cubicBezTo>
                    <a:pt x="4576" y="667"/>
                    <a:pt x="4533" y="623"/>
                    <a:pt x="4489" y="585"/>
                  </a:cubicBezTo>
                  <a:cubicBezTo>
                    <a:pt x="4460" y="560"/>
                    <a:pt x="4428" y="548"/>
                    <a:pt x="4401" y="521"/>
                  </a:cubicBezTo>
                  <a:cubicBezTo>
                    <a:pt x="4398" y="537"/>
                    <a:pt x="4404" y="557"/>
                    <a:pt x="4393" y="569"/>
                  </a:cubicBezTo>
                  <a:cubicBezTo>
                    <a:pt x="4382" y="582"/>
                    <a:pt x="4345" y="585"/>
                    <a:pt x="4345" y="585"/>
                  </a:cubicBezTo>
                  <a:cubicBezTo>
                    <a:pt x="4289" y="571"/>
                    <a:pt x="4262" y="535"/>
                    <a:pt x="4217" y="505"/>
                  </a:cubicBezTo>
                  <a:cubicBezTo>
                    <a:pt x="4212" y="497"/>
                    <a:pt x="4210" y="478"/>
                    <a:pt x="4201" y="481"/>
                  </a:cubicBezTo>
                  <a:cubicBezTo>
                    <a:pt x="4162" y="494"/>
                    <a:pt x="4171" y="534"/>
                    <a:pt x="4161" y="561"/>
                  </a:cubicBezTo>
                  <a:cubicBezTo>
                    <a:pt x="4142" y="611"/>
                    <a:pt x="4102" y="661"/>
                    <a:pt x="4073" y="705"/>
                  </a:cubicBezTo>
                  <a:cubicBezTo>
                    <a:pt x="4055" y="732"/>
                    <a:pt x="4009" y="777"/>
                    <a:pt x="4009" y="777"/>
                  </a:cubicBezTo>
                  <a:cubicBezTo>
                    <a:pt x="3982" y="772"/>
                    <a:pt x="3954" y="772"/>
                    <a:pt x="3929" y="761"/>
                  </a:cubicBezTo>
                  <a:cubicBezTo>
                    <a:pt x="3857" y="730"/>
                    <a:pt x="3799" y="668"/>
                    <a:pt x="3729" y="633"/>
                  </a:cubicBezTo>
                  <a:cubicBezTo>
                    <a:pt x="3710" y="605"/>
                    <a:pt x="3697" y="588"/>
                    <a:pt x="3665" y="577"/>
                  </a:cubicBezTo>
                  <a:cubicBezTo>
                    <a:pt x="3649" y="626"/>
                    <a:pt x="3627" y="673"/>
                    <a:pt x="3609" y="721"/>
                  </a:cubicBezTo>
                  <a:cubicBezTo>
                    <a:pt x="3605" y="731"/>
                    <a:pt x="3607" y="744"/>
                    <a:pt x="3601" y="753"/>
                  </a:cubicBezTo>
                  <a:cubicBezTo>
                    <a:pt x="3577" y="787"/>
                    <a:pt x="3528" y="807"/>
                    <a:pt x="3489" y="817"/>
                  </a:cubicBezTo>
                  <a:cubicBezTo>
                    <a:pt x="3460" y="814"/>
                    <a:pt x="3430" y="815"/>
                    <a:pt x="3401" y="809"/>
                  </a:cubicBezTo>
                  <a:cubicBezTo>
                    <a:pt x="3392" y="807"/>
                    <a:pt x="3386" y="797"/>
                    <a:pt x="3377" y="793"/>
                  </a:cubicBezTo>
                  <a:cubicBezTo>
                    <a:pt x="3333" y="771"/>
                    <a:pt x="3289" y="751"/>
                    <a:pt x="3249" y="721"/>
                  </a:cubicBezTo>
                  <a:cubicBezTo>
                    <a:pt x="3242" y="716"/>
                    <a:pt x="3205" y="687"/>
                    <a:pt x="3193" y="681"/>
                  </a:cubicBezTo>
                  <a:cubicBezTo>
                    <a:pt x="3162" y="665"/>
                    <a:pt x="3128" y="657"/>
                    <a:pt x="3097" y="641"/>
                  </a:cubicBezTo>
                  <a:cubicBezTo>
                    <a:pt x="3054" y="644"/>
                    <a:pt x="3011" y="643"/>
                    <a:pt x="2969" y="649"/>
                  </a:cubicBezTo>
                  <a:cubicBezTo>
                    <a:pt x="2917" y="657"/>
                    <a:pt x="2863" y="714"/>
                    <a:pt x="2825" y="745"/>
                  </a:cubicBezTo>
                  <a:cubicBezTo>
                    <a:pt x="2772" y="788"/>
                    <a:pt x="2718" y="834"/>
                    <a:pt x="2657" y="865"/>
                  </a:cubicBezTo>
                  <a:cubicBezTo>
                    <a:pt x="2529" y="847"/>
                    <a:pt x="2411" y="768"/>
                    <a:pt x="2305" y="697"/>
                  </a:cubicBezTo>
                  <a:cubicBezTo>
                    <a:pt x="2257" y="665"/>
                    <a:pt x="2218" y="631"/>
                    <a:pt x="2161" y="617"/>
                  </a:cubicBezTo>
                  <a:cubicBezTo>
                    <a:pt x="2157" y="618"/>
                    <a:pt x="2112" y="628"/>
                    <a:pt x="2105" y="633"/>
                  </a:cubicBezTo>
                  <a:cubicBezTo>
                    <a:pt x="2074" y="654"/>
                    <a:pt x="2052" y="679"/>
                    <a:pt x="2017" y="697"/>
                  </a:cubicBezTo>
                  <a:cubicBezTo>
                    <a:pt x="1990" y="694"/>
                    <a:pt x="1963" y="696"/>
                    <a:pt x="1937" y="689"/>
                  </a:cubicBezTo>
                  <a:cubicBezTo>
                    <a:pt x="1924" y="685"/>
                    <a:pt x="1917" y="672"/>
                    <a:pt x="1905" y="665"/>
                  </a:cubicBezTo>
                  <a:cubicBezTo>
                    <a:pt x="1881" y="651"/>
                    <a:pt x="1852" y="640"/>
                    <a:pt x="1825" y="633"/>
                  </a:cubicBezTo>
                  <a:cubicBezTo>
                    <a:pt x="1774" y="642"/>
                    <a:pt x="1755" y="652"/>
                    <a:pt x="1713" y="681"/>
                  </a:cubicBezTo>
                  <a:cubicBezTo>
                    <a:pt x="1697" y="692"/>
                    <a:pt x="1665" y="713"/>
                    <a:pt x="1665" y="713"/>
                  </a:cubicBezTo>
                  <a:cubicBezTo>
                    <a:pt x="1625" y="700"/>
                    <a:pt x="1624" y="673"/>
                    <a:pt x="1577" y="657"/>
                  </a:cubicBezTo>
                  <a:cubicBezTo>
                    <a:pt x="1471" y="678"/>
                    <a:pt x="1429" y="769"/>
                    <a:pt x="1345" y="825"/>
                  </a:cubicBezTo>
                  <a:cubicBezTo>
                    <a:pt x="1332" y="820"/>
                    <a:pt x="1316" y="819"/>
                    <a:pt x="1305" y="809"/>
                  </a:cubicBezTo>
                  <a:cubicBezTo>
                    <a:pt x="1267" y="775"/>
                    <a:pt x="1260" y="726"/>
                    <a:pt x="1217" y="697"/>
                  </a:cubicBezTo>
                  <a:cubicBezTo>
                    <a:pt x="1178" y="716"/>
                    <a:pt x="1150" y="745"/>
                    <a:pt x="1113" y="769"/>
                  </a:cubicBezTo>
                  <a:cubicBezTo>
                    <a:pt x="1097" y="780"/>
                    <a:pt x="1081" y="790"/>
                    <a:pt x="1065" y="801"/>
                  </a:cubicBezTo>
                  <a:cubicBezTo>
                    <a:pt x="1057" y="806"/>
                    <a:pt x="1041" y="817"/>
                    <a:pt x="1041" y="817"/>
                  </a:cubicBezTo>
                  <a:cubicBezTo>
                    <a:pt x="956" y="796"/>
                    <a:pt x="925" y="696"/>
                    <a:pt x="905" y="617"/>
                  </a:cubicBezTo>
                  <a:cubicBezTo>
                    <a:pt x="892" y="566"/>
                    <a:pt x="878" y="534"/>
                    <a:pt x="825" y="521"/>
                  </a:cubicBezTo>
                  <a:cubicBezTo>
                    <a:pt x="668" y="573"/>
                    <a:pt x="631" y="814"/>
                    <a:pt x="481" y="889"/>
                  </a:cubicBezTo>
                  <a:cubicBezTo>
                    <a:pt x="480" y="889"/>
                    <a:pt x="420" y="881"/>
                    <a:pt x="409" y="873"/>
                  </a:cubicBezTo>
                  <a:cubicBezTo>
                    <a:pt x="338" y="817"/>
                    <a:pt x="278" y="720"/>
                    <a:pt x="225" y="649"/>
                  </a:cubicBezTo>
                  <a:cubicBezTo>
                    <a:pt x="220" y="633"/>
                    <a:pt x="217" y="586"/>
                    <a:pt x="209" y="601"/>
                  </a:cubicBezTo>
                  <a:cubicBezTo>
                    <a:pt x="199" y="620"/>
                    <a:pt x="186" y="637"/>
                    <a:pt x="177" y="657"/>
                  </a:cubicBezTo>
                  <a:cubicBezTo>
                    <a:pt x="170" y="672"/>
                    <a:pt x="161" y="705"/>
                    <a:pt x="161" y="705"/>
                  </a:cubicBezTo>
                  <a:cubicBezTo>
                    <a:pt x="145" y="702"/>
                    <a:pt x="128" y="703"/>
                    <a:pt x="113" y="697"/>
                  </a:cubicBezTo>
                  <a:cubicBezTo>
                    <a:pt x="60" y="676"/>
                    <a:pt x="45" y="619"/>
                    <a:pt x="17" y="577"/>
                  </a:cubicBezTo>
                  <a:cubicBezTo>
                    <a:pt x="0" y="510"/>
                    <a:pt x="18" y="447"/>
                    <a:pt x="41" y="385"/>
                  </a:cubicBezTo>
                  <a:cubicBezTo>
                    <a:pt x="50" y="360"/>
                    <a:pt x="44" y="347"/>
                    <a:pt x="65" y="329"/>
                  </a:cubicBezTo>
                  <a:cubicBezTo>
                    <a:pt x="116" y="284"/>
                    <a:pt x="193" y="241"/>
                    <a:pt x="257" y="225"/>
                  </a:cubicBezTo>
                  <a:cubicBezTo>
                    <a:pt x="260" y="217"/>
                    <a:pt x="265" y="201"/>
                    <a:pt x="265" y="20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Text Box 56"/>
            <p:cNvSpPr txBox="1">
              <a:spLocks noChangeArrowheads="1"/>
            </p:cNvSpPr>
            <p:nvPr/>
          </p:nvSpPr>
          <p:spPr bwMode="auto">
            <a:xfrm>
              <a:off x="1451" y="3022"/>
              <a:ext cx="28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de-DE"/>
                <a:t>Dedicated 10 Gb/s network – via GEANT2 </a:t>
              </a:r>
            </a:p>
          </p:txBody>
        </p:sp>
      </p:grpSp>
      <p:sp>
        <p:nvSpPr>
          <p:cNvPr id="777273" name="Text Box 57"/>
          <p:cNvSpPr txBox="1">
            <a:spLocks noChangeArrowheads="1"/>
          </p:cNvSpPr>
          <p:nvPr/>
        </p:nvSpPr>
        <p:spPr bwMode="auto">
          <a:xfrm>
            <a:off x="3743325" y="1304925"/>
            <a:ext cx="48244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1600"/>
              <a:t>single sign-on (based on X.509 ‘Grid‘ certificates)</a:t>
            </a:r>
            <a:br>
              <a:rPr lang="de-DE" sz="1600"/>
            </a:br>
            <a:r>
              <a:rPr lang="de-DE" sz="1600"/>
              <a:t>gsi-ssh -&gt; D-ssh</a:t>
            </a:r>
          </a:p>
          <a:p>
            <a:pPr eaLnBrk="1" hangingPunct="1"/>
            <a:r>
              <a:rPr lang="de-DE" sz="1600"/>
              <a:t>Unicore, gridFTP</a:t>
            </a:r>
          </a:p>
        </p:txBody>
      </p:sp>
      <p:sp>
        <p:nvSpPr>
          <p:cNvPr id="22537" name="Rectangle 58"/>
          <p:cNvSpPr>
            <a:spLocks noChangeArrowheads="1"/>
          </p:cNvSpPr>
          <p:nvPr/>
        </p:nvSpPr>
        <p:spPr bwMode="auto">
          <a:xfrm>
            <a:off x="7812088" y="3897313"/>
            <a:ext cx="863600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8" name="Rectangle 59"/>
          <p:cNvSpPr>
            <a:spLocks noChangeArrowheads="1"/>
          </p:cNvSpPr>
          <p:nvPr/>
        </p:nvSpPr>
        <p:spPr bwMode="auto">
          <a:xfrm>
            <a:off x="2411413" y="3897313"/>
            <a:ext cx="863600" cy="431800"/>
          </a:xfrm>
          <a:prstGeom prst="rect">
            <a:avLst/>
          </a:prstGeom>
          <a:solidFill>
            <a:schemeClr val="bg1"/>
          </a:solidFill>
          <a:ln w="12700">
            <a:solidFill>
              <a:srgbClr val="66FF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2539" name="Group 60"/>
          <p:cNvGrpSpPr>
            <a:grpSpLocks/>
          </p:cNvGrpSpPr>
          <p:nvPr/>
        </p:nvGrpSpPr>
        <p:grpSpPr bwMode="auto">
          <a:xfrm>
            <a:off x="252413" y="3897313"/>
            <a:ext cx="8420100" cy="798512"/>
            <a:chOff x="159" y="2455"/>
            <a:chExt cx="5304" cy="503"/>
          </a:xfrm>
        </p:grpSpPr>
        <p:sp>
          <p:nvSpPr>
            <p:cNvPr id="22541" name="Text Box 61"/>
            <p:cNvSpPr txBox="1">
              <a:spLocks noChangeArrowheads="1"/>
            </p:cNvSpPr>
            <p:nvPr/>
          </p:nvSpPr>
          <p:spPr bwMode="auto">
            <a:xfrm>
              <a:off x="453" y="2727"/>
              <a:ext cx="483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de-DE" i="1"/>
                <a:t>Different SuperComputers - Compute elements and interconnect</a:t>
              </a:r>
            </a:p>
          </p:txBody>
        </p:sp>
        <p:grpSp>
          <p:nvGrpSpPr>
            <p:cNvPr id="22542" name="Group 62"/>
            <p:cNvGrpSpPr>
              <a:grpSpLocks/>
            </p:cNvGrpSpPr>
            <p:nvPr/>
          </p:nvGrpSpPr>
          <p:grpSpPr bwMode="auto">
            <a:xfrm>
              <a:off x="159" y="2455"/>
              <a:ext cx="5304" cy="272"/>
              <a:chOff x="159" y="2455"/>
              <a:chExt cx="5304" cy="272"/>
            </a:xfrm>
          </p:grpSpPr>
          <p:sp>
            <p:nvSpPr>
              <p:cNvPr id="22543" name="Line 63"/>
              <p:cNvSpPr>
                <a:spLocks noChangeShapeType="1"/>
              </p:cNvSpPr>
              <p:nvPr/>
            </p:nvSpPr>
            <p:spPr bwMode="auto">
              <a:xfrm>
                <a:off x="2880" y="2591"/>
                <a:ext cx="59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44" name="Group 64"/>
              <p:cNvGrpSpPr>
                <a:grpSpLocks/>
              </p:cNvGrpSpPr>
              <p:nvPr/>
            </p:nvGrpSpPr>
            <p:grpSpPr bwMode="auto">
              <a:xfrm>
                <a:off x="159" y="2455"/>
                <a:ext cx="544" cy="272"/>
                <a:chOff x="159" y="2455"/>
                <a:chExt cx="544" cy="272"/>
              </a:xfrm>
            </p:grpSpPr>
            <p:sp>
              <p:nvSpPr>
                <p:cNvPr id="22559" name="Rectangle 65"/>
                <p:cNvSpPr>
                  <a:spLocks noChangeArrowheads="1"/>
                </p:cNvSpPr>
                <p:nvPr/>
              </p:nvSpPr>
              <p:spPr bwMode="auto">
                <a:xfrm>
                  <a:off x="159" y="2455"/>
                  <a:ext cx="544" cy="272"/>
                </a:xfrm>
                <a:prstGeom prst="rect">
                  <a:avLst/>
                </a:prstGeom>
                <a:solidFill>
                  <a:schemeClr val="accent1"/>
                </a:solidFill>
                <a:ln w="12700">
                  <a:solidFill>
                    <a:srgbClr val="FFFF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de-DE"/>
                    <a:t>SC A</a:t>
                  </a:r>
                </a:p>
              </p:txBody>
            </p:sp>
            <p:pic>
              <p:nvPicPr>
                <p:cNvPr id="22560" name="Picture 66" descr="hlrs-necsx8"/>
                <p:cNvPicPr preferRelativeResize="0"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790" r="301" b="4561"/>
                <a:stretch>
                  <a:fillRect/>
                </a:stretch>
              </p:blipFill>
              <p:spPr bwMode="auto">
                <a:xfrm>
                  <a:off x="164" y="2458"/>
                  <a:ext cx="530" cy="2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545" name="Group 67"/>
              <p:cNvGrpSpPr>
                <a:grpSpLocks/>
              </p:cNvGrpSpPr>
              <p:nvPr/>
            </p:nvGrpSpPr>
            <p:grpSpPr bwMode="auto">
              <a:xfrm>
                <a:off x="839" y="2455"/>
                <a:ext cx="544" cy="272"/>
                <a:chOff x="839" y="2455"/>
                <a:chExt cx="544" cy="272"/>
              </a:xfrm>
            </p:grpSpPr>
            <p:sp>
              <p:nvSpPr>
                <p:cNvPr id="22557" name="Rectangle 68"/>
                <p:cNvSpPr>
                  <a:spLocks noChangeArrowheads="1"/>
                </p:cNvSpPr>
                <p:nvPr/>
              </p:nvSpPr>
              <p:spPr bwMode="auto">
                <a:xfrm>
                  <a:off x="839" y="2455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de-DE"/>
                    <a:t>SC B</a:t>
                  </a:r>
                </a:p>
              </p:txBody>
            </p:sp>
            <p:pic>
              <p:nvPicPr>
                <p:cNvPr id="22558" name="Picture 69" descr="confblue2"/>
                <p:cNvPicPr preferRelativeResize="0"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779" t="41162" r="7066" b="9117"/>
                <a:stretch>
                  <a:fillRect/>
                </a:stretch>
              </p:blipFill>
              <p:spPr bwMode="auto">
                <a:xfrm>
                  <a:off x="842" y="2457"/>
                  <a:ext cx="538" cy="2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546" name="Group 70"/>
              <p:cNvGrpSpPr>
                <a:grpSpLocks/>
              </p:cNvGrpSpPr>
              <p:nvPr/>
            </p:nvGrpSpPr>
            <p:grpSpPr bwMode="auto">
              <a:xfrm>
                <a:off x="4239" y="2455"/>
                <a:ext cx="544" cy="272"/>
                <a:chOff x="4239" y="2455"/>
                <a:chExt cx="544" cy="272"/>
              </a:xfrm>
            </p:grpSpPr>
            <p:sp>
              <p:nvSpPr>
                <p:cNvPr id="22555" name="Rectangle 71"/>
                <p:cNvSpPr>
                  <a:spLocks noChangeArrowheads="1"/>
                </p:cNvSpPr>
                <p:nvPr/>
              </p:nvSpPr>
              <p:spPr bwMode="auto">
                <a:xfrm>
                  <a:off x="4239" y="2455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FF00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de-DE"/>
                    <a:t>SC B</a:t>
                  </a:r>
                </a:p>
              </p:txBody>
            </p:sp>
            <p:pic>
              <p:nvPicPr>
                <p:cNvPr id="22556" name="Picture 72" descr="jugene_72rack_0805"/>
                <p:cNvPicPr preferRelativeResize="0"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7971" t="16475"/>
                <a:stretch>
                  <a:fillRect/>
                </a:stretch>
              </p:blipFill>
              <p:spPr bwMode="auto">
                <a:xfrm>
                  <a:off x="4241" y="2458"/>
                  <a:ext cx="538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22547" name="Group 73"/>
              <p:cNvGrpSpPr>
                <a:grpSpLocks/>
              </p:cNvGrpSpPr>
              <p:nvPr/>
            </p:nvGrpSpPr>
            <p:grpSpPr bwMode="auto">
              <a:xfrm>
                <a:off x="3559" y="2455"/>
                <a:ext cx="544" cy="272"/>
                <a:chOff x="3559" y="2455"/>
                <a:chExt cx="544" cy="272"/>
              </a:xfrm>
            </p:grpSpPr>
            <p:sp>
              <p:nvSpPr>
                <p:cNvPr id="22553" name="Rectangle 74"/>
                <p:cNvSpPr>
                  <a:spLocks noChangeArrowheads="1"/>
                </p:cNvSpPr>
                <p:nvPr/>
              </p:nvSpPr>
              <p:spPr bwMode="auto">
                <a:xfrm>
                  <a:off x="3559" y="2455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00FF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de-DE"/>
                    <a:t>SC A</a:t>
                  </a:r>
                </a:p>
              </p:txBody>
            </p:sp>
            <p:pic>
              <p:nvPicPr>
                <p:cNvPr id="22554" name="Picture 75" descr="hlrb2_phase1_prelim"/>
                <p:cNvPicPr preferRelativeResize="0"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99" t="28525" r="25722" b="16640"/>
                <a:stretch>
                  <a:fillRect/>
                </a:stretch>
              </p:blipFill>
              <p:spPr bwMode="auto">
                <a:xfrm>
                  <a:off x="3562" y="2458"/>
                  <a:ext cx="539" cy="2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48" name="Picture 76" descr="IBM-P6-575-300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4" y="2457"/>
                <a:ext cx="53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2549" name="Group 77"/>
              <p:cNvGrpSpPr>
                <a:grpSpLocks/>
              </p:cNvGrpSpPr>
              <p:nvPr/>
            </p:nvGrpSpPr>
            <p:grpSpPr bwMode="auto">
              <a:xfrm>
                <a:off x="2199" y="2455"/>
                <a:ext cx="544" cy="272"/>
                <a:chOff x="2199" y="2455"/>
                <a:chExt cx="544" cy="272"/>
              </a:xfrm>
            </p:grpSpPr>
            <p:sp>
              <p:nvSpPr>
                <p:cNvPr id="22551" name="Rectangle 78"/>
                <p:cNvSpPr>
                  <a:spLocks noChangeArrowheads="1"/>
                </p:cNvSpPr>
                <p:nvPr/>
              </p:nvSpPr>
              <p:spPr bwMode="auto">
                <a:xfrm>
                  <a:off x="2199" y="2455"/>
                  <a:ext cx="544" cy="27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CC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pic>
              <p:nvPicPr>
                <p:cNvPr id="22552" name="Picture 79" descr="HECToR"/>
                <p:cNvPicPr preferRelativeResize="0"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82"/>
                <a:stretch>
                  <a:fillRect/>
                </a:stretch>
              </p:blipFill>
              <p:spPr bwMode="auto">
                <a:xfrm>
                  <a:off x="2200" y="2458"/>
                  <a:ext cx="540" cy="26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prstDash val="sysDot"/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50" name="Picture 80" descr="power6-0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3" y="2459"/>
                <a:ext cx="537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2540" name="Rectangle 81"/>
          <p:cNvSpPr>
            <a:spLocks noChangeArrowheads="1"/>
          </p:cNvSpPr>
          <p:nvPr/>
        </p:nvSpPr>
        <p:spPr bwMode="auto">
          <a:xfrm>
            <a:off x="0" y="160338"/>
            <a:ext cx="9099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1">
                <a:solidFill>
                  <a:srgbClr val="ACA442"/>
                </a:solidFill>
                <a:latin typeface="Helvetica" charset="0"/>
                <a:ea typeface="SimSun" pitchFamily="2" charset="-122"/>
              </a:rPr>
              <a:t>Unified Access and Use of HPC Resources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7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7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7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7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 animBg="1" autoUpdateAnimBg="0"/>
      <p:bldP spid="777266" grpId="0" animBg="1" autoUpdateAnimBg="0"/>
      <p:bldP spid="77727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050"/>
          <p:cNvGrpSpPr>
            <a:grpSpLocks/>
          </p:cNvGrpSpPr>
          <p:nvPr/>
        </p:nvGrpSpPr>
        <p:grpSpPr bwMode="auto">
          <a:xfrm>
            <a:off x="935038" y="1052513"/>
            <a:ext cx="6697662" cy="5138737"/>
            <a:chOff x="231" y="148"/>
            <a:chExt cx="5371" cy="4189"/>
          </a:xfrm>
        </p:grpSpPr>
        <p:grpSp>
          <p:nvGrpSpPr>
            <p:cNvPr id="23556" name="Rettangolo arrotondato 7"/>
            <p:cNvGrpSpPr>
              <a:grpSpLocks/>
            </p:cNvGrpSpPr>
            <p:nvPr/>
          </p:nvGrpSpPr>
          <p:grpSpPr bwMode="auto">
            <a:xfrm>
              <a:off x="1365" y="3260"/>
              <a:ext cx="1172" cy="1060"/>
              <a:chOff x="902" y="1778"/>
              <a:chExt cx="1172" cy="1060"/>
            </a:xfrm>
          </p:grpSpPr>
          <p:pic>
            <p:nvPicPr>
              <p:cNvPr id="23602" name="Rettangolo arrotondato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" y="1778"/>
                <a:ext cx="1172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603" name="Text Box 2053"/>
              <p:cNvSpPr txBox="1">
                <a:spLocks noChangeArrowheads="1"/>
              </p:cNvSpPr>
              <p:nvPr/>
            </p:nvSpPr>
            <p:spPr bwMode="auto">
              <a:xfrm>
                <a:off x="993" y="1848"/>
                <a:ext cx="984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GB" sz="1600">
                    <a:latin typeface="Calibri" pitchFamily="34" charset="0"/>
                  </a:rPr>
                  <a:t>DEISA</a:t>
                </a:r>
              </a:p>
              <a:p>
                <a:pPr algn="ctr" eaLnBrk="1" hangingPunct="1"/>
                <a:r>
                  <a:rPr lang="en-GB" sz="1600">
                    <a:latin typeface="Calibri" pitchFamily="34" charset="0"/>
                  </a:rPr>
                  <a:t>Sites</a:t>
                </a:r>
              </a:p>
            </p:txBody>
          </p:sp>
        </p:grpSp>
        <p:sp>
          <p:nvSpPr>
            <p:cNvPr id="9" name="Rettangolo arrotondato 8"/>
            <p:cNvSpPr/>
            <p:nvPr/>
          </p:nvSpPr>
          <p:spPr>
            <a:xfrm>
              <a:off x="268" y="3282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Unified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AAA</a:t>
              </a:r>
            </a:p>
          </p:txBody>
        </p:sp>
        <p:sp>
          <p:nvSpPr>
            <p:cNvPr id="12" name="Rettangolo arrotondato 11"/>
            <p:cNvSpPr/>
            <p:nvPr/>
          </p:nvSpPr>
          <p:spPr>
            <a:xfrm>
              <a:off x="2538" y="3299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Network</a:t>
              </a:r>
            </a:p>
            <a:p>
              <a:pPr algn="ctr">
                <a:defRPr/>
              </a:pPr>
              <a:r>
                <a:rPr lang="en-GB" sz="14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connectivity</a:t>
              </a:r>
            </a:p>
          </p:txBody>
        </p:sp>
        <p:grpSp>
          <p:nvGrpSpPr>
            <p:cNvPr id="23563" name="Rettangolo arrotondato 7"/>
            <p:cNvGrpSpPr>
              <a:grpSpLocks/>
            </p:cNvGrpSpPr>
            <p:nvPr/>
          </p:nvGrpSpPr>
          <p:grpSpPr bwMode="auto">
            <a:xfrm>
              <a:off x="1365" y="2233"/>
              <a:ext cx="1172" cy="1060"/>
              <a:chOff x="902" y="1778"/>
              <a:chExt cx="1172" cy="1060"/>
            </a:xfrm>
          </p:grpSpPr>
          <p:pic>
            <p:nvPicPr>
              <p:cNvPr id="23600" name="Rettangolo arrotondato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" y="1778"/>
                <a:ext cx="1172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862" name="Text Box 2062"/>
              <p:cNvSpPr txBox="1">
                <a:spLocks noChangeArrowheads="1"/>
              </p:cNvSpPr>
              <p:nvPr/>
            </p:nvSpPr>
            <p:spPr bwMode="auto">
              <a:xfrm>
                <a:off x="993" y="1848"/>
                <a:ext cx="984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GB" sz="16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Data</a:t>
                </a:r>
              </a:p>
              <a:p>
                <a:pPr algn="ctr">
                  <a:defRPr/>
                </a:pPr>
                <a:r>
                  <a:rPr lang="en-GB" sz="160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transfer tools</a:t>
                </a:r>
              </a:p>
            </p:txBody>
          </p:sp>
        </p:grpSp>
        <p:sp>
          <p:nvSpPr>
            <p:cNvPr id="3" name="Rettangolo arrotondato 8"/>
            <p:cNvSpPr/>
            <p:nvPr/>
          </p:nvSpPr>
          <p:spPr>
            <a:xfrm>
              <a:off x="268" y="2255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Data staging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tools</a:t>
              </a:r>
            </a:p>
          </p:txBody>
        </p:sp>
        <p:grpSp>
          <p:nvGrpSpPr>
            <p:cNvPr id="23567" name="Rettangolo arrotondato 7"/>
            <p:cNvGrpSpPr>
              <a:grpSpLocks/>
            </p:cNvGrpSpPr>
            <p:nvPr/>
          </p:nvGrpSpPr>
          <p:grpSpPr bwMode="auto">
            <a:xfrm>
              <a:off x="1365" y="1191"/>
              <a:ext cx="1172" cy="1060"/>
              <a:chOff x="902" y="1778"/>
              <a:chExt cx="1172" cy="1060"/>
            </a:xfrm>
          </p:grpSpPr>
          <p:pic>
            <p:nvPicPr>
              <p:cNvPr id="23598" name="Rettangolo arrotondato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" y="1778"/>
                <a:ext cx="1172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868" name="Text Box 2068"/>
              <p:cNvSpPr txBox="1">
                <a:spLocks noChangeArrowheads="1"/>
              </p:cNvSpPr>
              <p:nvPr/>
            </p:nvSpPr>
            <p:spPr bwMode="auto">
              <a:xfrm>
                <a:off x="993" y="1848"/>
                <a:ext cx="984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GB" sz="16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Job</a:t>
                </a:r>
              </a:p>
              <a:p>
                <a:pPr algn="ctr">
                  <a:defRPr/>
                </a:pPr>
                <a:r>
                  <a:rPr lang="en-GB" sz="16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rerouting</a:t>
                </a:r>
              </a:p>
            </p:txBody>
          </p:sp>
        </p:grpSp>
        <p:sp>
          <p:nvSpPr>
            <p:cNvPr id="5" name="Rettangolo arrotondato 8"/>
            <p:cNvSpPr/>
            <p:nvPr/>
          </p:nvSpPr>
          <p:spPr>
            <a:xfrm>
              <a:off x="268" y="1213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Single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monitor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system</a:t>
              </a:r>
            </a:p>
          </p:txBody>
        </p:sp>
        <p:sp>
          <p:nvSpPr>
            <p:cNvPr id="6" name="Rettangolo arrotondato 11"/>
            <p:cNvSpPr/>
            <p:nvPr/>
          </p:nvSpPr>
          <p:spPr>
            <a:xfrm>
              <a:off x="2538" y="1213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Co-reservation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and co-allocation</a:t>
              </a:r>
            </a:p>
          </p:txBody>
        </p:sp>
        <p:grpSp>
          <p:nvGrpSpPr>
            <p:cNvPr id="23574" name="Rettangolo arrotondato 7"/>
            <p:cNvGrpSpPr>
              <a:grpSpLocks/>
            </p:cNvGrpSpPr>
            <p:nvPr/>
          </p:nvGrpSpPr>
          <p:grpSpPr bwMode="auto">
            <a:xfrm>
              <a:off x="1365" y="148"/>
              <a:ext cx="1172" cy="1060"/>
              <a:chOff x="902" y="1778"/>
              <a:chExt cx="1172" cy="1060"/>
            </a:xfrm>
          </p:grpSpPr>
          <p:pic>
            <p:nvPicPr>
              <p:cNvPr id="23596" name="Rettangolo arrotondato 7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2" y="1778"/>
                <a:ext cx="1172" cy="1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90877" name="Text Box 2077"/>
              <p:cNvSpPr txBox="1">
                <a:spLocks noChangeArrowheads="1"/>
              </p:cNvSpPr>
              <p:nvPr/>
            </p:nvSpPr>
            <p:spPr bwMode="auto">
              <a:xfrm>
                <a:off x="993" y="1848"/>
                <a:ext cx="984" cy="8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GB" sz="16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Workflow</a:t>
                </a:r>
              </a:p>
              <a:p>
                <a:pPr algn="ctr">
                  <a:defRPr/>
                </a:pPr>
                <a:r>
                  <a:rPr lang="en-GB" sz="160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Calibri" pitchFamily="34" charset="0"/>
                  </a:rPr>
                  <a:t>managemnt</a:t>
                </a:r>
              </a:p>
            </p:txBody>
          </p:sp>
        </p:grpSp>
        <p:sp>
          <p:nvSpPr>
            <p:cNvPr id="10" name="Rettangolo arrotondato 8"/>
            <p:cNvSpPr/>
            <p:nvPr/>
          </p:nvSpPr>
          <p:spPr>
            <a:xfrm>
              <a:off x="268" y="170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Multiple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ways to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access</a:t>
              </a:r>
            </a:p>
          </p:txBody>
        </p:sp>
        <p:sp>
          <p:nvSpPr>
            <p:cNvPr id="11" name="Rettangolo arrotondato 11"/>
            <p:cNvSpPr/>
            <p:nvPr/>
          </p:nvSpPr>
          <p:spPr>
            <a:xfrm>
              <a:off x="2538" y="186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Common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production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environmnt</a:t>
              </a:r>
            </a:p>
          </p:txBody>
        </p:sp>
        <p:sp>
          <p:nvSpPr>
            <p:cNvPr id="13" name="Rettangolo arrotondato 11"/>
            <p:cNvSpPr/>
            <p:nvPr/>
          </p:nvSpPr>
          <p:spPr>
            <a:xfrm>
              <a:off x="2538" y="2256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WAN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shared</a:t>
              </a:r>
            </a:p>
            <a:p>
              <a:pPr algn="ctr">
                <a:defRPr/>
              </a:pPr>
              <a:r>
                <a:rPr lang="en-GB" sz="160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File system</a:t>
              </a:r>
            </a:p>
          </p:txBody>
        </p:sp>
        <p:sp>
          <p:nvSpPr>
            <p:cNvPr id="14" name="Rettangolo arrotondato 11"/>
            <p:cNvSpPr/>
            <p:nvPr/>
          </p:nvSpPr>
          <p:spPr>
            <a:xfrm>
              <a:off x="4489" y="3299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Network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and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AAA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layers</a:t>
              </a:r>
            </a:p>
          </p:txBody>
        </p:sp>
        <p:sp>
          <p:nvSpPr>
            <p:cNvPr id="15" name="Rettangolo arrotondato 11"/>
            <p:cNvSpPr/>
            <p:nvPr/>
          </p:nvSpPr>
          <p:spPr>
            <a:xfrm>
              <a:off x="4489" y="1213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Job manag.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layer and 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monitor.</a:t>
              </a:r>
            </a:p>
          </p:txBody>
        </p:sp>
        <p:sp>
          <p:nvSpPr>
            <p:cNvPr id="16" name="Rettangolo arrotondato 11"/>
            <p:cNvSpPr/>
            <p:nvPr/>
          </p:nvSpPr>
          <p:spPr>
            <a:xfrm>
              <a:off x="4489" y="170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Presen-tation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layer</a:t>
              </a:r>
            </a:p>
          </p:txBody>
        </p:sp>
        <p:sp>
          <p:nvSpPr>
            <p:cNvPr id="17" name="Rettangolo arrotondato 11"/>
            <p:cNvSpPr/>
            <p:nvPr/>
          </p:nvSpPr>
          <p:spPr>
            <a:xfrm>
              <a:off x="4489" y="2256"/>
              <a:ext cx="1080" cy="99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Data manag.</a:t>
              </a:r>
            </a:p>
            <a:p>
              <a:pPr algn="ctr">
                <a:defRPr/>
              </a:pPr>
              <a:r>
                <a:rPr lang="en-GB" sz="1600" i="1" smtClean="0">
                  <a:solidFill>
                    <a:schemeClr val="bg1"/>
                  </a:solidFill>
                  <a:latin typeface="Calibri" pitchFamily="34" charset="0"/>
                </a:rPr>
                <a:t>layer</a:t>
              </a:r>
            </a:p>
          </p:txBody>
        </p:sp>
      </p:grpSp>
      <p:sp>
        <p:nvSpPr>
          <p:cNvPr id="23555" name="Rectangle 2099"/>
          <p:cNvSpPr>
            <a:spLocks/>
          </p:cNvSpPr>
          <p:nvPr/>
        </p:nvSpPr>
        <p:spPr bwMode="auto">
          <a:xfrm>
            <a:off x="1295400" y="228600"/>
            <a:ext cx="54721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/>
            <a:r>
              <a:rPr lang="en-US" sz="3200" b="1">
                <a:solidFill>
                  <a:srgbClr val="A7A64A"/>
                </a:solidFill>
                <a:latin typeface="Helvetica" charset="0"/>
              </a:rPr>
              <a:t>		DEISA Service Layers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en-US" sz="2000" b="1">
                <a:latin typeface="Helvetica" charset="0"/>
              </a:rPr>
              <a:t>HIAST HPC Workshop,  Damascus, December 1</a:t>
            </a:r>
            <a:r>
              <a:rPr lang="de-DE" sz="2000" b="1">
                <a:latin typeface="Helvetica" charset="0"/>
              </a:rPr>
              <a:t>4</a:t>
            </a:r>
            <a:r>
              <a:rPr lang="en-US" sz="2000" b="1">
                <a:latin typeface="Helvetica" charset="0"/>
              </a:rPr>
              <a:t> - 17, 2010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2063750"/>
            <a:ext cx="9144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i="1">
                <a:latin typeface="Helvetica" charset="0"/>
              </a:rPr>
              <a:t/>
            </a:r>
            <a:br>
              <a:rPr lang="en-US" sz="4800" b="1" i="1">
                <a:latin typeface="Helvetica" charset="0"/>
              </a:rPr>
            </a:br>
            <a:r>
              <a:rPr lang="en-US" sz="4800" b="1" i="1">
                <a:latin typeface="Helvetica" charset="0"/>
              </a:rPr>
              <a:t>HPC in the Clouds </a:t>
            </a:r>
            <a:r>
              <a:rPr lang="en-US" sz="4800" b="1">
                <a:latin typeface="Helvetica" charset="0"/>
              </a:rPr>
              <a:t/>
            </a:r>
            <a:br>
              <a:rPr lang="en-US" sz="4800" b="1">
                <a:latin typeface="Helvetica" charset="0"/>
              </a:rPr>
            </a:br>
            <a:r>
              <a:rPr lang="en-US" sz="4800" b="1">
                <a:latin typeface="Helvetica" charset="0"/>
              </a:rPr>
              <a:t/>
            </a:r>
            <a:br>
              <a:rPr lang="en-US" sz="4800" b="1">
                <a:latin typeface="Helvetica" charset="0"/>
              </a:rPr>
            </a:br>
            <a:endParaRPr lang="en-US" sz="4800" b="1">
              <a:latin typeface="Helvetica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4724400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Wolfgang Gentzsch</a:t>
            </a:r>
          </a:p>
          <a:p>
            <a:pPr lvl="1"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EU DEISA Project,  Board of Directors of OGF,  IDC Analyst,  and </a:t>
            </a:r>
            <a:r>
              <a:rPr lang="de-DE" sz="1400">
                <a:latin typeface="Helvetica" charset="0"/>
              </a:rPr>
              <a:t>STE </a:t>
            </a:r>
            <a:r>
              <a:rPr lang="en-US" sz="1400">
                <a:latin typeface="Helvetica" charset="0"/>
              </a:rPr>
              <a:t>Advisor to Governments</a:t>
            </a:r>
          </a:p>
          <a:p>
            <a:pPr lvl="1" algn="ctr">
              <a:spcBef>
                <a:spcPct val="50000"/>
              </a:spcBef>
            </a:pPr>
            <a:r>
              <a:rPr lang="de-DE" sz="1400">
                <a:latin typeface="Helvetica" charset="0"/>
              </a:rPr>
              <a:t>G</a:t>
            </a:r>
            <a:r>
              <a:rPr lang="en-US" sz="1400">
                <a:latin typeface="Helvetica" charset="0"/>
              </a:rPr>
              <a:t>entzsch at rzg.mpg.de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5603" name="AutoShape 2"/>
          <p:cNvSpPr>
            <a:spLocks noChangeArrowheads="1"/>
          </p:cNvSpPr>
          <p:nvPr/>
        </p:nvSpPr>
        <p:spPr bwMode="auto">
          <a:xfrm>
            <a:off x="322263" y="1979613"/>
            <a:ext cx="3494087" cy="928687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5604" name="AutoShape 3"/>
          <p:cNvSpPr>
            <a:spLocks noChangeArrowheads="1"/>
          </p:cNvSpPr>
          <p:nvPr/>
        </p:nvSpPr>
        <p:spPr bwMode="auto">
          <a:xfrm>
            <a:off x="322263" y="5191125"/>
            <a:ext cx="3494087" cy="928688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5605" name="AutoShape 4"/>
          <p:cNvSpPr>
            <a:spLocks noChangeArrowheads="1"/>
          </p:cNvSpPr>
          <p:nvPr/>
        </p:nvSpPr>
        <p:spPr bwMode="auto">
          <a:xfrm>
            <a:off x="322263" y="3600450"/>
            <a:ext cx="3494087" cy="928688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solidFill>
                <a:schemeClr val="bg1"/>
              </a:solidFill>
              <a:ea typeface="MS Gothic" pitchFamily="49" charset="-128"/>
            </a:endParaRPr>
          </a:p>
        </p:txBody>
      </p:sp>
      <p:sp>
        <p:nvSpPr>
          <p:cNvPr id="2560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b="1">
                <a:solidFill>
                  <a:srgbClr val="FFFFFF"/>
                </a:solidFill>
                <a:latin typeface="Arial Unicode MS" pitchFamily="34" charset="-128"/>
                <a:ea typeface="MS Gothic" pitchFamily="49" charset="-128"/>
              </a:rPr>
              <a:t>Cloud... </a:t>
            </a:r>
            <a:r>
              <a:rPr lang="de-DE" sz="3200" b="1">
                <a:solidFill>
                  <a:srgbClr val="FFFFFF"/>
                </a:solidFill>
                <a:latin typeface="Arial Unicode MS" pitchFamily="34" charset="-128"/>
                <a:ea typeface="MS Gothic" pitchFamily="49" charset="-128"/>
              </a:rPr>
              <a:t>IT </a:t>
            </a:r>
            <a:r>
              <a:rPr lang="en-US" sz="3200" b="1">
                <a:solidFill>
                  <a:srgbClr val="FFFFFF"/>
                </a:solidFill>
                <a:latin typeface="Arial Unicode MS" pitchFamily="34" charset="-128"/>
                <a:ea typeface="MS Gothic" pitchFamily="49" charset="-128"/>
              </a:rPr>
              <a:t>as a </a:t>
            </a:r>
            <a:r>
              <a:rPr lang="en-US" sz="3200" b="1">
                <a:solidFill>
                  <a:srgbClr val="DA251D"/>
                </a:solidFill>
                <a:latin typeface="Arial Unicode MS" pitchFamily="34" charset="-128"/>
                <a:ea typeface="MS Gothic" pitchFamily="49" charset="-128"/>
              </a:rPr>
              <a:t>Service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395288" y="2201863"/>
            <a:ext cx="31226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Infrastructure (</a:t>
            </a:r>
            <a:r>
              <a:rPr lang="en-US" sz="2600">
                <a:solidFill>
                  <a:srgbClr val="DA251D"/>
                </a:solidFill>
                <a:ea typeface="MS Gothic" pitchFamily="49" charset="-128"/>
              </a:rPr>
              <a:t>IaaS</a:t>
            </a: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)</a:t>
            </a:r>
          </a:p>
        </p:txBody>
      </p:sp>
      <p:sp>
        <p:nvSpPr>
          <p:cNvPr id="25608" name="Text Box 7"/>
          <p:cNvSpPr txBox="1">
            <a:spLocks noChangeArrowheads="1"/>
          </p:cNvSpPr>
          <p:nvPr/>
        </p:nvSpPr>
        <p:spPr bwMode="auto">
          <a:xfrm>
            <a:off x="395288" y="3821113"/>
            <a:ext cx="25336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Platform (</a:t>
            </a:r>
            <a:r>
              <a:rPr lang="en-US" sz="2600">
                <a:solidFill>
                  <a:srgbClr val="DA251D"/>
                </a:solidFill>
                <a:ea typeface="MS Gothic" pitchFamily="49" charset="-128"/>
              </a:rPr>
              <a:t>PaaS</a:t>
            </a: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)</a:t>
            </a:r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395288" y="5413375"/>
            <a:ext cx="26082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Software (</a:t>
            </a:r>
            <a:r>
              <a:rPr lang="en-US" sz="2600">
                <a:solidFill>
                  <a:srgbClr val="DA251D"/>
                </a:solidFill>
                <a:ea typeface="MS Gothic" pitchFamily="49" charset="-128"/>
              </a:rPr>
              <a:t>SaaS</a:t>
            </a:r>
            <a:r>
              <a:rPr lang="en-US" sz="2600">
                <a:solidFill>
                  <a:srgbClr val="000000"/>
                </a:solidFill>
                <a:ea typeface="MS Gothic" pitchFamily="49" charset="-128"/>
              </a:rPr>
              <a:t>)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4248150" y="2016125"/>
            <a:ext cx="4859338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77813" indent="-277813" defTabSz="449263" eaLnBrk="0" hangingPunct="0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5013" indent="-277813" defTabSz="449263" eaLnBrk="0" hangingPunct="0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Accessible online, anytime, anywhere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Pay for what you use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Available on demand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Service Level Agreements</a:t>
            </a:r>
          </a:p>
          <a:p>
            <a:pPr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Automated:</a:t>
            </a:r>
          </a:p>
          <a:p>
            <a:pPr lvl="1"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Scalability</a:t>
            </a:r>
          </a:p>
          <a:p>
            <a:pPr lvl="1"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Failover</a:t>
            </a:r>
          </a:p>
          <a:p>
            <a:pPr lvl="1" eaLnBrk="1" hangingPunct="1">
              <a:spcBef>
                <a:spcPts val="288"/>
              </a:spcBef>
              <a:spcAft>
                <a:spcPts val="288"/>
              </a:spcAft>
              <a:buClr>
                <a:srgbClr val="FFFFFF"/>
              </a:buClr>
              <a:buSzPct val="45000"/>
              <a:buFont typeface="Wingdings" pitchFamily="2" charset="2"/>
              <a:buChar char=""/>
            </a:pPr>
            <a:r>
              <a:rPr lang="en-US" sz="2600">
                <a:solidFill>
                  <a:srgbClr val="FFFFFF"/>
                </a:solidFill>
                <a:ea typeface="MS Gothic" pitchFamily="49" charset="-128"/>
              </a:rPr>
              <a:t>Private, hybrid, public</a:t>
            </a:r>
          </a:p>
        </p:txBody>
      </p:sp>
      <p:sp>
        <p:nvSpPr>
          <p:cNvPr id="25611" name="AutoShape 2"/>
          <p:cNvSpPr>
            <a:spLocks noChangeArrowheads="1"/>
          </p:cNvSpPr>
          <p:nvPr/>
        </p:nvSpPr>
        <p:spPr bwMode="auto">
          <a:xfrm>
            <a:off x="152400" y="685800"/>
            <a:ext cx="8763000" cy="762000"/>
          </a:xfrm>
          <a:prstGeom prst="roundRect">
            <a:avLst>
              <a:gd name="adj" fmla="val 16667"/>
            </a:avLst>
          </a:prstGeom>
          <a:solidFill>
            <a:srgbClr val="FFFFFF">
              <a:alpha val="74901"/>
            </a:srgbClr>
          </a:solidFill>
          <a:ln w="255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ea typeface="MS Gothic" pitchFamily="49" charset="-128"/>
              </a:rPr>
              <a:t>Cloud: dynamically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  <a:r>
              <a:rPr lang="en-US" sz="2800">
                <a:solidFill>
                  <a:srgbClr val="DA251D"/>
                </a:solidFill>
                <a:ea typeface="MS Gothic" pitchFamily="49" charset="-128"/>
              </a:rPr>
              <a:t>scalable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  <a:r>
              <a:rPr lang="en-US" sz="2800">
                <a:ea typeface="MS Gothic" pitchFamily="49" charset="-128"/>
              </a:rPr>
              <a:t>and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  <a:r>
              <a:rPr lang="en-US" sz="2800">
                <a:solidFill>
                  <a:srgbClr val="DA251D"/>
                </a:solidFill>
                <a:ea typeface="MS Gothic" pitchFamily="49" charset="-128"/>
              </a:rPr>
              <a:t>virtualized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  <a:r>
              <a:rPr lang="en-US" sz="2800">
                <a:ea typeface="MS Gothic" pitchFamily="49" charset="-128"/>
              </a:rPr>
              <a:t>resources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800">
                <a:ea typeface="MS Gothic" pitchFamily="49" charset="-128"/>
              </a:rPr>
              <a:t>provided</a:t>
            </a:r>
            <a:r>
              <a:rPr lang="en-US" sz="2800">
                <a:solidFill>
                  <a:srgbClr val="FFFFFF"/>
                </a:solidFill>
                <a:ea typeface="MS Gothic" pitchFamily="49" charset="-128"/>
              </a:rPr>
              <a:t> </a:t>
            </a:r>
            <a:r>
              <a:rPr lang="en-US" sz="2800">
                <a:solidFill>
                  <a:srgbClr val="DA251D"/>
                </a:solidFill>
                <a:ea typeface="MS Gothic" pitchFamily="49" charset="-128"/>
              </a:rPr>
              <a:t>as a service </a:t>
            </a:r>
            <a:r>
              <a:rPr lang="en-US" sz="2800">
                <a:ea typeface="MS Gothic" pitchFamily="49" charset="-128"/>
              </a:rPr>
              <a:t>over the Internet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0" y="304800"/>
            <a:ext cx="9144000" cy="715963"/>
          </a:xfrm>
        </p:spPr>
        <p:txBody>
          <a:bodyPr lIns="109728" anchor="b"/>
          <a:lstStyle/>
          <a:p>
            <a:pPr eaLnBrk="1" hangingPunct="1"/>
            <a:r>
              <a:rPr lang="en-US" smtClean="0"/>
              <a:t>How will your budget for cloud computing </a:t>
            </a:r>
            <a:r>
              <a:rPr lang="de-DE" smtClean="0"/>
              <a:t/>
            </a:r>
            <a:br>
              <a:rPr lang="de-DE" smtClean="0"/>
            </a:br>
            <a:r>
              <a:rPr lang="en-US" smtClean="0"/>
              <a:t>change in 2011 compared with 2010</a:t>
            </a:r>
            <a:r>
              <a:rPr lang="de-DE" smtClean="0"/>
              <a:t> ?</a:t>
            </a:r>
            <a:endParaRPr lang="en-US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343400" y="5562600"/>
            <a:ext cx="40592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595959"/>
                </a:solidFill>
                <a:latin typeface="Calibri" pitchFamily="34" charset="0"/>
              </a:rPr>
              <a:t>Source: </a:t>
            </a:r>
            <a:r>
              <a:rPr lang="de-DE" sz="1200">
                <a:solidFill>
                  <a:srgbClr val="595959"/>
                </a:solidFill>
                <a:latin typeface="Calibri" pitchFamily="34" charset="0"/>
              </a:rPr>
              <a:t>John Barr, </a:t>
            </a:r>
            <a:r>
              <a:rPr lang="en-US" sz="1200">
                <a:solidFill>
                  <a:srgbClr val="595959"/>
                </a:solidFill>
                <a:latin typeface="Calibri" pitchFamily="34" charset="0"/>
              </a:rPr>
              <a:t>The 451 Group Cloud Adoption Survey 2010</a:t>
            </a:r>
          </a:p>
        </p:txBody>
      </p:sp>
      <p:graphicFrame>
        <p:nvGraphicFramePr>
          <p:cNvPr id="26628" name="Chart 7"/>
          <p:cNvGraphicFramePr>
            <a:graphicFrameLocks/>
          </p:cNvGraphicFramePr>
          <p:nvPr/>
        </p:nvGraphicFramePr>
        <p:xfrm>
          <a:off x="387350" y="977900"/>
          <a:ext cx="8083550" cy="457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r:id="rId5" imgW="8083997" imgH="4578493" progId="Excel.Chart.8">
                  <p:embed/>
                </p:oleObj>
              </mc:Choice>
              <mc:Fallback>
                <p:oleObj r:id="rId5" imgW="8083997" imgH="4578493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50" y="977900"/>
                        <a:ext cx="8083550" cy="457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781800" y="2057400"/>
            <a:ext cx="9953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>
                <a:solidFill>
                  <a:srgbClr val="A7A64A"/>
                </a:solidFill>
                <a:latin typeface="Helvetica" charset="0"/>
              </a:rPr>
              <a:t>75 %</a:t>
            </a:r>
            <a:endParaRPr lang="en-US" sz="2800" b="1">
              <a:solidFill>
                <a:srgbClr val="A7A64A"/>
              </a:solidFill>
              <a:latin typeface="Helvetica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27038"/>
            <a:ext cx="9144000" cy="512762"/>
          </a:xfrm>
        </p:spPr>
        <p:txBody>
          <a:bodyPr/>
          <a:lstStyle/>
          <a:p>
            <a:pPr eaLnBrk="1" hangingPunct="1"/>
            <a:r>
              <a:rPr lang="en-US" sz="3200" smtClean="0"/>
              <a:t>Challenges in the Cloud</a:t>
            </a:r>
          </a:p>
        </p:txBody>
      </p:sp>
      <p:sp>
        <p:nvSpPr>
          <p:cNvPr id="913411" name="AutoShape 3"/>
          <p:cNvSpPr>
            <a:spLocks noChangeArrowheads="1"/>
          </p:cNvSpPr>
          <p:nvPr/>
        </p:nvSpPr>
        <p:spPr bwMode="auto">
          <a:xfrm>
            <a:off x="1192213" y="1547813"/>
            <a:ext cx="2498725" cy="2497137"/>
          </a:xfrm>
          <a:prstGeom prst="irregularSeal1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Sustainable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Competitive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Advantage</a:t>
            </a:r>
          </a:p>
        </p:txBody>
      </p:sp>
      <p:sp>
        <p:nvSpPr>
          <p:cNvPr id="913412" name="AutoShape 4"/>
          <p:cNvSpPr>
            <a:spLocks noChangeArrowheads="1"/>
          </p:cNvSpPr>
          <p:nvPr/>
        </p:nvSpPr>
        <p:spPr bwMode="auto">
          <a:xfrm>
            <a:off x="4495800" y="3082925"/>
            <a:ext cx="1804988" cy="1844675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CULTURAL</a:t>
            </a:r>
          </a:p>
        </p:txBody>
      </p:sp>
      <p:sp>
        <p:nvSpPr>
          <p:cNvPr id="913413" name="AutoShape 5"/>
          <p:cNvSpPr>
            <a:spLocks noChangeArrowheads="1"/>
          </p:cNvSpPr>
          <p:nvPr/>
        </p:nvSpPr>
        <p:spPr bwMode="auto">
          <a:xfrm>
            <a:off x="5992813" y="1585913"/>
            <a:ext cx="1804987" cy="1844675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TECHNICAL</a:t>
            </a:r>
          </a:p>
        </p:txBody>
      </p:sp>
      <p:sp>
        <p:nvSpPr>
          <p:cNvPr id="913414" name="AutoShape 6"/>
          <p:cNvSpPr>
            <a:spLocks noChangeArrowheads="1"/>
          </p:cNvSpPr>
          <p:nvPr/>
        </p:nvSpPr>
        <p:spPr bwMode="auto">
          <a:xfrm>
            <a:off x="3035300" y="4657725"/>
            <a:ext cx="1804988" cy="1844675"/>
          </a:xfrm>
          <a:prstGeom prst="octagon">
            <a:avLst>
              <a:gd name="adj" fmla="val 29287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LEGAL &amp;</a:t>
            </a:r>
          </a:p>
          <a:p>
            <a:pPr algn="ctr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REGULATORY</a:t>
            </a:r>
          </a:p>
        </p:txBody>
      </p:sp>
      <p:sp>
        <p:nvSpPr>
          <p:cNvPr id="913415" name="AutoShape 7"/>
          <p:cNvSpPr>
            <a:spLocks noChangeArrowheads="1"/>
          </p:cNvSpPr>
          <p:nvPr/>
        </p:nvSpPr>
        <p:spPr bwMode="auto">
          <a:xfrm rot="3867860">
            <a:off x="2843213" y="3814762"/>
            <a:ext cx="654050" cy="498475"/>
          </a:xfrm>
          <a:prstGeom prst="rightArrow">
            <a:avLst>
              <a:gd name="adj1" fmla="val 50000"/>
              <a:gd name="adj2" fmla="val 3280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16" name="AutoShape 8"/>
          <p:cNvSpPr>
            <a:spLocks noChangeArrowheads="1"/>
          </p:cNvSpPr>
          <p:nvPr/>
        </p:nvSpPr>
        <p:spPr bwMode="auto">
          <a:xfrm>
            <a:off x="3727450" y="1892300"/>
            <a:ext cx="1612900" cy="498475"/>
          </a:xfrm>
          <a:prstGeom prst="rightArrow">
            <a:avLst>
              <a:gd name="adj1" fmla="val 49685"/>
              <a:gd name="adj2" fmla="val 42678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3417" name="AutoShape 9"/>
          <p:cNvSpPr>
            <a:spLocks noChangeArrowheads="1"/>
          </p:cNvSpPr>
          <p:nvPr/>
        </p:nvSpPr>
        <p:spPr bwMode="auto">
          <a:xfrm rot="2142402">
            <a:off x="3649663" y="2814638"/>
            <a:ext cx="958850" cy="498475"/>
          </a:xfrm>
          <a:prstGeom prst="rightArrow">
            <a:avLst>
              <a:gd name="adj1" fmla="val 50000"/>
              <a:gd name="adj2" fmla="val 48089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3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1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3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3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2" grpId="0" animBg="1" autoUpdateAnimBg="0"/>
      <p:bldP spid="913413" grpId="0" animBg="1" autoUpdateAnimBg="0"/>
      <p:bldP spid="913414" grpId="0" animBg="1" autoUpdateAnimBg="0"/>
      <p:bldP spid="913415" grpId="0" animBg="1"/>
      <p:bldP spid="913416" grpId="0" animBg="1"/>
      <p:bldP spid="9134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295400"/>
            <a:ext cx="7848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F0000"/>
                </a:solidFill>
              </a:rPr>
              <a:t>Sensitive data</a:t>
            </a:r>
            <a:r>
              <a:rPr lang="en-GB" sz="2400" smtClean="0"/>
              <a:t>, sensitive applications (med.</a:t>
            </a:r>
            <a:r>
              <a:rPr lang="de-DE" sz="2400" smtClean="0"/>
              <a:t> </a:t>
            </a:r>
            <a:r>
              <a:rPr lang="en-GB" sz="2400" smtClean="0"/>
              <a:t>patient records)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rgbClr val="FA1908"/>
                </a:solidFill>
              </a:rPr>
              <a:t>PERFORMANCE – latency and bandwidth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F0000"/>
                </a:solidFill>
              </a:rPr>
              <a:t>Security</a:t>
            </a:r>
            <a:r>
              <a:rPr lang="en-GB" sz="2400" smtClean="0"/>
              <a:t> – end to end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A1908"/>
                </a:solidFill>
              </a:rPr>
              <a:t>Interoperability</a:t>
            </a:r>
            <a:r>
              <a:rPr lang="en-GB" sz="2400" smtClean="0"/>
              <a:t> of Clouds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Current IT culture is not predisposed to </a:t>
            </a:r>
            <a:r>
              <a:rPr lang="en-GB" sz="2400" smtClean="0">
                <a:solidFill>
                  <a:srgbClr val="FF0000"/>
                </a:solidFill>
              </a:rPr>
              <a:t>loosing control</a:t>
            </a: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Not all applications are cloud-ready or </a:t>
            </a:r>
            <a:r>
              <a:rPr lang="en-GB" sz="2400" smtClean="0">
                <a:solidFill>
                  <a:srgbClr val="FF0000"/>
                </a:solidFill>
              </a:rPr>
              <a:t>cloud-enabled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b="1" smtClean="0">
                <a:solidFill>
                  <a:srgbClr val="FA1908"/>
                </a:solidFill>
              </a:rPr>
              <a:t>Moving data to application  OR  application to data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SLAs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“Static” </a:t>
            </a:r>
            <a:r>
              <a:rPr lang="en-GB" sz="2400" smtClean="0">
                <a:solidFill>
                  <a:srgbClr val="FF0000"/>
                </a:solidFill>
              </a:rPr>
              <a:t>licensing</a:t>
            </a:r>
            <a:r>
              <a:rPr lang="en-GB" sz="2400" smtClean="0"/>
              <a:t> model don’t embrace cloud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Protection of </a:t>
            </a:r>
            <a:r>
              <a:rPr lang="en-GB" sz="2400" smtClean="0">
                <a:solidFill>
                  <a:srgbClr val="FF0000"/>
                </a:solidFill>
              </a:rPr>
              <a:t>intellectual property</a:t>
            </a:r>
            <a:r>
              <a:rPr lang="en-GB" sz="24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F0000"/>
                </a:solidFill>
              </a:rPr>
              <a:t>Legal</a:t>
            </a:r>
            <a:r>
              <a:rPr lang="en-GB" sz="2400" smtClean="0"/>
              <a:t> issues (FDA, HIPAA, location of cloud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	resources, multi-country clouds, etc)</a:t>
            </a:r>
            <a:endParaRPr lang="en-US" sz="2400" smtClean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A7A64A"/>
                </a:solidFill>
                <a:latin typeface="Helvetica" charset="0"/>
              </a:rPr>
              <a:t>Challenges in </a:t>
            </a:r>
            <a:r>
              <a:rPr lang="de-DE" sz="3200" b="1">
                <a:solidFill>
                  <a:srgbClr val="A7A64A"/>
                </a:solidFill>
                <a:latin typeface="Helvetica" charset="0"/>
              </a:rPr>
              <a:t>the </a:t>
            </a:r>
            <a:r>
              <a:rPr lang="en-GB" sz="3200" b="1">
                <a:solidFill>
                  <a:srgbClr val="A7A64A"/>
                </a:solidFill>
                <a:latin typeface="Helvetica" charset="0"/>
              </a:rPr>
              <a:t>Cloud</a:t>
            </a:r>
            <a:endParaRPr lang="de-DE" sz="3200" b="1">
              <a:solidFill>
                <a:srgbClr val="A7A64A"/>
              </a:solidFill>
              <a:latin typeface="Helvetica" charset="0"/>
            </a:endParaRPr>
          </a:p>
        </p:txBody>
      </p:sp>
      <p:pic>
        <p:nvPicPr>
          <p:cNvPr id="28676" name="Picture 4" descr="C:\Programme\Gemeinsame Dateien\Microsoft Shared\Clipart\cagcat50\BS00285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31938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64008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200">
                <a:latin typeface="Verdana" pitchFamily="34" charset="0"/>
                <a:ea typeface="MS PGothic" pitchFamily="34" charset="-128"/>
              </a:rPr>
              <a:t>Ed Walker, Benchmarking Amazon EC2 for high-performance scientific computing, ;Login, October 2008.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sz="3200" b="1">
                <a:solidFill>
                  <a:srgbClr val="A7A64A"/>
                </a:solidFill>
                <a:latin typeface="Helvetica" charset="0"/>
              </a:rPr>
              <a:t>Potential overhead in Cloud performance</a:t>
            </a:r>
            <a:endParaRPr lang="en-GB" sz="3200" b="1">
              <a:solidFill>
                <a:srgbClr val="A7A64A"/>
              </a:solidFill>
              <a:latin typeface="Helvetica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16013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3200" smtClean="0"/>
              <a:t>Breakthrough July 2010:  Amazon </a:t>
            </a:r>
            <a:br>
              <a:rPr lang="en-US" sz="3200" smtClean="0"/>
            </a:br>
            <a:r>
              <a:rPr lang="en-US" smtClean="0"/>
              <a:t>Introducing CCI Cluster Compute Instances </a:t>
            </a:r>
          </a:p>
        </p:txBody>
      </p:sp>
      <p:sp>
        <p:nvSpPr>
          <p:cNvPr id="96051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600200"/>
            <a:ext cx="6840538" cy="4708525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2400" smtClean="0"/>
              <a:t>Amazon EC2 instance type</a:t>
            </a:r>
          </a:p>
          <a:p>
            <a:pPr eaLnBrk="1" hangingPunct="1"/>
            <a:r>
              <a:rPr lang="en-US" sz="2400" smtClean="0"/>
              <a:t>Optimized for network intensive computing</a:t>
            </a:r>
          </a:p>
          <a:p>
            <a:pPr lvl="1" eaLnBrk="1" hangingPunct="1"/>
            <a:r>
              <a:rPr lang="en-US" smtClean="0"/>
              <a:t>Low latency</a:t>
            </a:r>
          </a:p>
          <a:p>
            <a:pPr lvl="1" eaLnBrk="1" hangingPunct="1"/>
            <a:r>
              <a:rPr lang="en-US" smtClean="0"/>
              <a:t>High bandwidth</a:t>
            </a:r>
          </a:p>
          <a:p>
            <a:pPr lvl="1" eaLnBrk="1" hangingPunct="1"/>
            <a:r>
              <a:rPr lang="en-US" smtClean="0"/>
              <a:t>New EC2 API: Placement groups</a:t>
            </a:r>
          </a:p>
          <a:p>
            <a:pPr eaLnBrk="1" hangingPunct="1"/>
            <a:r>
              <a:rPr lang="en-US" sz="2400" smtClean="0"/>
              <a:t>Instance Configuration</a:t>
            </a:r>
          </a:p>
          <a:p>
            <a:pPr lvl="1" eaLnBrk="1" hangingPunct="1"/>
            <a:r>
              <a:rPr lang="en-US" smtClean="0"/>
              <a:t>2 * Xeon 5570 (Intel “Nehalem” quad-core architecture)</a:t>
            </a:r>
          </a:p>
          <a:p>
            <a:pPr lvl="1" eaLnBrk="1" hangingPunct="1"/>
            <a:r>
              <a:rPr lang="en-US" smtClean="0"/>
              <a:t>23 GB 1333MHz DDR3 Registered ECC RAM</a:t>
            </a:r>
          </a:p>
          <a:p>
            <a:pPr lvl="1" eaLnBrk="1" hangingPunct="1"/>
            <a:r>
              <a:rPr lang="en-US" smtClean="0"/>
              <a:t>1690 GB of local instance storage</a:t>
            </a:r>
          </a:p>
          <a:p>
            <a:pPr lvl="1" eaLnBrk="1" hangingPunct="1"/>
            <a:r>
              <a:rPr lang="en-US" smtClean="0"/>
              <a:t>10 Gbps Ethernet interconnects CCI‘s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6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0515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660400"/>
          </a:xfrm>
        </p:spPr>
        <p:txBody>
          <a:bodyPr lIns="38100" tIns="38100" rIns="38100" bIns="38100"/>
          <a:lstStyle/>
          <a:p>
            <a:pPr eaLnBrk="1" hangingPunct="1"/>
            <a:r>
              <a:rPr lang="en-US" sz="3200" smtClean="0"/>
              <a:t>Some EC2 CCI Results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00200" y="1447800"/>
            <a:ext cx="7315200" cy="3048000"/>
          </a:xfrm>
        </p:spPr>
        <p:txBody>
          <a:bodyPr lIns="38100" tIns="38100" rIns="38100" bIns="38100"/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Some applications can expect 10x better performance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LNBL NERSC saw 8.5x compared to similar clusters on standard EC2 instances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z="2400" smtClean="0"/>
              <a:t>Linpack benchmark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880-instance CC1 cluster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n-US" smtClean="0"/>
              <a:t>Performance: 41.82 Tflops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FontTx/>
              <a:buNone/>
            </a:pPr>
            <a:r>
              <a:rPr lang="en-US" smtClean="0">
                <a:sym typeface="Wingdings" pitchFamily="2" charset="2"/>
              </a:rPr>
              <a:t></a:t>
            </a:r>
            <a:r>
              <a:rPr lang="en-US" smtClean="0"/>
              <a:t>EC2 at #146 in the June 2010 Top 500 rankings</a:t>
            </a:r>
            <a:r>
              <a:rPr lang="en-US" sz="1800" smtClean="0"/>
              <a:t>  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1255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sz="4400" i="1" smtClean="0"/>
              <a:t>Infrastructures  </a:t>
            </a:r>
            <a:br>
              <a:rPr lang="de-DE" sz="4400" i="1" smtClean="0"/>
            </a:br>
            <a:r>
              <a:rPr lang="de-DE" sz="4400" i="1" smtClean="0"/>
              <a:t/>
            </a:r>
            <a:br>
              <a:rPr lang="de-DE" sz="4400" i="1" smtClean="0"/>
            </a:br>
            <a:r>
              <a:rPr lang="de-DE" sz="4400" i="1" smtClean="0"/>
              <a:t>e-Infrastructure </a:t>
            </a:r>
            <a:endParaRPr lang="en-US" sz="4400" smtClean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  <p:sp>
        <p:nvSpPr>
          <p:cNvPr id="5124" name="Line 9"/>
          <p:cNvSpPr>
            <a:spLocks noChangeShapeType="1"/>
          </p:cNvSpPr>
          <p:nvPr/>
        </p:nvSpPr>
        <p:spPr bwMode="auto">
          <a:xfrm>
            <a:off x="4572000" y="2438400"/>
            <a:ext cx="0" cy="762000"/>
          </a:xfrm>
          <a:prstGeom prst="line">
            <a:avLst/>
          </a:prstGeom>
          <a:noFill/>
          <a:ln w="127000">
            <a:solidFill>
              <a:srgbClr val="3F55A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9144000" cy="660400"/>
          </a:xfrm>
        </p:spPr>
        <p:txBody>
          <a:bodyPr lIns="38100" tIns="38100" rIns="38100" bIns="38100"/>
          <a:lstStyle/>
          <a:p>
            <a:pPr eaLnBrk="1" hangingPunct="1"/>
            <a:r>
              <a:rPr lang="de-DE" sz="3200" smtClean="0"/>
              <a:t>MATLAB Ax = b Benchmark, Sept 2010</a:t>
            </a:r>
            <a:endParaRPr lang="en-US" sz="3200" smtClean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67818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eaLnBrk="1" hangingPunct="1"/>
            <a:r>
              <a:rPr lang="en-US" sz="3200" smtClean="0"/>
              <a:t>Grid versus Cloud</a:t>
            </a:r>
            <a:r>
              <a:rPr lang="en-US" smtClean="0"/>
              <a:t/>
            </a:r>
            <a:br>
              <a:rPr lang="en-US" smtClean="0"/>
            </a:br>
            <a:r>
              <a:rPr lang="en-US" sz="2400" smtClean="0"/>
              <a:t>Why should my App run in the Grid ?</a:t>
            </a:r>
            <a:r>
              <a:rPr lang="en-US" sz="3200" smtClean="0"/>
              <a:t> </a:t>
            </a:r>
          </a:p>
        </p:txBody>
      </p:sp>
      <p:sp>
        <p:nvSpPr>
          <p:cNvPr id="92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19200"/>
            <a:ext cx="7848600" cy="2743200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buSzPct val="130000"/>
            </a:pPr>
            <a:r>
              <a:rPr lang="en-US" sz="2800" smtClean="0"/>
              <a:t>Closer collaboration with colleagues (VCs)</a:t>
            </a:r>
          </a:p>
          <a:p>
            <a:pPr marL="381000" indent="-381000" eaLnBrk="1" hangingPunct="1">
              <a:spcBef>
                <a:spcPct val="0"/>
              </a:spcBef>
              <a:buSzPct val="130000"/>
            </a:pPr>
            <a:r>
              <a:rPr lang="en-US" sz="2800" smtClean="0"/>
              <a:t>Mapping workflows to resources (plumbing)</a:t>
            </a:r>
          </a:p>
          <a:p>
            <a:pPr marL="381000" indent="-381000" eaLnBrk="1" hangingPunct="1">
              <a:spcBef>
                <a:spcPct val="0"/>
              </a:spcBef>
              <a:buSzPct val="130000"/>
            </a:pPr>
            <a:r>
              <a:rPr lang="en-US" sz="2800" smtClean="0"/>
              <a:t>Suitable resources =&gt; faster/more/accurate </a:t>
            </a:r>
          </a:p>
          <a:p>
            <a:pPr marL="381000" indent="-381000" eaLnBrk="1" hangingPunct="1">
              <a:spcBef>
                <a:spcPct val="0"/>
              </a:spcBef>
              <a:buSzPct val="130000"/>
            </a:pPr>
            <a:r>
              <a:rPr lang="en-US" sz="2800" smtClean="0"/>
              <a:t>Different architectures serve different apps</a:t>
            </a:r>
          </a:p>
          <a:p>
            <a:pPr marL="381000" indent="-381000" eaLnBrk="1" hangingPunct="1">
              <a:spcBef>
                <a:spcPct val="0"/>
              </a:spcBef>
              <a:buSzPct val="130000"/>
            </a:pPr>
            <a:r>
              <a:rPr lang="en-US" sz="2800" smtClean="0"/>
              <a:t>Failover: move jobs to another system</a:t>
            </a:r>
          </a:p>
        </p:txBody>
      </p:sp>
      <p:sp>
        <p:nvSpPr>
          <p:cNvPr id="923652" name="Rectangle 4"/>
          <p:cNvSpPr>
            <a:spLocks noChangeArrowheads="1"/>
          </p:cNvSpPr>
          <p:nvPr/>
        </p:nvSpPr>
        <p:spPr bwMode="auto">
          <a:xfrm>
            <a:off x="0" y="3757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A7A64A"/>
                </a:solidFill>
                <a:latin typeface="Helvetica" charset="0"/>
              </a:rPr>
              <a:t>. . . and why in the Cloud ?</a:t>
            </a:r>
          </a:p>
        </p:txBody>
      </p:sp>
      <p:sp>
        <p:nvSpPr>
          <p:cNvPr id="923653" name="Rectangle 5"/>
          <p:cNvSpPr>
            <a:spLocks noChangeArrowheads="1"/>
          </p:cNvSpPr>
          <p:nvPr/>
        </p:nvSpPr>
        <p:spPr bwMode="auto">
          <a:xfrm>
            <a:off x="1219200" y="4267200"/>
            <a:ext cx="7315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SzPct val="130000"/>
              <a:buFontTx/>
              <a:buChar char="•"/>
            </a:pPr>
            <a:r>
              <a:rPr lang="en-US" sz="2800">
                <a:solidFill>
                  <a:srgbClr val="3F55A5"/>
                </a:solidFill>
                <a:latin typeface="Helvetica" charset="0"/>
              </a:rPr>
              <a:t>  No upfront cost for additional resources</a:t>
            </a:r>
          </a:p>
          <a:p>
            <a:pPr>
              <a:buSzPct val="130000"/>
              <a:buFontTx/>
              <a:buChar char="•"/>
            </a:pPr>
            <a:r>
              <a:rPr lang="en-US" sz="2800">
                <a:solidFill>
                  <a:srgbClr val="3F55A5"/>
                </a:solidFill>
                <a:latin typeface="Helvetica" charset="0"/>
              </a:rPr>
              <a:t>  CapEx  =&gt;  OpEx,   pay-per-use</a:t>
            </a:r>
          </a:p>
          <a:p>
            <a:pPr>
              <a:buSzPct val="130000"/>
              <a:buFontTx/>
              <a:buChar char="•"/>
            </a:pPr>
            <a:r>
              <a:rPr lang="en-US" sz="2800">
                <a:solidFill>
                  <a:srgbClr val="3F55A5"/>
                </a:solidFill>
                <a:latin typeface="Helvetica" charset="0"/>
              </a:rPr>
              <a:t>  Elasticity, scaling up and down</a:t>
            </a:r>
          </a:p>
          <a:p>
            <a:pPr>
              <a:buSzPct val="130000"/>
              <a:buFontTx/>
              <a:buChar char="•"/>
            </a:pPr>
            <a:r>
              <a:rPr lang="en-US" sz="2800">
                <a:solidFill>
                  <a:srgbClr val="3F55A5"/>
                </a:solidFill>
                <a:latin typeface="Helvetica" charset="0"/>
              </a:rPr>
              <a:t>  Hybrid solution (private and public cloud)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651" grpId="0" autoUpdateAnimBg="0"/>
      <p:bldP spid="923652" grpId="0" autoUpdateAnimBg="0"/>
      <p:bldP spid="92365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90800"/>
            <a:ext cx="9144000" cy="11255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sz="4000" i="1" smtClean="0"/>
              <a:t>One Killer Application for  </a:t>
            </a:r>
            <a:br>
              <a:rPr lang="de-DE" sz="4000" i="1" smtClean="0"/>
            </a:br>
            <a:r>
              <a:rPr lang="de-DE" sz="4000" i="1" smtClean="0"/>
              <a:t>e-Infrastructures:</a:t>
            </a:r>
            <a:br>
              <a:rPr lang="de-DE" sz="4000" i="1" smtClean="0"/>
            </a:br>
            <a:r>
              <a:rPr lang="de-DE" i="1" smtClean="0"/>
              <a:t>e-School  &amp;  e-University </a:t>
            </a:r>
            <a:br>
              <a:rPr lang="de-DE" i="1" smtClean="0"/>
            </a:br>
            <a:r>
              <a:rPr lang="de-DE" i="1" smtClean="0"/>
              <a:t/>
            </a:r>
            <a:br>
              <a:rPr lang="de-DE" i="1" smtClean="0"/>
            </a:br>
            <a:r>
              <a:rPr lang="de-DE" sz="2400" i="1" smtClean="0"/>
              <a:t>an e-Infrastructure for interactive science simulations</a:t>
            </a:r>
            <a:r>
              <a:rPr lang="de-DE" i="1" smtClean="0"/>
              <a:t/>
            </a:r>
            <a:br>
              <a:rPr lang="de-DE" i="1" smtClean="0"/>
            </a:br>
            <a:endParaRPr lang="en-US" smtClean="0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404813"/>
            <a:ext cx="9144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6713538" cy="958850"/>
          </a:xfrm>
        </p:spPr>
        <p:txBody>
          <a:bodyPr/>
          <a:lstStyle/>
          <a:p>
            <a:pPr eaLnBrk="1" hangingPunct="1"/>
            <a:r>
              <a:rPr lang="de-DE" sz="3200" smtClean="0"/>
              <a:t>e-Learning on e-Infrastructures</a:t>
            </a:r>
            <a:endParaRPr lang="en-US" sz="32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6400800" cy="5334000"/>
          </a:xfrm>
        </p:spPr>
        <p:txBody>
          <a:bodyPr/>
          <a:lstStyle/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33CC"/>
                </a:solidFill>
              </a:rPr>
              <a:t>The Challenge</a:t>
            </a:r>
            <a:r>
              <a:rPr lang="de-DE" b="1" smtClean="0">
                <a:solidFill>
                  <a:srgbClr val="0033CC"/>
                </a:solidFill>
              </a:rPr>
              <a:t>s</a:t>
            </a:r>
            <a:r>
              <a:rPr lang="en-US" b="1" smtClean="0">
                <a:solidFill>
                  <a:srgbClr val="0033CC"/>
                </a:solidFill>
              </a:rPr>
              <a:t>:</a:t>
            </a:r>
            <a:r>
              <a:rPr lang="en-US" b="1" smtClean="0"/>
              <a:t> </a:t>
            </a:r>
            <a:endParaRPr lang="de-DE" b="1" smtClean="0"/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de-DE" smtClean="0"/>
              <a:t>W</a:t>
            </a:r>
            <a:r>
              <a:rPr lang="en-US" smtClean="0"/>
              <a:t>orld-wide data and knowledge explosion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de-DE" smtClean="0"/>
              <a:t>W</a:t>
            </a:r>
            <a:r>
              <a:rPr lang="en-US" smtClean="0"/>
              <a:t>e need more scientists and engineers,</a:t>
            </a:r>
            <a:r>
              <a:rPr lang="de-DE" smtClean="0"/>
              <a:t> </a:t>
            </a:r>
            <a:r>
              <a:rPr lang="en-US" smtClean="0"/>
              <a:t>but </a:t>
            </a:r>
            <a:r>
              <a:rPr lang="de-DE" smtClean="0"/>
              <a:t>not enough </a:t>
            </a:r>
            <a:r>
              <a:rPr lang="en-US" smtClean="0"/>
              <a:t>students </a:t>
            </a:r>
            <a:r>
              <a:rPr lang="de-DE" smtClean="0"/>
              <a:t>are interested in science</a:t>
            </a:r>
            <a:endParaRPr lang="en-US" smtClean="0"/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de-DE" smtClean="0"/>
              <a:t>S</a:t>
            </a:r>
            <a:r>
              <a:rPr lang="en-US" smtClean="0"/>
              <a:t>chools and teachers are not prepared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33CC"/>
                </a:solidFill>
              </a:rPr>
              <a:t>The Solution:</a:t>
            </a:r>
            <a:r>
              <a:rPr lang="en-US" b="1" smtClean="0"/>
              <a:t> </a:t>
            </a:r>
            <a:endParaRPr lang="de-DE" b="1" smtClean="0"/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de-DE" smtClean="0"/>
              <a:t>N</a:t>
            </a:r>
            <a:r>
              <a:rPr lang="en-US" smtClean="0"/>
              <a:t>ew ways of teaching and learning for our</a:t>
            </a:r>
            <a:r>
              <a:rPr lang="de-DE" smtClean="0"/>
              <a:t> </a:t>
            </a:r>
            <a:r>
              <a:rPr lang="en-US" smtClean="0"/>
              <a:t>digital</a:t>
            </a:r>
            <a:r>
              <a:rPr lang="de-DE" smtClean="0"/>
              <a:t> </a:t>
            </a:r>
            <a:r>
              <a:rPr lang="en-US" smtClean="0"/>
              <a:t>natives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mtClean="0"/>
              <a:t>e-Infrastructures for enriched learning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de-DE" smtClean="0"/>
              <a:t>W</a:t>
            </a:r>
            <a:r>
              <a:rPr lang="en-US" smtClean="0"/>
              <a:t>orking with didactic and pedagogic experts</a:t>
            </a:r>
          </a:p>
          <a:p>
            <a:pPr eaLnBrk="1" hangingPunct="1">
              <a:spcBef>
                <a:spcPct val="40000"/>
              </a:spcBef>
              <a:buFont typeface="Wingdings" pitchFamily="2" charset="2"/>
              <a:buNone/>
            </a:pPr>
            <a:r>
              <a:rPr lang="en-US" b="1" smtClean="0">
                <a:solidFill>
                  <a:srgbClr val="0033CC"/>
                </a:solidFill>
              </a:rPr>
              <a:t>The </a:t>
            </a:r>
            <a:r>
              <a:rPr lang="de-DE" b="1" smtClean="0">
                <a:solidFill>
                  <a:srgbClr val="0033CC"/>
                </a:solidFill>
              </a:rPr>
              <a:t>Prototype</a:t>
            </a:r>
            <a:r>
              <a:rPr lang="en-US" b="1" smtClean="0">
                <a:solidFill>
                  <a:srgbClr val="0033CC"/>
                </a:solidFill>
              </a:rPr>
              <a:t>:</a:t>
            </a:r>
            <a:r>
              <a:rPr lang="en-US" b="1" smtClean="0"/>
              <a:t> </a:t>
            </a:r>
            <a:endParaRPr lang="de-DE" b="1" smtClean="0"/>
          </a:p>
          <a:p>
            <a:pPr eaLnBrk="1" hangingPunct="1">
              <a:spcBef>
                <a:spcPct val="40000"/>
              </a:spcBef>
              <a:buFont typeface="Wingdings" pitchFamily="2" charset="2"/>
              <a:buChar char="Ø"/>
            </a:pPr>
            <a:r>
              <a:rPr lang="en-US" smtClean="0"/>
              <a:t>e-School, interactive science laboratory, the</a:t>
            </a:r>
            <a:r>
              <a:rPr lang="de-DE" smtClean="0"/>
              <a:t> </a:t>
            </a:r>
            <a:r>
              <a:rPr lang="en-US" smtClean="0"/>
              <a:t>digital sand-box for life-long learning</a:t>
            </a:r>
            <a:r>
              <a:rPr lang="de-DE" smtClean="0"/>
              <a:t> in the sciences</a:t>
            </a:r>
            <a:endParaRPr lang="en-US" smtClean="0"/>
          </a:p>
        </p:txBody>
      </p:sp>
    </p:spTree>
  </p:cSld>
  <p:clrMapOvr>
    <a:masterClrMapping/>
  </p:clrMapOvr>
  <p:transition advClick="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55775" y="1917700"/>
            <a:ext cx="6270625" cy="3805238"/>
          </a:xfrm>
        </p:spPr>
        <p:txBody>
          <a:bodyPr/>
          <a:lstStyle/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GB" sz="1800" smtClean="0"/>
          </a:p>
          <a:p>
            <a:pPr eaLnBrk="1" hangingPunct="1"/>
            <a:endParaRPr lang="en-US" sz="1800" smtClean="0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213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GB" sz="3200" b="1">
                <a:solidFill>
                  <a:srgbClr val="A7A64A"/>
                </a:solidFill>
                <a:latin typeface="Helvetica" charset="0"/>
              </a:rPr>
              <a:t>e-School Prototype</a:t>
            </a:r>
          </a:p>
          <a:p>
            <a:pPr algn="ctr" eaLnBrk="0" hangingPunct="0"/>
            <a:endParaRPr lang="en-GB" sz="3200" b="1">
              <a:solidFill>
                <a:srgbClr val="A7A64A"/>
              </a:solidFill>
              <a:latin typeface="Helvetica" charset="0"/>
            </a:endParaRPr>
          </a:p>
          <a:p>
            <a:pPr algn="ctr" eaLnBrk="0" hangingPunct="0"/>
            <a:r>
              <a:rPr lang="en-GB">
                <a:solidFill>
                  <a:srgbClr val="0033CC"/>
                </a:solidFill>
                <a:latin typeface="Verdana" pitchFamily="34" charset="0"/>
              </a:rPr>
              <a:t>A </a:t>
            </a:r>
            <a:r>
              <a:rPr lang="en-GB" b="1">
                <a:solidFill>
                  <a:srgbClr val="0033CC"/>
                </a:solidFill>
                <a:latin typeface="Verdana" pitchFamily="34" charset="0"/>
              </a:rPr>
              <a:t>Virtual Laboratory</a:t>
            </a:r>
            <a:r>
              <a:rPr lang="en-GB">
                <a:solidFill>
                  <a:srgbClr val="0033CC"/>
                </a:solidFill>
                <a:latin typeface="Verdana" pitchFamily="34" charset="0"/>
              </a:rPr>
              <a:t> based on an e-Infrastructure and a distributed </a:t>
            </a:r>
          </a:p>
          <a:p>
            <a:pPr algn="ctr" eaLnBrk="0" hangingPunct="0"/>
            <a:r>
              <a:rPr lang="en-GB">
                <a:solidFill>
                  <a:srgbClr val="0033CC"/>
                </a:solidFill>
                <a:latin typeface="Verdana" pitchFamily="34" charset="0"/>
              </a:rPr>
              <a:t>digital repository for science and engineering applications </a:t>
            </a:r>
          </a:p>
          <a:p>
            <a:pPr algn="ctr" eaLnBrk="0" hangingPunct="0"/>
            <a:r>
              <a:rPr lang="en-GB">
                <a:solidFill>
                  <a:srgbClr val="0033CC"/>
                </a:solidFill>
                <a:latin typeface="Verdana" pitchFamily="34" charset="0"/>
              </a:rPr>
              <a:t>for students and educators </a:t>
            </a:r>
            <a:endParaRPr lang="en-GB" sz="1200">
              <a:solidFill>
                <a:srgbClr val="0033CC"/>
              </a:solidFill>
              <a:latin typeface="SunSans-Demi" pitchFamily="2" charset="0"/>
            </a:endParaRPr>
          </a:p>
          <a:p>
            <a:pPr algn="ctr" eaLnBrk="0" hangingPunct="0"/>
            <a:endParaRPr lang="en-GB" sz="1600">
              <a:solidFill>
                <a:srgbClr val="0033CC"/>
              </a:solidFill>
              <a:latin typeface="SunSans-Demi" pitchFamily="2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133600" y="3048000"/>
            <a:ext cx="48006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33CC"/>
                </a:solidFill>
                <a:latin typeface="Verdana" pitchFamily="34" charset="0"/>
              </a:rPr>
              <a:t>Bridging the Chasm </a:t>
            </a:r>
            <a:r>
              <a:rPr lang="de-DE" sz="2000" b="1">
                <a:solidFill>
                  <a:srgbClr val="0033CC"/>
                </a:solidFill>
                <a:latin typeface="Verdana" pitchFamily="34" charset="0"/>
              </a:rPr>
              <a:t>between</a:t>
            </a:r>
            <a:r>
              <a:rPr lang="en-US" sz="2000" b="1">
                <a:solidFill>
                  <a:srgbClr val="0033CC"/>
                </a:solidFill>
                <a:latin typeface="Verdana" pitchFamily="34" charset="0"/>
              </a:rPr>
              <a:t> </a:t>
            </a:r>
            <a:endParaRPr lang="de-DE" sz="2000" b="1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/>
            <a:endParaRPr lang="de-DE" sz="2000" b="1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/>
            <a:endParaRPr lang="de-DE" sz="1600" b="1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/>
            <a:endParaRPr lang="de-DE" sz="1600" b="1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/>
            <a:endParaRPr lang="en-US" sz="1600" b="1">
              <a:solidFill>
                <a:srgbClr val="0033CC"/>
              </a:solidFill>
              <a:latin typeface="Verdana" pitchFamily="34" charset="0"/>
            </a:endParaRPr>
          </a:p>
          <a:p>
            <a:pPr algn="ctr" eaLnBrk="1" hangingPunct="1"/>
            <a:r>
              <a:rPr lang="de-DE" sz="1600" b="1">
                <a:solidFill>
                  <a:srgbClr val="0033CC"/>
                </a:solidFill>
                <a:latin typeface="Verdana" pitchFamily="34" charset="0"/>
              </a:rPr>
              <a:t>Education           and           </a:t>
            </a:r>
            <a:r>
              <a:rPr lang="en-US" sz="1600" b="1">
                <a:solidFill>
                  <a:srgbClr val="0033CC"/>
                </a:solidFill>
                <a:latin typeface="Verdana" pitchFamily="34" charset="0"/>
              </a:rPr>
              <a:t>Science </a:t>
            </a:r>
          </a:p>
        </p:txBody>
      </p:sp>
      <p:graphicFrame>
        <p:nvGraphicFramePr>
          <p:cNvPr id="888837" name="Object 5"/>
          <p:cNvGraphicFramePr>
            <a:graphicFrameLocks noChangeAspect="1"/>
          </p:cNvGraphicFramePr>
          <p:nvPr/>
        </p:nvGraphicFramePr>
        <p:xfrm>
          <a:off x="3886200" y="3505200"/>
          <a:ext cx="1547813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Photo Editor Photo" r:id="rId4" imgW="1905266" imgH="2438095" progId="MSPhotoEd.3">
                  <p:embed/>
                </p:oleObj>
              </mc:Choice>
              <mc:Fallback>
                <p:oleObj name="Photo Editor Photo" r:id="rId4" imgW="1905266" imgH="2438095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505200"/>
                        <a:ext cx="1547813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95300" y="236538"/>
            <a:ext cx="77597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A7A64A"/>
                </a:solidFill>
                <a:latin typeface="Helvetica" charset="0"/>
              </a:rPr>
              <a:t>Vision: e-School Science Collaboratory</a:t>
            </a:r>
          </a:p>
          <a:p>
            <a:pPr algn="ctr" eaLnBrk="1" hangingPunct="1"/>
            <a:r>
              <a:rPr lang="en-US" sz="3200" b="1">
                <a:solidFill>
                  <a:srgbClr val="A7A64A"/>
                </a:solidFill>
                <a:latin typeface="Helvetica" charset="0"/>
              </a:rPr>
              <a:t>for a better learning experience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5800" y="1676400"/>
            <a:ext cx="7762875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000"/>
              <a:t> </a:t>
            </a:r>
            <a:r>
              <a:rPr lang="en-US" sz="2000" b="1"/>
              <a:t>Inter-active</a:t>
            </a:r>
            <a:r>
              <a:rPr lang="en-US" sz="2000"/>
              <a:t> learning tools for creative students (edutainment)…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endParaRPr lang="en-US" sz="1000"/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000"/>
              <a:t> …</a:t>
            </a:r>
            <a:r>
              <a:rPr lang="en-US" sz="2000" b="1"/>
              <a:t>same tools</a:t>
            </a:r>
            <a:r>
              <a:rPr lang="en-US" sz="2000"/>
              <a:t> engineers &amp; scientists are using in the 21</a:t>
            </a:r>
            <a:r>
              <a:rPr lang="en-US" sz="2000" baseline="30000"/>
              <a:t>st</a:t>
            </a:r>
            <a:r>
              <a:rPr lang="en-US" sz="2000"/>
              <a:t> century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endParaRPr lang="en-US" sz="1000"/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000"/>
              <a:t> Edu portal provides seamless access to </a:t>
            </a:r>
            <a:r>
              <a:rPr lang="en-US" sz="2000" b="1"/>
              <a:t>virtual laboratory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None/>
            </a:pPr>
            <a:endParaRPr lang="en-US" sz="1000"/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000"/>
              <a:t> 100s of real-world computer simulations</a:t>
            </a:r>
            <a:r>
              <a:rPr lang="de-DE" sz="2000"/>
              <a:t> </a:t>
            </a:r>
            <a:r>
              <a:rPr lang="en-US" sz="2000"/>
              <a:t>available for all ages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endParaRPr lang="en-US" sz="1000"/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2000"/>
              <a:t> On dynamic, shared, remote resources, </a:t>
            </a:r>
            <a:r>
              <a:rPr lang="en-US" sz="2000" b="1"/>
              <a:t>at your finger tip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295400" y="5029200"/>
            <a:ext cx="3297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de-DE" sz="2400" b="1">
                <a:solidFill>
                  <a:srgbClr val="0033CC"/>
                </a:solidFill>
              </a:rPr>
              <a:t>- L</a:t>
            </a:r>
            <a:r>
              <a:rPr lang="en-US" sz="2400" b="1">
                <a:solidFill>
                  <a:srgbClr val="0033CC"/>
                </a:solidFill>
              </a:rPr>
              <a:t>earning by doing </a:t>
            </a:r>
            <a:r>
              <a:rPr lang="de-DE" sz="2400" b="1">
                <a:solidFill>
                  <a:srgbClr val="0033CC"/>
                </a:solidFill>
              </a:rPr>
              <a:t>-</a:t>
            </a:r>
            <a:r>
              <a:rPr lang="en-US" sz="2400" b="1">
                <a:solidFill>
                  <a:srgbClr val="0033CC"/>
                </a:solidFill>
                <a:latin typeface="Verdana" pitchFamily="34" charset="0"/>
              </a:rPr>
              <a:t> 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990600" y="4500563"/>
            <a:ext cx="3883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33CC"/>
                </a:solidFill>
              </a:rPr>
              <a:t>e-School: empowering education</a:t>
            </a:r>
          </a:p>
        </p:txBody>
      </p:sp>
      <p:pic>
        <p:nvPicPr>
          <p:cNvPr id="37894" name="Picture 6" descr="favorable_wi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19600"/>
            <a:ext cx="1676400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de-DE" smtClean="0"/>
              <a:t>e</a:t>
            </a:r>
            <a:r>
              <a:rPr lang="en-US" smtClean="0"/>
              <a:t>-School Prototype Website</a:t>
            </a:r>
            <a:br>
              <a:rPr lang="en-US" smtClean="0"/>
            </a:br>
            <a:r>
              <a:rPr lang="en-US" sz="1000" smtClean="0">
                <a:solidFill>
                  <a:srgbClr val="0033CC"/>
                </a:solidFill>
                <a:hlinkClick r:id="rId2"/>
              </a:rPr>
              <a:t>http://eschool.gridwisetech.pl</a:t>
            </a:r>
            <a:r>
              <a:rPr lang="de-DE" sz="1000" smtClean="0">
                <a:solidFill>
                  <a:srgbClr val="0033CC"/>
                </a:solidFill>
              </a:rPr>
              <a:t> </a:t>
            </a:r>
            <a:endParaRPr lang="en-US" sz="1000" smtClean="0">
              <a:solidFill>
                <a:srgbClr val="0033CC"/>
              </a:solidFill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787400"/>
            <a:ext cx="9144000" cy="6070600"/>
          </a:xfrm>
          <a:noFill/>
        </p:spPr>
      </p:pic>
    </p:spTree>
  </p:cSld>
  <p:clrMapOvr>
    <a:masterClrMapping/>
  </p:clrMapOvr>
  <p:transition advClick="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9600" y="304800"/>
            <a:ext cx="708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7A64A"/>
                </a:solidFill>
                <a:latin typeface="Helvetica" charset="0"/>
              </a:rPr>
              <a:t>e-School: Your personal workspace</a:t>
            </a:r>
          </a:p>
        </p:txBody>
      </p:sp>
    </p:spTree>
  </p:cSld>
  <p:clrMapOvr>
    <a:masterClrMapping/>
  </p:clrMapOvr>
  <p:transition advClick="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639763"/>
          </a:xfrm>
        </p:spPr>
        <p:txBody>
          <a:bodyPr/>
          <a:lstStyle/>
          <a:p>
            <a:pPr eaLnBrk="1" hangingPunct="1"/>
            <a:r>
              <a:rPr lang="en-US" smtClean="0"/>
              <a:t>Example: interactive real-time fluid flow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9144000" cy="5638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38200" y="4953000"/>
            <a:ext cx="1841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4800"/>
          </a:p>
        </p:txBody>
      </p:sp>
      <p:pic>
        <p:nvPicPr>
          <p:cNvPr id="893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67200"/>
            <a:ext cx="3657600" cy="22193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3958" name="Text Box 6"/>
          <p:cNvSpPr txBox="1">
            <a:spLocks noChangeArrowheads="1"/>
          </p:cNvSpPr>
          <p:nvPr/>
        </p:nvSpPr>
        <p:spPr bwMode="auto">
          <a:xfrm>
            <a:off x="1600200" y="3733800"/>
            <a:ext cx="2490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bg1"/>
                </a:solidFill>
                <a:latin typeface="Verdana" pitchFamily="34" charset="0"/>
              </a:rPr>
              <a:t>Collaborat</a:t>
            </a:r>
            <a:r>
              <a:rPr lang="de-DE" sz="2000" b="1">
                <a:solidFill>
                  <a:schemeClr val="bg1"/>
                </a:solidFill>
                <a:latin typeface="Verdana" pitchFamily="34" charset="0"/>
              </a:rPr>
              <a:t>orium</a:t>
            </a:r>
            <a:endParaRPr lang="en-US" sz="2000" b="1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3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395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1273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990000"/>
                </a:solidFill>
              </a:rPr>
              <a:t>e-School: </a:t>
            </a:r>
            <a:r>
              <a:rPr lang="de-DE" sz="3600">
                <a:solidFill>
                  <a:srgbClr val="990000"/>
                </a:solidFill>
              </a:rPr>
              <a:t>Physics, Waves </a:t>
            </a:r>
            <a:endParaRPr lang="en-US" sz="3600">
              <a:solidFill>
                <a:srgbClr val="990000"/>
              </a:solidFill>
            </a:endParaRPr>
          </a:p>
        </p:txBody>
      </p:sp>
      <p:pic>
        <p:nvPicPr>
          <p:cNvPr id="41988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9800"/>
            <a:ext cx="5105400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447800"/>
            <a:ext cx="14478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792163"/>
          </a:xfrm>
        </p:spPr>
        <p:txBody>
          <a:bodyPr/>
          <a:lstStyle/>
          <a:p>
            <a:pPr eaLnBrk="1" hangingPunct="1"/>
            <a:r>
              <a:rPr lang="de-DE" sz="3200" smtClean="0"/>
              <a:t>We always built </a:t>
            </a:r>
            <a:r>
              <a:rPr lang="en-US" sz="3200" smtClean="0"/>
              <a:t>Service Infrastructure</a:t>
            </a:r>
            <a:r>
              <a:rPr lang="de-DE" sz="3200" smtClean="0"/>
              <a:t>s</a:t>
            </a:r>
            <a:endParaRPr lang="en-US" sz="3200" smtClean="0"/>
          </a:p>
        </p:txBody>
      </p:sp>
      <p:pic>
        <p:nvPicPr>
          <p:cNvPr id="6147" name="Picture 102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143000"/>
            <a:ext cx="2819400" cy="1663700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148" name="Rectangle 1028"/>
          <p:cNvSpPr>
            <a:spLocks noChangeArrowheads="1"/>
          </p:cNvSpPr>
          <p:nvPr/>
        </p:nvSpPr>
        <p:spPr bwMode="auto">
          <a:xfrm>
            <a:off x="457200" y="274320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0033CC"/>
                </a:solidFill>
              </a:rPr>
              <a:t>   </a:t>
            </a:r>
            <a:r>
              <a:rPr lang="en-US">
                <a:solidFill>
                  <a:srgbClr val="0033CC"/>
                </a:solidFill>
              </a:rPr>
              <a:t>Ancient Rome</a:t>
            </a:r>
            <a:r>
              <a:rPr lang="de-DE">
                <a:solidFill>
                  <a:srgbClr val="0033CC"/>
                </a:solidFill>
              </a:rPr>
              <a:t>: 10</a:t>
            </a:r>
            <a:r>
              <a:rPr lang="en-US">
                <a:solidFill>
                  <a:srgbClr val="0033CC"/>
                </a:solidFill>
              </a:rPr>
              <a:t> aqueducts</a:t>
            </a:r>
            <a:endParaRPr lang="de-DE">
              <a:solidFill>
                <a:srgbClr val="0033CC"/>
              </a:solidFill>
            </a:endParaRPr>
          </a:p>
          <a:p>
            <a:pPr algn="ctr" eaLnBrk="0" hangingPunct="0"/>
            <a:r>
              <a:rPr lang="de-DE">
                <a:solidFill>
                  <a:srgbClr val="0033CC"/>
                </a:solidFill>
              </a:rPr>
              <a:t>   150,000</a:t>
            </a:r>
            <a:r>
              <a:rPr lang="en-US">
                <a:solidFill>
                  <a:srgbClr val="0033CC"/>
                </a:solidFill>
              </a:rPr>
              <a:t> m</a:t>
            </a:r>
            <a:r>
              <a:rPr lang="en-US" baseline="30000">
                <a:solidFill>
                  <a:srgbClr val="0033CC"/>
                </a:solidFill>
              </a:rPr>
              <a:t>3</a:t>
            </a:r>
            <a:r>
              <a:rPr lang="en-US">
                <a:solidFill>
                  <a:srgbClr val="0033CC"/>
                </a:solidFill>
              </a:rPr>
              <a:t> of water each day</a:t>
            </a:r>
          </a:p>
        </p:txBody>
      </p:sp>
      <p:pic>
        <p:nvPicPr>
          <p:cNvPr id="614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14400"/>
            <a:ext cx="28194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1030"/>
          <p:cNvSpPr>
            <a:spLocks noChangeArrowheads="1"/>
          </p:cNvSpPr>
          <p:nvPr/>
        </p:nvSpPr>
        <p:spPr bwMode="auto">
          <a:xfrm>
            <a:off x="4572000" y="26670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0033CC"/>
                </a:solidFill>
              </a:rPr>
              <a:t>Electrical Power Grid </a:t>
            </a:r>
          </a:p>
          <a:p>
            <a:pPr algn="ctr" eaLnBrk="0" hangingPunct="0"/>
            <a:r>
              <a:rPr lang="en-US">
                <a:solidFill>
                  <a:srgbClr val="0033CC"/>
                </a:solidFill>
              </a:rPr>
              <a:t>Infrastructure</a:t>
            </a:r>
          </a:p>
        </p:txBody>
      </p:sp>
      <p:pic>
        <p:nvPicPr>
          <p:cNvPr id="6151" name="Picture 10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2" b="27687"/>
          <a:stretch>
            <a:fillRect/>
          </a:stretch>
        </p:blipFill>
        <p:spPr bwMode="auto">
          <a:xfrm>
            <a:off x="4876800" y="3733800"/>
            <a:ext cx="2895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2" name="Rectangle 1032"/>
          <p:cNvSpPr>
            <a:spLocks noChangeArrowheads="1"/>
          </p:cNvSpPr>
          <p:nvPr/>
        </p:nvSpPr>
        <p:spPr bwMode="auto">
          <a:xfrm>
            <a:off x="5105400" y="5410200"/>
            <a:ext cx="243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0033CC"/>
                </a:solidFill>
              </a:rPr>
              <a:t>Internet </a:t>
            </a:r>
          </a:p>
          <a:p>
            <a:pPr algn="ctr" eaLnBrk="0" hangingPunct="0"/>
            <a:r>
              <a:rPr lang="de-DE">
                <a:solidFill>
                  <a:srgbClr val="0033CC"/>
                </a:solidFill>
              </a:rPr>
              <a:t>WWW, Grids, Clouds</a:t>
            </a:r>
            <a:endParaRPr lang="en-US">
              <a:solidFill>
                <a:srgbClr val="0033CC"/>
              </a:solidFill>
            </a:endParaRPr>
          </a:p>
        </p:txBody>
      </p:sp>
      <p:sp>
        <p:nvSpPr>
          <p:cNvPr id="6153" name="Rectangle 1033"/>
          <p:cNvSpPr>
            <a:spLocks noChangeArrowheads="1"/>
          </p:cNvSpPr>
          <p:nvPr/>
        </p:nvSpPr>
        <p:spPr bwMode="auto">
          <a:xfrm>
            <a:off x="1752600" y="5334000"/>
            <a:ext cx="1905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de-DE">
                <a:solidFill>
                  <a:srgbClr val="0033CC"/>
                </a:solidFill>
              </a:rPr>
              <a:t>Transportation</a:t>
            </a:r>
          </a:p>
          <a:p>
            <a:pPr algn="ctr" eaLnBrk="0" hangingPunct="0"/>
            <a:r>
              <a:rPr lang="de-DE">
                <a:solidFill>
                  <a:srgbClr val="0033CC"/>
                </a:solidFill>
              </a:rPr>
              <a:t>Land, water, air</a:t>
            </a:r>
            <a:endParaRPr lang="en-US">
              <a:solidFill>
                <a:srgbClr val="0033CC"/>
              </a:solidFill>
            </a:endParaRPr>
          </a:p>
        </p:txBody>
      </p:sp>
      <p:pic>
        <p:nvPicPr>
          <p:cNvPr id="6154" name="Picture 10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733800"/>
            <a:ext cx="2057400" cy="154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312738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990000"/>
                </a:solidFill>
              </a:rPr>
              <a:t>e-School: </a:t>
            </a:r>
            <a:r>
              <a:rPr lang="de-DE" sz="3600">
                <a:solidFill>
                  <a:srgbClr val="990000"/>
                </a:solidFill>
              </a:rPr>
              <a:t>Physics, Density </a:t>
            </a:r>
            <a:endParaRPr lang="en-US" sz="3600">
              <a:solidFill>
                <a:srgbClr val="990000"/>
              </a:solidFill>
            </a:endParaRPr>
          </a:p>
        </p:txBody>
      </p:sp>
      <p:pic>
        <p:nvPicPr>
          <p:cNvPr id="43012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105400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14478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133600" y="2362200"/>
            <a:ext cx="5403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5400" b="1">
                <a:solidFill>
                  <a:srgbClr val="A7A64A"/>
                </a:solidFill>
                <a:latin typeface="Helvetica" charset="0"/>
              </a:rPr>
              <a:t>Thank You</a:t>
            </a:r>
          </a:p>
          <a:p>
            <a:pPr algn="ctr"/>
            <a:r>
              <a:rPr lang="en-GB" sz="5400" b="1">
                <a:solidFill>
                  <a:srgbClr val="A7A64A"/>
                </a:solidFill>
                <a:latin typeface="Helvetica" charset="0"/>
              </a:rPr>
              <a:t>for your attention</a:t>
            </a:r>
            <a:endParaRPr lang="en-GB" sz="3200" b="1">
              <a:solidFill>
                <a:srgbClr val="A7A64A"/>
              </a:solidFill>
              <a:latin typeface="Albertus Medium" pitchFamily="32" charset="0"/>
            </a:endParaRPr>
          </a:p>
          <a:p>
            <a:pPr algn="ctr"/>
            <a:endParaRPr lang="de-DE" sz="2400" b="1">
              <a:solidFill>
                <a:srgbClr val="A7A64A"/>
              </a:solidFill>
              <a:latin typeface="Helvetica" charset="0"/>
            </a:endParaRPr>
          </a:p>
          <a:p>
            <a:pPr algn="ctr"/>
            <a:r>
              <a:rPr lang="de-DE" sz="2400" b="1">
                <a:solidFill>
                  <a:srgbClr val="A7A64A"/>
                </a:solidFill>
                <a:latin typeface="Helvetica" charset="0"/>
              </a:rPr>
              <a:t>gentzsch @ rzg.mpg.de</a:t>
            </a:r>
          </a:p>
        </p:txBody>
      </p:sp>
      <p:sp>
        <p:nvSpPr>
          <p:cNvPr id="44035" name="Rectangle 8"/>
          <p:cNvSpPr>
            <a:spLocks noChangeArrowheads="1"/>
          </p:cNvSpPr>
          <p:nvPr/>
        </p:nvSpPr>
        <p:spPr bwMode="auto">
          <a:xfrm>
            <a:off x="2133600" y="457200"/>
            <a:ext cx="5335588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8"/>
          <p:cNvSpPr txBox="1">
            <a:spLocks noChangeArrowheads="1"/>
          </p:cNvSpPr>
          <p:nvPr/>
        </p:nvSpPr>
        <p:spPr bwMode="auto">
          <a:xfrm>
            <a:off x="0" y="0"/>
            <a:ext cx="9144000" cy="1558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sz="100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A7A64A"/>
                </a:solidFill>
                <a:latin typeface="Helvetica" charset="0"/>
              </a:rPr>
              <a:t>Service Infrastructure for Collaboration in Science</a:t>
            </a:r>
          </a:p>
          <a:p>
            <a:pPr algn="ctr" eaLnBrk="1" hangingPunct="1">
              <a:spcBef>
                <a:spcPct val="20000"/>
              </a:spcBef>
            </a:pPr>
            <a:endParaRPr lang="en-US" sz="3200">
              <a:solidFill>
                <a:srgbClr val="A7A64A"/>
              </a:solidFill>
              <a:latin typeface="Helvetica" charset="0"/>
            </a:endParaRPr>
          </a:p>
          <a:p>
            <a:pPr algn="ctr" eaLnBrk="1" hangingPunct="1">
              <a:spcBef>
                <a:spcPct val="20000"/>
              </a:spcBef>
            </a:pP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7171" name="Picture 6" descr="world12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500813"/>
            <a:ext cx="2000250" cy="3571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0" y="6399213"/>
            <a:ext cx="371475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bg1"/>
                </a:solidFill>
              </a:rPr>
              <a:t>Acknowledgements: </a:t>
            </a:r>
            <a:br>
              <a:rPr lang="en-US" sz="800">
                <a:solidFill>
                  <a:schemeClr val="bg1"/>
                </a:solidFill>
              </a:rPr>
            </a:br>
            <a:r>
              <a:rPr lang="en-US" sz="800">
                <a:solidFill>
                  <a:schemeClr val="bg1"/>
                </a:solidFill>
              </a:rPr>
              <a:t>Julia Andreeva, Ian Bird, David Colling, David Foster, Jürgen Knobloch, </a:t>
            </a:r>
            <a:br>
              <a:rPr lang="en-US" sz="800">
                <a:solidFill>
                  <a:schemeClr val="bg1"/>
                </a:solidFill>
              </a:rPr>
            </a:br>
            <a:r>
              <a:rPr lang="en-US" sz="800">
                <a:solidFill>
                  <a:schemeClr val="bg1"/>
                </a:solidFill>
              </a:rPr>
              <a:t>Faïrouz Malek, the LCG Collaboration, EGEE, OSG, the LHC experiments</a:t>
            </a:r>
          </a:p>
        </p:txBody>
      </p:sp>
      <p:sp>
        <p:nvSpPr>
          <p:cNvPr id="969734" name="Rectangle 6"/>
          <p:cNvSpPr>
            <a:spLocks noChangeArrowheads="1"/>
          </p:cNvSpPr>
          <p:nvPr/>
        </p:nvSpPr>
        <p:spPr bwMode="auto">
          <a:xfrm>
            <a:off x="228600" y="2286000"/>
            <a:ext cx="457200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~ 2</a:t>
            </a:r>
            <a:r>
              <a:rPr lang="de-DE" sz="1600" b="1">
                <a:solidFill>
                  <a:schemeClr val="bg1"/>
                </a:solidFill>
              </a:rPr>
              <a:t>8</a:t>
            </a:r>
            <a:r>
              <a:rPr lang="en-US" sz="1600" b="1">
                <a:solidFill>
                  <a:schemeClr val="bg1"/>
                </a:solidFill>
              </a:rPr>
              <a:t>0 sites in </a:t>
            </a:r>
            <a:r>
              <a:rPr lang="de-DE" sz="1600" b="1">
                <a:solidFill>
                  <a:schemeClr val="bg1"/>
                </a:solidFill>
              </a:rPr>
              <a:t>54</a:t>
            </a:r>
            <a:r>
              <a:rPr lang="en-US" sz="1600" b="1">
                <a:solidFill>
                  <a:schemeClr val="bg1"/>
                </a:solidFill>
              </a:rPr>
              <a:t> countries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&gt; 200 V</a:t>
            </a:r>
            <a:r>
              <a:rPr lang="de-DE" sz="1600" b="1">
                <a:solidFill>
                  <a:schemeClr val="bg1"/>
                </a:solidFill>
              </a:rPr>
              <a:t>irtual Organizations</a:t>
            </a:r>
            <a:endParaRPr lang="en-US" sz="16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~ </a:t>
            </a:r>
            <a:r>
              <a:rPr lang="de-DE" sz="1600" b="1">
                <a:solidFill>
                  <a:schemeClr val="bg1"/>
                </a:solidFill>
              </a:rPr>
              <a:t>12</a:t>
            </a:r>
            <a:r>
              <a:rPr lang="en-US" sz="1600" b="1">
                <a:solidFill>
                  <a:schemeClr val="bg1"/>
                </a:solidFill>
              </a:rPr>
              <a:t>0 000 CPUs</a:t>
            </a:r>
            <a:r>
              <a:rPr lang="de-DE" sz="1600" b="1">
                <a:solidFill>
                  <a:schemeClr val="bg1"/>
                </a:solidFill>
              </a:rPr>
              <a:t> (March 2010)</a:t>
            </a:r>
            <a:r>
              <a:rPr lang="en-US" sz="1600" b="1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1600" b="1">
                <a:solidFill>
                  <a:schemeClr val="bg1"/>
                </a:solidFill>
              </a:rPr>
              <a:t> 20</a:t>
            </a:r>
            <a:r>
              <a:rPr lang="en-US" sz="1600" b="1">
                <a:solidFill>
                  <a:schemeClr val="bg1"/>
                </a:solidFill>
              </a:rPr>
              <a:t> PB storage</a:t>
            </a:r>
            <a:endParaRPr lang="de-DE" sz="16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1600" b="1">
                <a:solidFill>
                  <a:schemeClr val="bg1"/>
                </a:solidFill>
              </a:rPr>
              <a:t> 16000 users</a:t>
            </a:r>
            <a:endParaRPr lang="en-US" sz="1600" b="1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&gt; </a:t>
            </a:r>
            <a:r>
              <a:rPr lang="de-DE" sz="1600" b="1">
                <a:solidFill>
                  <a:schemeClr val="bg1"/>
                </a:solidFill>
              </a:rPr>
              <a:t>25</a:t>
            </a:r>
            <a:r>
              <a:rPr lang="en-US" sz="1600" b="1">
                <a:solidFill>
                  <a:schemeClr val="bg1"/>
                </a:solidFill>
              </a:rPr>
              <a:t>0</a:t>
            </a:r>
            <a:r>
              <a:rPr lang="de-DE" sz="1600" b="1">
                <a:solidFill>
                  <a:schemeClr val="bg1"/>
                </a:solidFill>
              </a:rPr>
              <a:t>K</a:t>
            </a:r>
            <a:r>
              <a:rPr lang="en-US" sz="1600" b="1">
                <a:solidFill>
                  <a:schemeClr val="bg1"/>
                </a:solidFill>
              </a:rPr>
              <a:t> jobs/day</a:t>
            </a:r>
            <a:endParaRPr lang="de-DE" sz="1600" b="1">
              <a:solidFill>
                <a:schemeClr val="bg1"/>
              </a:solidFill>
            </a:endParaRPr>
          </a:p>
        </p:txBody>
      </p:sp>
      <p:sp>
        <p:nvSpPr>
          <p:cNvPr id="969735" name="Rectangle 7"/>
          <p:cNvSpPr>
            <a:spLocks noChangeArrowheads="1"/>
          </p:cNvSpPr>
          <p:nvPr/>
        </p:nvSpPr>
        <p:spPr bwMode="auto">
          <a:xfrm>
            <a:off x="6096000" y="1905000"/>
            <a:ext cx="2819400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de-DE" sz="1600" b="1">
                <a:solidFill>
                  <a:schemeClr val="bg1"/>
                </a:solidFill>
              </a:rPr>
              <a:t>     </a:t>
            </a:r>
            <a:r>
              <a:rPr lang="en-US" sz="1600" b="1">
                <a:solidFill>
                  <a:schemeClr val="bg1"/>
                </a:solidFill>
              </a:rPr>
              <a:t>Scientific </a:t>
            </a:r>
            <a:r>
              <a:rPr lang="de-DE" sz="1600" b="1">
                <a:solidFill>
                  <a:schemeClr val="bg1"/>
                </a:solidFill>
              </a:rPr>
              <a:t>C</a:t>
            </a:r>
            <a:r>
              <a:rPr lang="en-US" sz="1600" b="1">
                <a:solidFill>
                  <a:schemeClr val="bg1"/>
                </a:solidFill>
              </a:rPr>
              <a:t>ommunities: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High Energy Physics    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Astrophysics  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Comp Chemistry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Fusion 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Life Sciences 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Biomedicine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Earth Sciences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Finance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Geophysics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1600" b="1">
                <a:solidFill>
                  <a:schemeClr val="bg1"/>
                </a:solidFill>
              </a:rPr>
              <a:t>Multimedia</a:t>
            </a:r>
            <a:endParaRPr lang="de-DE" sz="1600" b="1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de-DE" sz="1600" b="1">
                <a:solidFill>
                  <a:schemeClr val="bg1"/>
                </a:solidFill>
              </a:rPr>
              <a:t>...and more </a:t>
            </a:r>
            <a:endParaRPr 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4" grpId="0" autoUpdateAnimBg="0"/>
      <p:bldP spid="96973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2057400"/>
            <a:ext cx="9144000" cy="1125538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</a:pPr>
            <a:r>
              <a:rPr lang="de-DE" sz="4400" i="1" smtClean="0"/>
              <a:t>Why are we building </a:t>
            </a:r>
            <a:br>
              <a:rPr lang="de-DE" sz="4400" i="1" smtClean="0"/>
            </a:br>
            <a:r>
              <a:rPr lang="de-DE" sz="4400" i="1" smtClean="0"/>
              <a:t>e-Infrastructures ?</a:t>
            </a:r>
            <a:endParaRPr lang="en-US" sz="4400" smtClean="0"/>
          </a:p>
        </p:txBody>
      </p:sp>
      <p:sp>
        <p:nvSpPr>
          <p:cNvPr id="8195" name="Rectangle 1028"/>
          <p:cNvSpPr>
            <a:spLocks noChangeArrowheads="1"/>
          </p:cNvSpPr>
          <p:nvPr/>
        </p:nvSpPr>
        <p:spPr bwMode="auto">
          <a:xfrm>
            <a:off x="0" y="404813"/>
            <a:ext cx="9144000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None/>
            </a:pPr>
            <a:r>
              <a:rPr lang="de-DE" sz="1600" b="1">
                <a:solidFill>
                  <a:schemeClr val="accent2"/>
                </a:solidFill>
                <a:latin typeface="Helvetica" charset="0"/>
              </a:rPr>
              <a:t>University of South Carolina, Columbia, February 25, 2011</a:t>
            </a:r>
            <a:endParaRPr lang="en-US" sz="1600" b="1">
              <a:solidFill>
                <a:schemeClr val="accent2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00063"/>
            <a:ext cx="9144000" cy="5111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449263" eaLnBrk="1" hangingPunct="1">
              <a:lnSpc>
                <a:spcPct val="93000"/>
              </a:lnSpc>
              <a:buClr>
                <a:srgbClr val="ACA442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smtClean="0"/>
              <a:t>Aerodynamic Shape Optimization</a:t>
            </a:r>
          </a:p>
        </p:txBody>
      </p:sp>
      <p:grpSp>
        <p:nvGrpSpPr>
          <p:cNvPr id="9219" name="Group 3"/>
          <p:cNvGrpSpPr>
            <a:grpSpLocks/>
          </p:cNvGrpSpPr>
          <p:nvPr/>
        </p:nvGrpSpPr>
        <p:grpSpPr bwMode="auto">
          <a:xfrm>
            <a:off x="503238" y="1350963"/>
            <a:ext cx="3422650" cy="2651125"/>
            <a:chOff x="317" y="851"/>
            <a:chExt cx="2156" cy="1670"/>
          </a:xfrm>
        </p:grpSpPr>
        <p:pic>
          <p:nvPicPr>
            <p:cNvPr id="923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9" t="5031" b="50317"/>
            <a:stretch>
              <a:fillRect/>
            </a:stretch>
          </p:blipFill>
          <p:spPr bwMode="auto">
            <a:xfrm>
              <a:off x="317" y="851"/>
              <a:ext cx="2157" cy="9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2049" t="5031" b="5031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24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9" t="60402" r="1039" b="7187"/>
            <a:stretch>
              <a:fillRect/>
            </a:stretch>
          </p:blipFill>
          <p:spPr bwMode="auto">
            <a:xfrm>
              <a:off x="317" y="1805"/>
              <a:ext cx="2157" cy="7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039" t="60402" r="1039" b="7187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1" name="Line 6"/>
            <p:cNvSpPr>
              <a:spLocks noChangeShapeType="1"/>
            </p:cNvSpPr>
            <p:nvPr/>
          </p:nvSpPr>
          <p:spPr bwMode="auto">
            <a:xfrm>
              <a:off x="317" y="1805"/>
              <a:ext cx="2154" cy="1"/>
            </a:xfrm>
            <a:prstGeom prst="line">
              <a:avLst/>
            </a:prstGeom>
            <a:noFill/>
            <a:ln w="180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14338" y="4354513"/>
            <a:ext cx="3740150" cy="97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500">
                <a:solidFill>
                  <a:srgbClr val="000000"/>
                </a:solidFill>
              </a:rPr>
              <a:t> 4 parameters to be optimized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500">
                <a:solidFill>
                  <a:srgbClr val="000000"/>
                </a:solidFill>
              </a:rPr>
              <a:t> cubic face centered design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500">
                <a:solidFill>
                  <a:srgbClr val="000000"/>
                </a:solidFill>
              </a:rPr>
              <a:t> 25 cases+16 extra cases for error estim.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1500">
                <a:solidFill>
                  <a:srgbClr val="000000"/>
                </a:solidFill>
              </a:rPr>
              <a:t> 70 hours wall clock time on 64 cpus</a:t>
            </a: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5819775" y="4524375"/>
            <a:ext cx="898525" cy="1588"/>
          </a:xfrm>
          <a:prstGeom prst="line">
            <a:avLst/>
          </a:prstGeom>
          <a:noFill/>
          <a:ln w="108000">
            <a:solidFill>
              <a:srgbClr val="94BD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 flipV="1">
            <a:off x="6616700" y="2249488"/>
            <a:ext cx="1588" cy="844550"/>
          </a:xfrm>
          <a:prstGeom prst="line">
            <a:avLst/>
          </a:prstGeom>
          <a:noFill/>
          <a:ln w="108000">
            <a:solidFill>
              <a:srgbClr val="94BD5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>
            <a:off x="4140200" y="2160588"/>
            <a:ext cx="1720850" cy="409575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Geometry modification</a:t>
            </a:r>
          </a:p>
        </p:txBody>
      </p:sp>
      <p:sp>
        <p:nvSpPr>
          <p:cNvPr id="9224" name="AutoShape 11"/>
          <p:cNvSpPr>
            <a:spLocks noChangeArrowheads="1"/>
          </p:cNvSpPr>
          <p:nvPr/>
        </p:nvSpPr>
        <p:spPr bwMode="auto">
          <a:xfrm>
            <a:off x="4140200" y="2857500"/>
            <a:ext cx="1720850" cy="409575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Volume meshing</a:t>
            </a:r>
          </a:p>
        </p:txBody>
      </p:sp>
      <p:sp>
        <p:nvSpPr>
          <p:cNvPr id="9225" name="AutoShape 12"/>
          <p:cNvSpPr>
            <a:spLocks noChangeArrowheads="1"/>
          </p:cNvSpPr>
          <p:nvPr/>
        </p:nvSpPr>
        <p:spPr bwMode="auto">
          <a:xfrm>
            <a:off x="4140200" y="3556000"/>
            <a:ext cx="1720850" cy="409575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CFD simulation</a:t>
            </a:r>
          </a:p>
        </p:txBody>
      </p:sp>
      <p:sp>
        <p:nvSpPr>
          <p:cNvPr id="9226" name="AutoShape 13"/>
          <p:cNvSpPr>
            <a:spLocks noChangeArrowheads="1"/>
          </p:cNvSpPr>
          <p:nvPr/>
        </p:nvSpPr>
        <p:spPr bwMode="auto">
          <a:xfrm>
            <a:off x="4140200" y="4289425"/>
            <a:ext cx="1720850" cy="409575"/>
          </a:xfrm>
          <a:prstGeom prst="roundRect">
            <a:avLst>
              <a:gd name="adj" fmla="val 440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 anchorCtr="1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>
                <a:solidFill>
                  <a:srgbClr val="000000"/>
                </a:solidFill>
              </a:rPr>
              <a:t>Result analysis</a:t>
            </a:r>
          </a:p>
        </p:txBody>
      </p:sp>
      <p:sp>
        <p:nvSpPr>
          <p:cNvPr id="9227" name="AutoShape 14"/>
          <p:cNvSpPr>
            <a:spLocks noChangeArrowheads="1"/>
          </p:cNvSpPr>
          <p:nvPr/>
        </p:nvSpPr>
        <p:spPr bwMode="auto">
          <a:xfrm>
            <a:off x="4854575" y="2576513"/>
            <a:ext cx="225425" cy="239712"/>
          </a:xfrm>
          <a:prstGeom prst="downArrow">
            <a:avLst>
              <a:gd name="adj1" fmla="val 50000"/>
              <a:gd name="adj2" fmla="val 26584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utoShape 15"/>
          <p:cNvSpPr>
            <a:spLocks noChangeArrowheads="1"/>
          </p:cNvSpPr>
          <p:nvPr/>
        </p:nvSpPr>
        <p:spPr bwMode="auto">
          <a:xfrm>
            <a:off x="4854575" y="3281363"/>
            <a:ext cx="225425" cy="239712"/>
          </a:xfrm>
          <a:prstGeom prst="downArrow">
            <a:avLst>
              <a:gd name="adj1" fmla="val 50000"/>
              <a:gd name="adj2" fmla="val 26584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AutoShape 16"/>
          <p:cNvSpPr>
            <a:spLocks noChangeArrowheads="1"/>
          </p:cNvSpPr>
          <p:nvPr/>
        </p:nvSpPr>
        <p:spPr bwMode="auto">
          <a:xfrm>
            <a:off x="4854575" y="4022725"/>
            <a:ext cx="225425" cy="239713"/>
          </a:xfrm>
          <a:prstGeom prst="downArrow">
            <a:avLst>
              <a:gd name="adj1" fmla="val 50000"/>
              <a:gd name="adj2" fmla="val 26585"/>
            </a:avLst>
          </a:prstGeom>
          <a:solidFill>
            <a:srgbClr val="FFCC99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AutoShape 17"/>
          <p:cNvSpPr>
            <a:spLocks noChangeArrowheads="1"/>
          </p:cNvSpPr>
          <p:nvPr/>
        </p:nvSpPr>
        <p:spPr bwMode="auto">
          <a:xfrm>
            <a:off x="7472363" y="2038350"/>
            <a:ext cx="336550" cy="842963"/>
          </a:xfrm>
          <a:prstGeom prst="downArrow">
            <a:avLst>
              <a:gd name="adj1" fmla="val 50000"/>
              <a:gd name="adj2" fmla="val 62618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1" name="AutoShape 18"/>
          <p:cNvSpPr>
            <a:spLocks noChangeArrowheads="1"/>
          </p:cNvSpPr>
          <p:nvPr/>
        </p:nvSpPr>
        <p:spPr bwMode="auto">
          <a:xfrm>
            <a:off x="6300788" y="4535488"/>
            <a:ext cx="2700337" cy="1192212"/>
          </a:xfrm>
          <a:prstGeom prst="irregularSeal2">
            <a:avLst/>
          </a:prstGeom>
          <a:solidFill>
            <a:srgbClr val="FFFFCC"/>
          </a:solidFill>
          <a:ln w="36000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8000" tIns="63000" rIns="108000" bIns="63000"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Optimal</a:t>
            </a:r>
          </a:p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solution</a:t>
            </a:r>
          </a:p>
        </p:txBody>
      </p:sp>
      <p:sp>
        <p:nvSpPr>
          <p:cNvPr id="9232" name="AutoShape 19"/>
          <p:cNvSpPr>
            <a:spLocks noChangeArrowheads="1"/>
          </p:cNvSpPr>
          <p:nvPr/>
        </p:nvSpPr>
        <p:spPr bwMode="auto">
          <a:xfrm>
            <a:off x="6594475" y="1439863"/>
            <a:ext cx="2135188" cy="5984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000000"/>
                </a:solidFill>
              </a:rPr>
              <a:t>Design plan</a:t>
            </a:r>
          </a:p>
        </p:txBody>
      </p:sp>
      <p:sp>
        <p:nvSpPr>
          <p:cNvPr id="9233" name="Text Box 20"/>
          <p:cNvSpPr txBox="1">
            <a:spLocks noChangeArrowheads="1"/>
          </p:cNvSpPr>
          <p:nvPr/>
        </p:nvSpPr>
        <p:spPr bwMode="auto">
          <a:xfrm>
            <a:off x="3843338" y="5580063"/>
            <a:ext cx="2276475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1400">
                <a:solidFill>
                  <a:srgbClr val="000000"/>
                </a:solidFill>
              </a:rPr>
              <a:t>Each of these steps need to be fully automated and controlled by the optimizer</a:t>
            </a:r>
          </a:p>
        </p:txBody>
      </p:sp>
      <p:sp>
        <p:nvSpPr>
          <p:cNvPr id="9234" name="Line 21"/>
          <p:cNvSpPr>
            <a:spLocks noChangeShapeType="1"/>
          </p:cNvSpPr>
          <p:nvPr/>
        </p:nvSpPr>
        <p:spPr bwMode="auto">
          <a:xfrm flipV="1">
            <a:off x="6659563" y="3587750"/>
            <a:ext cx="15875" cy="915988"/>
          </a:xfrm>
          <a:prstGeom prst="line">
            <a:avLst/>
          </a:prstGeom>
          <a:noFill/>
          <a:ln w="108000">
            <a:solidFill>
              <a:srgbClr val="94BD5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2"/>
          <p:cNvSpPr>
            <a:spLocks noChangeShapeType="1"/>
          </p:cNvSpPr>
          <p:nvPr/>
        </p:nvSpPr>
        <p:spPr bwMode="auto">
          <a:xfrm flipH="1">
            <a:off x="5800725" y="2303463"/>
            <a:ext cx="862013" cy="1587"/>
          </a:xfrm>
          <a:prstGeom prst="line">
            <a:avLst/>
          </a:prstGeom>
          <a:noFill/>
          <a:ln w="108000">
            <a:solidFill>
              <a:srgbClr val="94BD5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AutoShape 23"/>
          <p:cNvSpPr>
            <a:spLocks noChangeArrowheads="1"/>
          </p:cNvSpPr>
          <p:nvPr/>
        </p:nvSpPr>
        <p:spPr bwMode="auto">
          <a:xfrm>
            <a:off x="7472363" y="3651250"/>
            <a:ext cx="336550" cy="836613"/>
          </a:xfrm>
          <a:prstGeom prst="downArrow">
            <a:avLst>
              <a:gd name="adj1" fmla="val 50000"/>
              <a:gd name="adj2" fmla="val 62146"/>
            </a:avLst>
          </a:prstGeom>
          <a:solidFill>
            <a:srgbClr val="94BD5E"/>
          </a:solidFill>
          <a:ln w="36000">
            <a:solidFill>
              <a:srgbClr val="0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7" name="AutoShape 24"/>
          <p:cNvSpPr>
            <a:spLocks noChangeArrowheads="1"/>
          </p:cNvSpPr>
          <p:nvPr/>
        </p:nvSpPr>
        <p:spPr bwMode="auto">
          <a:xfrm>
            <a:off x="6461125" y="3005138"/>
            <a:ext cx="2359025" cy="598487"/>
          </a:xfrm>
          <a:prstGeom prst="flowChartMagneticDisk">
            <a:avLst/>
          </a:prstGeom>
          <a:solidFill>
            <a:srgbClr val="94BD5E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 anchor="ctr"/>
          <a:lstStyle/>
          <a:p>
            <a:pPr algn="ctr" defTabSz="449263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>
                <a:solidFill>
                  <a:srgbClr val="FFFFFF"/>
                </a:solidFill>
              </a:rPr>
              <a:t>Optimizer</a:t>
            </a:r>
          </a:p>
        </p:txBody>
      </p:sp>
      <p:sp>
        <p:nvSpPr>
          <p:cNvPr id="9238" name="Line 25"/>
          <p:cNvSpPr>
            <a:spLocks noChangeShapeType="1"/>
          </p:cNvSpPr>
          <p:nvPr/>
        </p:nvSpPr>
        <p:spPr bwMode="auto">
          <a:xfrm flipV="1">
            <a:off x="4500563" y="4676775"/>
            <a:ext cx="360362" cy="90646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58850"/>
          </a:xfrm>
        </p:spPr>
        <p:txBody>
          <a:bodyPr/>
          <a:lstStyle/>
          <a:p>
            <a:pPr eaLnBrk="1" hangingPunct="1"/>
            <a:r>
              <a:rPr lang="en-US" sz="3600" smtClean="0"/>
              <a:t>Combustion / Radiation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4038600" cy="4710113"/>
          </a:xfrm>
        </p:spPr>
        <p:txBody>
          <a:bodyPr/>
          <a:lstStyle/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Study the impact of radiative heat transfer (RHT) on the combustion process (2D)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Couple combustion (AVBP), the RHT (Rayon) codes and the pollutant formation (AVBP) 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Parallelization of the Rayon code and improvement of the coupling part 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Load balancing issue </a:t>
            </a:r>
          </a:p>
          <a:p>
            <a:pPr marL="541338" lvl="1" indent="-184150" eaLnBrk="1" hangingPunct="1">
              <a:lnSpc>
                <a:spcPct val="90000"/>
              </a:lnSpc>
              <a:spcBef>
                <a:spcPct val="80000"/>
              </a:spcBef>
            </a:pPr>
            <a:r>
              <a:rPr lang="en-US" smtClean="0">
                <a:solidFill>
                  <a:schemeClr val="tx1"/>
                </a:solidFill>
                <a:latin typeface="Arial" pitchFamily="34" charset="0"/>
              </a:rPr>
              <a:t>3D extension proposed to DECI and accepted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751388" y="3789363"/>
            <a:ext cx="4105275" cy="23749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3237" name="thot_chipre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27776" r="3511" b="19839"/>
          <a:stretch>
            <a:fillRect/>
          </a:stretch>
        </p:blipFill>
        <p:spPr bwMode="auto">
          <a:xfrm>
            <a:off x="5287963" y="4137025"/>
            <a:ext cx="34702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3238" name="t100_chipr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t="29643" r="3752" b="21173"/>
          <a:stretch>
            <a:fillRect/>
          </a:stretch>
        </p:blipFill>
        <p:spPr bwMode="auto">
          <a:xfrm>
            <a:off x="5287963" y="5186363"/>
            <a:ext cx="34559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761038" y="3789363"/>
            <a:ext cx="210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b="1">
                <a:solidFill>
                  <a:srgbClr val="333399"/>
                </a:solidFill>
              </a:rPr>
              <a:t>Temperature</a:t>
            </a:r>
            <a:r>
              <a:rPr lang="en-US">
                <a:solidFill>
                  <a:srgbClr val="333399"/>
                </a:solidFill>
              </a:rPr>
              <a:t> </a:t>
            </a:r>
            <a:r>
              <a:rPr lang="en-US" b="1">
                <a:solidFill>
                  <a:srgbClr val="333399"/>
                </a:solidFill>
              </a:rPr>
              <a:t>field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-5400000">
            <a:off x="3863975" y="4879976"/>
            <a:ext cx="2079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400" b="1">
                <a:solidFill>
                  <a:srgbClr val="333399"/>
                </a:solidFill>
              </a:rPr>
              <a:t> Radiative heat transfer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 rot="-5400000">
            <a:off x="4768056" y="5412582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</a:rPr>
              <a:t>WITH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 rot="-5400000">
            <a:off x="4560888" y="4452938"/>
            <a:ext cx="111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1600" b="1">
                <a:solidFill>
                  <a:srgbClr val="333399"/>
                </a:solidFill>
              </a:rPr>
              <a:t>WITHOUT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4787900" y="1304925"/>
            <a:ext cx="4032250" cy="23399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929188" y="1628775"/>
            <a:ext cx="1417637" cy="631825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1600">
              <a:latin typeface="Garamond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/>
              <a:t>AVBP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1400"/>
              <a:t>(combustion)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60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7264400" y="1592263"/>
            <a:ext cx="1417638" cy="65405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1600">
              <a:latin typeface="Garamond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/>
              <a:t>RAYON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fr-FR" sz="1600"/>
              <a:t>(RHT)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600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6335713" y="1412875"/>
            <a:ext cx="7762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i="1">
                <a:latin typeface="Garamond" pitchFamily="18" charset="0"/>
              </a:rPr>
              <a:t>t + m.dt</a:t>
            </a:r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>
            <a:off x="6192838" y="1520825"/>
            <a:ext cx="1274762" cy="398463"/>
          </a:xfrm>
          <a:prstGeom prst="rightArrow">
            <a:avLst>
              <a:gd name="adj1" fmla="val 58676"/>
              <a:gd name="adj2" fmla="val 798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>
                <a:latin typeface="Garamond" pitchFamily="18" charset="0"/>
              </a:rPr>
              <a:t>Species, T</a:t>
            </a:r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H="1">
            <a:off x="6119813" y="1952625"/>
            <a:ext cx="1274762" cy="396875"/>
          </a:xfrm>
          <a:prstGeom prst="rightArrow">
            <a:avLst>
              <a:gd name="adj1" fmla="val 64194"/>
              <a:gd name="adj2" fmla="val 8099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>
                <a:latin typeface="Garamond" pitchFamily="18" charset="0"/>
              </a:rPr>
              <a:t>Radiative E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4932363" y="1412875"/>
            <a:ext cx="1379537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Garamond" pitchFamily="18" charset="0"/>
              </a:rPr>
              <a:t>N processes MPI</a:t>
            </a:r>
          </a:p>
        </p:txBody>
      </p:sp>
      <p:sp>
        <p:nvSpPr>
          <p:cNvPr id="10258" name="AutoShape 18"/>
          <p:cNvSpPr>
            <a:spLocks noChangeArrowheads="1"/>
          </p:cNvSpPr>
          <p:nvPr/>
        </p:nvSpPr>
        <p:spPr bwMode="auto">
          <a:xfrm>
            <a:off x="5919788" y="2114550"/>
            <a:ext cx="477837" cy="768350"/>
          </a:xfrm>
          <a:prstGeom prst="upArrow">
            <a:avLst>
              <a:gd name="adj1" fmla="val 50000"/>
              <a:gd name="adj2" fmla="val 40199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929188" y="2738438"/>
            <a:ext cx="1414462" cy="65405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fr-FR" sz="1600">
              <a:latin typeface="Garamond" pitchFamily="18" charset="0"/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/>
              <a:t>AVBP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/>
              <a:t>(pollutant)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endParaRPr lang="en-US" sz="600"/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 rot="-5400000">
            <a:off x="5279232" y="2139156"/>
            <a:ext cx="646112" cy="777875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Garamond" pitchFamily="18" charset="0"/>
              </a:rPr>
              <a:t>Yi, T, V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 rot="-5400000">
            <a:off x="4902993" y="2224882"/>
            <a:ext cx="677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600" i="1">
                <a:latin typeface="Garamond" pitchFamily="18" charset="0"/>
              </a:rPr>
              <a:t>t + n.dt</a:t>
            </a:r>
          </a:p>
        </p:txBody>
      </p:sp>
      <p:sp>
        <p:nvSpPr>
          <p:cNvPr id="10262" name="Text Box 22"/>
          <p:cNvSpPr txBox="1">
            <a:spLocks noChangeArrowheads="1"/>
          </p:cNvSpPr>
          <p:nvPr/>
        </p:nvSpPr>
        <p:spPr bwMode="auto">
          <a:xfrm>
            <a:off x="5000625" y="3427413"/>
            <a:ext cx="1379538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Garamond" pitchFamily="18" charset="0"/>
              </a:rPr>
              <a:t>N processes MPI</a:t>
            </a:r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7164388" y="1412875"/>
            <a:ext cx="1579562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sz="1400">
                <a:latin typeface="Garamond" pitchFamily="18" charset="0"/>
              </a:rPr>
              <a:t>Pthreads (OpenMP)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3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63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323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6323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3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3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323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6323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2438400"/>
            <a:ext cx="397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sz="2400">
              <a:latin typeface="Times" pitchFamily="18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143000" y="1219200"/>
            <a:ext cx="6757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2000"/>
              <a:t>Climate research moves towards new levels of complexity: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1752600"/>
            <a:ext cx="6007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400"/>
              <a:t>Stepping from Climate (=Atmosphere+Ocean) to Earth System Modelling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" t="-1247"/>
          <a:stretch>
            <a:fillRect/>
          </a:stretch>
        </p:blipFill>
        <p:spPr bwMode="auto">
          <a:xfrm>
            <a:off x="533400" y="2286000"/>
            <a:ext cx="6018213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2057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1400" i="1"/>
              <a:t>Earth system model wishlist:</a:t>
            </a:r>
          </a:p>
          <a:p>
            <a:pPr>
              <a:spcBef>
                <a:spcPct val="50000"/>
              </a:spcBef>
            </a:pPr>
            <a:r>
              <a:rPr lang="de-DE" sz="1400"/>
              <a:t>Higher spatial and temporal resolution</a:t>
            </a:r>
          </a:p>
          <a:p>
            <a:pPr>
              <a:spcBef>
                <a:spcPct val="50000"/>
              </a:spcBef>
            </a:pPr>
            <a:r>
              <a:rPr lang="de-DE" sz="1400"/>
              <a:t>Quality: Improved subsystem models</a:t>
            </a:r>
          </a:p>
          <a:p>
            <a:pPr>
              <a:spcBef>
                <a:spcPct val="50000"/>
              </a:spcBef>
            </a:pPr>
            <a:r>
              <a:rPr lang="de-DE" sz="1400"/>
              <a:t>Atmospheric chemistry (ozone, sulfates,..)</a:t>
            </a:r>
          </a:p>
          <a:p>
            <a:pPr>
              <a:spcBef>
                <a:spcPct val="50000"/>
              </a:spcBef>
            </a:pPr>
            <a:r>
              <a:rPr lang="de-DE" sz="1400"/>
              <a:t>Bio-geochemistry (Carbon cycle, ecosystem dynamics,..)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914400" y="5867400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de-DE" sz="1600" b="1"/>
              <a:t>Increased computational demand factor: O(1000 -10000)</a:t>
            </a:r>
            <a:endParaRPr lang="de-DE" sz="1400" b="1">
              <a:latin typeface="Verdana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A7A64A"/>
                </a:solidFill>
                <a:latin typeface="Helvetica" charset="0"/>
              </a:rPr>
              <a:t>Climate Modelling</a:t>
            </a:r>
            <a:endParaRPr lang="de-DE" altLang="ja-JP" sz="3600" b="1">
              <a:solidFill>
                <a:srgbClr val="A7A64A"/>
              </a:solidFill>
              <a:latin typeface="Helvetica" charset="0"/>
              <a:ea typeface="MS PGothic" pitchFamily="34" charset="-128"/>
            </a:endParaRPr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715000"/>
            <a:ext cx="12779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89400"/>
      </a:hlink>
      <a:folHlink>
        <a:srgbClr val="99CC00"/>
      </a:folHlink>
    </a:clrScheme>
    <a:fontScheme name="Standarddesign">
      <a:majorFont>
        <a:latin typeface="Helvetica"/>
        <a:ea typeface=""/>
        <a:cs typeface="Arial"/>
      </a:majorFont>
      <a:minorFont>
        <a:latin typeface="Helvetic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B4B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09C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894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1594</Words>
  <Application>Microsoft Office PowerPoint</Application>
  <PresentationFormat>On-screen Show (4:3)</PresentationFormat>
  <Paragraphs>412</Paragraphs>
  <Slides>41</Slides>
  <Notes>20</Notes>
  <HiddenSlides>0</HiddenSlides>
  <MMClips>2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60" baseType="lpstr">
      <vt:lpstr>Arial</vt:lpstr>
      <vt:lpstr>Helvetica</vt:lpstr>
      <vt:lpstr>Myriad Pro</vt:lpstr>
      <vt:lpstr>Wingdings</vt:lpstr>
      <vt:lpstr>StarSymbol</vt:lpstr>
      <vt:lpstr>Garamond</vt:lpstr>
      <vt:lpstr>Times</vt:lpstr>
      <vt:lpstr>Verdana</vt:lpstr>
      <vt:lpstr>MS PGothic</vt:lpstr>
      <vt:lpstr>Times New Roman</vt:lpstr>
      <vt:lpstr>SimSun</vt:lpstr>
      <vt:lpstr>Calibri</vt:lpstr>
      <vt:lpstr>MS Gothic</vt:lpstr>
      <vt:lpstr>Arial Unicode MS</vt:lpstr>
      <vt:lpstr>SunSans-Demi</vt:lpstr>
      <vt:lpstr>Albertus Medium</vt:lpstr>
      <vt:lpstr>Standarddesign</vt:lpstr>
      <vt:lpstr>Microsoft Excel-Diagramm</vt:lpstr>
      <vt:lpstr>Microsoft Photo Editor 3.0-Photo</vt:lpstr>
      <vt:lpstr>Building  Sustainable e-Infrastructures for Research and Education  HPC Clusters, Grids, and Clouds   </vt:lpstr>
      <vt:lpstr>Content</vt:lpstr>
      <vt:lpstr>Infrastructures    e-Infrastructure </vt:lpstr>
      <vt:lpstr>We always built Service Infrastructures</vt:lpstr>
      <vt:lpstr>PowerPoint Presentation</vt:lpstr>
      <vt:lpstr>Why are we building  e-Infrastructures ?</vt:lpstr>
      <vt:lpstr>Aerodynamic Shape Optimization</vt:lpstr>
      <vt:lpstr>Combustion / Radiation</vt:lpstr>
      <vt:lpstr>PowerPoint Presentation</vt:lpstr>
      <vt:lpstr>Environmental Application</vt:lpstr>
      <vt:lpstr>PowerPoint Presentation</vt:lpstr>
      <vt:lpstr>Components of  e-Infrastructures  Networks, Clusters, Grids, Clouds </vt:lpstr>
      <vt:lpstr>PowerPoint Presentation</vt:lpstr>
      <vt:lpstr>HPC Centers and Clusters - still our bread &amp; butter -</vt:lpstr>
      <vt:lpstr>Remember Grids</vt:lpstr>
      <vt:lpstr>  Example :  The DEISA Ecosystem for HPC Grand-Challenge Applications  HPC Centers in the Grid </vt:lpstr>
      <vt:lpstr>DEISA:  Vision and 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will your budget for cloud computing  change in 2011 compared with 2010 ?</vt:lpstr>
      <vt:lpstr>Challenges in the Cloud</vt:lpstr>
      <vt:lpstr>PowerPoint Presentation</vt:lpstr>
      <vt:lpstr>PowerPoint Presentation</vt:lpstr>
      <vt:lpstr>Breakthrough July 2010:  Amazon  Introducing CCI Cluster Compute Instances </vt:lpstr>
      <vt:lpstr>Some EC2 CCI Results</vt:lpstr>
      <vt:lpstr>MATLAB Ax = b Benchmark, Sept 2010</vt:lpstr>
      <vt:lpstr>Grid versus Cloud Why should my App run in the Grid ? </vt:lpstr>
      <vt:lpstr>One Killer Application for   e-Infrastructures: e-School  &amp;  e-University   an e-Infrastructure for interactive science simulations </vt:lpstr>
      <vt:lpstr>e-Learning on e-Infrastructures</vt:lpstr>
      <vt:lpstr>PowerPoint Presentation</vt:lpstr>
      <vt:lpstr>PowerPoint Presentation</vt:lpstr>
      <vt:lpstr>e-School Prototype Website http://eschool.gridwisetech.pl </vt:lpstr>
      <vt:lpstr>PowerPoint Presentation</vt:lpstr>
      <vt:lpstr>Example: interactive real-time fluid flow</vt:lpstr>
      <vt:lpstr>PowerPoint Presentation</vt:lpstr>
      <vt:lpstr>PowerPoint Presentation</vt:lpstr>
      <vt:lpstr>PowerPoint Presentation</vt:lpstr>
    </vt:vector>
  </TitlesOfParts>
  <Company>USC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sistainable e-Infrastructuresfor research &amp; edu</dc:title>
  <dc:creator>Wolfgang Gentzsch</dc:creator>
  <cp:lastModifiedBy>mgv</cp:lastModifiedBy>
  <cp:revision>177</cp:revision>
  <dcterms:created xsi:type="dcterms:W3CDTF">2008-05-29T15:06:54Z</dcterms:created>
  <dcterms:modified xsi:type="dcterms:W3CDTF">2011-02-25T22:12:47Z</dcterms:modified>
</cp:coreProperties>
</file>